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x="18288000" cy="10287000"/>
  <p:notesSz cx="6858000" cy="9144000"/>
  <p:embeddedFontLst>
    <p:embeddedFont>
      <p:font typeface="Poppins Medium Bold" charset="1" panose="02000000000000000000"/>
      <p:regular r:id="rId28"/>
    </p:embeddedFont>
    <p:embeddedFont>
      <p:font typeface="Poppins Medium" charset="1" panose="02000000000000000000"/>
      <p:regular r:id="rId29"/>
    </p:embeddedFont>
    <p:embeddedFont>
      <p:font typeface="Poppins Bold" charset="1" panose="02000000000000000000"/>
      <p:regular r:id="rId30"/>
    </p:embeddedFont>
    <p:embeddedFont>
      <p:font typeface="Poppins Light" charset="1" panose="02000000000000000000"/>
      <p:regular r:id="rId31"/>
    </p:embeddedFont>
    <p:embeddedFont>
      <p:font typeface="Poppins Light Bold" charset="1" panose="02000000000000000000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7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8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9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0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1.png" Type="http://schemas.openxmlformats.org/officeDocument/2006/relationships/image"/><Relationship Id="rId7" Target="../media/image12.png" Type="http://schemas.openxmlformats.org/officeDocument/2006/relationships/image"/><Relationship Id="rId8" Target="../media/image13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4.png" Type="http://schemas.openxmlformats.org/officeDocument/2006/relationships/image"/><Relationship Id="rId7" Target="../media/image15.png" Type="http://schemas.openxmlformats.org/officeDocument/2006/relationships/image"/><Relationship Id="rId8" Target="../media/image16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7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18.png" Type="http://schemas.openxmlformats.org/officeDocument/2006/relationships/image"/><Relationship Id="rId7" Target="https://ukrtransdizel.com.ua/news/%D0%A2%D0%9E%D0%92%20%22%D0%A2%D0%A0%D0%97%20%D0%A3%D0%BA%D1%80%D1%82%D1%80%D0%B0%D0%BD%D1%81%D0%B4%D0%B8%D0%B7%D0%B5%D0%BB%D1%8C%22" TargetMode="External" Type="http://schemas.openxmlformats.org/officeDocument/2006/relationships/hyperlink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8.png" Type="http://schemas.openxmlformats.org/officeDocument/2006/relationships/image"/><Relationship Id="rId5" Target="../media/image19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Relationship Id="rId8" Target="../media/image24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7844792">
            <a:off x="-3430019" y="-2223297"/>
            <a:ext cx="9527038" cy="9527038"/>
          </a:xfrm>
          <a:custGeom>
            <a:avLst/>
            <a:gdLst/>
            <a:ahLst/>
            <a:cxnLst/>
            <a:rect r="r" b="b" t="t" l="l"/>
            <a:pathLst>
              <a:path h="9527038" w="9527038">
                <a:moveTo>
                  <a:pt x="0" y="0"/>
                </a:moveTo>
                <a:lnTo>
                  <a:pt x="9527038" y="0"/>
                </a:lnTo>
                <a:lnTo>
                  <a:pt x="9527038" y="9527037"/>
                </a:lnTo>
                <a:lnTo>
                  <a:pt x="0" y="95270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10919564" y="3950237"/>
            <a:ext cx="11640304" cy="11640304"/>
          </a:xfrm>
          <a:custGeom>
            <a:avLst/>
            <a:gdLst/>
            <a:ahLst/>
            <a:cxnLst/>
            <a:rect r="r" b="b" t="t" l="l"/>
            <a:pathLst>
              <a:path h="11640304" w="11640304">
                <a:moveTo>
                  <a:pt x="0" y="0"/>
                </a:moveTo>
                <a:lnTo>
                  <a:pt x="11640305" y="0"/>
                </a:lnTo>
                <a:lnTo>
                  <a:pt x="11640305" y="11640304"/>
                </a:lnTo>
                <a:lnTo>
                  <a:pt x="0" y="116403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6138457" y="3285654"/>
            <a:ext cx="9424110" cy="4910203"/>
          </a:xfrm>
          <a:custGeom>
            <a:avLst/>
            <a:gdLst/>
            <a:ahLst/>
            <a:cxnLst/>
            <a:rect r="r" b="b" t="t" l="l"/>
            <a:pathLst>
              <a:path h="4910203" w="9424110">
                <a:moveTo>
                  <a:pt x="0" y="0"/>
                </a:moveTo>
                <a:lnTo>
                  <a:pt x="9424111" y="0"/>
                </a:lnTo>
                <a:lnTo>
                  <a:pt x="9424111" y="4910203"/>
                </a:lnTo>
                <a:lnTo>
                  <a:pt x="0" y="49102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5012533" y="2123492"/>
            <a:ext cx="9381575" cy="4888041"/>
          </a:xfrm>
          <a:custGeom>
            <a:avLst/>
            <a:gdLst/>
            <a:ahLst/>
            <a:cxnLst/>
            <a:rect r="r" b="b" t="t" l="l"/>
            <a:pathLst>
              <a:path h="4888041" w="9381575">
                <a:moveTo>
                  <a:pt x="0" y="0"/>
                </a:moveTo>
                <a:lnTo>
                  <a:pt x="9381575" y="0"/>
                </a:lnTo>
                <a:lnTo>
                  <a:pt x="9381575" y="4888041"/>
                </a:lnTo>
                <a:lnTo>
                  <a:pt x="0" y="4888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2300253" y="448537"/>
            <a:ext cx="13687493" cy="9389926"/>
            <a:chOff x="0" y="0"/>
            <a:chExt cx="18249991" cy="12519901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-47625"/>
              <a:ext cx="18249991" cy="13252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189"/>
                </a:lnSpc>
              </a:pPr>
              <a:r>
                <a:rPr lang="en-US" sz="6299" b="true">
                  <a:solidFill>
                    <a:srgbClr val="F8FBFB"/>
                  </a:solidFill>
                  <a:latin typeface="Poppins Medium Bold"/>
                  <a:ea typeface="Poppins Medium Bold"/>
                  <a:cs typeface="Poppins Medium Bold"/>
                  <a:sym typeface="Poppins Medium Bold"/>
                </a:rPr>
                <a:t>Доповідь на тему: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2052044"/>
              <a:ext cx="18249991" cy="84010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19"/>
                </a:lnSpc>
              </a:pPr>
              <a:r>
                <a:rPr lang="en-US" b="true" sz="4800" i="true" spc="24">
                  <a:solidFill>
                    <a:srgbClr val="F8FBFB"/>
                  </a:solidFill>
                  <a:latin typeface="Poppins Medium Bold"/>
                  <a:ea typeface="Poppins Medium Bold"/>
                  <a:cs typeface="Poppins Medium Bold"/>
                  <a:sym typeface="Poppins Medium Bold"/>
                </a:rPr>
                <a:t>Співпраця зі стейхолдерами, фахівцями-практиками, як запорука отримання необхідних практичних навичок для подальшої професійної діяльності здобувачів освіти</a:t>
              </a:r>
            </a:p>
            <a:p>
              <a:pPr algn="ctr">
                <a:lnSpc>
                  <a:spcPts val="4800"/>
                </a:lnSpc>
              </a:pPr>
            </a:p>
            <a:p>
              <a:pPr algn="ctr">
                <a:lnSpc>
                  <a:spcPts val="4800"/>
                </a:lnSpc>
              </a:pP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0" y="11310014"/>
              <a:ext cx="18249991" cy="120988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160"/>
                </a:lnSpc>
              </a:pPr>
              <a:r>
                <a:rPr lang="en-US" sz="3200" spc="652">
                  <a:solidFill>
                    <a:srgbClr val="F8FBFB"/>
                  </a:solidFill>
                  <a:latin typeface="Poppins Medium"/>
                  <a:ea typeface="Poppins Medium"/>
                  <a:cs typeface="Poppins Medium"/>
                  <a:sym typeface="Poppins Medium"/>
                </a:rPr>
                <a:t>ВИКЛАДАЧ КРАВЦОВА ГАННА</a:t>
              </a:r>
            </a:p>
            <a:p>
              <a:pPr algn="ctr">
                <a:lnSpc>
                  <a:spcPts val="3120"/>
                </a:lnSpc>
              </a:pP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8100000">
            <a:off x="-2335422" y="544354"/>
            <a:ext cx="14805845" cy="14805845"/>
          </a:xfrm>
          <a:custGeom>
            <a:avLst/>
            <a:gdLst/>
            <a:ahLst/>
            <a:cxnLst/>
            <a:rect r="r" b="b" t="t" l="l"/>
            <a:pathLst>
              <a:path h="14805845" w="14805845">
                <a:moveTo>
                  <a:pt x="0" y="0"/>
                </a:moveTo>
                <a:lnTo>
                  <a:pt x="14805844" y="0"/>
                </a:lnTo>
                <a:lnTo>
                  <a:pt x="14805844" y="14805844"/>
                </a:lnTo>
                <a:lnTo>
                  <a:pt x="0" y="148058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12202786" y="-2314652"/>
            <a:ext cx="7410604" cy="7410604"/>
          </a:xfrm>
          <a:custGeom>
            <a:avLst/>
            <a:gdLst/>
            <a:ahLst/>
            <a:cxnLst/>
            <a:rect r="r" b="b" t="t" l="l"/>
            <a:pathLst>
              <a:path h="7410604" w="7410604">
                <a:moveTo>
                  <a:pt x="0" y="0"/>
                </a:moveTo>
                <a:lnTo>
                  <a:pt x="7410604" y="0"/>
                </a:lnTo>
                <a:lnTo>
                  <a:pt x="7410604" y="7410604"/>
                </a:lnTo>
                <a:lnTo>
                  <a:pt x="0" y="74106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400000">
            <a:off x="-3336047" y="778753"/>
            <a:ext cx="5739215" cy="2990278"/>
          </a:xfrm>
          <a:custGeom>
            <a:avLst/>
            <a:gdLst/>
            <a:ahLst/>
            <a:cxnLst/>
            <a:rect r="r" b="b" t="t" l="l"/>
            <a:pathLst>
              <a:path h="2990278" w="5739215">
                <a:moveTo>
                  <a:pt x="0" y="0"/>
                </a:moveTo>
                <a:lnTo>
                  <a:pt x="5739216" y="0"/>
                </a:lnTo>
                <a:lnTo>
                  <a:pt x="5739216" y="2990278"/>
                </a:lnTo>
                <a:lnTo>
                  <a:pt x="0" y="29902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5916363" y="6486437"/>
            <a:ext cx="5607552" cy="2921678"/>
          </a:xfrm>
          <a:custGeom>
            <a:avLst/>
            <a:gdLst/>
            <a:ahLst/>
            <a:cxnLst/>
            <a:rect r="r" b="b" t="t" l="l"/>
            <a:pathLst>
              <a:path h="2921678" w="5607552">
                <a:moveTo>
                  <a:pt x="0" y="0"/>
                </a:moveTo>
                <a:lnTo>
                  <a:pt x="5607552" y="0"/>
                </a:lnTo>
                <a:lnTo>
                  <a:pt x="5607552" y="2921678"/>
                </a:lnTo>
                <a:lnTo>
                  <a:pt x="0" y="29216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028700" y="1107488"/>
            <a:ext cx="15738801" cy="8474338"/>
            <a:chOff x="0" y="0"/>
            <a:chExt cx="20985068" cy="11299117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38100"/>
              <a:ext cx="20985068" cy="80772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620"/>
                </a:lnSpc>
              </a:pPr>
              <a:r>
                <a:rPr lang="en-US" b="true" sz="4200" i="true" spc="-126">
                  <a:solidFill>
                    <a:srgbClr val="F8FBFB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ПАРТНЕРСТВО ЗІ СТЕЙКХОЛДЕРАМИ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1116892"/>
              <a:ext cx="20985068" cy="101822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6749"/>
                </a:lnSpc>
              </a:pPr>
              <a:r>
                <a:rPr lang="en-US" sz="4499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   Сучасний стан освіти характеризується не лише особливостями діяльності закладів освіти, а й специфікою взаємовідносин з установами, організаціями та іншими особами, які можуть задавати вектор її розвитку. Важливу роль у сприянні інноваціям відіграє розбудова налагодженого партнерства закладу освіти з ключовими стейкхолдерами.</a:t>
              </a:r>
            </a:p>
            <a:p>
              <a:pPr algn="ctr">
                <a:lnSpc>
                  <a:spcPts val="6749"/>
                </a:lnSpc>
              </a:pPr>
            </a:p>
          </p:txBody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B1D7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8100000">
            <a:off x="-1370123" y="-1357372"/>
            <a:ext cx="7141196" cy="7141196"/>
          </a:xfrm>
          <a:custGeom>
            <a:avLst/>
            <a:gdLst/>
            <a:ahLst/>
            <a:cxnLst/>
            <a:rect r="r" b="b" t="t" l="l"/>
            <a:pathLst>
              <a:path h="7141196" w="7141196">
                <a:moveTo>
                  <a:pt x="0" y="0"/>
                </a:moveTo>
                <a:lnTo>
                  <a:pt x="7141196" y="0"/>
                </a:lnTo>
                <a:lnTo>
                  <a:pt x="7141196" y="7141196"/>
                </a:lnTo>
                <a:lnTo>
                  <a:pt x="0" y="71411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6990759" y="1571034"/>
            <a:ext cx="12138709" cy="12138709"/>
          </a:xfrm>
          <a:custGeom>
            <a:avLst/>
            <a:gdLst/>
            <a:ahLst/>
            <a:cxnLst/>
            <a:rect r="r" b="b" t="t" l="l"/>
            <a:pathLst>
              <a:path h="12138709" w="12138709">
                <a:moveTo>
                  <a:pt x="0" y="0"/>
                </a:moveTo>
                <a:lnTo>
                  <a:pt x="12138709" y="0"/>
                </a:lnTo>
                <a:lnTo>
                  <a:pt x="12138709" y="12138709"/>
                </a:lnTo>
                <a:lnTo>
                  <a:pt x="0" y="121387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4797713" y="5056302"/>
            <a:ext cx="7661163" cy="3991662"/>
          </a:xfrm>
          <a:custGeom>
            <a:avLst/>
            <a:gdLst/>
            <a:ahLst/>
            <a:cxnLst/>
            <a:rect r="r" b="b" t="t" l="l"/>
            <a:pathLst>
              <a:path h="3991662" w="7661163">
                <a:moveTo>
                  <a:pt x="0" y="0"/>
                </a:moveTo>
                <a:lnTo>
                  <a:pt x="7661164" y="0"/>
                </a:lnTo>
                <a:lnTo>
                  <a:pt x="7661164" y="3991663"/>
                </a:lnTo>
                <a:lnTo>
                  <a:pt x="0" y="39916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5309478" y="1485770"/>
            <a:ext cx="8141654" cy="4242010"/>
          </a:xfrm>
          <a:custGeom>
            <a:avLst/>
            <a:gdLst/>
            <a:ahLst/>
            <a:cxnLst/>
            <a:rect r="r" b="b" t="t" l="l"/>
            <a:pathLst>
              <a:path h="4242010" w="8141654">
                <a:moveTo>
                  <a:pt x="0" y="0"/>
                </a:moveTo>
                <a:lnTo>
                  <a:pt x="8141654" y="0"/>
                </a:lnTo>
                <a:lnTo>
                  <a:pt x="8141654" y="4242010"/>
                </a:lnTo>
                <a:lnTo>
                  <a:pt x="0" y="42420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256274" y="1349571"/>
            <a:ext cx="6649839" cy="6649812"/>
            <a:chOff x="0" y="0"/>
            <a:chExt cx="6350000" cy="634997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6"/>
              <a:stretch>
                <a:fillRect l="-28671" t="0" r="-28671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6906113" y="2336583"/>
            <a:ext cx="11107806" cy="6810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50"/>
              </a:lnSpc>
              <a:spcBef>
                <a:spcPct val="0"/>
              </a:spcBef>
            </a:pPr>
            <a:r>
              <a:rPr lang="en-US" sz="4500">
                <a:solidFill>
                  <a:srgbClr val="F8FBFB"/>
                </a:solidFill>
                <a:latin typeface="Poppins Light Bold"/>
                <a:ea typeface="Poppins Light Bold"/>
                <a:cs typeface="Poppins Light Bold"/>
                <a:sym typeface="Poppins Light Bold"/>
              </a:rPr>
              <a:t>Стейкхолдери</a:t>
            </a:r>
            <a:r>
              <a:rPr lang="en-US" sz="4500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 – юридичні та фізичні особи, які мають легітимний інтерес до діяльності ЗО, залежать від неї та можуть на неї впливати – суспільство, бізнес-партнери, інвестори, об'єднання громадян, громадські організації, співробітники, влада, медіа, міжнародні організації та ін.  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0433627" y="-464052"/>
            <a:ext cx="7144150" cy="1174552"/>
            <a:chOff x="0" y="0"/>
            <a:chExt cx="9525533" cy="1566069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0" y="0"/>
              <a:ext cx="9525533" cy="714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20"/>
                </a:lnSpc>
              </a:pP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1623219"/>
              <a:ext cx="9525533" cy="6929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500"/>
                </a:lnSpc>
              </a:pP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8100000">
            <a:off x="-2968709" y="2073242"/>
            <a:ext cx="11748068" cy="11748068"/>
          </a:xfrm>
          <a:custGeom>
            <a:avLst/>
            <a:gdLst/>
            <a:ahLst/>
            <a:cxnLst/>
            <a:rect r="r" b="b" t="t" l="l"/>
            <a:pathLst>
              <a:path h="11748068" w="11748068">
                <a:moveTo>
                  <a:pt x="0" y="0"/>
                </a:moveTo>
                <a:lnTo>
                  <a:pt x="11748068" y="0"/>
                </a:lnTo>
                <a:lnTo>
                  <a:pt x="11748068" y="11748068"/>
                </a:lnTo>
                <a:lnTo>
                  <a:pt x="0" y="117480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11125156" y="-1868283"/>
            <a:ext cx="9565865" cy="9565865"/>
          </a:xfrm>
          <a:custGeom>
            <a:avLst/>
            <a:gdLst/>
            <a:ahLst/>
            <a:cxnLst/>
            <a:rect r="r" b="b" t="t" l="l"/>
            <a:pathLst>
              <a:path h="9565865" w="9565865">
                <a:moveTo>
                  <a:pt x="0" y="0"/>
                </a:moveTo>
                <a:lnTo>
                  <a:pt x="9565865" y="0"/>
                </a:lnTo>
                <a:lnTo>
                  <a:pt x="9565865" y="9565866"/>
                </a:lnTo>
                <a:lnTo>
                  <a:pt x="0" y="95658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400000">
            <a:off x="-3336047" y="778753"/>
            <a:ext cx="5739215" cy="2990278"/>
          </a:xfrm>
          <a:custGeom>
            <a:avLst/>
            <a:gdLst/>
            <a:ahLst/>
            <a:cxnLst/>
            <a:rect r="r" b="b" t="t" l="l"/>
            <a:pathLst>
              <a:path h="2990278" w="5739215">
                <a:moveTo>
                  <a:pt x="0" y="0"/>
                </a:moveTo>
                <a:lnTo>
                  <a:pt x="5739216" y="0"/>
                </a:lnTo>
                <a:lnTo>
                  <a:pt x="5739216" y="2990278"/>
                </a:lnTo>
                <a:lnTo>
                  <a:pt x="0" y="29902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5916363" y="6486437"/>
            <a:ext cx="5607552" cy="2921678"/>
          </a:xfrm>
          <a:custGeom>
            <a:avLst/>
            <a:gdLst/>
            <a:ahLst/>
            <a:cxnLst/>
            <a:rect r="r" b="b" t="t" l="l"/>
            <a:pathLst>
              <a:path h="2921678" w="5607552">
                <a:moveTo>
                  <a:pt x="0" y="0"/>
                </a:moveTo>
                <a:lnTo>
                  <a:pt x="5607552" y="0"/>
                </a:lnTo>
                <a:lnTo>
                  <a:pt x="5607552" y="2921678"/>
                </a:lnTo>
                <a:lnTo>
                  <a:pt x="0" y="29216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596900" y="904875"/>
            <a:ext cx="10477248" cy="9382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50"/>
              </a:lnSpc>
              <a:spcBef>
                <a:spcPct val="0"/>
              </a:spcBef>
            </a:pPr>
            <a:r>
              <a:rPr lang="en-US" sz="4500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Відсоток випускників спеціалізацій “Технічне обслуговування, ремонт  та експлуатація тягового рухомого складу” та “Технічне обслуговування і ремонт вагонів”, які влаштувались та працюють за спеціальністю, за 2023р склав в середньому </a:t>
            </a:r>
            <a:r>
              <a:rPr lang="en-US" sz="4500">
                <a:solidFill>
                  <a:srgbClr val="F8FBFB"/>
                </a:solidFill>
                <a:latin typeface="Poppins Light Bold"/>
                <a:ea typeface="Poppins Light Bold"/>
                <a:cs typeface="Poppins Light Bold"/>
                <a:sym typeface="Poppins Light Bold"/>
              </a:rPr>
              <a:t>20%.</a:t>
            </a:r>
          </a:p>
          <a:p>
            <a:pPr algn="l">
              <a:lnSpc>
                <a:spcPts val="6750"/>
              </a:lnSpc>
              <a:spcBef>
                <a:spcPct val="0"/>
              </a:spcBef>
            </a:pPr>
            <a:r>
              <a:rPr lang="en-US" sz="4500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Показник працевлаштування випускників попередніх років сягав </a:t>
            </a:r>
            <a:r>
              <a:rPr lang="en-US" sz="4500">
                <a:solidFill>
                  <a:srgbClr val="F8FBFB"/>
                </a:solidFill>
                <a:latin typeface="Poppins Light Bold"/>
                <a:ea typeface="Poppins Light Bold"/>
                <a:cs typeface="Poppins Light Bold"/>
                <a:sym typeface="Poppins Light Bold"/>
              </a:rPr>
              <a:t>93%.</a:t>
            </a:r>
          </a:p>
          <a:p>
            <a:pPr algn="l">
              <a:lnSpc>
                <a:spcPts val="6750"/>
              </a:lnSpc>
              <a:spcBef>
                <a:spcPct val="0"/>
              </a:spcBef>
            </a:pPr>
          </a:p>
        </p:txBody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1522454" y="205740"/>
            <a:ext cx="6737107" cy="98755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7844792">
            <a:off x="-2633042" y="-4369366"/>
            <a:ext cx="13411711" cy="13411711"/>
          </a:xfrm>
          <a:custGeom>
            <a:avLst/>
            <a:gdLst/>
            <a:ahLst/>
            <a:cxnLst/>
            <a:rect r="r" b="b" t="t" l="l"/>
            <a:pathLst>
              <a:path h="13411711" w="13411711">
                <a:moveTo>
                  <a:pt x="0" y="0"/>
                </a:moveTo>
                <a:lnTo>
                  <a:pt x="13411710" y="0"/>
                </a:lnTo>
                <a:lnTo>
                  <a:pt x="13411710" y="13411711"/>
                </a:lnTo>
                <a:lnTo>
                  <a:pt x="0" y="13411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10851754" y="5135416"/>
            <a:ext cx="8245768" cy="8245768"/>
          </a:xfrm>
          <a:custGeom>
            <a:avLst/>
            <a:gdLst/>
            <a:ahLst/>
            <a:cxnLst/>
            <a:rect r="r" b="b" t="t" l="l"/>
            <a:pathLst>
              <a:path h="8245768" w="8245768">
                <a:moveTo>
                  <a:pt x="0" y="0"/>
                </a:moveTo>
                <a:lnTo>
                  <a:pt x="8245768" y="0"/>
                </a:lnTo>
                <a:lnTo>
                  <a:pt x="8245768" y="8245768"/>
                </a:lnTo>
                <a:lnTo>
                  <a:pt x="0" y="82457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6268296" y="3326541"/>
            <a:ext cx="9594836" cy="4999155"/>
          </a:xfrm>
          <a:custGeom>
            <a:avLst/>
            <a:gdLst/>
            <a:ahLst/>
            <a:cxnLst/>
            <a:rect r="r" b="b" t="t" l="l"/>
            <a:pathLst>
              <a:path h="4999155" w="9594836">
                <a:moveTo>
                  <a:pt x="0" y="0"/>
                </a:moveTo>
                <a:lnTo>
                  <a:pt x="9594837" y="0"/>
                </a:lnTo>
                <a:lnTo>
                  <a:pt x="9594837" y="4999155"/>
                </a:lnTo>
                <a:lnTo>
                  <a:pt x="0" y="49991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4972820" y="1997381"/>
            <a:ext cx="9547399" cy="4974439"/>
          </a:xfrm>
          <a:custGeom>
            <a:avLst/>
            <a:gdLst/>
            <a:ahLst/>
            <a:cxnLst/>
            <a:rect r="r" b="b" t="t" l="l"/>
            <a:pathLst>
              <a:path h="4974439" w="9547399">
                <a:moveTo>
                  <a:pt x="0" y="0"/>
                </a:moveTo>
                <a:lnTo>
                  <a:pt x="9547399" y="0"/>
                </a:lnTo>
                <a:lnTo>
                  <a:pt x="9547399" y="4974439"/>
                </a:lnTo>
                <a:lnTo>
                  <a:pt x="0" y="49744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2210742" y="4007726"/>
            <a:ext cx="12763896" cy="1557199"/>
            <a:chOff x="0" y="0"/>
            <a:chExt cx="17018528" cy="2076265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57150"/>
              <a:ext cx="17018528" cy="12299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039"/>
                </a:lnSpc>
              </a:pPr>
              <a:r>
                <a:rPr lang="en-US" b="true" sz="6399" i="true" spc="-191">
                  <a:solidFill>
                    <a:srgbClr val="F8FBFB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.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1744094"/>
              <a:ext cx="17018528" cy="68042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159"/>
                </a:lnSpc>
              </a:pPr>
              <a:r>
                <a:rPr lang="en-US" sz="3199" spc="319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.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491573" y="1247775"/>
            <a:ext cx="14170966" cy="6810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750"/>
              </a:lnSpc>
              <a:spcBef>
                <a:spcPct val="0"/>
              </a:spcBef>
            </a:pPr>
            <a:r>
              <a:rPr lang="en-US" sz="4500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Таку тенденцію обумовлює складне економічне становище в країні, низька мотивація випускників коледжу працевлаштовуватись за спеціальністю.</a:t>
            </a:r>
          </a:p>
          <a:p>
            <a:pPr algn="just">
              <a:lnSpc>
                <a:spcPts val="6750"/>
              </a:lnSpc>
              <a:spcBef>
                <a:spcPct val="0"/>
              </a:spcBef>
            </a:pPr>
            <a:r>
              <a:rPr lang="en-US" sz="4500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Сучасність та тенденції останніх років, військовий стан, в умовах якого приходиться працювати, всі ці фактори спонукають до партнерства з роботодавцями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B1D7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8100000">
            <a:off x="-2768800" y="-3422799"/>
            <a:ext cx="12529350" cy="12529350"/>
          </a:xfrm>
          <a:custGeom>
            <a:avLst/>
            <a:gdLst/>
            <a:ahLst/>
            <a:cxnLst/>
            <a:rect r="r" b="b" t="t" l="l"/>
            <a:pathLst>
              <a:path h="12529350" w="12529350">
                <a:moveTo>
                  <a:pt x="0" y="0"/>
                </a:moveTo>
                <a:lnTo>
                  <a:pt x="12529350" y="0"/>
                </a:lnTo>
                <a:lnTo>
                  <a:pt x="12529350" y="12529350"/>
                </a:lnTo>
                <a:lnTo>
                  <a:pt x="0" y="125293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11689954" y="3517504"/>
            <a:ext cx="8245768" cy="8245768"/>
          </a:xfrm>
          <a:custGeom>
            <a:avLst/>
            <a:gdLst/>
            <a:ahLst/>
            <a:cxnLst/>
            <a:rect r="r" b="b" t="t" l="l"/>
            <a:pathLst>
              <a:path h="8245768" w="8245768">
                <a:moveTo>
                  <a:pt x="0" y="0"/>
                </a:moveTo>
                <a:lnTo>
                  <a:pt x="8245768" y="0"/>
                </a:lnTo>
                <a:lnTo>
                  <a:pt x="8245768" y="8245768"/>
                </a:lnTo>
                <a:lnTo>
                  <a:pt x="0" y="82457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336047" y="6517969"/>
            <a:ext cx="5739215" cy="2990278"/>
          </a:xfrm>
          <a:custGeom>
            <a:avLst/>
            <a:gdLst/>
            <a:ahLst/>
            <a:cxnLst/>
            <a:rect r="r" b="b" t="t" l="l"/>
            <a:pathLst>
              <a:path h="2990278" w="5739215">
                <a:moveTo>
                  <a:pt x="0" y="0"/>
                </a:moveTo>
                <a:lnTo>
                  <a:pt x="5739216" y="0"/>
                </a:lnTo>
                <a:lnTo>
                  <a:pt x="5739216" y="2990278"/>
                </a:lnTo>
                <a:lnTo>
                  <a:pt x="0" y="29902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5916363" y="878885"/>
            <a:ext cx="5607552" cy="2921678"/>
          </a:xfrm>
          <a:custGeom>
            <a:avLst/>
            <a:gdLst/>
            <a:ahLst/>
            <a:cxnLst/>
            <a:rect r="r" b="b" t="t" l="l"/>
            <a:pathLst>
              <a:path h="2921678" w="5607552">
                <a:moveTo>
                  <a:pt x="0" y="0"/>
                </a:moveTo>
                <a:lnTo>
                  <a:pt x="5607552" y="0"/>
                </a:lnTo>
                <a:lnTo>
                  <a:pt x="5607552" y="2921678"/>
                </a:lnTo>
                <a:lnTo>
                  <a:pt x="0" y="29216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890219" y="478243"/>
            <a:ext cx="9397781" cy="5433092"/>
          </a:xfrm>
          <a:custGeom>
            <a:avLst/>
            <a:gdLst/>
            <a:ahLst/>
            <a:cxnLst/>
            <a:rect r="r" b="b" t="t" l="l"/>
            <a:pathLst>
              <a:path h="5433092" w="9397781">
                <a:moveTo>
                  <a:pt x="0" y="0"/>
                </a:moveTo>
                <a:lnTo>
                  <a:pt x="9397781" y="0"/>
                </a:lnTo>
                <a:lnTo>
                  <a:pt x="9397781" y="5433092"/>
                </a:lnTo>
                <a:lnTo>
                  <a:pt x="0" y="54330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41735" y="3397211"/>
            <a:ext cx="9189620" cy="49139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615"/>
              </a:lnSpc>
            </a:pPr>
            <a:r>
              <a:rPr lang="en-US" sz="4500" spc="-135">
                <a:solidFill>
                  <a:srgbClr val="F8FBFB"/>
                </a:solidFill>
                <a:latin typeface="Poppins Light Bold"/>
                <a:ea typeface="Poppins Light Bold"/>
                <a:cs typeface="Poppins Light Bold"/>
                <a:sym typeface="Poppins Light Bold"/>
              </a:rPr>
              <a:t>На спеціальностях ТЕ та ВГ співпраця зі стейкхолдерами починається з 3 курсу, коли здобувачі починають вивчати спец.дисципліни.  </a:t>
            </a:r>
          </a:p>
          <a:p>
            <a:pPr algn="l">
              <a:lnSpc>
                <a:spcPts val="5400"/>
              </a:lnSpc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700000">
            <a:off x="11183742" y="-906160"/>
            <a:ext cx="9848743" cy="9848743"/>
          </a:xfrm>
          <a:custGeom>
            <a:avLst/>
            <a:gdLst/>
            <a:ahLst/>
            <a:cxnLst/>
            <a:rect r="r" b="b" t="t" l="l"/>
            <a:pathLst>
              <a:path h="9848743" w="9848743">
                <a:moveTo>
                  <a:pt x="0" y="0"/>
                </a:moveTo>
                <a:lnTo>
                  <a:pt x="9848743" y="0"/>
                </a:lnTo>
                <a:lnTo>
                  <a:pt x="9848743" y="9848743"/>
                </a:lnTo>
                <a:lnTo>
                  <a:pt x="0" y="984874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-4699437" y="2165272"/>
            <a:ext cx="11432174" cy="5956455"/>
          </a:xfrm>
          <a:custGeom>
            <a:avLst/>
            <a:gdLst/>
            <a:ahLst/>
            <a:cxnLst/>
            <a:rect r="r" b="b" t="t" l="l"/>
            <a:pathLst>
              <a:path h="5956455" w="11432174">
                <a:moveTo>
                  <a:pt x="0" y="0"/>
                </a:moveTo>
                <a:lnTo>
                  <a:pt x="11432174" y="0"/>
                </a:lnTo>
                <a:lnTo>
                  <a:pt x="11432174" y="5956456"/>
                </a:lnTo>
                <a:lnTo>
                  <a:pt x="0" y="59564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-881753" y="-219752"/>
            <a:ext cx="10726547" cy="10726504"/>
            <a:chOff x="0" y="0"/>
            <a:chExt cx="6350000" cy="634997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6"/>
              <a:stretch>
                <a:fillRect l="-23324" t="0" r="-23324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5400000">
            <a:off x="15955380" y="6447420"/>
            <a:ext cx="5444632" cy="2836793"/>
          </a:xfrm>
          <a:custGeom>
            <a:avLst/>
            <a:gdLst/>
            <a:ahLst/>
            <a:cxnLst/>
            <a:rect r="r" b="b" t="t" l="l"/>
            <a:pathLst>
              <a:path h="2836793" w="5444632">
                <a:moveTo>
                  <a:pt x="0" y="0"/>
                </a:moveTo>
                <a:lnTo>
                  <a:pt x="5444633" y="0"/>
                </a:lnTo>
                <a:lnTo>
                  <a:pt x="5444633" y="2836793"/>
                </a:lnTo>
                <a:lnTo>
                  <a:pt x="0" y="28367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400900" y="572309"/>
            <a:ext cx="7232795" cy="9382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50"/>
              </a:lnSpc>
            </a:pPr>
            <a:r>
              <a:rPr lang="en-US" sz="4500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Викладачі циклової комісії  273 Залізничний транспорт та охорона праці систематично проводять екскурсії до виробничіх підрозділів АТ “Укрзалізниця”, де сумісно зі спеціалістами підприємств, проводять майстер-класи для здобувачів освіти.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8100000">
            <a:off x="-667623" y="2408901"/>
            <a:ext cx="10266325" cy="10266325"/>
          </a:xfrm>
          <a:custGeom>
            <a:avLst/>
            <a:gdLst/>
            <a:ahLst/>
            <a:cxnLst/>
            <a:rect r="r" b="b" t="t" l="l"/>
            <a:pathLst>
              <a:path h="10266325" w="10266325">
                <a:moveTo>
                  <a:pt x="0" y="0"/>
                </a:moveTo>
                <a:lnTo>
                  <a:pt x="10266326" y="0"/>
                </a:lnTo>
                <a:lnTo>
                  <a:pt x="10266326" y="10266325"/>
                </a:lnTo>
                <a:lnTo>
                  <a:pt x="0" y="102663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9377903" y="-2962786"/>
            <a:ext cx="11155371" cy="11155371"/>
          </a:xfrm>
          <a:custGeom>
            <a:avLst/>
            <a:gdLst/>
            <a:ahLst/>
            <a:cxnLst/>
            <a:rect r="r" b="b" t="t" l="l"/>
            <a:pathLst>
              <a:path h="11155371" w="11155371">
                <a:moveTo>
                  <a:pt x="0" y="0"/>
                </a:moveTo>
                <a:lnTo>
                  <a:pt x="11155371" y="0"/>
                </a:lnTo>
                <a:lnTo>
                  <a:pt x="11155371" y="11155370"/>
                </a:lnTo>
                <a:lnTo>
                  <a:pt x="0" y="111553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400000">
            <a:off x="-6200782" y="2028818"/>
            <a:ext cx="9506062" cy="4952902"/>
          </a:xfrm>
          <a:custGeom>
            <a:avLst/>
            <a:gdLst/>
            <a:ahLst/>
            <a:cxnLst/>
            <a:rect r="r" b="b" t="t" l="l"/>
            <a:pathLst>
              <a:path h="4952902" w="9506062">
                <a:moveTo>
                  <a:pt x="0" y="0"/>
                </a:moveTo>
                <a:lnTo>
                  <a:pt x="9506062" y="0"/>
                </a:lnTo>
                <a:lnTo>
                  <a:pt x="9506062" y="4952902"/>
                </a:lnTo>
                <a:lnTo>
                  <a:pt x="0" y="495290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4990341" y="3297659"/>
            <a:ext cx="9474237" cy="4936320"/>
          </a:xfrm>
          <a:custGeom>
            <a:avLst/>
            <a:gdLst/>
            <a:ahLst/>
            <a:cxnLst/>
            <a:rect r="r" b="b" t="t" l="l"/>
            <a:pathLst>
              <a:path h="4936320" w="9474237">
                <a:moveTo>
                  <a:pt x="0" y="0"/>
                </a:moveTo>
                <a:lnTo>
                  <a:pt x="9474238" y="0"/>
                </a:lnTo>
                <a:lnTo>
                  <a:pt x="9474238" y="4936320"/>
                </a:lnTo>
                <a:lnTo>
                  <a:pt x="0" y="4936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682629" y="1712406"/>
            <a:ext cx="9461393" cy="7114578"/>
            <a:chOff x="0" y="0"/>
            <a:chExt cx="12615191" cy="9486104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-388885"/>
              <a:ext cx="12615191" cy="18192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399"/>
                </a:lnSpc>
              </a:pPr>
              <a:r>
                <a:rPr lang="en-US" sz="4499" i="true" spc="314">
                  <a:solidFill>
                    <a:srgbClr val="F8FBFB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ВИРОБНИЧА ТА ПЕРЕДДИПЛОМНА ПРАКТИКА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1589879"/>
              <a:ext cx="12615191" cy="78962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6749"/>
                </a:lnSpc>
              </a:pPr>
              <a:r>
                <a:rPr lang="en-US" sz="4499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Практика, яка організується для здобувачів освіти коледжу на базі основного роботодавця АТ ”Укзалізниця” та на інших підприємствах, також сприяє  зацікавленості здобувачів в майбутній професії. </a:t>
              </a: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0637015" y="2614899"/>
            <a:ext cx="6958263" cy="5297580"/>
          </a:xfrm>
          <a:custGeom>
            <a:avLst/>
            <a:gdLst/>
            <a:ahLst/>
            <a:cxnLst/>
            <a:rect r="r" b="b" t="t" l="l"/>
            <a:pathLst>
              <a:path h="5297580" w="6958263">
                <a:moveTo>
                  <a:pt x="0" y="0"/>
                </a:moveTo>
                <a:lnTo>
                  <a:pt x="6958263" y="0"/>
                </a:lnTo>
                <a:lnTo>
                  <a:pt x="6958263" y="5297580"/>
                </a:lnTo>
                <a:lnTo>
                  <a:pt x="0" y="529758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8100000">
            <a:off x="-3150989" y="995611"/>
            <a:ext cx="13903329" cy="13903329"/>
          </a:xfrm>
          <a:custGeom>
            <a:avLst/>
            <a:gdLst/>
            <a:ahLst/>
            <a:cxnLst/>
            <a:rect r="r" b="b" t="t" l="l"/>
            <a:pathLst>
              <a:path h="13903329" w="13903329">
                <a:moveTo>
                  <a:pt x="0" y="0"/>
                </a:moveTo>
                <a:lnTo>
                  <a:pt x="13903329" y="0"/>
                </a:lnTo>
                <a:lnTo>
                  <a:pt x="13903329" y="13903329"/>
                </a:lnTo>
                <a:lnTo>
                  <a:pt x="0" y="139033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11125156" y="-2668383"/>
            <a:ext cx="9565865" cy="9565865"/>
          </a:xfrm>
          <a:custGeom>
            <a:avLst/>
            <a:gdLst/>
            <a:ahLst/>
            <a:cxnLst/>
            <a:rect r="r" b="b" t="t" l="l"/>
            <a:pathLst>
              <a:path h="9565865" w="9565865">
                <a:moveTo>
                  <a:pt x="0" y="0"/>
                </a:moveTo>
                <a:lnTo>
                  <a:pt x="9565865" y="0"/>
                </a:lnTo>
                <a:lnTo>
                  <a:pt x="9565865" y="9565866"/>
                </a:lnTo>
                <a:lnTo>
                  <a:pt x="0" y="95658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400000">
            <a:off x="-3336047" y="778753"/>
            <a:ext cx="5739215" cy="2990278"/>
          </a:xfrm>
          <a:custGeom>
            <a:avLst/>
            <a:gdLst/>
            <a:ahLst/>
            <a:cxnLst/>
            <a:rect r="r" b="b" t="t" l="l"/>
            <a:pathLst>
              <a:path h="2990278" w="5739215">
                <a:moveTo>
                  <a:pt x="0" y="0"/>
                </a:moveTo>
                <a:lnTo>
                  <a:pt x="5739216" y="0"/>
                </a:lnTo>
                <a:lnTo>
                  <a:pt x="5739216" y="2990278"/>
                </a:lnTo>
                <a:lnTo>
                  <a:pt x="0" y="29902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5916363" y="6486437"/>
            <a:ext cx="5607552" cy="2921678"/>
          </a:xfrm>
          <a:custGeom>
            <a:avLst/>
            <a:gdLst/>
            <a:ahLst/>
            <a:cxnLst/>
            <a:rect r="r" b="b" t="t" l="l"/>
            <a:pathLst>
              <a:path h="2921678" w="5607552">
                <a:moveTo>
                  <a:pt x="0" y="0"/>
                </a:moveTo>
                <a:lnTo>
                  <a:pt x="5607552" y="0"/>
                </a:lnTo>
                <a:lnTo>
                  <a:pt x="5607552" y="2921678"/>
                </a:lnTo>
                <a:lnTo>
                  <a:pt x="0" y="29216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0" y="1173202"/>
            <a:ext cx="6987508" cy="6774074"/>
            <a:chOff x="0" y="0"/>
            <a:chExt cx="5587804" cy="541712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587804" cy="5417124"/>
            </a:xfrm>
            <a:custGeom>
              <a:avLst/>
              <a:gdLst/>
              <a:ahLst/>
              <a:cxnLst/>
              <a:rect r="r" b="b" t="t" l="l"/>
              <a:pathLst>
                <a:path h="5417124" w="5587804">
                  <a:moveTo>
                    <a:pt x="5587804" y="2708595"/>
                  </a:moveTo>
                  <a:cubicBezTo>
                    <a:pt x="5587804" y="4204431"/>
                    <a:pt x="4336907" y="5417124"/>
                    <a:pt x="2793902" y="5417124"/>
                  </a:cubicBezTo>
                  <a:cubicBezTo>
                    <a:pt x="1250875" y="5417124"/>
                    <a:pt x="0" y="4204431"/>
                    <a:pt x="0" y="2708595"/>
                  </a:cubicBezTo>
                  <a:cubicBezTo>
                    <a:pt x="0" y="1212682"/>
                    <a:pt x="1250875" y="0"/>
                    <a:pt x="2793902" y="0"/>
                  </a:cubicBezTo>
                  <a:cubicBezTo>
                    <a:pt x="4336929" y="0"/>
                    <a:pt x="5587804" y="1212682"/>
                    <a:pt x="5587804" y="2708595"/>
                  </a:cubicBezTo>
                  <a:close/>
                </a:path>
              </a:pathLst>
            </a:custGeom>
            <a:blipFill>
              <a:blip r:embed="rId6"/>
              <a:stretch>
                <a:fillRect l="-14630" t="0" r="-14630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7294429" y="-5094490"/>
            <a:ext cx="10643985" cy="14877180"/>
            <a:chOff x="0" y="0"/>
            <a:chExt cx="14191980" cy="19836240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-28575"/>
              <a:ext cx="14191980" cy="76801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4788"/>
                </a:lnSpc>
              </a:pPr>
              <a:r>
                <a:rPr lang="en-US" sz="3683" spc="368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G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0" y="7244378"/>
              <a:ext cx="14191980" cy="1259186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6239"/>
                </a:lnSpc>
              </a:pPr>
              <a:r>
                <a:rPr lang="en-US" sz="4159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Суттєва пр</a:t>
              </a:r>
              <a:r>
                <a:rPr lang="en-US" sz="4159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облема в організації практики- це ненадання підприємствами робочих місць для здобувачів освіти з оплатою. Це значно знижує умотивованість здобувачів щодо подальшого працевлаштування на підприємствах основного стейкхолдеру АТ “Укрзалізниця”. В 2023 році до вирішення цієї проблеми доєднались  спеціалісти відділу кадрів Головного управління Регіональної філії  “Одеська залізниця”.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B1D7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8100000">
            <a:off x="-2968709" y="2073242"/>
            <a:ext cx="11748068" cy="11748068"/>
          </a:xfrm>
          <a:custGeom>
            <a:avLst/>
            <a:gdLst/>
            <a:ahLst/>
            <a:cxnLst/>
            <a:rect r="r" b="b" t="t" l="l"/>
            <a:pathLst>
              <a:path h="11748068" w="11748068">
                <a:moveTo>
                  <a:pt x="0" y="0"/>
                </a:moveTo>
                <a:lnTo>
                  <a:pt x="11748068" y="0"/>
                </a:lnTo>
                <a:lnTo>
                  <a:pt x="11748068" y="11748068"/>
                </a:lnTo>
                <a:lnTo>
                  <a:pt x="0" y="117480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11125156" y="-1868283"/>
            <a:ext cx="9565865" cy="9565865"/>
          </a:xfrm>
          <a:custGeom>
            <a:avLst/>
            <a:gdLst/>
            <a:ahLst/>
            <a:cxnLst/>
            <a:rect r="r" b="b" t="t" l="l"/>
            <a:pathLst>
              <a:path h="9565865" w="9565865">
                <a:moveTo>
                  <a:pt x="0" y="0"/>
                </a:moveTo>
                <a:lnTo>
                  <a:pt x="9565865" y="0"/>
                </a:lnTo>
                <a:lnTo>
                  <a:pt x="9565865" y="9565866"/>
                </a:lnTo>
                <a:lnTo>
                  <a:pt x="0" y="95658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400000">
            <a:off x="-3336047" y="778753"/>
            <a:ext cx="5739215" cy="2990278"/>
          </a:xfrm>
          <a:custGeom>
            <a:avLst/>
            <a:gdLst/>
            <a:ahLst/>
            <a:cxnLst/>
            <a:rect r="r" b="b" t="t" l="l"/>
            <a:pathLst>
              <a:path h="2990278" w="5739215">
                <a:moveTo>
                  <a:pt x="0" y="0"/>
                </a:moveTo>
                <a:lnTo>
                  <a:pt x="5739216" y="0"/>
                </a:lnTo>
                <a:lnTo>
                  <a:pt x="5739216" y="2990278"/>
                </a:lnTo>
                <a:lnTo>
                  <a:pt x="0" y="29902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5914246" y="6486437"/>
            <a:ext cx="5607552" cy="2921678"/>
          </a:xfrm>
          <a:custGeom>
            <a:avLst/>
            <a:gdLst/>
            <a:ahLst/>
            <a:cxnLst/>
            <a:rect r="r" b="b" t="t" l="l"/>
            <a:pathLst>
              <a:path h="2921678" w="5607552">
                <a:moveTo>
                  <a:pt x="0" y="0"/>
                </a:moveTo>
                <a:lnTo>
                  <a:pt x="5607552" y="0"/>
                </a:lnTo>
                <a:lnTo>
                  <a:pt x="5607552" y="2921678"/>
                </a:lnTo>
                <a:lnTo>
                  <a:pt x="0" y="29216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1617791" y="2224016"/>
            <a:ext cx="3360471" cy="3360471"/>
            <a:chOff x="-2540" y="-2540"/>
            <a:chExt cx="6355080" cy="635508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-2540" y="-2540"/>
              <a:ext cx="6355080" cy="6355080"/>
            </a:xfrm>
            <a:custGeom>
              <a:avLst/>
              <a:gdLst/>
              <a:ahLst/>
              <a:cxnLst/>
              <a:rect r="r" b="b" t="t" l="l"/>
              <a:pathLst>
                <a:path h="6355080" w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2193000" y="1529074"/>
            <a:ext cx="4821912" cy="4821893"/>
            <a:chOff x="0" y="0"/>
            <a:chExt cx="6350000" cy="634997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6"/>
              <a:stretch>
                <a:fillRect l="-25409" t="0" r="-25409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6272280" y="1239178"/>
            <a:ext cx="5330169" cy="5330148"/>
            <a:chOff x="0" y="0"/>
            <a:chExt cx="6350000" cy="634997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7"/>
              <a:stretch>
                <a:fillRect l="-24999" t="0" r="-24999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06617" y="1529074"/>
            <a:ext cx="4821893" cy="4821893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l="-46418" t="0" r="-46418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028700" y="6987843"/>
            <a:ext cx="5239150" cy="1787525"/>
            <a:chOff x="0" y="0"/>
            <a:chExt cx="6985533" cy="2383367"/>
          </a:xfrm>
        </p:grpSpPr>
        <p:sp>
          <p:nvSpPr>
            <p:cNvPr name="TextBox 15" id="15"/>
            <p:cNvSpPr txBox="true"/>
            <p:nvPr/>
          </p:nvSpPr>
          <p:spPr>
            <a:xfrm rot="0">
              <a:off x="0" y="-57150"/>
              <a:ext cx="6985533" cy="11705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149"/>
                </a:lnSpc>
              </a:pPr>
              <a:r>
                <a:rPr lang="en-US" sz="5499" spc="549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ТЕ</a:t>
              </a:r>
            </a:p>
          </p:txBody>
        </p:sp>
        <p:sp>
          <p:nvSpPr>
            <p:cNvPr name="TextBox 16" id="16"/>
            <p:cNvSpPr txBox="true"/>
            <p:nvPr/>
          </p:nvSpPr>
          <p:spPr>
            <a:xfrm rot="0">
              <a:off x="0" y="1224492"/>
              <a:ext cx="6985533" cy="11588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500"/>
                </a:lnSpc>
              </a:pPr>
              <a:r>
                <a:rPr lang="en-US" sz="5000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12,5%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6528855" y="6987843"/>
            <a:ext cx="5491295" cy="1577777"/>
            <a:chOff x="0" y="0"/>
            <a:chExt cx="7321726" cy="2103702"/>
          </a:xfrm>
        </p:grpSpPr>
        <p:sp>
          <p:nvSpPr>
            <p:cNvPr name="TextBox 18" id="18"/>
            <p:cNvSpPr txBox="true"/>
            <p:nvPr/>
          </p:nvSpPr>
          <p:spPr>
            <a:xfrm rot="0">
              <a:off x="0" y="-38100"/>
              <a:ext cx="7321726" cy="137694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159"/>
                </a:lnSpc>
              </a:pPr>
              <a:r>
                <a:rPr lang="en-US" sz="3199" spc="319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ПРАЦЮВАЛИ З ОПЛАТОЮ В 2023 Р.</a:t>
              </a:r>
            </a:p>
          </p:txBody>
        </p:sp>
        <p:sp>
          <p:nvSpPr>
            <p:cNvPr name="TextBox 19" id="19"/>
            <p:cNvSpPr txBox="true"/>
            <p:nvPr/>
          </p:nvSpPr>
          <p:spPr>
            <a:xfrm rot="0">
              <a:off x="0" y="1507120"/>
              <a:ext cx="7321726" cy="5965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900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2689017" y="6987843"/>
            <a:ext cx="5239150" cy="1787525"/>
            <a:chOff x="0" y="0"/>
            <a:chExt cx="6985533" cy="2383367"/>
          </a:xfrm>
        </p:grpSpPr>
        <p:sp>
          <p:nvSpPr>
            <p:cNvPr name="TextBox 21" id="21"/>
            <p:cNvSpPr txBox="true"/>
            <p:nvPr/>
          </p:nvSpPr>
          <p:spPr>
            <a:xfrm rot="0">
              <a:off x="0" y="-57150"/>
              <a:ext cx="6985533" cy="11705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149"/>
                </a:lnSpc>
              </a:pPr>
              <a:r>
                <a:rPr lang="en-US" sz="5499" spc="549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ВГ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0" y="1224492"/>
              <a:ext cx="6985533" cy="11588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500"/>
                </a:lnSpc>
              </a:pPr>
              <a:r>
                <a:rPr lang="en-US" sz="5000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53,3%</a:t>
              </a:r>
            </a:p>
          </p:txBody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7844792">
            <a:off x="-2539932" y="-4620089"/>
            <a:ext cx="13865554" cy="13865554"/>
          </a:xfrm>
          <a:custGeom>
            <a:avLst/>
            <a:gdLst/>
            <a:ahLst/>
            <a:cxnLst/>
            <a:rect r="r" b="b" t="t" l="l"/>
            <a:pathLst>
              <a:path h="13865554" w="13865554">
                <a:moveTo>
                  <a:pt x="0" y="0"/>
                </a:moveTo>
                <a:lnTo>
                  <a:pt x="13865553" y="0"/>
                </a:lnTo>
                <a:lnTo>
                  <a:pt x="13865553" y="13865554"/>
                </a:lnTo>
                <a:lnTo>
                  <a:pt x="0" y="138655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10919564" y="3950237"/>
            <a:ext cx="11640304" cy="11640304"/>
          </a:xfrm>
          <a:custGeom>
            <a:avLst/>
            <a:gdLst/>
            <a:ahLst/>
            <a:cxnLst/>
            <a:rect r="r" b="b" t="t" l="l"/>
            <a:pathLst>
              <a:path h="11640304" w="11640304">
                <a:moveTo>
                  <a:pt x="0" y="0"/>
                </a:moveTo>
                <a:lnTo>
                  <a:pt x="11640305" y="0"/>
                </a:lnTo>
                <a:lnTo>
                  <a:pt x="11640305" y="11640304"/>
                </a:lnTo>
                <a:lnTo>
                  <a:pt x="0" y="116403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6192367" y="3234308"/>
            <a:ext cx="9494998" cy="4947137"/>
          </a:xfrm>
          <a:custGeom>
            <a:avLst/>
            <a:gdLst/>
            <a:ahLst/>
            <a:cxnLst/>
            <a:rect r="r" b="b" t="t" l="l"/>
            <a:pathLst>
              <a:path h="4947137" w="9494998">
                <a:moveTo>
                  <a:pt x="0" y="0"/>
                </a:moveTo>
                <a:lnTo>
                  <a:pt x="9494997" y="0"/>
                </a:lnTo>
                <a:lnTo>
                  <a:pt x="9494997" y="4947137"/>
                </a:lnTo>
                <a:lnTo>
                  <a:pt x="0" y="49471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4963157" y="1983696"/>
            <a:ext cx="9565393" cy="4983815"/>
          </a:xfrm>
          <a:custGeom>
            <a:avLst/>
            <a:gdLst/>
            <a:ahLst/>
            <a:cxnLst/>
            <a:rect r="r" b="b" t="t" l="l"/>
            <a:pathLst>
              <a:path h="4983815" w="9565393">
                <a:moveTo>
                  <a:pt x="0" y="0"/>
                </a:moveTo>
                <a:lnTo>
                  <a:pt x="9565393" y="0"/>
                </a:lnTo>
                <a:lnTo>
                  <a:pt x="9565393" y="4983815"/>
                </a:lnTo>
                <a:lnTo>
                  <a:pt x="0" y="498381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885438" y="2463096"/>
            <a:ext cx="4035370" cy="4035354"/>
            <a:chOff x="0" y="0"/>
            <a:chExt cx="6350000" cy="634997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6"/>
              <a:stretch>
                <a:fillRect l="-40865" t="0" r="-40865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12809512" y="2756036"/>
            <a:ext cx="4035370" cy="4035354"/>
            <a:chOff x="0" y="0"/>
            <a:chExt cx="6350000" cy="634997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7"/>
              <a:stretch>
                <a:fillRect l="-37368" t="0" r="-37368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6335738" y="1539451"/>
            <a:ext cx="5616524" cy="5616502"/>
            <a:chOff x="0" y="0"/>
            <a:chExt cx="6350000" cy="634997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8"/>
              <a:stretch>
                <a:fillRect l="-38970" t="0" r="-38970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832846" y="7698204"/>
            <a:ext cx="5239150" cy="1042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59"/>
              </a:lnSpc>
            </a:pPr>
            <a:r>
              <a:rPr lang="en-US" sz="3199" spc="319">
                <a:solidFill>
                  <a:srgbClr val="F8FBFB"/>
                </a:solidFill>
                <a:latin typeface="Poppins Light Bold"/>
                <a:ea typeface="Poppins Light Bold"/>
                <a:cs typeface="Poppins Light Bold"/>
                <a:sym typeface="Poppins Light Bold"/>
              </a:rPr>
              <a:t>ЛОКОМОТИВНІ </a:t>
            </a:r>
          </a:p>
          <a:p>
            <a:pPr algn="ctr">
              <a:lnSpc>
                <a:spcPts val="4159"/>
              </a:lnSpc>
            </a:pPr>
            <a:r>
              <a:rPr lang="en-US" sz="3199" spc="319">
                <a:solidFill>
                  <a:srgbClr val="F8FBFB"/>
                </a:solidFill>
                <a:latin typeface="Poppins Light Bold"/>
                <a:ea typeface="Poppins Light Bold"/>
                <a:cs typeface="Poppins Light Bold"/>
                <a:sym typeface="Poppins Light Bold"/>
              </a:rPr>
              <a:t>ДЕПО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6423821" y="7378769"/>
            <a:ext cx="5239150" cy="2723336"/>
            <a:chOff x="0" y="0"/>
            <a:chExt cx="6985533" cy="3631115"/>
          </a:xfrm>
        </p:grpSpPr>
        <p:sp>
          <p:nvSpPr>
            <p:cNvPr name="TextBox 14" id="14"/>
            <p:cNvSpPr txBox="true"/>
            <p:nvPr/>
          </p:nvSpPr>
          <p:spPr>
            <a:xfrm rot="0">
              <a:off x="0" y="-38100"/>
              <a:ext cx="6985533" cy="207346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159"/>
                </a:lnSpc>
              </a:pPr>
              <a:r>
                <a:rPr lang="en-US" sz="3199" spc="319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ВАНТАЖНІ ТА ПАСЖИРСЬКІ ВАГОННІ ДЕПО</a:t>
              </a:r>
            </a:p>
          </p:txBody>
        </p:sp>
        <p:sp>
          <p:nvSpPr>
            <p:cNvPr name="TextBox 15" id="15"/>
            <p:cNvSpPr txBox="true"/>
            <p:nvPr/>
          </p:nvSpPr>
          <p:spPr>
            <a:xfrm rot="0">
              <a:off x="0" y="3034533"/>
              <a:ext cx="6985533" cy="5965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900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1946908" y="7615396"/>
            <a:ext cx="5239150" cy="1642904"/>
            <a:chOff x="0" y="0"/>
            <a:chExt cx="6985533" cy="2190538"/>
          </a:xfrm>
        </p:grpSpPr>
        <p:sp>
          <p:nvSpPr>
            <p:cNvPr name="TextBox 17" id="17"/>
            <p:cNvSpPr txBox="true"/>
            <p:nvPr/>
          </p:nvSpPr>
          <p:spPr>
            <a:xfrm rot="0">
              <a:off x="0" y="-38100"/>
              <a:ext cx="6985533" cy="137694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159"/>
                </a:lnSpc>
              </a:pPr>
              <a:r>
                <a:rPr lang="en-US" sz="3199" spc="319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МОТОРВАГОННІ ДЕПО</a:t>
              </a:r>
            </a:p>
          </p:txBody>
        </p:sp>
        <p:sp>
          <p:nvSpPr>
            <p:cNvPr name="TextBox 18" id="18"/>
            <p:cNvSpPr txBox="true"/>
            <p:nvPr/>
          </p:nvSpPr>
          <p:spPr>
            <a:xfrm rot="0">
              <a:off x="0" y="1497595"/>
              <a:ext cx="6985533" cy="6929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500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3642921" y="354253"/>
            <a:ext cx="10527347" cy="1577777"/>
            <a:chOff x="0" y="0"/>
            <a:chExt cx="14036462" cy="2103702"/>
          </a:xfrm>
        </p:grpSpPr>
        <p:sp>
          <p:nvSpPr>
            <p:cNvPr name="TextBox 20" id="20"/>
            <p:cNvSpPr txBox="true"/>
            <p:nvPr/>
          </p:nvSpPr>
          <p:spPr>
            <a:xfrm rot="0">
              <a:off x="0" y="-38100"/>
              <a:ext cx="14036462" cy="137694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159"/>
                </a:lnSpc>
              </a:pPr>
              <a:r>
                <a:rPr lang="en-US" sz="3199" spc="319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ОСНОВНІ ВИРОБНИЧІ </a:t>
              </a:r>
            </a:p>
            <a:p>
              <a:pPr algn="ctr">
                <a:lnSpc>
                  <a:spcPts val="4159"/>
                </a:lnSpc>
              </a:pPr>
              <a:r>
                <a:rPr lang="en-US" sz="3199" spc="319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ПІДРОЗДІЛИ-СТЕЙКХОЛДЕРИ</a:t>
              </a:r>
            </a:p>
          </p:txBody>
        </p:sp>
        <p:sp>
          <p:nvSpPr>
            <p:cNvPr name="TextBox 21" id="21"/>
            <p:cNvSpPr txBox="true"/>
            <p:nvPr/>
          </p:nvSpPr>
          <p:spPr>
            <a:xfrm rot="0">
              <a:off x="0" y="1507120"/>
              <a:ext cx="14036462" cy="5965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900"/>
                </a:lnSpc>
              </a:pPr>
            </a:p>
          </p:txBody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8100000">
            <a:off x="-1178009" y="-730534"/>
            <a:ext cx="11748068" cy="11748068"/>
          </a:xfrm>
          <a:custGeom>
            <a:avLst/>
            <a:gdLst/>
            <a:ahLst/>
            <a:cxnLst/>
            <a:rect r="r" b="b" t="t" l="l"/>
            <a:pathLst>
              <a:path h="11748068" w="11748068">
                <a:moveTo>
                  <a:pt x="0" y="0"/>
                </a:moveTo>
                <a:lnTo>
                  <a:pt x="11748068" y="0"/>
                </a:lnTo>
                <a:lnTo>
                  <a:pt x="11748068" y="11748068"/>
                </a:lnTo>
                <a:lnTo>
                  <a:pt x="0" y="117480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9113842" y="360567"/>
            <a:ext cx="9565865" cy="9565865"/>
          </a:xfrm>
          <a:custGeom>
            <a:avLst/>
            <a:gdLst/>
            <a:ahLst/>
            <a:cxnLst/>
            <a:rect r="r" b="b" t="t" l="l"/>
            <a:pathLst>
              <a:path h="9565865" w="9565865">
                <a:moveTo>
                  <a:pt x="0" y="0"/>
                </a:moveTo>
                <a:lnTo>
                  <a:pt x="9565866" y="0"/>
                </a:lnTo>
                <a:lnTo>
                  <a:pt x="9565866" y="9565866"/>
                </a:lnTo>
                <a:lnTo>
                  <a:pt x="0" y="95658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400000">
            <a:off x="-3336047" y="778753"/>
            <a:ext cx="5739215" cy="2990278"/>
          </a:xfrm>
          <a:custGeom>
            <a:avLst/>
            <a:gdLst/>
            <a:ahLst/>
            <a:cxnLst/>
            <a:rect r="r" b="b" t="t" l="l"/>
            <a:pathLst>
              <a:path h="2990278" w="5739215">
                <a:moveTo>
                  <a:pt x="0" y="0"/>
                </a:moveTo>
                <a:lnTo>
                  <a:pt x="5739216" y="0"/>
                </a:lnTo>
                <a:lnTo>
                  <a:pt x="5739216" y="2990278"/>
                </a:lnTo>
                <a:lnTo>
                  <a:pt x="0" y="29902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5916363" y="6486437"/>
            <a:ext cx="5607552" cy="2921678"/>
          </a:xfrm>
          <a:custGeom>
            <a:avLst/>
            <a:gdLst/>
            <a:ahLst/>
            <a:cxnLst/>
            <a:rect r="r" b="b" t="t" l="l"/>
            <a:pathLst>
              <a:path h="2921678" w="5607552">
                <a:moveTo>
                  <a:pt x="0" y="0"/>
                </a:moveTo>
                <a:lnTo>
                  <a:pt x="5607552" y="0"/>
                </a:lnTo>
                <a:lnTo>
                  <a:pt x="5607552" y="2921678"/>
                </a:lnTo>
                <a:lnTo>
                  <a:pt x="0" y="29216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829024" y="1647444"/>
            <a:ext cx="8735076" cy="5817560"/>
          </a:xfrm>
          <a:custGeom>
            <a:avLst/>
            <a:gdLst/>
            <a:ahLst/>
            <a:cxnLst/>
            <a:rect r="r" b="b" t="t" l="l"/>
            <a:pathLst>
              <a:path h="5817560" w="8735076">
                <a:moveTo>
                  <a:pt x="0" y="0"/>
                </a:moveTo>
                <a:lnTo>
                  <a:pt x="8735076" y="0"/>
                </a:lnTo>
                <a:lnTo>
                  <a:pt x="8735076" y="5817560"/>
                </a:lnTo>
                <a:lnTo>
                  <a:pt x="0" y="58175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97140" y="1428369"/>
            <a:ext cx="7800324" cy="69328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29"/>
              </a:lnSpc>
            </a:pPr>
            <a:r>
              <a:rPr lang="en-US" sz="3828" i="true" spc="267">
                <a:solidFill>
                  <a:srgbClr val="F8FBFB"/>
                </a:solidFill>
                <a:latin typeface="Poppins Bold"/>
                <a:ea typeface="Poppins Bold"/>
                <a:cs typeface="Poppins Bold"/>
                <a:sym typeface="Poppins Bold"/>
              </a:rPr>
              <a:t>НАШИХ ВИПУСКНИКІВ ЗАПРОШУЄ НА РОБОТУ ПЕРСПЕКТИВНИЙ СТЕЙКХОЛДЕР З М.ЮЖНИЙ ТРАНСІНВЕСТСЕРВІС (ТІС) — НАЙБІЛЬШИЙ ПРИВАТНИЙ СТИВІДОРНИЙ ОПЕРАТОР В УКРАЇНІ.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3896775" y="4556224"/>
            <a:ext cx="7334650" cy="1174552"/>
            <a:chOff x="0" y="0"/>
            <a:chExt cx="9779533" cy="1566069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0"/>
              <a:ext cx="9779533" cy="714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320"/>
                </a:lnSpc>
              </a:pP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0" y="873125"/>
              <a:ext cx="9779533" cy="6929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500"/>
                </a:lnSpc>
              </a:pPr>
            </a:p>
          </p:txBody>
        </p:sp>
      </p:grp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8100000">
            <a:off x="-1597109" y="-730534"/>
            <a:ext cx="11748068" cy="11748068"/>
          </a:xfrm>
          <a:custGeom>
            <a:avLst/>
            <a:gdLst/>
            <a:ahLst/>
            <a:cxnLst/>
            <a:rect r="r" b="b" t="t" l="l"/>
            <a:pathLst>
              <a:path h="11748068" w="11748068">
                <a:moveTo>
                  <a:pt x="0" y="0"/>
                </a:moveTo>
                <a:lnTo>
                  <a:pt x="11748068" y="0"/>
                </a:lnTo>
                <a:lnTo>
                  <a:pt x="11748068" y="11748068"/>
                </a:lnTo>
                <a:lnTo>
                  <a:pt x="0" y="117480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9217083" y="-824826"/>
            <a:ext cx="11936653" cy="11936653"/>
          </a:xfrm>
          <a:custGeom>
            <a:avLst/>
            <a:gdLst/>
            <a:ahLst/>
            <a:cxnLst/>
            <a:rect r="r" b="b" t="t" l="l"/>
            <a:pathLst>
              <a:path h="11936653" w="11936653">
                <a:moveTo>
                  <a:pt x="0" y="0"/>
                </a:moveTo>
                <a:lnTo>
                  <a:pt x="11936653" y="0"/>
                </a:lnTo>
                <a:lnTo>
                  <a:pt x="11936653" y="11936652"/>
                </a:lnTo>
                <a:lnTo>
                  <a:pt x="0" y="119366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400000">
            <a:off x="-3336047" y="778753"/>
            <a:ext cx="5739215" cy="2990278"/>
          </a:xfrm>
          <a:custGeom>
            <a:avLst/>
            <a:gdLst/>
            <a:ahLst/>
            <a:cxnLst/>
            <a:rect r="r" b="b" t="t" l="l"/>
            <a:pathLst>
              <a:path h="2990278" w="5739215">
                <a:moveTo>
                  <a:pt x="0" y="0"/>
                </a:moveTo>
                <a:lnTo>
                  <a:pt x="5739216" y="0"/>
                </a:lnTo>
                <a:lnTo>
                  <a:pt x="5739216" y="2990278"/>
                </a:lnTo>
                <a:lnTo>
                  <a:pt x="0" y="29902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5916363" y="6486437"/>
            <a:ext cx="5607552" cy="2921678"/>
          </a:xfrm>
          <a:custGeom>
            <a:avLst/>
            <a:gdLst/>
            <a:ahLst/>
            <a:cxnLst/>
            <a:rect r="r" b="b" t="t" l="l"/>
            <a:pathLst>
              <a:path h="2921678" w="5607552">
                <a:moveTo>
                  <a:pt x="0" y="0"/>
                </a:moveTo>
                <a:lnTo>
                  <a:pt x="5607552" y="0"/>
                </a:lnTo>
                <a:lnTo>
                  <a:pt x="5607552" y="2921678"/>
                </a:lnTo>
                <a:lnTo>
                  <a:pt x="0" y="29216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4812588" y="0"/>
            <a:ext cx="12820696" cy="7372133"/>
            <a:chOff x="0" y="0"/>
            <a:chExt cx="11043086" cy="634997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043086" cy="6349975"/>
            </a:xfrm>
            <a:custGeom>
              <a:avLst/>
              <a:gdLst/>
              <a:ahLst/>
              <a:cxnLst/>
              <a:rect r="r" b="b" t="t" l="l"/>
              <a:pathLst>
                <a:path h="6349975" w="11043086">
                  <a:moveTo>
                    <a:pt x="11043086" y="3175025"/>
                  </a:moveTo>
                  <a:cubicBezTo>
                    <a:pt x="11043086" y="4928451"/>
                    <a:pt x="8570959" y="6349975"/>
                    <a:pt x="5521543" y="6349975"/>
                  </a:cubicBezTo>
                  <a:cubicBezTo>
                    <a:pt x="2472083" y="6349975"/>
                    <a:pt x="0" y="4928451"/>
                    <a:pt x="0" y="3175025"/>
                  </a:cubicBezTo>
                  <a:cubicBezTo>
                    <a:pt x="0" y="1421511"/>
                    <a:pt x="2472083" y="0"/>
                    <a:pt x="5521543" y="0"/>
                  </a:cubicBezTo>
                  <a:cubicBezTo>
                    <a:pt x="8571003" y="0"/>
                    <a:pt x="11043086" y="1421511"/>
                    <a:pt x="11043086" y="3175025"/>
                  </a:cubicBezTo>
                  <a:close/>
                </a:path>
              </a:pathLst>
            </a:custGeom>
            <a:blipFill>
              <a:blip r:embed="rId6"/>
              <a:stretch>
                <a:fillRect l="-27340" t="0" r="-27340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1028700" y="5598911"/>
            <a:ext cx="6109987" cy="4031436"/>
            <a:chOff x="0" y="0"/>
            <a:chExt cx="8146650" cy="5375248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0"/>
              <a:ext cx="8146650" cy="297637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876"/>
                </a:lnSpc>
              </a:pPr>
              <a:r>
                <a:rPr lang="en-US" b="true" sz="4897" i="true" spc="342">
                  <a:solidFill>
                    <a:srgbClr val="F8FBFB"/>
                  </a:solidFill>
                  <a:latin typeface="Poppins Bold"/>
                  <a:ea typeface="Poppins Bold"/>
                  <a:cs typeface="Poppins Bold"/>
                  <a:sym typeface="Poppins Bold"/>
                  <a:hlinkClick r:id="rId7" tooltip="https://ukrtransdizel.com.ua/news/%D0%A2%D0%9E%D0%92%20%22%D0%A2%D0%A0%D0%97%20%D0%A3%D0%BA%D1%80%D1%82%D1%80%D0%B0%D0%BD%D1%81%D0%B4%D0%B8%D0%B7%D0%B5%D0%BB%D1%8C%22"/>
                </a:rPr>
                <a:t>ТОВ "ТРЗ УКРТРАНСДИЗЕЛЬ"</a:t>
              </a:r>
              <a:r>
                <a:rPr lang="en-US" sz="4897" spc="342">
                  <a:solidFill>
                    <a:srgbClr val="F8FBFB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 М.ХРИСТИНІВКА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0" y="3139184"/>
              <a:ext cx="8146650" cy="223606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995"/>
                </a:lnSpc>
              </a:pPr>
              <a:r>
                <a:rPr lang="en-US" sz="4663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також зацікавлене в наших випускниках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700000">
            <a:off x="9217083" y="-824826"/>
            <a:ext cx="11936653" cy="11936653"/>
          </a:xfrm>
          <a:custGeom>
            <a:avLst/>
            <a:gdLst/>
            <a:ahLst/>
            <a:cxnLst/>
            <a:rect r="r" b="b" t="t" l="l"/>
            <a:pathLst>
              <a:path h="11936653" w="11936653">
                <a:moveTo>
                  <a:pt x="0" y="0"/>
                </a:moveTo>
                <a:lnTo>
                  <a:pt x="11936653" y="0"/>
                </a:lnTo>
                <a:lnTo>
                  <a:pt x="11936653" y="11936652"/>
                </a:lnTo>
                <a:lnTo>
                  <a:pt x="0" y="119366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5414195" y="0"/>
            <a:ext cx="12219090" cy="7026198"/>
            <a:chOff x="0" y="0"/>
            <a:chExt cx="11043086" cy="634997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1043086" cy="6349975"/>
            </a:xfrm>
            <a:custGeom>
              <a:avLst/>
              <a:gdLst/>
              <a:ahLst/>
              <a:cxnLst/>
              <a:rect r="r" b="b" t="t" l="l"/>
              <a:pathLst>
                <a:path h="6349975" w="11043086">
                  <a:moveTo>
                    <a:pt x="11043086" y="3175025"/>
                  </a:moveTo>
                  <a:cubicBezTo>
                    <a:pt x="11043086" y="4928451"/>
                    <a:pt x="8570959" y="6349975"/>
                    <a:pt x="5521543" y="6349975"/>
                  </a:cubicBezTo>
                  <a:cubicBezTo>
                    <a:pt x="2472083" y="6349975"/>
                    <a:pt x="0" y="4928451"/>
                    <a:pt x="0" y="3175025"/>
                  </a:cubicBezTo>
                  <a:cubicBezTo>
                    <a:pt x="0" y="1421511"/>
                    <a:pt x="2472083" y="0"/>
                    <a:pt x="5521543" y="0"/>
                  </a:cubicBezTo>
                  <a:cubicBezTo>
                    <a:pt x="8571003" y="0"/>
                    <a:pt x="11043086" y="1421511"/>
                    <a:pt x="11043086" y="3175025"/>
                  </a:cubicBezTo>
                  <a:close/>
                </a:path>
              </a:pathLst>
            </a:custGeom>
            <a:blipFill>
              <a:blip r:embed="rId4"/>
              <a:stretch>
                <a:fillRect l="-27340" t="0" r="-27340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5414195" y="0"/>
            <a:ext cx="12219090" cy="7026198"/>
            <a:chOff x="0" y="0"/>
            <a:chExt cx="11043086" cy="634997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043086" cy="6349975"/>
            </a:xfrm>
            <a:custGeom>
              <a:avLst/>
              <a:gdLst/>
              <a:ahLst/>
              <a:cxnLst/>
              <a:rect r="r" b="b" t="t" l="l"/>
              <a:pathLst>
                <a:path h="6349975" w="11043086">
                  <a:moveTo>
                    <a:pt x="11043086" y="3175025"/>
                  </a:moveTo>
                  <a:cubicBezTo>
                    <a:pt x="11043086" y="4928451"/>
                    <a:pt x="8570959" y="6349975"/>
                    <a:pt x="5521543" y="6349975"/>
                  </a:cubicBezTo>
                  <a:cubicBezTo>
                    <a:pt x="2472083" y="6349975"/>
                    <a:pt x="0" y="4928451"/>
                    <a:pt x="0" y="3175025"/>
                  </a:cubicBezTo>
                  <a:cubicBezTo>
                    <a:pt x="0" y="1421511"/>
                    <a:pt x="2472083" y="0"/>
                    <a:pt x="5521543" y="0"/>
                  </a:cubicBezTo>
                  <a:cubicBezTo>
                    <a:pt x="8571003" y="0"/>
                    <a:pt x="11043086" y="1421511"/>
                    <a:pt x="11043086" y="3175025"/>
                  </a:cubicBezTo>
                  <a:close/>
                </a:path>
              </a:pathLst>
            </a:custGeom>
            <a:blipFill>
              <a:blip r:embed="rId5"/>
              <a:stretch>
                <a:fillRect l="0" t="-7932" r="0" b="-7932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0" y="6988098"/>
            <a:ext cx="10828390" cy="1569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60"/>
              </a:lnSpc>
              <a:spcBef>
                <a:spcPct val="0"/>
              </a:spcBef>
            </a:pPr>
            <a:r>
              <a:rPr lang="en-US" sz="3200" spc="320">
                <a:solidFill>
                  <a:srgbClr val="F8FBFB"/>
                </a:solidFill>
                <a:latin typeface="Poppins Light Bold"/>
                <a:ea typeface="Poppins Light Bold"/>
                <a:cs typeface="Poppins Light Bold"/>
                <a:sym typeface="Poppins Light Bold"/>
              </a:rPr>
              <a:t>КП «ОДЕСМІСЬКЕЛЕКТРОТРАНС - ОДЕСА ТАКОЖ ПРОПОНУЄ ПРАЦЕВЛАШТУВАННЯ НАШИМ ВИПУСКНИКАМ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700000">
            <a:off x="10799952" y="-2643744"/>
            <a:ext cx="9835273" cy="9835273"/>
          </a:xfrm>
          <a:custGeom>
            <a:avLst/>
            <a:gdLst/>
            <a:ahLst/>
            <a:cxnLst/>
            <a:rect r="r" b="b" t="t" l="l"/>
            <a:pathLst>
              <a:path h="9835273" w="9835273">
                <a:moveTo>
                  <a:pt x="0" y="0"/>
                </a:moveTo>
                <a:lnTo>
                  <a:pt x="9835273" y="0"/>
                </a:lnTo>
                <a:lnTo>
                  <a:pt x="9835273" y="9835273"/>
                </a:lnTo>
                <a:lnTo>
                  <a:pt x="0" y="98352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2700000">
            <a:off x="-4558292" y="-2233273"/>
            <a:ext cx="14753547" cy="14753547"/>
          </a:xfrm>
          <a:custGeom>
            <a:avLst/>
            <a:gdLst/>
            <a:ahLst/>
            <a:cxnLst/>
            <a:rect r="r" b="b" t="t" l="l"/>
            <a:pathLst>
              <a:path h="14753547" w="14753547">
                <a:moveTo>
                  <a:pt x="0" y="0"/>
                </a:moveTo>
                <a:lnTo>
                  <a:pt x="14753547" y="0"/>
                </a:lnTo>
                <a:lnTo>
                  <a:pt x="14753547" y="14753546"/>
                </a:lnTo>
                <a:lnTo>
                  <a:pt x="0" y="147535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1708503" y="4917207"/>
            <a:ext cx="10048512" cy="5235532"/>
          </a:xfrm>
          <a:custGeom>
            <a:avLst/>
            <a:gdLst/>
            <a:ahLst/>
            <a:cxnLst/>
            <a:rect r="r" b="b" t="t" l="l"/>
            <a:pathLst>
              <a:path h="5235532" w="10048512">
                <a:moveTo>
                  <a:pt x="0" y="0"/>
                </a:moveTo>
                <a:lnTo>
                  <a:pt x="10048512" y="0"/>
                </a:lnTo>
                <a:lnTo>
                  <a:pt x="10048512" y="5235532"/>
                </a:lnTo>
                <a:lnTo>
                  <a:pt x="0" y="52355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123031" y="1713460"/>
            <a:ext cx="16313889" cy="7257157"/>
            <a:chOff x="0" y="0"/>
            <a:chExt cx="21751852" cy="9676209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-28575"/>
              <a:ext cx="21751852" cy="150069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574"/>
                </a:lnSpc>
              </a:pPr>
              <a:r>
                <a:rPr lang="en-US" sz="3518" spc="351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ПРЕДСТАВНИКИ</a:t>
              </a:r>
            </a:p>
            <a:p>
              <a:pPr algn="ctr">
                <a:lnSpc>
                  <a:spcPts val="4574"/>
                </a:lnSpc>
              </a:pPr>
              <a:r>
                <a:rPr lang="en-US" sz="3518" spc="351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СТЕЙКХОЛДЕРІВ ЗАПРОШУЮТЬСЯ 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1627584"/>
              <a:ext cx="21751852" cy="80486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6000"/>
                </a:lnSpc>
              </a:pPr>
              <a:r>
                <a:rPr lang="en-US" sz="4000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в рамках контролю якості знань здобувачів освіти для участі в Державній кваліфікаційній комісії щодо  захисту дипломних робіт та отримання робітничих кваліфікацій:</a:t>
              </a:r>
            </a:p>
            <a:p>
              <a:pPr algn="l" marL="863601" indent="-431801" lvl="1">
                <a:lnSpc>
                  <a:spcPts val="6000"/>
                </a:lnSpc>
                <a:buFont typeface="Arial"/>
                <a:buChar char="•"/>
              </a:pPr>
              <a:r>
                <a:rPr lang="en-US" sz="4000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- слюсар з ремонту рухомого складу;</a:t>
              </a:r>
            </a:p>
            <a:p>
              <a:pPr algn="l" marL="863601" indent="-431801" lvl="1">
                <a:lnSpc>
                  <a:spcPts val="6000"/>
                </a:lnSpc>
                <a:buFont typeface="Arial"/>
                <a:buChar char="•"/>
              </a:pPr>
              <a:r>
                <a:rPr lang="en-US" sz="4000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- оглядач вагонів;</a:t>
              </a:r>
            </a:p>
            <a:p>
              <a:pPr algn="l" marL="863601" indent="-431801" lvl="1">
                <a:lnSpc>
                  <a:spcPts val="6000"/>
                </a:lnSpc>
                <a:buFont typeface="Arial"/>
                <a:buChar char="•"/>
              </a:pPr>
              <a:r>
                <a:rPr lang="en-US" sz="4000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- провідник пасажирського вагону;</a:t>
              </a:r>
            </a:p>
            <a:p>
              <a:pPr algn="l" marL="863601" indent="-431801" lvl="1">
                <a:lnSpc>
                  <a:spcPts val="6000"/>
                </a:lnSpc>
                <a:buFont typeface="Arial"/>
                <a:buChar char="•"/>
              </a:pPr>
              <a:r>
                <a:rPr lang="en-US" sz="4000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- помічник машиніста електровозу, тепловозу, електропоїзду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8100000">
            <a:off x="-2553027" y="1069699"/>
            <a:ext cx="13755155" cy="13755155"/>
          </a:xfrm>
          <a:custGeom>
            <a:avLst/>
            <a:gdLst/>
            <a:ahLst/>
            <a:cxnLst/>
            <a:rect r="r" b="b" t="t" l="l"/>
            <a:pathLst>
              <a:path h="13755155" w="13755155">
                <a:moveTo>
                  <a:pt x="0" y="0"/>
                </a:moveTo>
                <a:lnTo>
                  <a:pt x="13755154" y="0"/>
                </a:lnTo>
                <a:lnTo>
                  <a:pt x="13755154" y="13755154"/>
                </a:lnTo>
                <a:lnTo>
                  <a:pt x="0" y="137551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11125156" y="-2509040"/>
            <a:ext cx="9565865" cy="9565865"/>
          </a:xfrm>
          <a:custGeom>
            <a:avLst/>
            <a:gdLst/>
            <a:ahLst/>
            <a:cxnLst/>
            <a:rect r="r" b="b" t="t" l="l"/>
            <a:pathLst>
              <a:path h="9565865" w="9565865">
                <a:moveTo>
                  <a:pt x="0" y="0"/>
                </a:moveTo>
                <a:lnTo>
                  <a:pt x="9565865" y="0"/>
                </a:lnTo>
                <a:lnTo>
                  <a:pt x="9565865" y="9565865"/>
                </a:lnTo>
                <a:lnTo>
                  <a:pt x="0" y="95658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400000">
            <a:off x="-3336047" y="778753"/>
            <a:ext cx="5739215" cy="2990278"/>
          </a:xfrm>
          <a:custGeom>
            <a:avLst/>
            <a:gdLst/>
            <a:ahLst/>
            <a:cxnLst/>
            <a:rect r="r" b="b" t="t" l="l"/>
            <a:pathLst>
              <a:path h="2990278" w="5739215">
                <a:moveTo>
                  <a:pt x="0" y="0"/>
                </a:moveTo>
                <a:lnTo>
                  <a:pt x="5739216" y="0"/>
                </a:lnTo>
                <a:lnTo>
                  <a:pt x="5739216" y="2990278"/>
                </a:lnTo>
                <a:lnTo>
                  <a:pt x="0" y="29902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5916363" y="6486437"/>
            <a:ext cx="5607552" cy="2921678"/>
          </a:xfrm>
          <a:custGeom>
            <a:avLst/>
            <a:gdLst/>
            <a:ahLst/>
            <a:cxnLst/>
            <a:rect r="r" b="b" t="t" l="l"/>
            <a:pathLst>
              <a:path h="2921678" w="5607552">
                <a:moveTo>
                  <a:pt x="0" y="0"/>
                </a:moveTo>
                <a:lnTo>
                  <a:pt x="5607552" y="0"/>
                </a:lnTo>
                <a:lnTo>
                  <a:pt x="5607552" y="2921678"/>
                </a:lnTo>
                <a:lnTo>
                  <a:pt x="0" y="29216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2774155" y="2918806"/>
            <a:ext cx="5715400" cy="2593181"/>
            <a:chOff x="0" y="0"/>
            <a:chExt cx="7620533" cy="3457575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0"/>
              <a:ext cx="7620533" cy="714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319"/>
                </a:lnSpc>
              </a:pP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873125"/>
              <a:ext cx="7620533" cy="25844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250"/>
                </a:lnSpc>
              </a:pPr>
              <a:r>
                <a:rPr lang="en-US" sz="3500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вносити зміни, щодо покращеня організації освітнього процесу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3155155" y="6072019"/>
            <a:ext cx="5715400" cy="1962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50"/>
              </a:lnSpc>
            </a:pPr>
            <a:r>
              <a:rPr lang="en-US" sz="3500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змінювати ОПП відповідно до сучасних вимог виробництва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724489" y="6093420"/>
            <a:ext cx="2049666" cy="1853856"/>
            <a:chOff x="0" y="0"/>
            <a:chExt cx="2732888" cy="2471808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274708"/>
              <a:ext cx="2197100" cy="2197100"/>
              <a:chOff x="0" y="0"/>
              <a:chExt cx="6350000" cy="6350000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408940"/>
                <a:ext cx="6350000" cy="5532120"/>
              </a:xfrm>
              <a:custGeom>
                <a:avLst/>
                <a:gdLst/>
                <a:ahLst/>
                <a:cxnLst/>
                <a:rect r="r" b="b" t="t" l="l"/>
                <a:pathLst>
                  <a:path h="5532120" w="6350000">
                    <a:moveTo>
                      <a:pt x="4762500" y="0"/>
                    </a:moveTo>
                    <a:lnTo>
                      <a:pt x="1587500" y="0"/>
                    </a:lnTo>
                    <a:lnTo>
                      <a:pt x="0" y="2766060"/>
                    </a:lnTo>
                    <a:lnTo>
                      <a:pt x="1587500" y="5532120"/>
                    </a:lnTo>
                    <a:lnTo>
                      <a:pt x="4762500" y="5532120"/>
                    </a:lnTo>
                    <a:lnTo>
                      <a:pt x="6350000" y="2766060"/>
                    </a:lnTo>
                    <a:lnTo>
                      <a:pt x="4762500" y="0"/>
                    </a:lnTo>
                    <a:close/>
                    <a:moveTo>
                      <a:pt x="4676140" y="5382260"/>
                    </a:moveTo>
                    <a:lnTo>
                      <a:pt x="1673860" y="5382260"/>
                    </a:lnTo>
                    <a:lnTo>
                      <a:pt x="172720" y="2766060"/>
                    </a:lnTo>
                    <a:lnTo>
                      <a:pt x="1673860" y="149860"/>
                    </a:lnTo>
                    <a:lnTo>
                      <a:pt x="4676140" y="149860"/>
                    </a:lnTo>
                    <a:lnTo>
                      <a:pt x="6177280" y="2766060"/>
                    </a:lnTo>
                    <a:lnTo>
                      <a:pt x="4676140" y="5382260"/>
                    </a:lnTo>
                    <a:close/>
                  </a:path>
                </a:pathLst>
              </a:custGeom>
              <a:solidFill>
                <a:srgbClr val="D0C3F1"/>
              </a:solidFill>
            </p:spPr>
          </p:sp>
        </p:grpSp>
        <p:grpSp>
          <p:nvGrpSpPr>
            <p:cNvPr name="Group 13" id="13"/>
            <p:cNvGrpSpPr>
              <a:grpSpLocks noChangeAspect="true"/>
            </p:cNvGrpSpPr>
            <p:nvPr/>
          </p:nvGrpSpPr>
          <p:grpSpPr>
            <a:xfrm rot="0">
              <a:off x="552204" y="0"/>
              <a:ext cx="2180683" cy="1888923"/>
              <a:chOff x="0" y="0"/>
              <a:chExt cx="1841500" cy="159512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1841500" cy="1595120"/>
              </a:xfrm>
              <a:custGeom>
                <a:avLst/>
                <a:gdLst/>
                <a:ahLst/>
                <a:cxnLst/>
                <a:rect r="r" b="b" t="t" l="l"/>
                <a:pathLst>
                  <a:path h="1595120" w="1841500">
                    <a:moveTo>
                      <a:pt x="1380490" y="0"/>
                    </a:moveTo>
                    <a:lnTo>
                      <a:pt x="459740" y="0"/>
                    </a:lnTo>
                    <a:lnTo>
                      <a:pt x="0" y="797560"/>
                    </a:lnTo>
                    <a:lnTo>
                      <a:pt x="459740" y="1595120"/>
                    </a:lnTo>
                    <a:lnTo>
                      <a:pt x="1380490" y="1595120"/>
                    </a:lnTo>
                    <a:lnTo>
                      <a:pt x="1841500" y="797560"/>
                    </a:lnTo>
                    <a:close/>
                  </a:path>
                </a:pathLst>
              </a:custGeom>
              <a:solidFill>
                <a:srgbClr val="AB1D79"/>
              </a:solidFill>
            </p:spPr>
          </p:sp>
        </p:grpSp>
        <p:sp>
          <p:nvSpPr>
            <p:cNvPr name="Freeform 15" id="15"/>
            <p:cNvSpPr/>
            <p:nvPr/>
          </p:nvSpPr>
          <p:spPr>
            <a:xfrm flipH="false" flipV="false" rot="0">
              <a:off x="1098550" y="515665"/>
              <a:ext cx="1087992" cy="857594"/>
            </a:xfrm>
            <a:custGeom>
              <a:avLst/>
              <a:gdLst/>
              <a:ahLst/>
              <a:cxnLst/>
              <a:rect r="r" b="b" t="t" l="l"/>
              <a:pathLst>
                <a:path h="857594" w="1087992">
                  <a:moveTo>
                    <a:pt x="0" y="0"/>
                  </a:moveTo>
                  <a:lnTo>
                    <a:pt x="1087992" y="0"/>
                  </a:lnTo>
                  <a:lnTo>
                    <a:pt x="1087992" y="857593"/>
                  </a:lnTo>
                  <a:lnTo>
                    <a:pt x="0" y="8575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340717" y="3354066"/>
            <a:ext cx="2052437" cy="1789434"/>
            <a:chOff x="0" y="0"/>
            <a:chExt cx="2736583" cy="2385911"/>
          </a:xfrm>
        </p:grpSpPr>
        <p:grpSp>
          <p:nvGrpSpPr>
            <p:cNvPr name="Group 17" id="17"/>
            <p:cNvGrpSpPr/>
            <p:nvPr/>
          </p:nvGrpSpPr>
          <p:grpSpPr>
            <a:xfrm rot="0">
              <a:off x="0" y="188811"/>
              <a:ext cx="2197100" cy="2197100"/>
              <a:chOff x="0" y="0"/>
              <a:chExt cx="6350000" cy="6350000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408940"/>
                <a:ext cx="6350000" cy="5532120"/>
              </a:xfrm>
              <a:custGeom>
                <a:avLst/>
                <a:gdLst/>
                <a:ahLst/>
                <a:cxnLst/>
                <a:rect r="r" b="b" t="t" l="l"/>
                <a:pathLst>
                  <a:path h="5532120" w="6350000">
                    <a:moveTo>
                      <a:pt x="4762500" y="0"/>
                    </a:moveTo>
                    <a:lnTo>
                      <a:pt x="1587500" y="0"/>
                    </a:lnTo>
                    <a:lnTo>
                      <a:pt x="0" y="2766060"/>
                    </a:lnTo>
                    <a:lnTo>
                      <a:pt x="1587500" y="5532120"/>
                    </a:lnTo>
                    <a:lnTo>
                      <a:pt x="4762500" y="5532120"/>
                    </a:lnTo>
                    <a:lnTo>
                      <a:pt x="6350000" y="2766060"/>
                    </a:lnTo>
                    <a:lnTo>
                      <a:pt x="4762500" y="0"/>
                    </a:lnTo>
                    <a:close/>
                    <a:moveTo>
                      <a:pt x="4676140" y="5382260"/>
                    </a:moveTo>
                    <a:lnTo>
                      <a:pt x="1673860" y="5382260"/>
                    </a:lnTo>
                    <a:lnTo>
                      <a:pt x="172720" y="2766060"/>
                    </a:lnTo>
                    <a:lnTo>
                      <a:pt x="1673860" y="149860"/>
                    </a:lnTo>
                    <a:lnTo>
                      <a:pt x="4676140" y="149860"/>
                    </a:lnTo>
                    <a:lnTo>
                      <a:pt x="6177280" y="2766060"/>
                    </a:lnTo>
                    <a:lnTo>
                      <a:pt x="4676140" y="5382260"/>
                    </a:lnTo>
                    <a:close/>
                  </a:path>
                </a:pathLst>
              </a:custGeom>
              <a:solidFill>
                <a:srgbClr val="D0C3F1"/>
              </a:solidFill>
            </p:spPr>
          </p:sp>
        </p:grpSp>
        <p:grpSp>
          <p:nvGrpSpPr>
            <p:cNvPr name="Group 19" id="19"/>
            <p:cNvGrpSpPr>
              <a:grpSpLocks noChangeAspect="true"/>
            </p:cNvGrpSpPr>
            <p:nvPr/>
          </p:nvGrpSpPr>
          <p:grpSpPr>
            <a:xfrm rot="0">
              <a:off x="555900" y="0"/>
              <a:ext cx="2180683" cy="1888923"/>
              <a:chOff x="0" y="0"/>
              <a:chExt cx="1841500" cy="1595120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1841500" cy="1595120"/>
              </a:xfrm>
              <a:custGeom>
                <a:avLst/>
                <a:gdLst/>
                <a:ahLst/>
                <a:cxnLst/>
                <a:rect r="r" b="b" t="t" l="l"/>
                <a:pathLst>
                  <a:path h="1595120" w="1841500">
                    <a:moveTo>
                      <a:pt x="1380490" y="0"/>
                    </a:moveTo>
                    <a:lnTo>
                      <a:pt x="459740" y="0"/>
                    </a:lnTo>
                    <a:lnTo>
                      <a:pt x="0" y="797560"/>
                    </a:lnTo>
                    <a:lnTo>
                      <a:pt x="459740" y="1595120"/>
                    </a:lnTo>
                    <a:lnTo>
                      <a:pt x="1380490" y="1595120"/>
                    </a:lnTo>
                    <a:lnTo>
                      <a:pt x="1841500" y="797560"/>
                    </a:lnTo>
                    <a:close/>
                  </a:path>
                </a:pathLst>
              </a:custGeom>
              <a:solidFill>
                <a:srgbClr val="AB1D79"/>
              </a:solidFill>
            </p:spPr>
          </p:sp>
        </p:grpSp>
        <p:sp>
          <p:nvSpPr>
            <p:cNvPr name="Freeform 21" id="21"/>
            <p:cNvSpPr/>
            <p:nvPr/>
          </p:nvSpPr>
          <p:spPr>
            <a:xfrm flipH="false" flipV="false" rot="0">
              <a:off x="1102246" y="515665"/>
              <a:ext cx="1087992" cy="857594"/>
            </a:xfrm>
            <a:custGeom>
              <a:avLst/>
              <a:gdLst/>
              <a:ahLst/>
              <a:cxnLst/>
              <a:rect r="r" b="b" t="t" l="l"/>
              <a:pathLst>
                <a:path h="857594" w="1087992">
                  <a:moveTo>
                    <a:pt x="0" y="0"/>
                  </a:moveTo>
                  <a:lnTo>
                    <a:pt x="1087992" y="0"/>
                  </a:lnTo>
                  <a:lnTo>
                    <a:pt x="1087992" y="857593"/>
                  </a:lnTo>
                  <a:lnTo>
                    <a:pt x="0" y="8575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749322" y="1028700"/>
            <a:ext cx="11525324" cy="16073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19"/>
              </a:lnSpc>
            </a:pPr>
            <a:r>
              <a:rPr lang="en-US" sz="3599" i="true" spc="251">
                <a:solidFill>
                  <a:srgbClr val="F8FBFB"/>
                </a:solidFill>
                <a:latin typeface="Poppins Bold"/>
                <a:ea typeface="Poppins Bold"/>
                <a:cs typeface="Poppins Bold"/>
                <a:sym typeface="Poppins Bold"/>
              </a:rPr>
              <a:t>ВІДГУКИ НА ОСВІТНЬО-ПРОФЕСІЙНІ ПРОГРАМИ ТА АНКЕТУВАННЯ СТЕЙКХОЛДЕРІВ ДАЮТЬ ЗМОГУ: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B1D7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700000">
            <a:off x="-3452998" y="86595"/>
            <a:ext cx="18149136" cy="18149136"/>
          </a:xfrm>
          <a:custGeom>
            <a:avLst/>
            <a:gdLst/>
            <a:ahLst/>
            <a:cxnLst/>
            <a:rect r="r" b="b" t="t" l="l"/>
            <a:pathLst>
              <a:path h="18149136" w="18149136">
                <a:moveTo>
                  <a:pt x="0" y="0"/>
                </a:moveTo>
                <a:lnTo>
                  <a:pt x="18149136" y="0"/>
                </a:lnTo>
                <a:lnTo>
                  <a:pt x="18149136" y="18149136"/>
                </a:lnTo>
                <a:lnTo>
                  <a:pt x="0" y="181491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8100000">
            <a:off x="13924434" y="-2146503"/>
            <a:ext cx="6669733" cy="6669733"/>
          </a:xfrm>
          <a:custGeom>
            <a:avLst/>
            <a:gdLst/>
            <a:ahLst/>
            <a:cxnLst/>
            <a:rect r="r" b="b" t="t" l="l"/>
            <a:pathLst>
              <a:path h="6669733" w="6669733">
                <a:moveTo>
                  <a:pt x="0" y="0"/>
                </a:moveTo>
                <a:lnTo>
                  <a:pt x="6669732" y="0"/>
                </a:lnTo>
                <a:lnTo>
                  <a:pt x="6669732" y="6669733"/>
                </a:lnTo>
                <a:lnTo>
                  <a:pt x="0" y="66697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400000">
            <a:off x="-6414134" y="1815466"/>
            <a:ext cx="9786599" cy="5099069"/>
          </a:xfrm>
          <a:custGeom>
            <a:avLst/>
            <a:gdLst/>
            <a:ahLst/>
            <a:cxnLst/>
            <a:rect r="r" b="b" t="t" l="l"/>
            <a:pathLst>
              <a:path h="5099069" w="9786599">
                <a:moveTo>
                  <a:pt x="0" y="0"/>
                </a:moveTo>
                <a:lnTo>
                  <a:pt x="9786599" y="0"/>
                </a:lnTo>
                <a:lnTo>
                  <a:pt x="9786599" y="5099069"/>
                </a:lnTo>
                <a:lnTo>
                  <a:pt x="0" y="50990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14779604" y="4884319"/>
            <a:ext cx="10354189" cy="5394798"/>
          </a:xfrm>
          <a:custGeom>
            <a:avLst/>
            <a:gdLst/>
            <a:ahLst/>
            <a:cxnLst/>
            <a:rect r="r" b="b" t="t" l="l"/>
            <a:pathLst>
              <a:path h="5394798" w="10354189">
                <a:moveTo>
                  <a:pt x="0" y="0"/>
                </a:moveTo>
                <a:lnTo>
                  <a:pt x="10354190" y="0"/>
                </a:lnTo>
                <a:lnTo>
                  <a:pt x="10354190" y="5394797"/>
                </a:lnTo>
                <a:lnTo>
                  <a:pt x="0" y="53947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028700" y="1391943"/>
            <a:ext cx="15961864" cy="7569147"/>
            <a:chOff x="0" y="0"/>
            <a:chExt cx="21282485" cy="10092195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-47625"/>
              <a:ext cx="21282485" cy="100875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6224"/>
                </a:lnSpc>
              </a:pPr>
              <a:r>
                <a:rPr lang="en-US" sz="4788" spc="478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ДУАЛЬНА ФОРМА НАВЧАННЯ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1217370"/>
              <a:ext cx="21282485" cy="88748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6733"/>
                </a:lnSpc>
              </a:pPr>
              <a:r>
                <a:rPr lang="en-US" sz="4488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В рамках співпраці з АТ “Укрзалізниця” та на її замовлення в 2019/20рр. була запроваджена на базі нашого коледжу дуальна форма навчання. Вона передбачала 75% практичничної частини та відповідно 25% теоритичної. Практика проходила безпосередньо на підприємстві у локомотивному депо, де здобувачі освіти працювали на робочих місцях з оплатою, в якості слюсарів з ремонту рухомого складу.</a:t>
              </a:r>
            </a:p>
          </p:txBody>
        </p:sp>
      </p:grp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B1D7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700000">
            <a:off x="-3452998" y="86595"/>
            <a:ext cx="18149136" cy="18149136"/>
          </a:xfrm>
          <a:custGeom>
            <a:avLst/>
            <a:gdLst/>
            <a:ahLst/>
            <a:cxnLst/>
            <a:rect r="r" b="b" t="t" l="l"/>
            <a:pathLst>
              <a:path h="18149136" w="18149136">
                <a:moveTo>
                  <a:pt x="0" y="0"/>
                </a:moveTo>
                <a:lnTo>
                  <a:pt x="18149136" y="0"/>
                </a:lnTo>
                <a:lnTo>
                  <a:pt x="18149136" y="18149136"/>
                </a:lnTo>
                <a:lnTo>
                  <a:pt x="0" y="181491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-3300598" y="238995"/>
            <a:ext cx="18149136" cy="18149136"/>
          </a:xfrm>
          <a:custGeom>
            <a:avLst/>
            <a:gdLst/>
            <a:ahLst/>
            <a:cxnLst/>
            <a:rect r="r" b="b" t="t" l="l"/>
            <a:pathLst>
              <a:path h="18149136" w="18149136">
                <a:moveTo>
                  <a:pt x="0" y="0"/>
                </a:moveTo>
                <a:lnTo>
                  <a:pt x="18149136" y="0"/>
                </a:lnTo>
                <a:lnTo>
                  <a:pt x="18149136" y="18149136"/>
                </a:lnTo>
                <a:lnTo>
                  <a:pt x="0" y="181491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611460"/>
            <a:ext cx="15961864" cy="9130114"/>
            <a:chOff x="0" y="0"/>
            <a:chExt cx="21282485" cy="12173485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-47625"/>
              <a:ext cx="21282485" cy="10079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224"/>
                </a:lnSpc>
              </a:pPr>
              <a:r>
                <a:rPr lang="en-US" sz="4788" spc="478">
                  <a:solidFill>
                    <a:srgbClr val="F8FBFB"/>
                  </a:solidFill>
                  <a:latin typeface="Poppins Light Bold"/>
                  <a:ea typeface="Poppins Light Bold"/>
                  <a:cs typeface="Poppins Light Bold"/>
                  <a:sym typeface="Poppins Light Bold"/>
                </a:rPr>
                <a:t>ДУАЛЬНА ФОРМА НАВЧАННЯ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1226085"/>
              <a:ext cx="21282485" cy="109474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5999"/>
                </a:lnSpc>
              </a:pPr>
              <a:r>
                <a:rPr lang="en-US" sz="3999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     Згідно з планом заходів  АТ “Укрзалізниця”, викладачами циклової комісії сумісно з працівниками підприємства, проводились майстер-класи  на базі локомотивного депо. План заходів був успішно виконаний. </a:t>
              </a:r>
            </a:p>
            <a:p>
              <a:pPr algn="just">
                <a:lnSpc>
                  <a:spcPts val="5999"/>
                </a:lnSpc>
              </a:pPr>
              <a:r>
                <a:rPr lang="en-US" sz="3999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   Здобувачі освіти під час навчання отримали свідоцтво кваліфікованого робітника “Слюсар з ремонту рухомого складу ІІІ розряду”, а по закінченню - диплом кваліфікованого робітника “Помічник машиніста тепловоза”. </a:t>
              </a:r>
            </a:p>
            <a:p>
              <a:pPr algn="just">
                <a:lnSpc>
                  <a:spcPts val="5999"/>
                </a:lnSpc>
              </a:pPr>
              <a:r>
                <a:rPr lang="en-US" sz="3999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    По завершенню було проведено конференцію на базі Головного Управління АТ “Укрзалізниця” в м.Київ, де коледж представляв викладач Сауленко Костянтин</a:t>
              </a:r>
            </a:p>
          </p:txBody>
        </p:sp>
      </p:grp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7844792">
            <a:off x="-3106409" y="-6080762"/>
            <a:ext cx="14218924" cy="14218924"/>
          </a:xfrm>
          <a:custGeom>
            <a:avLst/>
            <a:gdLst/>
            <a:ahLst/>
            <a:cxnLst/>
            <a:rect r="r" b="b" t="t" l="l"/>
            <a:pathLst>
              <a:path h="14218924" w="14218924">
                <a:moveTo>
                  <a:pt x="0" y="0"/>
                </a:moveTo>
                <a:lnTo>
                  <a:pt x="14218924" y="0"/>
                </a:lnTo>
                <a:lnTo>
                  <a:pt x="14218924" y="14218924"/>
                </a:lnTo>
                <a:lnTo>
                  <a:pt x="0" y="142189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700000">
            <a:off x="11293573" y="6110235"/>
            <a:ext cx="8353531" cy="8353531"/>
          </a:xfrm>
          <a:custGeom>
            <a:avLst/>
            <a:gdLst/>
            <a:ahLst/>
            <a:cxnLst/>
            <a:rect r="r" b="b" t="t" l="l"/>
            <a:pathLst>
              <a:path h="8353531" w="8353531">
                <a:moveTo>
                  <a:pt x="0" y="0"/>
                </a:moveTo>
                <a:lnTo>
                  <a:pt x="8353531" y="0"/>
                </a:lnTo>
                <a:lnTo>
                  <a:pt x="8353531" y="8353530"/>
                </a:lnTo>
                <a:lnTo>
                  <a:pt x="0" y="83535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33149" y="6868045"/>
            <a:ext cx="6261366" cy="3262332"/>
          </a:xfrm>
          <a:custGeom>
            <a:avLst/>
            <a:gdLst/>
            <a:ahLst/>
            <a:cxnLst/>
            <a:rect r="r" b="b" t="t" l="l"/>
            <a:pathLst>
              <a:path h="3262332" w="6261366">
                <a:moveTo>
                  <a:pt x="0" y="0"/>
                </a:moveTo>
                <a:lnTo>
                  <a:pt x="6261366" y="0"/>
                </a:lnTo>
                <a:lnTo>
                  <a:pt x="6261366" y="3262332"/>
                </a:lnTo>
                <a:lnTo>
                  <a:pt x="0" y="32623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2897487" y="-1316112"/>
            <a:ext cx="5735358" cy="2988268"/>
          </a:xfrm>
          <a:custGeom>
            <a:avLst/>
            <a:gdLst/>
            <a:ahLst/>
            <a:cxnLst/>
            <a:rect r="r" b="b" t="t" l="l"/>
            <a:pathLst>
              <a:path h="2988268" w="5735358">
                <a:moveTo>
                  <a:pt x="0" y="0"/>
                </a:moveTo>
                <a:lnTo>
                  <a:pt x="5735358" y="0"/>
                </a:lnTo>
                <a:lnTo>
                  <a:pt x="5735358" y="2988268"/>
                </a:lnTo>
                <a:lnTo>
                  <a:pt x="0" y="298826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91929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2026" y="1009650"/>
            <a:ext cx="1366280" cy="942733"/>
          </a:xfrm>
          <a:custGeom>
            <a:avLst/>
            <a:gdLst/>
            <a:ahLst/>
            <a:cxnLst/>
            <a:rect r="r" b="b" t="t" l="l"/>
            <a:pathLst>
              <a:path h="942733" w="1366280">
                <a:moveTo>
                  <a:pt x="0" y="0"/>
                </a:moveTo>
                <a:lnTo>
                  <a:pt x="1366280" y="0"/>
                </a:lnTo>
                <a:lnTo>
                  <a:pt x="1366280" y="942733"/>
                </a:lnTo>
                <a:lnTo>
                  <a:pt x="0" y="94273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0150458" y="508793"/>
            <a:ext cx="7758401" cy="7758370"/>
            <a:chOff x="0" y="0"/>
            <a:chExt cx="6350000" cy="634997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8"/>
              <a:stretch>
                <a:fillRect l="-25018" t="0" r="-25018" b="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1028700" y="1028700"/>
            <a:ext cx="9525400" cy="7543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spc="-135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Для підприємства ТОВ "Миколаївський Тепловозоремонтний Завод" в 2020/21рр.  викладачами коледжу було підготовлено групу машиністів тепловозу. </a:t>
            </a:r>
          </a:p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</a:pPr>
            <a:r>
              <a:rPr lang="en-US" sz="4500" spc="-135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На замовлення підприємства ТрансІнвестСервіс (ТІС) в 2021р. було підготовлено групу помічників машиніста тепловозу.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020150" y="8738453"/>
            <a:ext cx="5239150" cy="5198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159"/>
              </a:lnSpc>
            </a:pPr>
            <a:r>
              <a:rPr lang="en-US" sz="3199" spc="319">
                <a:solidFill>
                  <a:srgbClr val="F8FBFB"/>
                </a:solidFill>
                <a:latin typeface="Poppins Light Bold"/>
                <a:ea typeface="Poppins Light Bold"/>
                <a:cs typeface="Poppins Light Bold"/>
                <a:sym typeface="Poppins Light Bold"/>
              </a:rPr>
              <a:t>LUCY SIEGLE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1749113"/>
            <a:ext cx="16230600" cy="71049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330"/>
              </a:lnSpc>
            </a:pPr>
            <a:r>
              <a:rPr lang="en-US" sz="4220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 Основний роботодавець регіональна філія “Пасажирська компанія АТ “Укрзалізниця” багато років поспіль замовляє підготовку провідників пасажирського вагону. Наші здобувачі освіти успішно працюють провідниками під час літніх перевезень.</a:t>
            </a:r>
          </a:p>
          <a:p>
            <a:pPr algn="just">
              <a:lnSpc>
                <a:spcPts val="6330"/>
              </a:lnSpc>
            </a:pPr>
            <a:r>
              <a:rPr lang="en-US" sz="4220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    Наразі в 2023 році здобувач освіти      </a:t>
            </a:r>
            <a:r>
              <a:rPr lang="en-US" sz="4220">
                <a:solidFill>
                  <a:srgbClr val="F8FBFB"/>
                </a:solidFill>
                <a:latin typeface="Poppins Light Bold"/>
                <a:ea typeface="Poppins Light Bold"/>
                <a:cs typeface="Poppins Light Bold"/>
                <a:sym typeface="Poppins Light Bold"/>
              </a:rPr>
              <a:t>Зайковський Анатолій гр.ВГ-41</a:t>
            </a:r>
            <a:r>
              <a:rPr lang="en-US" sz="4220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, за результатами голосування пасажирів, переміг в номінації “</a:t>
            </a:r>
            <a:r>
              <a:rPr lang="en-US" sz="4220">
                <a:solidFill>
                  <a:srgbClr val="F8FBFB"/>
                </a:solidFill>
                <a:latin typeface="Poppins Light Bold"/>
                <a:ea typeface="Poppins Light Bold"/>
                <a:cs typeface="Poppins Light Bold"/>
                <a:sym typeface="Poppins Light Bold"/>
              </a:rPr>
              <a:t>Витривалі</a:t>
            </a:r>
            <a:r>
              <a:rPr lang="en-US" sz="4220">
                <a:solidFill>
                  <a:srgbClr val="F8FBFB"/>
                </a:solidFill>
                <a:latin typeface="Poppins Light"/>
                <a:ea typeface="Poppins Light"/>
                <a:cs typeface="Poppins Light"/>
                <a:sym typeface="Poppins Light"/>
              </a:rPr>
              <a:t> (старі вагони, тривалий рейс)”, поїзд 191/192 Одеса-Краматорськ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278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332549" y="2039738"/>
            <a:ext cx="13004402" cy="7549522"/>
          </a:xfrm>
          <a:custGeom>
            <a:avLst/>
            <a:gdLst/>
            <a:ahLst/>
            <a:cxnLst/>
            <a:rect r="r" b="b" t="t" l="l"/>
            <a:pathLst>
              <a:path h="7549522" w="13004402">
                <a:moveTo>
                  <a:pt x="0" y="0"/>
                </a:moveTo>
                <a:lnTo>
                  <a:pt x="13004402" y="0"/>
                </a:lnTo>
                <a:lnTo>
                  <a:pt x="13004402" y="7549522"/>
                </a:lnTo>
                <a:lnTo>
                  <a:pt x="0" y="75495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921" r="0" b="-892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3835091" y="322659"/>
            <a:ext cx="10617817" cy="1412081"/>
            <a:chOff x="0" y="0"/>
            <a:chExt cx="14157090" cy="1882775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0" y="0"/>
              <a:ext cx="14157090" cy="714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319"/>
                </a:lnSpc>
              </a:pP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844550"/>
              <a:ext cx="14157090" cy="10382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6750"/>
                </a:lnSpc>
              </a:pPr>
              <a:r>
                <a:rPr lang="en-US" sz="4500">
                  <a:solidFill>
                    <a:srgbClr val="F8FBFB"/>
                  </a:solidFill>
                  <a:latin typeface="Poppins Light"/>
                  <a:ea typeface="Poppins Light"/>
                  <a:cs typeface="Poppins Light"/>
                  <a:sym typeface="Poppins Light"/>
                </a:rPr>
                <a:t>Зайковський Анатолій гр.ВГ-41</a:t>
              </a:r>
            </a:p>
          </p:txBody>
        </p:sp>
      </p:grp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7A9D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827409" y="4322320"/>
            <a:ext cx="13687493" cy="3831135"/>
            <a:chOff x="0" y="0"/>
            <a:chExt cx="18249991" cy="5108180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-57150"/>
              <a:ext cx="18249991" cy="14753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099"/>
                </a:lnSpc>
              </a:pPr>
              <a:r>
                <a:rPr lang="en-US" sz="6999" b="true">
                  <a:solidFill>
                    <a:srgbClr val="4E2780"/>
                  </a:solidFill>
                  <a:latin typeface="Poppins Medium Bold"/>
                  <a:ea typeface="Poppins Medium Bold"/>
                  <a:cs typeface="Poppins Medium Bold"/>
                  <a:sym typeface="Poppins Medium Bold"/>
                </a:rPr>
                <a:t>Дякую за увагу!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2192590"/>
              <a:ext cx="18249991" cy="117729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919"/>
                </a:lnSpc>
              </a:pP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4226800"/>
              <a:ext cx="18249991" cy="8813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460"/>
                </a:lnSpc>
              </a:pPr>
              <a:r>
                <a:rPr lang="en-US" sz="4200" spc="856">
                  <a:solidFill>
                    <a:srgbClr val="AB1D79"/>
                  </a:solidFill>
                  <a:latin typeface="Poppins Medium"/>
                  <a:ea typeface="Poppins Medium"/>
                  <a:cs typeface="Poppins Medium"/>
                  <a:sym typeface="Poppins Medium"/>
                </a:rPr>
                <a:t>МИРУ ТА ПЛІДНОЇ ПРАЦІ!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2636288" y="508793"/>
            <a:ext cx="5272571" cy="5272550"/>
            <a:chOff x="0" y="0"/>
            <a:chExt cx="6350000" cy="634997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37352" t="0" r="-37352" b="0"/>
              </a:stretch>
            </a:blipFill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DAGBG4-Cl94</dc:identifier>
  <dcterms:modified xsi:type="dcterms:W3CDTF">2011-08-01T06:04:30Z</dcterms:modified>
  <cp:revision>1</cp:revision>
  <dc:title>Доповідь на тему:</dc:title>
</cp:coreProperties>
</file>