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svg" ContentType="image/sv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8288000" cy="10287000"/>
  <p:notesSz cx="6858000" cy="9144000"/>
  <p:embeddedFontLst>
    <p:embeddedFont>
      <p:font typeface="Calibri" pitchFamily="34" charset="0"/>
      <p:regular r:id="rId17"/>
      <p:bold r:id="rId18"/>
      <p:italic r:id="rId19"/>
      <p:boldItalic r:id="rId20"/>
    </p:embeddedFont>
    <p:embeddedFont>
      <p:font typeface="Open Sans" charset="0"/>
      <p:regular r:id="rId21"/>
    </p:embeddedFont>
    <p:embeddedFont>
      <p:font typeface="Lato Bold" charset="0"/>
      <p:regular r:id="rId22"/>
    </p:embeddedFont>
    <p:embeddedFont>
      <p:font typeface="Lato" charset="0"/>
      <p:regular r:id="rId23"/>
    </p:embeddedFont>
    <p:embeddedFont>
      <p:font typeface="Arimo Bold" charset="0"/>
      <p:regular r:id="rId24"/>
    </p:embeddedFont>
    <p:embeddedFont>
      <p:font typeface="Arimo" charset="0"/>
      <p:regular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22" autoAdjust="0"/>
  </p:normalViewPr>
  <p:slideViewPr>
    <p:cSldViewPr>
      <p:cViewPr varScale="1">
        <p:scale>
          <a:sx n="46" d="100"/>
          <a:sy n="46" d="100"/>
        </p:scale>
        <p:origin x="-75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4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sv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imzo.gov.ua/2020/04/02/stem-pedahoh-resursy-dlia-samoosvity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s://stemua.science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svg"/></Relationships>
</file>

<file path=ppt/slides/_rels/slide1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png"/><Relationship Id="rId18" Type="http://schemas.openxmlformats.org/officeDocument/2006/relationships/image" Target="../media/image44.svg"/><Relationship Id="rId26" Type="http://schemas.openxmlformats.org/officeDocument/2006/relationships/image" Target="../media/image52.svg"/><Relationship Id="rId39" Type="http://schemas.openxmlformats.org/officeDocument/2006/relationships/hyperlink" Target="https://drive.google.com/file/d/1OWQfEj6X55hlxhVUfe35vUbmzCAOChGd/view?usp=sharing" TargetMode="External"/><Relationship Id="rId3" Type="http://schemas.openxmlformats.org/officeDocument/2006/relationships/image" Target="../media/image15.png"/><Relationship Id="rId21" Type="http://schemas.openxmlformats.org/officeDocument/2006/relationships/image" Target="../media/image24.png"/><Relationship Id="rId34" Type="http://schemas.openxmlformats.org/officeDocument/2006/relationships/image" Target="../media/image60.svg"/><Relationship Id="rId42" Type="http://schemas.openxmlformats.org/officeDocument/2006/relationships/image" Target="../media/image34.png"/><Relationship Id="rId47" Type="http://schemas.openxmlformats.org/officeDocument/2006/relationships/image" Target="../media/image72.svg"/><Relationship Id="rId7" Type="http://schemas.openxmlformats.org/officeDocument/2006/relationships/image" Target="../media/image17.png"/><Relationship Id="rId12" Type="http://schemas.openxmlformats.org/officeDocument/2006/relationships/image" Target="../media/image38.svg"/><Relationship Id="rId17" Type="http://schemas.openxmlformats.org/officeDocument/2006/relationships/image" Target="../media/image22.png"/><Relationship Id="rId25" Type="http://schemas.openxmlformats.org/officeDocument/2006/relationships/image" Target="../media/image26.png"/><Relationship Id="rId33" Type="http://schemas.openxmlformats.org/officeDocument/2006/relationships/image" Target="../media/image30.png"/><Relationship Id="rId38" Type="http://schemas.openxmlformats.org/officeDocument/2006/relationships/image" Target="../media/image64.svg"/><Relationship Id="rId46" Type="http://schemas.openxmlformats.org/officeDocument/2006/relationships/image" Target="../media/image36.png"/><Relationship Id="rId2" Type="http://schemas.openxmlformats.org/officeDocument/2006/relationships/hyperlink" Target="https://edpro.ua/about" TargetMode="External"/><Relationship Id="rId16" Type="http://schemas.openxmlformats.org/officeDocument/2006/relationships/image" Target="../media/image42.svg"/><Relationship Id="rId20" Type="http://schemas.openxmlformats.org/officeDocument/2006/relationships/image" Target="../media/image46.svg"/><Relationship Id="rId29" Type="http://schemas.openxmlformats.org/officeDocument/2006/relationships/image" Target="../media/image28.png"/><Relationship Id="rId41" Type="http://schemas.openxmlformats.org/officeDocument/2006/relationships/image" Target="../media/image66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svg"/><Relationship Id="rId11" Type="http://schemas.openxmlformats.org/officeDocument/2006/relationships/image" Target="../media/image19.png"/><Relationship Id="rId24" Type="http://schemas.openxmlformats.org/officeDocument/2006/relationships/image" Target="../media/image50.svg"/><Relationship Id="rId32" Type="http://schemas.openxmlformats.org/officeDocument/2006/relationships/image" Target="../media/image58.svg"/><Relationship Id="rId37" Type="http://schemas.openxmlformats.org/officeDocument/2006/relationships/image" Target="../media/image32.png"/><Relationship Id="rId40" Type="http://schemas.openxmlformats.org/officeDocument/2006/relationships/image" Target="../media/image33.png"/><Relationship Id="rId45" Type="http://schemas.openxmlformats.org/officeDocument/2006/relationships/image" Target="../media/image70.svg"/><Relationship Id="rId5" Type="http://schemas.openxmlformats.org/officeDocument/2006/relationships/image" Target="../media/image16.png"/><Relationship Id="rId15" Type="http://schemas.openxmlformats.org/officeDocument/2006/relationships/image" Target="../media/image21.png"/><Relationship Id="rId23" Type="http://schemas.openxmlformats.org/officeDocument/2006/relationships/image" Target="../media/image25.png"/><Relationship Id="rId28" Type="http://schemas.openxmlformats.org/officeDocument/2006/relationships/image" Target="../media/image54.svg"/><Relationship Id="rId36" Type="http://schemas.openxmlformats.org/officeDocument/2006/relationships/image" Target="../media/image62.svg"/><Relationship Id="rId49" Type="http://schemas.openxmlformats.org/officeDocument/2006/relationships/image" Target="../media/image18.svg"/><Relationship Id="rId10" Type="http://schemas.openxmlformats.org/officeDocument/2006/relationships/image" Target="../media/image36.svg"/><Relationship Id="rId19" Type="http://schemas.openxmlformats.org/officeDocument/2006/relationships/image" Target="../media/image23.png"/><Relationship Id="rId31" Type="http://schemas.openxmlformats.org/officeDocument/2006/relationships/image" Target="../media/image29.png"/><Relationship Id="rId44" Type="http://schemas.openxmlformats.org/officeDocument/2006/relationships/image" Target="../media/image35.png"/><Relationship Id="rId4" Type="http://schemas.openxmlformats.org/officeDocument/2006/relationships/image" Target="../media/image30.svg"/><Relationship Id="rId9" Type="http://schemas.openxmlformats.org/officeDocument/2006/relationships/image" Target="../media/image18.png"/><Relationship Id="rId14" Type="http://schemas.openxmlformats.org/officeDocument/2006/relationships/image" Target="../media/image40.svg"/><Relationship Id="rId22" Type="http://schemas.openxmlformats.org/officeDocument/2006/relationships/image" Target="../media/image48.svg"/><Relationship Id="rId27" Type="http://schemas.openxmlformats.org/officeDocument/2006/relationships/image" Target="../media/image27.png"/><Relationship Id="rId30" Type="http://schemas.openxmlformats.org/officeDocument/2006/relationships/image" Target="../media/image56.svg"/><Relationship Id="rId35" Type="http://schemas.openxmlformats.org/officeDocument/2006/relationships/image" Target="../media/image31.png"/><Relationship Id="rId43" Type="http://schemas.openxmlformats.org/officeDocument/2006/relationships/image" Target="../media/image68.svg"/><Relationship Id="rId48" Type="http://schemas.openxmlformats.org/officeDocument/2006/relationships/image" Target="../media/image9.png"/><Relationship Id="rId8" Type="http://schemas.openxmlformats.org/officeDocument/2006/relationships/image" Target="../media/image34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84.svg"/><Relationship Id="rId18" Type="http://schemas.openxmlformats.org/officeDocument/2006/relationships/hyperlink" Target="http://www.scientix.eu/news/news-all/news-detail?articleId=1001006" TargetMode="External"/><Relationship Id="rId3" Type="http://schemas.openxmlformats.org/officeDocument/2006/relationships/image" Target="../media/image74.svg"/><Relationship Id="rId7" Type="http://schemas.openxmlformats.org/officeDocument/2006/relationships/image" Target="../media/image78.svg"/><Relationship Id="rId12" Type="http://schemas.openxmlformats.org/officeDocument/2006/relationships/image" Target="../media/image42.png"/><Relationship Id="rId17" Type="http://schemas.openxmlformats.org/officeDocument/2006/relationships/image" Target="../media/image88.svg"/><Relationship Id="rId2" Type="http://schemas.openxmlformats.org/officeDocument/2006/relationships/image" Target="../media/image37.png"/><Relationship Id="rId16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11" Type="http://schemas.openxmlformats.org/officeDocument/2006/relationships/image" Target="../media/image82.svg"/><Relationship Id="rId5" Type="http://schemas.openxmlformats.org/officeDocument/2006/relationships/image" Target="../media/image76.svg"/><Relationship Id="rId15" Type="http://schemas.openxmlformats.org/officeDocument/2006/relationships/image" Target="../media/image86.svg"/><Relationship Id="rId10" Type="http://schemas.openxmlformats.org/officeDocument/2006/relationships/image" Target="../media/image41.png"/><Relationship Id="rId4" Type="http://schemas.openxmlformats.org/officeDocument/2006/relationships/image" Target="../media/image38.png"/><Relationship Id="rId9" Type="http://schemas.openxmlformats.org/officeDocument/2006/relationships/image" Target="../media/image80.svg"/><Relationship Id="rId14" Type="http://schemas.openxmlformats.org/officeDocument/2006/relationships/image" Target="../media/image4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3" Type="http://schemas.openxmlformats.org/officeDocument/2006/relationships/hyperlink" Target="https://educationpakhomova.blogspot.com/2019/12/stem-youtube.html" TargetMode="External"/><Relationship Id="rId7" Type="http://schemas.openxmlformats.org/officeDocument/2006/relationships/image" Target="../media/image10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svg"/><Relationship Id="rId5" Type="http://schemas.openxmlformats.org/officeDocument/2006/relationships/image" Target="../media/image9.png"/><Relationship Id="rId4" Type="http://schemas.openxmlformats.org/officeDocument/2006/relationships/image" Target="../media/image46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74.svg"/><Relationship Id="rId18" Type="http://schemas.openxmlformats.org/officeDocument/2006/relationships/image" Target="../media/image53.png"/><Relationship Id="rId26" Type="http://schemas.openxmlformats.org/officeDocument/2006/relationships/image" Target="../media/image43.png"/><Relationship Id="rId39" Type="http://schemas.openxmlformats.org/officeDocument/2006/relationships/image" Target="../media/image116.svg"/><Relationship Id="rId3" Type="http://schemas.openxmlformats.org/officeDocument/2006/relationships/image" Target="../media/image92.svg"/><Relationship Id="rId21" Type="http://schemas.openxmlformats.org/officeDocument/2006/relationships/image" Target="../media/image106.svg"/><Relationship Id="rId34" Type="http://schemas.openxmlformats.org/officeDocument/2006/relationships/image" Target="../media/image3.png"/><Relationship Id="rId7" Type="http://schemas.openxmlformats.org/officeDocument/2006/relationships/image" Target="../media/image94.svg"/><Relationship Id="rId12" Type="http://schemas.openxmlformats.org/officeDocument/2006/relationships/image" Target="../media/image37.png"/><Relationship Id="rId17" Type="http://schemas.openxmlformats.org/officeDocument/2006/relationships/image" Target="../media/image102.svg"/><Relationship Id="rId25" Type="http://schemas.openxmlformats.org/officeDocument/2006/relationships/image" Target="../media/image108.svg"/><Relationship Id="rId33" Type="http://schemas.openxmlformats.org/officeDocument/2006/relationships/image" Target="../media/image112.svg"/><Relationship Id="rId38" Type="http://schemas.openxmlformats.org/officeDocument/2006/relationships/image" Target="../media/image59.png"/><Relationship Id="rId2" Type="http://schemas.openxmlformats.org/officeDocument/2006/relationships/image" Target="../media/image47.png"/><Relationship Id="rId16" Type="http://schemas.openxmlformats.org/officeDocument/2006/relationships/image" Target="../media/image52.png"/><Relationship Id="rId20" Type="http://schemas.openxmlformats.org/officeDocument/2006/relationships/image" Target="../media/image54.png"/><Relationship Id="rId29" Type="http://schemas.openxmlformats.org/officeDocument/2006/relationships/image" Target="../media/image110.svg"/><Relationship Id="rId41" Type="http://schemas.openxmlformats.org/officeDocument/2006/relationships/image" Target="../media/image118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11" Type="http://schemas.openxmlformats.org/officeDocument/2006/relationships/image" Target="../media/image98.svg"/><Relationship Id="rId24" Type="http://schemas.openxmlformats.org/officeDocument/2006/relationships/image" Target="../media/image55.png"/><Relationship Id="rId32" Type="http://schemas.openxmlformats.org/officeDocument/2006/relationships/image" Target="../media/image57.png"/><Relationship Id="rId37" Type="http://schemas.openxmlformats.org/officeDocument/2006/relationships/image" Target="../media/image114.svg"/><Relationship Id="rId40" Type="http://schemas.openxmlformats.org/officeDocument/2006/relationships/image" Target="../media/image60.png"/><Relationship Id="rId5" Type="http://schemas.openxmlformats.org/officeDocument/2006/relationships/image" Target="../media/image84.svg"/><Relationship Id="rId15" Type="http://schemas.openxmlformats.org/officeDocument/2006/relationships/image" Target="../media/image100.svg"/><Relationship Id="rId23" Type="http://schemas.openxmlformats.org/officeDocument/2006/relationships/image" Target="../media/image4.svg"/><Relationship Id="rId28" Type="http://schemas.openxmlformats.org/officeDocument/2006/relationships/image" Target="../media/image56.png"/><Relationship Id="rId36" Type="http://schemas.openxmlformats.org/officeDocument/2006/relationships/image" Target="../media/image58.png"/><Relationship Id="rId10" Type="http://schemas.openxmlformats.org/officeDocument/2006/relationships/image" Target="../media/image50.png"/><Relationship Id="rId19" Type="http://schemas.openxmlformats.org/officeDocument/2006/relationships/image" Target="../media/image104.svg"/><Relationship Id="rId31" Type="http://schemas.openxmlformats.org/officeDocument/2006/relationships/image" Target="../media/image24.svg"/><Relationship Id="rId4" Type="http://schemas.openxmlformats.org/officeDocument/2006/relationships/image" Target="../media/image42.png"/><Relationship Id="rId9" Type="http://schemas.openxmlformats.org/officeDocument/2006/relationships/image" Target="../media/image96.svg"/><Relationship Id="rId14" Type="http://schemas.openxmlformats.org/officeDocument/2006/relationships/image" Target="../media/image51.png"/><Relationship Id="rId22" Type="http://schemas.openxmlformats.org/officeDocument/2006/relationships/image" Target="../media/image2.png"/><Relationship Id="rId27" Type="http://schemas.openxmlformats.org/officeDocument/2006/relationships/image" Target="../media/image86.svg"/><Relationship Id="rId30" Type="http://schemas.openxmlformats.org/officeDocument/2006/relationships/image" Target="../media/image12.png"/><Relationship Id="rId35" Type="http://schemas.openxmlformats.org/officeDocument/2006/relationships/image" Target="../media/image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-175806" y="7584669"/>
            <a:ext cx="18639611" cy="22225"/>
          </a:xfrm>
          <a:prstGeom prst="rect">
            <a:avLst/>
          </a:prstGeom>
          <a:solidFill>
            <a:srgbClr val="1B1B1B"/>
          </a:solidFill>
        </p:spPr>
      </p:sp>
      <p:grpSp>
        <p:nvGrpSpPr>
          <p:cNvPr id="3" name="Group 3"/>
          <p:cNvGrpSpPr/>
          <p:nvPr/>
        </p:nvGrpSpPr>
        <p:grpSpPr>
          <a:xfrm>
            <a:off x="1965331" y="3785252"/>
            <a:ext cx="14357338" cy="4822148"/>
            <a:chOff x="0" y="0"/>
            <a:chExt cx="19143117" cy="6429531"/>
          </a:xfrm>
        </p:grpSpPr>
        <p:pic>
          <p:nvPicPr>
            <p:cNvPr id="4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rcRect/>
            <a:stretch>
              <a:fillRect/>
            </a:stretch>
          </p:blipFill>
          <p:spPr>
            <a:xfrm>
              <a:off x="8938955" y="1497"/>
              <a:ext cx="1636227" cy="6428034"/>
            </a:xfrm>
            <a:prstGeom prst="rect">
              <a:avLst/>
            </a:prstGeom>
          </p:spPr>
        </p:pic>
        <p:pic>
          <p:nvPicPr>
            <p:cNvPr id="5" name="Picture 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rcRect/>
            <a:stretch>
              <a:fillRect/>
            </a:stretch>
          </p:blipFill>
          <p:spPr>
            <a:xfrm>
              <a:off x="16201684" y="116304"/>
              <a:ext cx="2941433" cy="6198421"/>
            </a:xfrm>
            <a:prstGeom prst="rect">
              <a:avLst/>
            </a:prstGeom>
          </p:spPr>
        </p:pic>
        <p:pic>
          <p:nvPicPr>
            <p:cNvPr id="6" name="Picture 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xmlns="" val="0"/>
                </a:ex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rcRect/>
            <a:stretch>
              <a:fillRect/>
            </a:stretch>
          </p:blipFill>
          <p:spPr>
            <a:xfrm>
              <a:off x="0" y="1497"/>
              <a:ext cx="2232281" cy="6428034"/>
            </a:xfrm>
            <a:prstGeom prst="rect">
              <a:avLst/>
            </a:prstGeom>
          </p:spPr>
        </p:pic>
        <p:pic>
          <p:nvPicPr>
            <p:cNvPr id="7" name="Picture 7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xmlns="" val="0"/>
                </a:ex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rcRect/>
            <a:stretch>
              <a:fillRect/>
            </a:stretch>
          </p:blipFill>
          <p:spPr>
            <a:xfrm>
              <a:off x="12221771" y="0"/>
              <a:ext cx="2291251" cy="6429531"/>
            </a:xfrm>
            <a:prstGeom prst="rect">
              <a:avLst/>
            </a:prstGeom>
          </p:spPr>
        </p:pic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xmlns="" val="0"/>
                </a:ex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rcRect/>
            <a:stretch>
              <a:fillRect/>
            </a:stretch>
          </p:blipFill>
          <p:spPr>
            <a:xfrm>
              <a:off x="3878870" y="0"/>
              <a:ext cx="3413497" cy="6429531"/>
            </a:xfrm>
            <a:prstGeom prst="rect">
              <a:avLst/>
            </a:prstGeom>
          </p:spPr>
        </p:pic>
      </p:grpSp>
      <p:grpSp>
        <p:nvGrpSpPr>
          <p:cNvPr id="9" name="Group 9"/>
          <p:cNvGrpSpPr/>
          <p:nvPr/>
        </p:nvGrpSpPr>
        <p:grpSpPr>
          <a:xfrm>
            <a:off x="16787497" y="9075632"/>
            <a:ext cx="365335" cy="365335"/>
            <a:chOff x="0" y="0"/>
            <a:chExt cx="487114" cy="487114"/>
          </a:xfrm>
        </p:grpSpPr>
        <p:grpSp>
          <p:nvGrpSpPr>
            <p:cNvPr id="10" name="Group 10"/>
            <p:cNvGrpSpPr/>
            <p:nvPr/>
          </p:nvGrpSpPr>
          <p:grpSpPr>
            <a:xfrm>
              <a:off x="0" y="0"/>
              <a:ext cx="487114" cy="487114"/>
              <a:chOff x="0" y="0"/>
              <a:chExt cx="6350000" cy="6350000"/>
            </a:xfrm>
          </p:grpSpPr>
          <p:sp>
            <p:nvSpPr>
              <p:cNvPr id="11" name="Freeform 11"/>
              <p:cNvSpPr/>
              <p:nvPr/>
            </p:nvSpPr>
            <p:spPr>
              <a:xfrm>
                <a:off x="14167" y="0"/>
                <a:ext cx="6321665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21665" h="6350000">
                    <a:moveTo>
                      <a:pt x="3160833" y="0"/>
                    </a:moveTo>
                    <a:lnTo>
                      <a:pt x="3160833" y="0"/>
                    </a:lnTo>
                    <a:cubicBezTo>
                      <a:pt x="4908795" y="7817"/>
                      <a:pt x="6321666" y="1427021"/>
                      <a:pt x="6321666" y="3175000"/>
                    </a:cubicBezTo>
                    <a:cubicBezTo>
                      <a:pt x="6321666" y="4922979"/>
                      <a:pt x="4908795" y="6342183"/>
                      <a:pt x="3160833" y="6350000"/>
                    </a:cubicBezTo>
                    <a:cubicBezTo>
                      <a:pt x="1412871" y="6342183"/>
                      <a:pt x="0" y="4922979"/>
                      <a:pt x="0" y="3175000"/>
                    </a:cubicBezTo>
                    <a:cubicBezTo>
                      <a:pt x="0" y="1427021"/>
                      <a:pt x="1412871" y="7817"/>
                      <a:pt x="3160833" y="0"/>
                    </a:cubicBezTo>
                    <a:close/>
                  </a:path>
                </a:pathLst>
              </a:custGeom>
              <a:solidFill>
                <a:srgbClr val="1B1B1B"/>
              </a:solidFill>
            </p:spPr>
          </p:sp>
        </p:grpSp>
        <p:grpSp>
          <p:nvGrpSpPr>
            <p:cNvPr id="12" name="Group 12"/>
            <p:cNvGrpSpPr/>
            <p:nvPr/>
          </p:nvGrpSpPr>
          <p:grpSpPr>
            <a:xfrm>
              <a:off x="118971" y="192757"/>
              <a:ext cx="249171" cy="101600"/>
              <a:chOff x="0" y="0"/>
              <a:chExt cx="1052748" cy="429260"/>
            </a:xfrm>
          </p:grpSpPr>
          <p:sp>
            <p:nvSpPr>
              <p:cNvPr id="13" name="Freeform 13"/>
              <p:cNvSpPr/>
              <p:nvPr/>
            </p:nvSpPr>
            <p:spPr>
              <a:xfrm>
                <a:off x="0" y="-5080"/>
                <a:ext cx="1052749" cy="434340"/>
              </a:xfrm>
              <a:custGeom>
                <a:avLst/>
                <a:gdLst/>
                <a:ahLst/>
                <a:cxnLst/>
                <a:rect l="l" t="t" r="r" b="b"/>
                <a:pathLst>
                  <a:path w="1052749" h="434340">
                    <a:moveTo>
                      <a:pt x="1034969" y="187960"/>
                    </a:moveTo>
                    <a:lnTo>
                      <a:pt x="773349" y="11430"/>
                    </a:lnTo>
                    <a:cubicBezTo>
                      <a:pt x="755569" y="0"/>
                      <a:pt x="732709" y="3810"/>
                      <a:pt x="720009" y="21590"/>
                    </a:cubicBezTo>
                    <a:cubicBezTo>
                      <a:pt x="708579" y="39370"/>
                      <a:pt x="712389" y="62230"/>
                      <a:pt x="730169" y="74930"/>
                    </a:cubicBezTo>
                    <a:lnTo>
                      <a:pt x="888919" y="181610"/>
                    </a:lnTo>
                    <a:lnTo>
                      <a:pt x="0" y="181610"/>
                    </a:lnTo>
                    <a:lnTo>
                      <a:pt x="0" y="257810"/>
                    </a:lnTo>
                    <a:lnTo>
                      <a:pt x="888919" y="257810"/>
                    </a:lnTo>
                    <a:lnTo>
                      <a:pt x="730169" y="364490"/>
                    </a:lnTo>
                    <a:cubicBezTo>
                      <a:pt x="712389" y="375920"/>
                      <a:pt x="708579" y="400050"/>
                      <a:pt x="720009" y="417830"/>
                    </a:cubicBezTo>
                    <a:cubicBezTo>
                      <a:pt x="727629" y="429260"/>
                      <a:pt x="739059" y="434340"/>
                      <a:pt x="751759" y="434340"/>
                    </a:cubicBezTo>
                    <a:cubicBezTo>
                      <a:pt x="759379" y="434340"/>
                      <a:pt x="766999" y="431800"/>
                      <a:pt x="773349" y="427990"/>
                    </a:cubicBezTo>
                    <a:lnTo>
                      <a:pt x="1036239" y="251460"/>
                    </a:lnTo>
                    <a:cubicBezTo>
                      <a:pt x="1046399" y="243840"/>
                      <a:pt x="1052749" y="232410"/>
                      <a:pt x="1052749" y="219710"/>
                    </a:cubicBezTo>
                    <a:cubicBezTo>
                      <a:pt x="1052749" y="207010"/>
                      <a:pt x="1046399" y="195580"/>
                      <a:pt x="1034969" y="187960"/>
                    </a:cubicBezTo>
                    <a:close/>
                  </a:path>
                </a:pathLst>
              </a:custGeom>
              <a:solidFill>
                <a:srgbClr val="F7F7F7"/>
              </a:solidFill>
            </p:spPr>
          </p:sp>
        </p:grpSp>
      </p:grpSp>
      <p:grpSp>
        <p:nvGrpSpPr>
          <p:cNvPr id="14" name="Group 14"/>
          <p:cNvGrpSpPr/>
          <p:nvPr/>
        </p:nvGrpSpPr>
        <p:grpSpPr>
          <a:xfrm>
            <a:off x="1422671" y="1049528"/>
            <a:ext cx="15442659" cy="2326776"/>
            <a:chOff x="0" y="0"/>
            <a:chExt cx="20590212" cy="3102368"/>
          </a:xfrm>
        </p:grpSpPr>
        <p:sp>
          <p:nvSpPr>
            <p:cNvPr id="15" name="TextBox 15"/>
            <p:cNvSpPr txBox="1"/>
            <p:nvPr/>
          </p:nvSpPr>
          <p:spPr>
            <a:xfrm>
              <a:off x="0" y="1324368"/>
              <a:ext cx="20590212" cy="17780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0560"/>
                </a:lnSpc>
              </a:pPr>
              <a:endParaRPr/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2420477" y="-85725"/>
              <a:ext cx="15749258" cy="93408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879"/>
                </a:lnSpc>
              </a:pPr>
              <a:r>
                <a:rPr lang="en-US" sz="4199">
                  <a:solidFill>
                    <a:srgbClr val="5E17EB"/>
                  </a:solidFill>
                  <a:latin typeface="Lato Light"/>
                </a:rPr>
                <a:t> Який він, STEM-учитель?</a:t>
              </a:r>
            </a:p>
          </p:txBody>
        </p:sp>
      </p:grpSp>
      <p:sp>
        <p:nvSpPr>
          <p:cNvPr id="17" name="TextBox 17"/>
          <p:cNvSpPr txBox="1"/>
          <p:nvPr/>
        </p:nvSpPr>
        <p:spPr>
          <a:xfrm>
            <a:off x="9144000" y="9060180"/>
            <a:ext cx="6954194" cy="3486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835"/>
              </a:lnSpc>
            </a:pPr>
            <a:r>
              <a:rPr lang="en-US" sz="2025">
                <a:solidFill>
                  <a:srgbClr val="1B1B1B"/>
                </a:solidFill>
                <a:latin typeface="Open Sans"/>
              </a:rPr>
              <a:t>ПІДГОТУВАЛА : СВІТЛАНА ДВОРОВЕНКО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527506" y="1871551"/>
            <a:ext cx="15442659" cy="17049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719"/>
              </a:lnSpc>
              <a:spcBef>
                <a:spcPct val="0"/>
              </a:spcBef>
            </a:pPr>
            <a:r>
              <a:rPr lang="en-US" sz="5599">
                <a:solidFill>
                  <a:srgbClr val="000000"/>
                </a:solidFill>
                <a:latin typeface="HK Grotesk Bold"/>
              </a:rPr>
              <a:t>“STEM- педагог:інструменти</a:t>
            </a:r>
          </a:p>
          <a:p>
            <a:pPr algn="ctr">
              <a:lnSpc>
                <a:spcPts val="6719"/>
              </a:lnSpc>
              <a:spcBef>
                <a:spcPct val="0"/>
              </a:spcBef>
            </a:pPr>
            <a:r>
              <a:rPr lang="en-US" sz="5599">
                <a:solidFill>
                  <a:srgbClr val="000000"/>
                </a:solidFill>
                <a:latin typeface="HK Grotesk Bold"/>
              </a:rPr>
              <a:t>самоосвіти”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7784266" y="1347353"/>
            <a:ext cx="10144042" cy="6791113"/>
            <a:chOff x="0" y="0"/>
            <a:chExt cx="13525389" cy="9054818"/>
          </a:xfrm>
        </p:grpSpPr>
        <p:sp>
          <p:nvSpPr>
            <p:cNvPr id="3" name="TextBox 3"/>
            <p:cNvSpPr txBox="1"/>
            <p:nvPr/>
          </p:nvSpPr>
          <p:spPr>
            <a:xfrm>
              <a:off x="0" y="19050"/>
              <a:ext cx="13525389" cy="30480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6030"/>
                </a:lnSpc>
              </a:pPr>
              <a:r>
                <a:rPr lang="en-US" sz="5025">
                  <a:solidFill>
                    <a:srgbClr val="1B1B1B"/>
                  </a:solidFill>
                  <a:latin typeface="HK Grotesk Bold Light"/>
                </a:rPr>
                <a:t>Сьогодні про необхідність впровадження STEM-освіти не говорить хіба що ледачий</a:t>
              </a: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4054404"/>
              <a:ext cx="12171884" cy="494580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709"/>
                </a:lnSpc>
              </a:pPr>
              <a:r>
                <a:rPr lang="en-US" sz="2650">
                  <a:solidFill>
                    <a:srgbClr val="1B1B1B"/>
                  </a:solidFill>
                  <a:latin typeface="Lato Bold"/>
                </a:rPr>
                <a:t>Як відомо, STEM-підхід у навчанні характеризується посиленням ролі природничих дисциплін, технологій, інженерії, математики з використанням Arts (мистецтва) і Reading / wRiting – навичок мислення, втілених в читанні та письмі. Але найголовніше – STEM (STEAM, STREAM) може нам допомогти переосмислити і перебудувати навчальні програми з предметів та дати учням компетентності, необхідні їм в майбутньому.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6787497" y="9496585"/>
            <a:ext cx="365335" cy="365335"/>
            <a:chOff x="0" y="0"/>
            <a:chExt cx="487114" cy="487114"/>
          </a:xfrm>
        </p:grpSpPr>
        <p:grpSp>
          <p:nvGrpSpPr>
            <p:cNvPr id="6" name="Group 6"/>
            <p:cNvGrpSpPr/>
            <p:nvPr/>
          </p:nvGrpSpPr>
          <p:grpSpPr>
            <a:xfrm>
              <a:off x="0" y="0"/>
              <a:ext cx="487114" cy="487114"/>
              <a:chOff x="0" y="0"/>
              <a:chExt cx="6350000" cy="6350000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14167" y="0"/>
                <a:ext cx="6321665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21665" h="6350000">
                    <a:moveTo>
                      <a:pt x="3160833" y="0"/>
                    </a:moveTo>
                    <a:lnTo>
                      <a:pt x="3160833" y="0"/>
                    </a:lnTo>
                    <a:cubicBezTo>
                      <a:pt x="4908795" y="7817"/>
                      <a:pt x="6321666" y="1427021"/>
                      <a:pt x="6321666" y="3175000"/>
                    </a:cubicBezTo>
                    <a:cubicBezTo>
                      <a:pt x="6321666" y="4922979"/>
                      <a:pt x="4908795" y="6342183"/>
                      <a:pt x="3160833" y="6350000"/>
                    </a:cubicBezTo>
                    <a:cubicBezTo>
                      <a:pt x="1412871" y="6342183"/>
                      <a:pt x="0" y="4922979"/>
                      <a:pt x="0" y="3175000"/>
                    </a:cubicBezTo>
                    <a:cubicBezTo>
                      <a:pt x="0" y="1427021"/>
                      <a:pt x="1412871" y="7817"/>
                      <a:pt x="3160833" y="0"/>
                    </a:cubicBezTo>
                    <a:close/>
                  </a:path>
                </a:pathLst>
              </a:custGeom>
              <a:solidFill>
                <a:srgbClr val="1B1B1B"/>
              </a:solidFill>
            </p:spPr>
          </p:sp>
        </p:grpSp>
        <p:grpSp>
          <p:nvGrpSpPr>
            <p:cNvPr id="8" name="Group 8"/>
            <p:cNvGrpSpPr/>
            <p:nvPr/>
          </p:nvGrpSpPr>
          <p:grpSpPr>
            <a:xfrm>
              <a:off x="118971" y="192757"/>
              <a:ext cx="249171" cy="101600"/>
              <a:chOff x="0" y="0"/>
              <a:chExt cx="1052748" cy="429260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-5080"/>
                <a:ext cx="1052749" cy="434340"/>
              </a:xfrm>
              <a:custGeom>
                <a:avLst/>
                <a:gdLst/>
                <a:ahLst/>
                <a:cxnLst/>
                <a:rect l="l" t="t" r="r" b="b"/>
                <a:pathLst>
                  <a:path w="1052749" h="434340">
                    <a:moveTo>
                      <a:pt x="1034969" y="187960"/>
                    </a:moveTo>
                    <a:lnTo>
                      <a:pt x="773349" y="11430"/>
                    </a:lnTo>
                    <a:cubicBezTo>
                      <a:pt x="755569" y="0"/>
                      <a:pt x="732709" y="3810"/>
                      <a:pt x="720009" y="21590"/>
                    </a:cubicBezTo>
                    <a:cubicBezTo>
                      <a:pt x="708579" y="39370"/>
                      <a:pt x="712389" y="62230"/>
                      <a:pt x="730169" y="74930"/>
                    </a:cubicBezTo>
                    <a:lnTo>
                      <a:pt x="888919" y="181610"/>
                    </a:lnTo>
                    <a:lnTo>
                      <a:pt x="0" y="181610"/>
                    </a:lnTo>
                    <a:lnTo>
                      <a:pt x="0" y="257810"/>
                    </a:lnTo>
                    <a:lnTo>
                      <a:pt x="888919" y="257810"/>
                    </a:lnTo>
                    <a:lnTo>
                      <a:pt x="730169" y="364490"/>
                    </a:lnTo>
                    <a:cubicBezTo>
                      <a:pt x="712389" y="375920"/>
                      <a:pt x="708579" y="400050"/>
                      <a:pt x="720009" y="417830"/>
                    </a:cubicBezTo>
                    <a:cubicBezTo>
                      <a:pt x="727629" y="429260"/>
                      <a:pt x="739059" y="434340"/>
                      <a:pt x="751759" y="434340"/>
                    </a:cubicBezTo>
                    <a:cubicBezTo>
                      <a:pt x="759379" y="434340"/>
                      <a:pt x="766999" y="431800"/>
                      <a:pt x="773349" y="427990"/>
                    </a:cubicBezTo>
                    <a:lnTo>
                      <a:pt x="1036239" y="251460"/>
                    </a:lnTo>
                    <a:cubicBezTo>
                      <a:pt x="1046399" y="243840"/>
                      <a:pt x="1052749" y="232410"/>
                      <a:pt x="1052749" y="219710"/>
                    </a:cubicBezTo>
                    <a:cubicBezTo>
                      <a:pt x="1052749" y="207010"/>
                      <a:pt x="1046399" y="195580"/>
                      <a:pt x="1034969" y="187960"/>
                    </a:cubicBezTo>
                    <a:close/>
                  </a:path>
                </a:pathLst>
              </a:custGeom>
              <a:solidFill>
                <a:srgbClr val="F7F7F7"/>
              </a:solidFill>
            </p:spPr>
          </p:sp>
        </p:grpSp>
      </p:grpSp>
      <p:sp>
        <p:nvSpPr>
          <p:cNvPr id="10" name="AutoShape 10"/>
          <p:cNvSpPr/>
          <p:nvPr/>
        </p:nvSpPr>
        <p:spPr>
          <a:xfrm>
            <a:off x="-175806" y="9053407"/>
            <a:ext cx="18639611" cy="22225"/>
          </a:xfrm>
          <a:prstGeom prst="rect">
            <a:avLst/>
          </a:prstGeom>
          <a:solidFill>
            <a:srgbClr val="1B1B1B"/>
          </a:solidFill>
        </p:spPr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>
            <a:off x="2315149" y="1510220"/>
            <a:ext cx="3913075" cy="82459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27864" y="1400058"/>
            <a:ext cx="7050684" cy="6419129"/>
            <a:chOff x="0" y="0"/>
            <a:chExt cx="30434197" cy="277081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0434198" cy="27708101"/>
            </a:xfrm>
            <a:custGeom>
              <a:avLst/>
              <a:gdLst/>
              <a:ahLst/>
              <a:cxnLst/>
              <a:rect l="l" t="t" r="r" b="b"/>
              <a:pathLst>
                <a:path w="30434198" h="27708101">
                  <a:moveTo>
                    <a:pt x="30309738" y="59690"/>
                  </a:moveTo>
                  <a:cubicBezTo>
                    <a:pt x="30345298" y="59690"/>
                    <a:pt x="30374506" y="88900"/>
                    <a:pt x="30374506" y="124460"/>
                  </a:cubicBezTo>
                  <a:lnTo>
                    <a:pt x="30374506" y="27583640"/>
                  </a:lnTo>
                  <a:cubicBezTo>
                    <a:pt x="30374506" y="27619201"/>
                    <a:pt x="30345298" y="27648412"/>
                    <a:pt x="30309738" y="27648412"/>
                  </a:cubicBezTo>
                  <a:lnTo>
                    <a:pt x="124460" y="27648412"/>
                  </a:lnTo>
                  <a:cubicBezTo>
                    <a:pt x="88900" y="27648412"/>
                    <a:pt x="59690" y="27619201"/>
                    <a:pt x="59690" y="27583640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30309738" y="59690"/>
                  </a:lnTo>
                  <a:moveTo>
                    <a:pt x="30309738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27583640"/>
                  </a:lnTo>
                  <a:cubicBezTo>
                    <a:pt x="0" y="27652219"/>
                    <a:pt x="55880" y="27708101"/>
                    <a:pt x="124460" y="27708101"/>
                  </a:cubicBezTo>
                  <a:lnTo>
                    <a:pt x="30309738" y="27708101"/>
                  </a:lnTo>
                  <a:cubicBezTo>
                    <a:pt x="30378316" y="27708101"/>
                    <a:pt x="30434198" y="27652219"/>
                    <a:pt x="30434198" y="27583640"/>
                  </a:cubicBezTo>
                  <a:lnTo>
                    <a:pt x="30434198" y="124460"/>
                  </a:lnTo>
                  <a:cubicBezTo>
                    <a:pt x="30434198" y="55880"/>
                    <a:pt x="30378316" y="0"/>
                    <a:pt x="30309738" y="0"/>
                  </a:cubicBezTo>
                  <a:close/>
                </a:path>
              </a:pathLst>
            </a:custGeom>
            <a:solidFill>
              <a:srgbClr val="1B1B1B"/>
            </a:solidFill>
          </p:spPr>
        </p:sp>
      </p:grpSp>
      <p:sp>
        <p:nvSpPr>
          <p:cNvPr id="4" name="TextBox 4"/>
          <p:cNvSpPr txBox="1"/>
          <p:nvPr/>
        </p:nvSpPr>
        <p:spPr>
          <a:xfrm>
            <a:off x="1340997" y="3476625"/>
            <a:ext cx="5624418" cy="1666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600"/>
              </a:lnSpc>
            </a:pPr>
            <a:r>
              <a:rPr lang="en-US" sz="5500">
                <a:solidFill>
                  <a:srgbClr val="1B1B1B"/>
                </a:solidFill>
                <a:latin typeface="HK Grotesk Bold"/>
              </a:rPr>
              <a:t>Що ж таке STEM-освіта???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8176308" y="570315"/>
            <a:ext cx="9338757" cy="45731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203"/>
              </a:lnSpc>
            </a:pPr>
            <a:r>
              <a:rPr lang="en-US" sz="3468">
                <a:solidFill>
                  <a:srgbClr val="1B1B1B"/>
                </a:solidFill>
                <a:latin typeface="Lato"/>
              </a:rPr>
              <a:t>Це низка чи послідовність курсів або програм навчання, яка готує учнів до успішного працевлаштування, до освіти після школи або для того й іншого, вимагає різних і більш технічно складних навичок, зокрема із застосуванням математичних знань і наукових понять.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8176308" y="5938848"/>
            <a:ext cx="9338757" cy="18803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095"/>
              </a:lnSpc>
            </a:pPr>
            <a:r>
              <a:rPr lang="en-US" sz="3397">
                <a:solidFill>
                  <a:srgbClr val="1B1B1B"/>
                </a:solidFill>
                <a:latin typeface="Lato"/>
              </a:rPr>
              <a:t>Це напрям в освіті, при якому в навчальних програмах посилюється природничонауковий компонент + інноваційні технології.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16787497" y="9496585"/>
            <a:ext cx="365335" cy="365335"/>
            <a:chOff x="0" y="0"/>
            <a:chExt cx="487114" cy="487114"/>
          </a:xfrm>
        </p:grpSpPr>
        <p:grpSp>
          <p:nvGrpSpPr>
            <p:cNvPr id="8" name="Group 8"/>
            <p:cNvGrpSpPr/>
            <p:nvPr/>
          </p:nvGrpSpPr>
          <p:grpSpPr>
            <a:xfrm>
              <a:off x="0" y="0"/>
              <a:ext cx="487114" cy="487114"/>
              <a:chOff x="0" y="0"/>
              <a:chExt cx="6350000" cy="6350000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14167" y="0"/>
                <a:ext cx="6321665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21665" h="6350000">
                    <a:moveTo>
                      <a:pt x="3160833" y="0"/>
                    </a:moveTo>
                    <a:lnTo>
                      <a:pt x="3160833" y="0"/>
                    </a:lnTo>
                    <a:cubicBezTo>
                      <a:pt x="4908795" y="7817"/>
                      <a:pt x="6321666" y="1427021"/>
                      <a:pt x="6321666" y="3175000"/>
                    </a:cubicBezTo>
                    <a:cubicBezTo>
                      <a:pt x="6321666" y="4922979"/>
                      <a:pt x="4908795" y="6342183"/>
                      <a:pt x="3160833" y="6350000"/>
                    </a:cubicBezTo>
                    <a:cubicBezTo>
                      <a:pt x="1412871" y="6342183"/>
                      <a:pt x="0" y="4922979"/>
                      <a:pt x="0" y="3175000"/>
                    </a:cubicBezTo>
                    <a:cubicBezTo>
                      <a:pt x="0" y="1427021"/>
                      <a:pt x="1412871" y="7817"/>
                      <a:pt x="3160833" y="0"/>
                    </a:cubicBezTo>
                    <a:close/>
                  </a:path>
                </a:pathLst>
              </a:custGeom>
              <a:solidFill>
                <a:srgbClr val="1B1B1B"/>
              </a:solidFill>
            </p:spPr>
          </p:sp>
        </p:grpSp>
        <p:grpSp>
          <p:nvGrpSpPr>
            <p:cNvPr id="10" name="Group 10"/>
            <p:cNvGrpSpPr/>
            <p:nvPr/>
          </p:nvGrpSpPr>
          <p:grpSpPr>
            <a:xfrm>
              <a:off x="118971" y="192757"/>
              <a:ext cx="249171" cy="101600"/>
              <a:chOff x="0" y="0"/>
              <a:chExt cx="1052748" cy="429260"/>
            </a:xfrm>
          </p:grpSpPr>
          <p:sp>
            <p:nvSpPr>
              <p:cNvPr id="11" name="Freeform 11"/>
              <p:cNvSpPr/>
              <p:nvPr/>
            </p:nvSpPr>
            <p:spPr>
              <a:xfrm>
                <a:off x="0" y="-5080"/>
                <a:ext cx="1052749" cy="434340"/>
              </a:xfrm>
              <a:custGeom>
                <a:avLst/>
                <a:gdLst/>
                <a:ahLst/>
                <a:cxnLst/>
                <a:rect l="l" t="t" r="r" b="b"/>
                <a:pathLst>
                  <a:path w="1052749" h="434340">
                    <a:moveTo>
                      <a:pt x="1034969" y="187960"/>
                    </a:moveTo>
                    <a:lnTo>
                      <a:pt x="773349" y="11430"/>
                    </a:lnTo>
                    <a:cubicBezTo>
                      <a:pt x="755569" y="0"/>
                      <a:pt x="732709" y="3810"/>
                      <a:pt x="720009" y="21590"/>
                    </a:cubicBezTo>
                    <a:cubicBezTo>
                      <a:pt x="708579" y="39370"/>
                      <a:pt x="712389" y="62230"/>
                      <a:pt x="730169" y="74930"/>
                    </a:cubicBezTo>
                    <a:lnTo>
                      <a:pt x="888919" y="181610"/>
                    </a:lnTo>
                    <a:lnTo>
                      <a:pt x="0" y="181610"/>
                    </a:lnTo>
                    <a:lnTo>
                      <a:pt x="0" y="257810"/>
                    </a:lnTo>
                    <a:lnTo>
                      <a:pt x="888919" y="257810"/>
                    </a:lnTo>
                    <a:lnTo>
                      <a:pt x="730169" y="364490"/>
                    </a:lnTo>
                    <a:cubicBezTo>
                      <a:pt x="712389" y="375920"/>
                      <a:pt x="708579" y="400050"/>
                      <a:pt x="720009" y="417830"/>
                    </a:cubicBezTo>
                    <a:cubicBezTo>
                      <a:pt x="727629" y="429260"/>
                      <a:pt x="739059" y="434340"/>
                      <a:pt x="751759" y="434340"/>
                    </a:cubicBezTo>
                    <a:cubicBezTo>
                      <a:pt x="759379" y="434340"/>
                      <a:pt x="766999" y="431800"/>
                      <a:pt x="773349" y="427990"/>
                    </a:cubicBezTo>
                    <a:lnTo>
                      <a:pt x="1036239" y="251460"/>
                    </a:lnTo>
                    <a:cubicBezTo>
                      <a:pt x="1046399" y="243840"/>
                      <a:pt x="1052749" y="232410"/>
                      <a:pt x="1052749" y="219710"/>
                    </a:cubicBezTo>
                    <a:cubicBezTo>
                      <a:pt x="1052749" y="207010"/>
                      <a:pt x="1046399" y="195580"/>
                      <a:pt x="1034969" y="187960"/>
                    </a:cubicBezTo>
                    <a:close/>
                  </a:path>
                </a:pathLst>
              </a:custGeom>
              <a:solidFill>
                <a:srgbClr val="F7F7F7"/>
              </a:solidFill>
            </p:spPr>
          </p:sp>
        </p:grpSp>
      </p:grpSp>
      <p:sp>
        <p:nvSpPr>
          <p:cNvPr id="12" name="AutoShape 12"/>
          <p:cNvSpPr/>
          <p:nvPr/>
        </p:nvSpPr>
        <p:spPr>
          <a:xfrm>
            <a:off x="-175806" y="9053407"/>
            <a:ext cx="18639611" cy="22225"/>
          </a:xfrm>
          <a:prstGeom prst="rect">
            <a:avLst/>
          </a:prstGeom>
          <a:solidFill>
            <a:srgbClr val="1B1B1B"/>
          </a:solid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648491"/>
            <a:ext cx="9255325" cy="8102009"/>
            <a:chOff x="0" y="0"/>
            <a:chExt cx="12340433" cy="10802679"/>
          </a:xfrm>
        </p:grpSpPr>
        <p:sp>
          <p:nvSpPr>
            <p:cNvPr id="3" name="TextBox 3"/>
            <p:cNvSpPr txBox="1"/>
            <p:nvPr/>
          </p:nvSpPr>
          <p:spPr>
            <a:xfrm>
              <a:off x="0" y="244089"/>
              <a:ext cx="12340433" cy="276634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8182"/>
                </a:lnSpc>
              </a:pPr>
              <a:r>
                <a:rPr lang="en-US" sz="6818">
                  <a:solidFill>
                    <a:srgbClr val="1B1B1B"/>
                  </a:solidFill>
                  <a:latin typeface="HK Grotesk Bold"/>
                </a:rPr>
                <a:t>Чому STEM-освіта так актуальна?</a:t>
              </a: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4614277"/>
              <a:ext cx="11158350" cy="618840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5353"/>
                </a:lnSpc>
              </a:pPr>
              <a:r>
                <a:rPr lang="en-US" sz="3569">
                  <a:solidFill>
                    <a:srgbClr val="1B1B1B"/>
                  </a:solidFill>
                  <a:latin typeface="Lato"/>
                </a:rPr>
                <a:t>Майбутнє, засноване виключно на науці, навряд чи когось порадує. Але майбутнє, яке втілює синтез науки і мистецтва, хвилює нас вже зараз. Саме тому вже сьогодні потрібно думати, як виховати кращих представників майбутнього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6787497" y="9496585"/>
            <a:ext cx="365335" cy="365335"/>
            <a:chOff x="0" y="0"/>
            <a:chExt cx="487114" cy="487114"/>
          </a:xfrm>
        </p:grpSpPr>
        <p:grpSp>
          <p:nvGrpSpPr>
            <p:cNvPr id="6" name="Group 6"/>
            <p:cNvGrpSpPr/>
            <p:nvPr/>
          </p:nvGrpSpPr>
          <p:grpSpPr>
            <a:xfrm>
              <a:off x="0" y="0"/>
              <a:ext cx="487114" cy="487114"/>
              <a:chOff x="0" y="0"/>
              <a:chExt cx="6350000" cy="6350000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14167" y="0"/>
                <a:ext cx="6321665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21665" h="6350000">
                    <a:moveTo>
                      <a:pt x="3160833" y="0"/>
                    </a:moveTo>
                    <a:lnTo>
                      <a:pt x="3160833" y="0"/>
                    </a:lnTo>
                    <a:cubicBezTo>
                      <a:pt x="4908795" y="7817"/>
                      <a:pt x="6321666" y="1427021"/>
                      <a:pt x="6321666" y="3175000"/>
                    </a:cubicBezTo>
                    <a:cubicBezTo>
                      <a:pt x="6321666" y="4922979"/>
                      <a:pt x="4908795" y="6342183"/>
                      <a:pt x="3160833" y="6350000"/>
                    </a:cubicBezTo>
                    <a:cubicBezTo>
                      <a:pt x="1412871" y="6342183"/>
                      <a:pt x="0" y="4922979"/>
                      <a:pt x="0" y="3175000"/>
                    </a:cubicBezTo>
                    <a:cubicBezTo>
                      <a:pt x="0" y="1427021"/>
                      <a:pt x="1412871" y="7817"/>
                      <a:pt x="3160833" y="0"/>
                    </a:cubicBezTo>
                    <a:close/>
                  </a:path>
                </a:pathLst>
              </a:custGeom>
              <a:solidFill>
                <a:srgbClr val="1B1B1B"/>
              </a:solidFill>
            </p:spPr>
          </p:sp>
        </p:grpSp>
        <p:grpSp>
          <p:nvGrpSpPr>
            <p:cNvPr id="8" name="Group 8"/>
            <p:cNvGrpSpPr/>
            <p:nvPr/>
          </p:nvGrpSpPr>
          <p:grpSpPr>
            <a:xfrm>
              <a:off x="118971" y="192757"/>
              <a:ext cx="249171" cy="101600"/>
              <a:chOff x="0" y="0"/>
              <a:chExt cx="1052748" cy="429260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-5080"/>
                <a:ext cx="1052749" cy="434340"/>
              </a:xfrm>
              <a:custGeom>
                <a:avLst/>
                <a:gdLst/>
                <a:ahLst/>
                <a:cxnLst/>
                <a:rect l="l" t="t" r="r" b="b"/>
                <a:pathLst>
                  <a:path w="1052749" h="434340">
                    <a:moveTo>
                      <a:pt x="1034969" y="187960"/>
                    </a:moveTo>
                    <a:lnTo>
                      <a:pt x="773349" y="11430"/>
                    </a:lnTo>
                    <a:cubicBezTo>
                      <a:pt x="755569" y="0"/>
                      <a:pt x="732709" y="3810"/>
                      <a:pt x="720009" y="21590"/>
                    </a:cubicBezTo>
                    <a:cubicBezTo>
                      <a:pt x="708579" y="39370"/>
                      <a:pt x="712389" y="62230"/>
                      <a:pt x="730169" y="74930"/>
                    </a:cubicBezTo>
                    <a:lnTo>
                      <a:pt x="888919" y="181610"/>
                    </a:lnTo>
                    <a:lnTo>
                      <a:pt x="0" y="181610"/>
                    </a:lnTo>
                    <a:lnTo>
                      <a:pt x="0" y="257810"/>
                    </a:lnTo>
                    <a:lnTo>
                      <a:pt x="888919" y="257810"/>
                    </a:lnTo>
                    <a:lnTo>
                      <a:pt x="730169" y="364490"/>
                    </a:lnTo>
                    <a:cubicBezTo>
                      <a:pt x="712389" y="375920"/>
                      <a:pt x="708579" y="400050"/>
                      <a:pt x="720009" y="417830"/>
                    </a:cubicBezTo>
                    <a:cubicBezTo>
                      <a:pt x="727629" y="429260"/>
                      <a:pt x="739059" y="434340"/>
                      <a:pt x="751759" y="434340"/>
                    </a:cubicBezTo>
                    <a:cubicBezTo>
                      <a:pt x="759379" y="434340"/>
                      <a:pt x="766999" y="431800"/>
                      <a:pt x="773349" y="427990"/>
                    </a:cubicBezTo>
                    <a:lnTo>
                      <a:pt x="1036239" y="251460"/>
                    </a:lnTo>
                    <a:cubicBezTo>
                      <a:pt x="1046399" y="243840"/>
                      <a:pt x="1052749" y="232410"/>
                      <a:pt x="1052749" y="219710"/>
                    </a:cubicBezTo>
                    <a:cubicBezTo>
                      <a:pt x="1052749" y="207010"/>
                      <a:pt x="1046399" y="195580"/>
                      <a:pt x="1034969" y="187960"/>
                    </a:cubicBezTo>
                    <a:close/>
                  </a:path>
                </a:pathLst>
              </a:custGeom>
              <a:solidFill>
                <a:srgbClr val="F7F7F7"/>
              </a:solidFill>
            </p:spPr>
          </p:sp>
        </p:grpSp>
      </p:grpSp>
      <p:sp>
        <p:nvSpPr>
          <p:cNvPr id="10" name="AutoShape 10"/>
          <p:cNvSpPr/>
          <p:nvPr/>
        </p:nvSpPr>
        <p:spPr>
          <a:xfrm>
            <a:off x="-175806" y="9053407"/>
            <a:ext cx="18639611" cy="22225"/>
          </a:xfrm>
          <a:prstGeom prst="rect">
            <a:avLst/>
          </a:prstGeom>
          <a:solidFill>
            <a:srgbClr val="1B1B1B"/>
          </a:solidFill>
        </p:spPr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>
            <a:off x="11625384" y="2249198"/>
            <a:ext cx="4862338" cy="724738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6787497" y="9496585"/>
            <a:ext cx="365335" cy="365335"/>
            <a:chOff x="0" y="0"/>
            <a:chExt cx="487114" cy="487114"/>
          </a:xfrm>
        </p:grpSpPr>
        <p:grpSp>
          <p:nvGrpSpPr>
            <p:cNvPr id="3" name="Group 3"/>
            <p:cNvGrpSpPr/>
            <p:nvPr/>
          </p:nvGrpSpPr>
          <p:grpSpPr>
            <a:xfrm>
              <a:off x="0" y="0"/>
              <a:ext cx="487114" cy="487114"/>
              <a:chOff x="0" y="0"/>
              <a:chExt cx="6350000" cy="6350000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14167" y="0"/>
                <a:ext cx="6321665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21665" h="6350000">
                    <a:moveTo>
                      <a:pt x="3160833" y="0"/>
                    </a:moveTo>
                    <a:lnTo>
                      <a:pt x="3160833" y="0"/>
                    </a:lnTo>
                    <a:cubicBezTo>
                      <a:pt x="4908795" y="7817"/>
                      <a:pt x="6321666" y="1427021"/>
                      <a:pt x="6321666" y="3175000"/>
                    </a:cubicBezTo>
                    <a:cubicBezTo>
                      <a:pt x="6321666" y="4922979"/>
                      <a:pt x="4908795" y="6342183"/>
                      <a:pt x="3160833" y="6350000"/>
                    </a:cubicBezTo>
                    <a:cubicBezTo>
                      <a:pt x="1412871" y="6342183"/>
                      <a:pt x="0" y="4922979"/>
                      <a:pt x="0" y="3175000"/>
                    </a:cubicBezTo>
                    <a:cubicBezTo>
                      <a:pt x="0" y="1427021"/>
                      <a:pt x="1412871" y="7817"/>
                      <a:pt x="3160833" y="0"/>
                    </a:cubicBezTo>
                    <a:close/>
                  </a:path>
                </a:pathLst>
              </a:custGeom>
              <a:solidFill>
                <a:srgbClr val="1B1B1B"/>
              </a:solidFill>
            </p:spPr>
          </p:sp>
        </p:grpSp>
        <p:grpSp>
          <p:nvGrpSpPr>
            <p:cNvPr id="5" name="Group 5"/>
            <p:cNvGrpSpPr/>
            <p:nvPr/>
          </p:nvGrpSpPr>
          <p:grpSpPr>
            <a:xfrm>
              <a:off x="118971" y="192757"/>
              <a:ext cx="249171" cy="101600"/>
              <a:chOff x="0" y="0"/>
              <a:chExt cx="1052748" cy="429260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-5080"/>
                <a:ext cx="1052749" cy="434340"/>
              </a:xfrm>
              <a:custGeom>
                <a:avLst/>
                <a:gdLst/>
                <a:ahLst/>
                <a:cxnLst/>
                <a:rect l="l" t="t" r="r" b="b"/>
                <a:pathLst>
                  <a:path w="1052749" h="434340">
                    <a:moveTo>
                      <a:pt x="1034969" y="187960"/>
                    </a:moveTo>
                    <a:lnTo>
                      <a:pt x="773349" y="11430"/>
                    </a:lnTo>
                    <a:cubicBezTo>
                      <a:pt x="755569" y="0"/>
                      <a:pt x="732709" y="3810"/>
                      <a:pt x="720009" y="21590"/>
                    </a:cubicBezTo>
                    <a:cubicBezTo>
                      <a:pt x="708579" y="39370"/>
                      <a:pt x="712389" y="62230"/>
                      <a:pt x="730169" y="74930"/>
                    </a:cubicBezTo>
                    <a:lnTo>
                      <a:pt x="888919" y="181610"/>
                    </a:lnTo>
                    <a:lnTo>
                      <a:pt x="0" y="181610"/>
                    </a:lnTo>
                    <a:lnTo>
                      <a:pt x="0" y="257810"/>
                    </a:lnTo>
                    <a:lnTo>
                      <a:pt x="888919" y="257810"/>
                    </a:lnTo>
                    <a:lnTo>
                      <a:pt x="730169" y="364490"/>
                    </a:lnTo>
                    <a:cubicBezTo>
                      <a:pt x="712389" y="375920"/>
                      <a:pt x="708579" y="400050"/>
                      <a:pt x="720009" y="417830"/>
                    </a:cubicBezTo>
                    <a:cubicBezTo>
                      <a:pt x="727629" y="429260"/>
                      <a:pt x="739059" y="434340"/>
                      <a:pt x="751759" y="434340"/>
                    </a:cubicBezTo>
                    <a:cubicBezTo>
                      <a:pt x="759379" y="434340"/>
                      <a:pt x="766999" y="431800"/>
                      <a:pt x="773349" y="427990"/>
                    </a:cubicBezTo>
                    <a:lnTo>
                      <a:pt x="1036239" y="251460"/>
                    </a:lnTo>
                    <a:cubicBezTo>
                      <a:pt x="1046399" y="243840"/>
                      <a:pt x="1052749" y="232410"/>
                      <a:pt x="1052749" y="219710"/>
                    </a:cubicBezTo>
                    <a:cubicBezTo>
                      <a:pt x="1052749" y="207010"/>
                      <a:pt x="1046399" y="195580"/>
                      <a:pt x="1034969" y="187960"/>
                    </a:cubicBezTo>
                    <a:close/>
                  </a:path>
                </a:pathLst>
              </a:custGeom>
              <a:solidFill>
                <a:srgbClr val="F7F7F7"/>
              </a:solidFill>
            </p:spPr>
          </p:sp>
        </p:grpSp>
      </p:grpSp>
      <p:grpSp>
        <p:nvGrpSpPr>
          <p:cNvPr id="7" name="Group 7"/>
          <p:cNvGrpSpPr/>
          <p:nvPr/>
        </p:nvGrpSpPr>
        <p:grpSpPr>
          <a:xfrm>
            <a:off x="8551385" y="2196416"/>
            <a:ext cx="8418779" cy="4314367"/>
            <a:chOff x="0" y="0"/>
            <a:chExt cx="36339566" cy="18622917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6339565" cy="18622918"/>
            </a:xfrm>
            <a:custGeom>
              <a:avLst/>
              <a:gdLst/>
              <a:ahLst/>
              <a:cxnLst/>
              <a:rect l="l" t="t" r="r" b="b"/>
              <a:pathLst>
                <a:path w="36339565" h="18622918">
                  <a:moveTo>
                    <a:pt x="36215107" y="59690"/>
                  </a:moveTo>
                  <a:cubicBezTo>
                    <a:pt x="36250665" y="59690"/>
                    <a:pt x="36279875" y="88900"/>
                    <a:pt x="36279875" y="124460"/>
                  </a:cubicBezTo>
                  <a:lnTo>
                    <a:pt x="36279875" y="18498457"/>
                  </a:lnTo>
                  <a:cubicBezTo>
                    <a:pt x="36279875" y="18534018"/>
                    <a:pt x="36250665" y="18563228"/>
                    <a:pt x="36215107" y="18563228"/>
                  </a:cubicBezTo>
                  <a:lnTo>
                    <a:pt x="124460" y="18563228"/>
                  </a:lnTo>
                  <a:cubicBezTo>
                    <a:pt x="88900" y="18563228"/>
                    <a:pt x="59690" y="18534018"/>
                    <a:pt x="59690" y="18498457"/>
                  </a:cubicBezTo>
                  <a:lnTo>
                    <a:pt x="59690" y="124460"/>
                  </a:lnTo>
                  <a:cubicBezTo>
                    <a:pt x="59690" y="88900"/>
                    <a:pt x="88900" y="59690"/>
                    <a:pt x="124460" y="59690"/>
                  </a:cubicBezTo>
                  <a:lnTo>
                    <a:pt x="36215107" y="59690"/>
                  </a:lnTo>
                  <a:moveTo>
                    <a:pt x="36215107" y="0"/>
                  </a:moveTo>
                  <a:lnTo>
                    <a:pt x="124460" y="0"/>
                  </a:lnTo>
                  <a:cubicBezTo>
                    <a:pt x="55880" y="0"/>
                    <a:pt x="0" y="55880"/>
                    <a:pt x="0" y="124460"/>
                  </a:cubicBezTo>
                  <a:lnTo>
                    <a:pt x="0" y="18498457"/>
                  </a:lnTo>
                  <a:cubicBezTo>
                    <a:pt x="0" y="18567037"/>
                    <a:pt x="55880" y="18622918"/>
                    <a:pt x="124460" y="18622918"/>
                  </a:cubicBezTo>
                  <a:lnTo>
                    <a:pt x="36215107" y="18622918"/>
                  </a:lnTo>
                  <a:cubicBezTo>
                    <a:pt x="36283686" y="18622918"/>
                    <a:pt x="36339565" y="18567037"/>
                    <a:pt x="36339565" y="18498457"/>
                  </a:cubicBezTo>
                  <a:lnTo>
                    <a:pt x="36339565" y="124460"/>
                  </a:lnTo>
                  <a:cubicBezTo>
                    <a:pt x="36339565" y="55880"/>
                    <a:pt x="36283686" y="0"/>
                    <a:pt x="36215107" y="0"/>
                  </a:cubicBezTo>
                  <a:close/>
                </a:path>
              </a:pathLst>
            </a:custGeom>
            <a:solidFill>
              <a:srgbClr val="1B1B1B"/>
            </a:solidFill>
          </p:spPr>
        </p:sp>
      </p:grpSp>
      <p:sp>
        <p:nvSpPr>
          <p:cNvPr id="9" name="TextBox 9"/>
          <p:cNvSpPr txBox="1"/>
          <p:nvPr/>
        </p:nvSpPr>
        <p:spPr>
          <a:xfrm>
            <a:off x="1488901" y="3424594"/>
            <a:ext cx="5664577" cy="1838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200"/>
              </a:lnSpc>
            </a:pPr>
            <a:r>
              <a:rPr lang="en-US" sz="6000">
                <a:solidFill>
                  <a:srgbClr val="1B1B1B"/>
                </a:solidFill>
                <a:latin typeface="HK Grotesk Bold Light"/>
              </a:rPr>
              <a:t>ЧИ Є ВИ STEM-УЧИТЕЛЕМ?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9599129" y="2737206"/>
            <a:ext cx="6323291" cy="30994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224"/>
              </a:lnSpc>
            </a:pPr>
            <a:r>
              <a:rPr lang="en-US" sz="4149">
                <a:solidFill>
                  <a:srgbClr val="1B1B1B"/>
                </a:solidFill>
                <a:latin typeface="Lato Light"/>
              </a:rPr>
              <a:t>Якщо ні, то як ним стати? Якими якостями, знаннями, навичками потрібно володіти? </a:t>
            </a:r>
          </a:p>
        </p:txBody>
      </p:sp>
      <p:sp>
        <p:nvSpPr>
          <p:cNvPr id="11" name="AutoShape 11"/>
          <p:cNvSpPr/>
          <p:nvPr/>
        </p:nvSpPr>
        <p:spPr>
          <a:xfrm>
            <a:off x="-175806" y="9053407"/>
            <a:ext cx="18639611" cy="22225"/>
          </a:xfrm>
          <a:prstGeom prst="rect">
            <a:avLst/>
          </a:prstGeom>
          <a:solidFill>
            <a:srgbClr val="1B1B1B"/>
          </a:solid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627401" y="316695"/>
            <a:ext cx="8516599" cy="4010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529"/>
              </a:lnSpc>
            </a:pPr>
            <a:r>
              <a:rPr lang="en-US" sz="3774">
                <a:solidFill>
                  <a:srgbClr val="1B1B1B"/>
                </a:solidFill>
                <a:latin typeface="HK Grotesk Bold Light"/>
              </a:rPr>
              <a:t>НАСПРАВДІ ОФІЦІЙНОГО СПИСКУ ТАКИХ ХАРАКТЕРИСТИК НЕМАЄ, ОСКІЛЬКИ ЦЕ НЕ ЛИШЕ СПИСОК КОМПЕТЕНЦІЙ ТА ШИРОКИЙ КРУГОЗІР, АЛЕ Й ПЕДАГОГІЧНЕ ЧУТТЯ, ЯКЕ Є ДАЛЕКО НЕ В КОЖНОГО…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8894352" y="470996"/>
            <a:ext cx="9156891" cy="29289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687"/>
              </a:lnSpc>
            </a:pPr>
            <a:r>
              <a:rPr lang="en-US" sz="3124">
                <a:solidFill>
                  <a:srgbClr val="1B1B1B"/>
                </a:solidFill>
                <a:latin typeface="Lato Light"/>
              </a:rPr>
              <a:t>Це </a:t>
            </a:r>
            <a:r>
              <a:rPr lang="en-US" sz="3124">
                <a:solidFill>
                  <a:srgbClr val="1B1B1B"/>
                </a:solidFill>
                <a:latin typeface="Arimo Bold"/>
              </a:rPr>
              <a:t>особливі особистісні якості</a:t>
            </a:r>
            <a:r>
              <a:rPr lang="en-US" sz="3124">
                <a:solidFill>
                  <a:srgbClr val="1B1B1B"/>
                </a:solidFill>
                <a:latin typeface="Arimo Light"/>
              </a:rPr>
              <a:t>: відкритість новому, тому, що відбувається навколо, здатність перетворювати це в практики колективного засвоєння і породження нового знання.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8915413" y="3696928"/>
            <a:ext cx="9156891" cy="35194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687"/>
              </a:lnSpc>
            </a:pPr>
            <a:r>
              <a:rPr lang="en-US" sz="3124">
                <a:solidFill>
                  <a:srgbClr val="1B1B1B"/>
                </a:solidFill>
                <a:latin typeface="Lato Light"/>
              </a:rPr>
              <a:t>Це </a:t>
            </a:r>
            <a:r>
              <a:rPr lang="en-US" sz="3124">
                <a:solidFill>
                  <a:srgbClr val="1B1B1B"/>
                </a:solidFill>
                <a:latin typeface="Arimo Bold"/>
              </a:rPr>
              <a:t>сміливість і підприємливість в конструюванні навчального процесу</a:t>
            </a:r>
            <a:r>
              <a:rPr lang="en-US" sz="3124">
                <a:solidFill>
                  <a:srgbClr val="1B1B1B"/>
                </a:solidFill>
                <a:latin typeface="Arimo Light"/>
              </a:rPr>
              <a:t>. Здатність мобілізувати учнів на рішення нестандартної проблеми і організовувати розподіл завдань між ними. Готовність брати відповідальність за вибір і відстоювати свою точку зору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16787497" y="9496585"/>
            <a:ext cx="365335" cy="365335"/>
            <a:chOff x="0" y="0"/>
            <a:chExt cx="487114" cy="487114"/>
          </a:xfrm>
        </p:grpSpPr>
        <p:grpSp>
          <p:nvGrpSpPr>
            <p:cNvPr id="6" name="Group 6"/>
            <p:cNvGrpSpPr/>
            <p:nvPr/>
          </p:nvGrpSpPr>
          <p:grpSpPr>
            <a:xfrm>
              <a:off x="0" y="0"/>
              <a:ext cx="487114" cy="487114"/>
              <a:chOff x="0" y="0"/>
              <a:chExt cx="6350000" cy="6350000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14167" y="0"/>
                <a:ext cx="6321665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21665" h="6350000">
                    <a:moveTo>
                      <a:pt x="3160833" y="0"/>
                    </a:moveTo>
                    <a:lnTo>
                      <a:pt x="3160833" y="0"/>
                    </a:lnTo>
                    <a:cubicBezTo>
                      <a:pt x="4908795" y="7817"/>
                      <a:pt x="6321666" y="1427021"/>
                      <a:pt x="6321666" y="3175000"/>
                    </a:cubicBezTo>
                    <a:cubicBezTo>
                      <a:pt x="6321666" y="4922979"/>
                      <a:pt x="4908795" y="6342183"/>
                      <a:pt x="3160833" y="6350000"/>
                    </a:cubicBezTo>
                    <a:cubicBezTo>
                      <a:pt x="1412871" y="6342183"/>
                      <a:pt x="0" y="4922979"/>
                      <a:pt x="0" y="3175000"/>
                    </a:cubicBezTo>
                    <a:cubicBezTo>
                      <a:pt x="0" y="1427021"/>
                      <a:pt x="1412871" y="7817"/>
                      <a:pt x="3160833" y="0"/>
                    </a:cubicBezTo>
                    <a:close/>
                  </a:path>
                </a:pathLst>
              </a:custGeom>
              <a:solidFill>
                <a:srgbClr val="1B1B1B"/>
              </a:solidFill>
            </p:spPr>
          </p:sp>
        </p:grpSp>
        <p:grpSp>
          <p:nvGrpSpPr>
            <p:cNvPr id="8" name="Group 8"/>
            <p:cNvGrpSpPr/>
            <p:nvPr/>
          </p:nvGrpSpPr>
          <p:grpSpPr>
            <a:xfrm>
              <a:off x="118971" y="192757"/>
              <a:ext cx="249171" cy="101600"/>
              <a:chOff x="0" y="0"/>
              <a:chExt cx="1052748" cy="429260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-5080"/>
                <a:ext cx="1052749" cy="434340"/>
              </a:xfrm>
              <a:custGeom>
                <a:avLst/>
                <a:gdLst/>
                <a:ahLst/>
                <a:cxnLst/>
                <a:rect l="l" t="t" r="r" b="b"/>
                <a:pathLst>
                  <a:path w="1052749" h="434340">
                    <a:moveTo>
                      <a:pt x="1034969" y="187960"/>
                    </a:moveTo>
                    <a:lnTo>
                      <a:pt x="773349" y="11430"/>
                    </a:lnTo>
                    <a:cubicBezTo>
                      <a:pt x="755569" y="0"/>
                      <a:pt x="732709" y="3810"/>
                      <a:pt x="720009" y="21590"/>
                    </a:cubicBezTo>
                    <a:cubicBezTo>
                      <a:pt x="708579" y="39370"/>
                      <a:pt x="712389" y="62230"/>
                      <a:pt x="730169" y="74930"/>
                    </a:cubicBezTo>
                    <a:lnTo>
                      <a:pt x="888919" y="181610"/>
                    </a:lnTo>
                    <a:lnTo>
                      <a:pt x="0" y="181610"/>
                    </a:lnTo>
                    <a:lnTo>
                      <a:pt x="0" y="257810"/>
                    </a:lnTo>
                    <a:lnTo>
                      <a:pt x="888919" y="257810"/>
                    </a:lnTo>
                    <a:lnTo>
                      <a:pt x="730169" y="364490"/>
                    </a:lnTo>
                    <a:cubicBezTo>
                      <a:pt x="712389" y="375920"/>
                      <a:pt x="708579" y="400050"/>
                      <a:pt x="720009" y="417830"/>
                    </a:cubicBezTo>
                    <a:cubicBezTo>
                      <a:pt x="727629" y="429260"/>
                      <a:pt x="739059" y="434340"/>
                      <a:pt x="751759" y="434340"/>
                    </a:cubicBezTo>
                    <a:cubicBezTo>
                      <a:pt x="759379" y="434340"/>
                      <a:pt x="766999" y="431800"/>
                      <a:pt x="773349" y="427990"/>
                    </a:cubicBezTo>
                    <a:lnTo>
                      <a:pt x="1036239" y="251460"/>
                    </a:lnTo>
                    <a:cubicBezTo>
                      <a:pt x="1046399" y="243840"/>
                      <a:pt x="1052749" y="232410"/>
                      <a:pt x="1052749" y="219710"/>
                    </a:cubicBezTo>
                    <a:cubicBezTo>
                      <a:pt x="1052749" y="207010"/>
                      <a:pt x="1046399" y="195580"/>
                      <a:pt x="1034969" y="187960"/>
                    </a:cubicBezTo>
                    <a:close/>
                  </a:path>
                </a:pathLst>
              </a:custGeom>
              <a:solidFill>
                <a:srgbClr val="F7F7F7"/>
              </a:solidFill>
            </p:spPr>
          </p:sp>
        </p:grpSp>
      </p:grpSp>
      <p:sp>
        <p:nvSpPr>
          <p:cNvPr id="10" name="AutoShape 10"/>
          <p:cNvSpPr/>
          <p:nvPr/>
        </p:nvSpPr>
        <p:spPr>
          <a:xfrm>
            <a:off x="-175806" y="9053407"/>
            <a:ext cx="18639611" cy="22225"/>
          </a:xfrm>
          <a:prstGeom prst="rect">
            <a:avLst/>
          </a:prstGeom>
          <a:solidFill>
            <a:srgbClr val="1B1B1B"/>
          </a:solidFill>
        </p:spPr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>
            <a:off x="1860914" y="4385247"/>
            <a:ext cx="5909462" cy="5662339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8668126" y="7958032"/>
            <a:ext cx="9177952" cy="10953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41"/>
              </a:lnSpc>
              <a:spcBef>
                <a:spcPct val="0"/>
              </a:spcBef>
            </a:pPr>
            <a:r>
              <a:rPr lang="en-US" sz="3618">
                <a:solidFill>
                  <a:srgbClr val="1B1B1B"/>
                </a:solidFill>
                <a:latin typeface="HK Grotesk Bold"/>
              </a:rPr>
              <a:t>Це ще й особисті установки: на експеримент і на ризики.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6787497" y="9496585"/>
            <a:ext cx="365335" cy="365335"/>
            <a:chOff x="0" y="0"/>
            <a:chExt cx="487114" cy="487114"/>
          </a:xfrm>
        </p:grpSpPr>
        <p:grpSp>
          <p:nvGrpSpPr>
            <p:cNvPr id="3" name="Group 3"/>
            <p:cNvGrpSpPr/>
            <p:nvPr/>
          </p:nvGrpSpPr>
          <p:grpSpPr>
            <a:xfrm>
              <a:off x="0" y="0"/>
              <a:ext cx="487114" cy="487114"/>
              <a:chOff x="0" y="0"/>
              <a:chExt cx="6350000" cy="6350000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14167" y="0"/>
                <a:ext cx="6321665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21665" h="6350000">
                    <a:moveTo>
                      <a:pt x="3160833" y="0"/>
                    </a:moveTo>
                    <a:lnTo>
                      <a:pt x="3160833" y="0"/>
                    </a:lnTo>
                    <a:cubicBezTo>
                      <a:pt x="4908795" y="7817"/>
                      <a:pt x="6321666" y="1427021"/>
                      <a:pt x="6321666" y="3175000"/>
                    </a:cubicBezTo>
                    <a:cubicBezTo>
                      <a:pt x="6321666" y="4922979"/>
                      <a:pt x="4908795" y="6342183"/>
                      <a:pt x="3160833" y="6350000"/>
                    </a:cubicBezTo>
                    <a:cubicBezTo>
                      <a:pt x="1412871" y="6342183"/>
                      <a:pt x="0" y="4922979"/>
                      <a:pt x="0" y="3175000"/>
                    </a:cubicBezTo>
                    <a:cubicBezTo>
                      <a:pt x="0" y="1427021"/>
                      <a:pt x="1412871" y="7817"/>
                      <a:pt x="3160833" y="0"/>
                    </a:cubicBezTo>
                    <a:close/>
                  </a:path>
                </a:pathLst>
              </a:custGeom>
              <a:solidFill>
                <a:srgbClr val="1B1B1B"/>
              </a:solidFill>
            </p:spPr>
          </p:sp>
        </p:grpSp>
        <p:grpSp>
          <p:nvGrpSpPr>
            <p:cNvPr id="5" name="Group 5"/>
            <p:cNvGrpSpPr/>
            <p:nvPr/>
          </p:nvGrpSpPr>
          <p:grpSpPr>
            <a:xfrm>
              <a:off x="118971" y="192757"/>
              <a:ext cx="249171" cy="101600"/>
              <a:chOff x="0" y="0"/>
              <a:chExt cx="1052748" cy="429260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-5080"/>
                <a:ext cx="1052749" cy="434340"/>
              </a:xfrm>
              <a:custGeom>
                <a:avLst/>
                <a:gdLst/>
                <a:ahLst/>
                <a:cxnLst/>
                <a:rect l="l" t="t" r="r" b="b"/>
                <a:pathLst>
                  <a:path w="1052749" h="434340">
                    <a:moveTo>
                      <a:pt x="1034969" y="187960"/>
                    </a:moveTo>
                    <a:lnTo>
                      <a:pt x="773349" y="11430"/>
                    </a:lnTo>
                    <a:cubicBezTo>
                      <a:pt x="755569" y="0"/>
                      <a:pt x="732709" y="3810"/>
                      <a:pt x="720009" y="21590"/>
                    </a:cubicBezTo>
                    <a:cubicBezTo>
                      <a:pt x="708579" y="39370"/>
                      <a:pt x="712389" y="62230"/>
                      <a:pt x="730169" y="74930"/>
                    </a:cubicBezTo>
                    <a:lnTo>
                      <a:pt x="888919" y="181610"/>
                    </a:lnTo>
                    <a:lnTo>
                      <a:pt x="0" y="181610"/>
                    </a:lnTo>
                    <a:lnTo>
                      <a:pt x="0" y="257810"/>
                    </a:lnTo>
                    <a:lnTo>
                      <a:pt x="888919" y="257810"/>
                    </a:lnTo>
                    <a:lnTo>
                      <a:pt x="730169" y="364490"/>
                    </a:lnTo>
                    <a:cubicBezTo>
                      <a:pt x="712389" y="375920"/>
                      <a:pt x="708579" y="400050"/>
                      <a:pt x="720009" y="417830"/>
                    </a:cubicBezTo>
                    <a:cubicBezTo>
                      <a:pt x="727629" y="429260"/>
                      <a:pt x="739059" y="434340"/>
                      <a:pt x="751759" y="434340"/>
                    </a:cubicBezTo>
                    <a:cubicBezTo>
                      <a:pt x="759379" y="434340"/>
                      <a:pt x="766999" y="431800"/>
                      <a:pt x="773349" y="427990"/>
                    </a:cubicBezTo>
                    <a:lnTo>
                      <a:pt x="1036239" y="251460"/>
                    </a:lnTo>
                    <a:cubicBezTo>
                      <a:pt x="1046399" y="243840"/>
                      <a:pt x="1052749" y="232410"/>
                      <a:pt x="1052749" y="219710"/>
                    </a:cubicBezTo>
                    <a:cubicBezTo>
                      <a:pt x="1052749" y="207010"/>
                      <a:pt x="1046399" y="195580"/>
                      <a:pt x="1034969" y="187960"/>
                    </a:cubicBezTo>
                    <a:close/>
                  </a:path>
                </a:pathLst>
              </a:custGeom>
              <a:solidFill>
                <a:srgbClr val="F7F7F7"/>
              </a:solidFill>
            </p:spPr>
          </p:sp>
        </p:grpSp>
      </p:grpSp>
      <p:sp>
        <p:nvSpPr>
          <p:cNvPr id="7" name="AutoShape 7"/>
          <p:cNvSpPr/>
          <p:nvPr/>
        </p:nvSpPr>
        <p:spPr>
          <a:xfrm>
            <a:off x="-175806" y="9053407"/>
            <a:ext cx="18639611" cy="22225"/>
          </a:xfrm>
          <a:prstGeom prst="rect">
            <a:avLst/>
          </a:prstGeom>
          <a:solidFill>
            <a:srgbClr val="1B1B1B"/>
          </a:solidFill>
        </p:spPr>
      </p:sp>
      <p:pic>
        <p:nvPicPr>
          <p:cNvPr id="8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>
            <a:off x="14355711" y="4346802"/>
            <a:ext cx="3440028" cy="4158276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>
            <a:fillRect/>
          </a:stretch>
        </p:blipFill>
        <p:spPr>
          <a:xfrm>
            <a:off x="1154780" y="2172100"/>
            <a:ext cx="2314416" cy="6332978"/>
          </a:xfrm>
          <a:prstGeom prst="rect">
            <a:avLst/>
          </a:prstGeom>
        </p:spPr>
      </p:pic>
      <p:grpSp>
        <p:nvGrpSpPr>
          <p:cNvPr id="10" name="Group 10"/>
          <p:cNvGrpSpPr/>
          <p:nvPr/>
        </p:nvGrpSpPr>
        <p:grpSpPr>
          <a:xfrm>
            <a:off x="4562906" y="359092"/>
            <a:ext cx="9162187" cy="8640312"/>
            <a:chOff x="0" y="0"/>
            <a:chExt cx="12216249" cy="11520416"/>
          </a:xfrm>
        </p:grpSpPr>
        <p:sp>
          <p:nvSpPr>
            <p:cNvPr id="11" name="TextBox 11"/>
            <p:cNvSpPr txBox="1"/>
            <p:nvPr/>
          </p:nvSpPr>
          <p:spPr>
            <a:xfrm>
              <a:off x="0" y="-9525"/>
              <a:ext cx="12216249" cy="13049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40"/>
                </a:lnSpc>
              </a:pPr>
              <a:r>
                <a:rPr lang="en-US" sz="3200">
                  <a:solidFill>
                    <a:srgbClr val="1B1B1B"/>
                  </a:solidFill>
                  <a:latin typeface="HK Grotesk Bold Light"/>
                </a:rPr>
                <a:t>Перегляньте, можливо, знайдете ознаки STEM-учителя  у себе?</a:t>
              </a:r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0" y="1846190"/>
              <a:ext cx="12216249" cy="967422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647697" lvl="1" indent="-323848" algn="ctr">
                <a:lnSpc>
                  <a:spcPts val="4499"/>
                </a:lnSpc>
                <a:buFont typeface="Arial"/>
                <a:buChar char="•"/>
              </a:pPr>
              <a:r>
                <a:rPr lang="en-US" sz="2999">
                  <a:solidFill>
                    <a:srgbClr val="1B1B1B"/>
                  </a:solidFill>
                  <a:latin typeface="Lato"/>
                </a:rPr>
                <a:t>Вам цікаво конструювати з дітьми підзорну трубу чи інші корисні прилади …</a:t>
              </a:r>
            </a:p>
            <a:p>
              <a:pPr marL="647697" lvl="1" indent="-323848" algn="ctr">
                <a:lnSpc>
                  <a:spcPts val="4499"/>
                </a:lnSpc>
                <a:buFont typeface="Arial"/>
                <a:buChar char="•"/>
              </a:pPr>
              <a:r>
                <a:rPr lang="en-US" sz="2999">
                  <a:solidFill>
                    <a:srgbClr val="1B1B1B"/>
                  </a:solidFill>
                  <a:latin typeface="Lato"/>
                </a:rPr>
                <a:t>Ви здатні бачити математику не тільки в підручнику, але і в тротуарній плитці. І ви вмієте заразити таким поглядом на навколишній світ своїх учнів …</a:t>
              </a:r>
            </a:p>
            <a:p>
              <a:pPr marL="647697" lvl="1" indent="-323848" algn="ctr">
                <a:lnSpc>
                  <a:spcPts val="4499"/>
                </a:lnSpc>
                <a:buFont typeface="Arial"/>
                <a:buChar char="•"/>
              </a:pPr>
              <a:r>
                <a:rPr lang="en-US" sz="2999">
                  <a:solidFill>
                    <a:srgbClr val="1B1B1B"/>
                  </a:solidFill>
                  <a:latin typeface="Lato"/>
                </a:rPr>
                <a:t>Почавши з гри по вимірюванню росту рослин в паперових склянках, ви знаєте як тут використати арифметичну прогресію … </a:t>
              </a:r>
            </a:p>
            <a:p>
              <a:pPr marL="647697" lvl="1" indent="-323848" algn="ctr">
                <a:lnSpc>
                  <a:spcPts val="4499"/>
                </a:lnSpc>
                <a:buFont typeface="Arial"/>
                <a:buChar char="•"/>
              </a:pPr>
              <a:r>
                <a:rPr lang="en-US" sz="2999">
                  <a:solidFill>
                    <a:srgbClr val="1B1B1B"/>
                  </a:solidFill>
                  <a:latin typeface="Lato"/>
                </a:rPr>
                <a:t>Ви розумієте, що вишивання хрестиком – це не тільки розвиток дрібної моторики і знаєте, як “підкласти” під нього інформатику …</a:t>
              </a:r>
            </a:p>
            <a:p>
              <a:pPr algn="ctr">
                <a:lnSpc>
                  <a:spcPts val="4499"/>
                </a:lnSpc>
              </a:pPr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7384396" y="263896"/>
            <a:ext cx="9768436" cy="85420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58491" lvl="1" indent="-329245">
              <a:lnSpc>
                <a:spcPts val="4574"/>
              </a:lnSpc>
              <a:buFont typeface="Arial"/>
              <a:buChar char="•"/>
            </a:pPr>
            <a:r>
              <a:rPr lang="en-US" sz="3049">
                <a:solidFill>
                  <a:srgbClr val="1B1B1B"/>
                </a:solidFill>
                <a:latin typeface="Lato"/>
              </a:rPr>
              <a:t>Ви точно знаєте, що проект з’їсть у вас купу часу на уроці, але ви свідомо йдете на ризики …</a:t>
            </a:r>
          </a:p>
          <a:p>
            <a:pPr marL="658491" lvl="1" indent="-329245">
              <a:lnSpc>
                <a:spcPts val="4574"/>
              </a:lnSpc>
              <a:buFont typeface="Arial"/>
              <a:buChar char="•"/>
            </a:pPr>
            <a:r>
              <a:rPr lang="en-US" sz="3049">
                <a:solidFill>
                  <a:srgbClr val="1B1B1B"/>
                </a:solidFill>
                <a:latin typeface="Arimo"/>
              </a:rPr>
              <a:t>Ви розумієте, що “базові знання” не утворюються самі собою в голові учня під час вашого пояснення …</a:t>
            </a:r>
          </a:p>
          <a:p>
            <a:pPr marL="658491" lvl="1" indent="-329245">
              <a:lnSpc>
                <a:spcPts val="4574"/>
              </a:lnSpc>
              <a:buFont typeface="Arial"/>
              <a:buChar char="•"/>
            </a:pPr>
            <a:r>
              <a:rPr lang="en-US" sz="3049">
                <a:solidFill>
                  <a:srgbClr val="1B1B1B"/>
                </a:solidFill>
                <a:latin typeface="Arimo"/>
              </a:rPr>
              <a:t>Ви вмієте створювати живі ситуації …</a:t>
            </a:r>
          </a:p>
          <a:p>
            <a:pPr marL="658491" lvl="1" indent="-329245">
              <a:lnSpc>
                <a:spcPts val="4574"/>
              </a:lnSpc>
              <a:buFont typeface="Arial"/>
              <a:buChar char="•"/>
            </a:pPr>
            <a:r>
              <a:rPr lang="en-US" sz="3049">
                <a:solidFill>
                  <a:srgbClr val="1B1B1B"/>
                </a:solidFill>
                <a:latin typeface="Arimo"/>
              </a:rPr>
              <a:t>Ви мудрі: так, при груповій роботі може бути шумно, але такі жертви того варті, адже ви даєте можливість учням взаємодіяти і спілкуватися …</a:t>
            </a:r>
          </a:p>
          <a:p>
            <a:pPr marL="658491" lvl="1" indent="-329245">
              <a:lnSpc>
                <a:spcPts val="4574"/>
              </a:lnSpc>
              <a:buFont typeface="Arial"/>
              <a:buChar char="•"/>
            </a:pPr>
            <a:r>
              <a:rPr lang="en-US" sz="3049">
                <a:solidFill>
                  <a:srgbClr val="1B1B1B"/>
                </a:solidFill>
                <a:latin typeface="Arimo"/>
              </a:rPr>
              <a:t>Ви заохочуєте їх лідерство, це допоможе їм у майбутньому етично й грамотно керувати великою командою …</a:t>
            </a:r>
          </a:p>
          <a:p>
            <a:pPr marL="658491" lvl="1" indent="-329245">
              <a:lnSpc>
                <a:spcPts val="4574"/>
              </a:lnSpc>
              <a:buFont typeface="Arial"/>
              <a:buChar char="•"/>
            </a:pPr>
            <a:r>
              <a:rPr lang="en-US" sz="3049">
                <a:solidFill>
                  <a:srgbClr val="1B1B1B"/>
                </a:solidFill>
                <a:latin typeface="Arimo"/>
              </a:rPr>
              <a:t>Ви даєте простір учнівській ініціативі і залишаєте за ними право на помилку …</a:t>
            </a:r>
          </a:p>
          <a:p>
            <a:pPr>
              <a:lnSpc>
                <a:spcPts val="4574"/>
              </a:lnSpc>
            </a:pPr>
            <a:endParaRPr/>
          </a:p>
        </p:txBody>
      </p:sp>
      <p:grpSp>
        <p:nvGrpSpPr>
          <p:cNvPr id="3" name="Group 3"/>
          <p:cNvGrpSpPr/>
          <p:nvPr/>
        </p:nvGrpSpPr>
        <p:grpSpPr>
          <a:xfrm>
            <a:off x="16787497" y="9496585"/>
            <a:ext cx="365335" cy="365335"/>
            <a:chOff x="0" y="0"/>
            <a:chExt cx="487114" cy="487114"/>
          </a:xfrm>
        </p:grpSpPr>
        <p:grpSp>
          <p:nvGrpSpPr>
            <p:cNvPr id="4" name="Group 4"/>
            <p:cNvGrpSpPr/>
            <p:nvPr/>
          </p:nvGrpSpPr>
          <p:grpSpPr>
            <a:xfrm>
              <a:off x="0" y="0"/>
              <a:ext cx="487114" cy="487114"/>
              <a:chOff x="0" y="0"/>
              <a:chExt cx="6350000" cy="6350000"/>
            </a:xfrm>
          </p:grpSpPr>
          <p:sp>
            <p:nvSpPr>
              <p:cNvPr id="5" name="Freeform 5"/>
              <p:cNvSpPr/>
              <p:nvPr/>
            </p:nvSpPr>
            <p:spPr>
              <a:xfrm>
                <a:off x="14167" y="0"/>
                <a:ext cx="6321665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21665" h="6350000">
                    <a:moveTo>
                      <a:pt x="3160833" y="0"/>
                    </a:moveTo>
                    <a:lnTo>
                      <a:pt x="3160833" y="0"/>
                    </a:lnTo>
                    <a:cubicBezTo>
                      <a:pt x="4908795" y="7817"/>
                      <a:pt x="6321666" y="1427021"/>
                      <a:pt x="6321666" y="3175000"/>
                    </a:cubicBezTo>
                    <a:cubicBezTo>
                      <a:pt x="6321666" y="4922979"/>
                      <a:pt x="4908795" y="6342183"/>
                      <a:pt x="3160833" y="6350000"/>
                    </a:cubicBezTo>
                    <a:cubicBezTo>
                      <a:pt x="1412871" y="6342183"/>
                      <a:pt x="0" y="4922979"/>
                      <a:pt x="0" y="3175000"/>
                    </a:cubicBezTo>
                    <a:cubicBezTo>
                      <a:pt x="0" y="1427021"/>
                      <a:pt x="1412871" y="7817"/>
                      <a:pt x="3160833" y="0"/>
                    </a:cubicBezTo>
                    <a:close/>
                  </a:path>
                </a:pathLst>
              </a:custGeom>
              <a:solidFill>
                <a:srgbClr val="1B1B1B"/>
              </a:solidFill>
            </p:spPr>
          </p:sp>
        </p:grpSp>
        <p:grpSp>
          <p:nvGrpSpPr>
            <p:cNvPr id="6" name="Group 6"/>
            <p:cNvGrpSpPr/>
            <p:nvPr/>
          </p:nvGrpSpPr>
          <p:grpSpPr>
            <a:xfrm>
              <a:off x="118971" y="192757"/>
              <a:ext cx="249171" cy="101600"/>
              <a:chOff x="0" y="0"/>
              <a:chExt cx="1052748" cy="429260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0" y="-5080"/>
                <a:ext cx="1052749" cy="434340"/>
              </a:xfrm>
              <a:custGeom>
                <a:avLst/>
                <a:gdLst/>
                <a:ahLst/>
                <a:cxnLst/>
                <a:rect l="l" t="t" r="r" b="b"/>
                <a:pathLst>
                  <a:path w="1052749" h="434340">
                    <a:moveTo>
                      <a:pt x="1034969" y="187960"/>
                    </a:moveTo>
                    <a:lnTo>
                      <a:pt x="773349" y="11430"/>
                    </a:lnTo>
                    <a:cubicBezTo>
                      <a:pt x="755569" y="0"/>
                      <a:pt x="732709" y="3810"/>
                      <a:pt x="720009" y="21590"/>
                    </a:cubicBezTo>
                    <a:cubicBezTo>
                      <a:pt x="708579" y="39370"/>
                      <a:pt x="712389" y="62230"/>
                      <a:pt x="730169" y="74930"/>
                    </a:cubicBezTo>
                    <a:lnTo>
                      <a:pt x="888919" y="181610"/>
                    </a:lnTo>
                    <a:lnTo>
                      <a:pt x="0" y="181610"/>
                    </a:lnTo>
                    <a:lnTo>
                      <a:pt x="0" y="257810"/>
                    </a:lnTo>
                    <a:lnTo>
                      <a:pt x="888919" y="257810"/>
                    </a:lnTo>
                    <a:lnTo>
                      <a:pt x="730169" y="364490"/>
                    </a:lnTo>
                    <a:cubicBezTo>
                      <a:pt x="712389" y="375920"/>
                      <a:pt x="708579" y="400050"/>
                      <a:pt x="720009" y="417830"/>
                    </a:cubicBezTo>
                    <a:cubicBezTo>
                      <a:pt x="727629" y="429260"/>
                      <a:pt x="739059" y="434340"/>
                      <a:pt x="751759" y="434340"/>
                    </a:cubicBezTo>
                    <a:cubicBezTo>
                      <a:pt x="759379" y="434340"/>
                      <a:pt x="766999" y="431800"/>
                      <a:pt x="773349" y="427990"/>
                    </a:cubicBezTo>
                    <a:lnTo>
                      <a:pt x="1036239" y="251460"/>
                    </a:lnTo>
                    <a:cubicBezTo>
                      <a:pt x="1046399" y="243840"/>
                      <a:pt x="1052749" y="232410"/>
                      <a:pt x="1052749" y="219710"/>
                    </a:cubicBezTo>
                    <a:cubicBezTo>
                      <a:pt x="1052749" y="207010"/>
                      <a:pt x="1046399" y="195580"/>
                      <a:pt x="1034969" y="187960"/>
                    </a:cubicBezTo>
                    <a:close/>
                  </a:path>
                </a:pathLst>
              </a:custGeom>
              <a:solidFill>
                <a:srgbClr val="F7F7F7"/>
              </a:solidFill>
            </p:spPr>
          </p:sp>
        </p:grpSp>
      </p:grpSp>
      <p:sp>
        <p:nvSpPr>
          <p:cNvPr id="8" name="AutoShape 8"/>
          <p:cNvSpPr/>
          <p:nvPr/>
        </p:nvSpPr>
        <p:spPr>
          <a:xfrm>
            <a:off x="-175806" y="9053407"/>
            <a:ext cx="18639611" cy="22225"/>
          </a:xfrm>
          <a:prstGeom prst="rect">
            <a:avLst/>
          </a:prstGeom>
          <a:solidFill>
            <a:srgbClr val="1B1B1B"/>
          </a:solidFill>
        </p:spPr>
      </p:sp>
      <p:pic>
        <p:nvPicPr>
          <p:cNvPr id="9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>
            <a:off x="1949103" y="1834569"/>
            <a:ext cx="5101719" cy="768752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162526" y="2868962"/>
            <a:ext cx="9962947" cy="2937149"/>
            <a:chOff x="0" y="0"/>
            <a:chExt cx="13283930" cy="3916198"/>
          </a:xfrm>
        </p:grpSpPr>
        <p:sp>
          <p:nvSpPr>
            <p:cNvPr id="3" name="TextBox 3"/>
            <p:cNvSpPr txBox="1"/>
            <p:nvPr/>
          </p:nvSpPr>
          <p:spPr>
            <a:xfrm>
              <a:off x="0" y="0"/>
              <a:ext cx="13283930" cy="17780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0560"/>
                </a:lnSpc>
              </a:pPr>
              <a:r>
                <a:rPr lang="en-US" sz="8800">
                  <a:solidFill>
                    <a:srgbClr val="1B1B1B"/>
                  </a:solidFill>
                  <a:latin typeface="HK Grotesk Bold"/>
                </a:rPr>
                <a:t>Де навчитись???</a:t>
              </a: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415210" y="2672230"/>
              <a:ext cx="12453509" cy="120777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837"/>
                </a:lnSpc>
              </a:pPr>
              <a:r>
                <a:rPr lang="en-US" sz="5224">
                  <a:solidFill>
                    <a:srgbClr val="1B1B1B"/>
                  </a:solidFill>
                  <a:latin typeface="Lato Bold"/>
                </a:rPr>
                <a:t>Ресурсів безліч.......</a:t>
              </a:r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6787497" y="9496585"/>
            <a:ext cx="365335" cy="365335"/>
            <a:chOff x="0" y="0"/>
            <a:chExt cx="487114" cy="487114"/>
          </a:xfrm>
        </p:grpSpPr>
        <p:grpSp>
          <p:nvGrpSpPr>
            <p:cNvPr id="6" name="Group 6"/>
            <p:cNvGrpSpPr/>
            <p:nvPr/>
          </p:nvGrpSpPr>
          <p:grpSpPr>
            <a:xfrm>
              <a:off x="0" y="0"/>
              <a:ext cx="487114" cy="487114"/>
              <a:chOff x="0" y="0"/>
              <a:chExt cx="6350000" cy="6350000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14167" y="0"/>
                <a:ext cx="6321665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21665" h="6350000">
                    <a:moveTo>
                      <a:pt x="3160833" y="0"/>
                    </a:moveTo>
                    <a:lnTo>
                      <a:pt x="3160833" y="0"/>
                    </a:lnTo>
                    <a:cubicBezTo>
                      <a:pt x="4908795" y="7817"/>
                      <a:pt x="6321666" y="1427021"/>
                      <a:pt x="6321666" y="3175000"/>
                    </a:cubicBezTo>
                    <a:cubicBezTo>
                      <a:pt x="6321666" y="4922979"/>
                      <a:pt x="4908795" y="6342183"/>
                      <a:pt x="3160833" y="6350000"/>
                    </a:cubicBezTo>
                    <a:cubicBezTo>
                      <a:pt x="1412871" y="6342183"/>
                      <a:pt x="0" y="4922979"/>
                      <a:pt x="0" y="3175000"/>
                    </a:cubicBezTo>
                    <a:cubicBezTo>
                      <a:pt x="0" y="1427021"/>
                      <a:pt x="1412871" y="7817"/>
                      <a:pt x="3160833" y="0"/>
                    </a:cubicBezTo>
                    <a:close/>
                  </a:path>
                </a:pathLst>
              </a:custGeom>
              <a:solidFill>
                <a:srgbClr val="1B1B1B"/>
              </a:solidFill>
            </p:spPr>
          </p:sp>
        </p:grpSp>
        <p:grpSp>
          <p:nvGrpSpPr>
            <p:cNvPr id="8" name="Group 8"/>
            <p:cNvGrpSpPr/>
            <p:nvPr/>
          </p:nvGrpSpPr>
          <p:grpSpPr>
            <a:xfrm>
              <a:off x="118971" y="192757"/>
              <a:ext cx="249171" cy="101600"/>
              <a:chOff x="0" y="0"/>
              <a:chExt cx="1052748" cy="429260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-5080"/>
                <a:ext cx="1052749" cy="434340"/>
              </a:xfrm>
              <a:custGeom>
                <a:avLst/>
                <a:gdLst/>
                <a:ahLst/>
                <a:cxnLst/>
                <a:rect l="l" t="t" r="r" b="b"/>
                <a:pathLst>
                  <a:path w="1052749" h="434340">
                    <a:moveTo>
                      <a:pt x="1034969" y="187960"/>
                    </a:moveTo>
                    <a:lnTo>
                      <a:pt x="773349" y="11430"/>
                    </a:lnTo>
                    <a:cubicBezTo>
                      <a:pt x="755569" y="0"/>
                      <a:pt x="732709" y="3810"/>
                      <a:pt x="720009" y="21590"/>
                    </a:cubicBezTo>
                    <a:cubicBezTo>
                      <a:pt x="708579" y="39370"/>
                      <a:pt x="712389" y="62230"/>
                      <a:pt x="730169" y="74930"/>
                    </a:cubicBezTo>
                    <a:lnTo>
                      <a:pt x="888919" y="181610"/>
                    </a:lnTo>
                    <a:lnTo>
                      <a:pt x="0" y="181610"/>
                    </a:lnTo>
                    <a:lnTo>
                      <a:pt x="0" y="257810"/>
                    </a:lnTo>
                    <a:lnTo>
                      <a:pt x="888919" y="257810"/>
                    </a:lnTo>
                    <a:lnTo>
                      <a:pt x="730169" y="364490"/>
                    </a:lnTo>
                    <a:cubicBezTo>
                      <a:pt x="712389" y="375920"/>
                      <a:pt x="708579" y="400050"/>
                      <a:pt x="720009" y="417830"/>
                    </a:cubicBezTo>
                    <a:cubicBezTo>
                      <a:pt x="727629" y="429260"/>
                      <a:pt x="739059" y="434340"/>
                      <a:pt x="751759" y="434340"/>
                    </a:cubicBezTo>
                    <a:cubicBezTo>
                      <a:pt x="759379" y="434340"/>
                      <a:pt x="766999" y="431800"/>
                      <a:pt x="773349" y="427990"/>
                    </a:cubicBezTo>
                    <a:lnTo>
                      <a:pt x="1036239" y="251460"/>
                    </a:lnTo>
                    <a:cubicBezTo>
                      <a:pt x="1046399" y="243840"/>
                      <a:pt x="1052749" y="232410"/>
                      <a:pt x="1052749" y="219710"/>
                    </a:cubicBezTo>
                    <a:cubicBezTo>
                      <a:pt x="1052749" y="207010"/>
                      <a:pt x="1046399" y="195580"/>
                      <a:pt x="1034969" y="187960"/>
                    </a:cubicBezTo>
                    <a:close/>
                  </a:path>
                </a:pathLst>
              </a:custGeom>
              <a:solidFill>
                <a:srgbClr val="F7F7F7"/>
              </a:solidFill>
            </p:spPr>
          </p:sp>
        </p:grpSp>
      </p:grpSp>
      <p:sp>
        <p:nvSpPr>
          <p:cNvPr id="10" name="AutoShape 10"/>
          <p:cNvSpPr/>
          <p:nvPr/>
        </p:nvSpPr>
        <p:spPr>
          <a:xfrm>
            <a:off x="-175806" y="9053407"/>
            <a:ext cx="18639611" cy="22225"/>
          </a:xfrm>
          <a:prstGeom prst="rect">
            <a:avLst/>
          </a:prstGeom>
          <a:solidFill>
            <a:srgbClr val="1B1B1B"/>
          </a:solidFill>
        </p:spPr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>
            <a:off x="623126" y="3881735"/>
            <a:ext cx="3983460" cy="8659695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7134299" y="6785627"/>
            <a:ext cx="4019401" cy="7385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20"/>
              </a:lnSpc>
            </a:pPr>
            <a:r>
              <a:rPr lang="en-US" sz="4300">
                <a:solidFill>
                  <a:srgbClr val="1B1B1B"/>
                </a:solidFill>
                <a:latin typeface="Open Sans"/>
              </a:rPr>
              <a:t>Ось деякі з них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8700" y="600075"/>
            <a:ext cx="13518738" cy="18192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139"/>
              </a:lnSpc>
            </a:pPr>
            <a:r>
              <a:rPr lang="en-US" sz="5950">
                <a:solidFill>
                  <a:srgbClr val="1B1B1B"/>
                </a:solidFill>
                <a:latin typeface="HK Grotesk Bold"/>
              </a:rPr>
              <a:t>ДНУ «Інститут модернізації змісту освіти» 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5916990" y="3845299"/>
            <a:ext cx="3031801" cy="14814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919"/>
              </a:lnSpc>
            </a:pPr>
            <a:r>
              <a:rPr lang="en-US" sz="2800">
                <a:solidFill>
                  <a:srgbClr val="1B1B1B"/>
                </a:solidFill>
                <a:latin typeface="Lato Bold"/>
              </a:rPr>
              <a:t>Каталог інтернет-ресурсів зі STEM-освіти 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10072245" y="3845299"/>
            <a:ext cx="3031801" cy="19767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919"/>
              </a:lnSpc>
            </a:pPr>
            <a:r>
              <a:rPr lang="en-US" sz="2800">
                <a:solidFill>
                  <a:srgbClr val="1B1B1B"/>
                </a:solidFill>
                <a:latin typeface="Lato Bold"/>
              </a:rPr>
              <a:t>Анотований каталог «STEM-освіта: проблеми та перспективи» 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16787497" y="9496585"/>
            <a:ext cx="365335" cy="365335"/>
            <a:chOff x="0" y="0"/>
            <a:chExt cx="487114" cy="487114"/>
          </a:xfrm>
        </p:grpSpPr>
        <p:grpSp>
          <p:nvGrpSpPr>
            <p:cNvPr id="6" name="Group 6"/>
            <p:cNvGrpSpPr/>
            <p:nvPr/>
          </p:nvGrpSpPr>
          <p:grpSpPr>
            <a:xfrm>
              <a:off x="0" y="0"/>
              <a:ext cx="487114" cy="487114"/>
              <a:chOff x="0" y="0"/>
              <a:chExt cx="6350000" cy="6350000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14167" y="0"/>
                <a:ext cx="6321665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21665" h="6350000">
                    <a:moveTo>
                      <a:pt x="3160833" y="0"/>
                    </a:moveTo>
                    <a:lnTo>
                      <a:pt x="3160833" y="0"/>
                    </a:lnTo>
                    <a:cubicBezTo>
                      <a:pt x="4908795" y="7817"/>
                      <a:pt x="6321666" y="1427021"/>
                      <a:pt x="6321666" y="3175000"/>
                    </a:cubicBezTo>
                    <a:cubicBezTo>
                      <a:pt x="6321666" y="4922979"/>
                      <a:pt x="4908795" y="6342183"/>
                      <a:pt x="3160833" y="6350000"/>
                    </a:cubicBezTo>
                    <a:cubicBezTo>
                      <a:pt x="1412871" y="6342183"/>
                      <a:pt x="0" y="4922979"/>
                      <a:pt x="0" y="3175000"/>
                    </a:cubicBezTo>
                    <a:cubicBezTo>
                      <a:pt x="0" y="1427021"/>
                      <a:pt x="1412871" y="7817"/>
                      <a:pt x="3160833" y="0"/>
                    </a:cubicBezTo>
                    <a:close/>
                  </a:path>
                </a:pathLst>
              </a:custGeom>
              <a:solidFill>
                <a:srgbClr val="1B1B1B"/>
              </a:solidFill>
            </p:spPr>
          </p:sp>
        </p:grpSp>
        <p:grpSp>
          <p:nvGrpSpPr>
            <p:cNvPr id="8" name="Group 8"/>
            <p:cNvGrpSpPr/>
            <p:nvPr/>
          </p:nvGrpSpPr>
          <p:grpSpPr>
            <a:xfrm>
              <a:off x="118971" y="192757"/>
              <a:ext cx="249171" cy="101600"/>
              <a:chOff x="0" y="0"/>
              <a:chExt cx="1052748" cy="429260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-5080"/>
                <a:ext cx="1052749" cy="434340"/>
              </a:xfrm>
              <a:custGeom>
                <a:avLst/>
                <a:gdLst/>
                <a:ahLst/>
                <a:cxnLst/>
                <a:rect l="l" t="t" r="r" b="b"/>
                <a:pathLst>
                  <a:path w="1052749" h="434340">
                    <a:moveTo>
                      <a:pt x="1034969" y="187960"/>
                    </a:moveTo>
                    <a:lnTo>
                      <a:pt x="773349" y="11430"/>
                    </a:lnTo>
                    <a:cubicBezTo>
                      <a:pt x="755569" y="0"/>
                      <a:pt x="732709" y="3810"/>
                      <a:pt x="720009" y="21590"/>
                    </a:cubicBezTo>
                    <a:cubicBezTo>
                      <a:pt x="708579" y="39370"/>
                      <a:pt x="712389" y="62230"/>
                      <a:pt x="730169" y="74930"/>
                    </a:cubicBezTo>
                    <a:lnTo>
                      <a:pt x="888919" y="181610"/>
                    </a:lnTo>
                    <a:lnTo>
                      <a:pt x="0" y="181610"/>
                    </a:lnTo>
                    <a:lnTo>
                      <a:pt x="0" y="257810"/>
                    </a:lnTo>
                    <a:lnTo>
                      <a:pt x="888919" y="257810"/>
                    </a:lnTo>
                    <a:lnTo>
                      <a:pt x="730169" y="364490"/>
                    </a:lnTo>
                    <a:cubicBezTo>
                      <a:pt x="712389" y="375920"/>
                      <a:pt x="708579" y="400050"/>
                      <a:pt x="720009" y="417830"/>
                    </a:cubicBezTo>
                    <a:cubicBezTo>
                      <a:pt x="727629" y="429260"/>
                      <a:pt x="739059" y="434340"/>
                      <a:pt x="751759" y="434340"/>
                    </a:cubicBezTo>
                    <a:cubicBezTo>
                      <a:pt x="759379" y="434340"/>
                      <a:pt x="766999" y="431800"/>
                      <a:pt x="773349" y="427990"/>
                    </a:cubicBezTo>
                    <a:lnTo>
                      <a:pt x="1036239" y="251460"/>
                    </a:lnTo>
                    <a:cubicBezTo>
                      <a:pt x="1046399" y="243840"/>
                      <a:pt x="1052749" y="232410"/>
                      <a:pt x="1052749" y="219710"/>
                    </a:cubicBezTo>
                    <a:cubicBezTo>
                      <a:pt x="1052749" y="207010"/>
                      <a:pt x="1046399" y="195580"/>
                      <a:pt x="1034969" y="187960"/>
                    </a:cubicBezTo>
                    <a:close/>
                  </a:path>
                </a:pathLst>
              </a:custGeom>
              <a:solidFill>
                <a:srgbClr val="F7F7F7"/>
              </a:solidFill>
            </p:spPr>
          </p:sp>
        </p:grpSp>
      </p:grpSp>
      <p:sp>
        <p:nvSpPr>
          <p:cNvPr id="10" name="TextBox 10"/>
          <p:cNvSpPr txBox="1"/>
          <p:nvPr/>
        </p:nvSpPr>
        <p:spPr>
          <a:xfrm>
            <a:off x="14227499" y="3854824"/>
            <a:ext cx="3031801" cy="9232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709"/>
              </a:lnSpc>
            </a:pPr>
            <a:r>
              <a:rPr lang="en-US" sz="2650">
                <a:solidFill>
                  <a:srgbClr val="1B1B1B"/>
                </a:solidFill>
                <a:latin typeface="Lato Bold"/>
              </a:rPr>
              <a:t>Глосарій термінів STEM </a:t>
            </a:r>
          </a:p>
        </p:txBody>
      </p:sp>
      <p:sp>
        <p:nvSpPr>
          <p:cNvPr id="11" name="AutoShape 11"/>
          <p:cNvSpPr/>
          <p:nvPr/>
        </p:nvSpPr>
        <p:spPr>
          <a:xfrm>
            <a:off x="-175806" y="9053407"/>
            <a:ext cx="18639611" cy="22225"/>
          </a:xfrm>
          <a:prstGeom prst="rect">
            <a:avLst/>
          </a:prstGeom>
          <a:solidFill>
            <a:srgbClr val="1B1B1B"/>
          </a:solidFill>
        </p:spPr>
      </p:sp>
      <p:pic>
        <p:nvPicPr>
          <p:cNvPr id="12" name="Picture 12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1287773" y="3242823"/>
            <a:ext cx="3470722" cy="627926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796412" y="391589"/>
            <a:ext cx="11286069" cy="7236658"/>
            <a:chOff x="0" y="0"/>
            <a:chExt cx="15048092" cy="9648878"/>
          </a:xfrm>
        </p:grpSpPr>
        <p:sp>
          <p:nvSpPr>
            <p:cNvPr id="3" name="TextBox 3"/>
            <p:cNvSpPr txBox="1"/>
            <p:nvPr/>
          </p:nvSpPr>
          <p:spPr>
            <a:xfrm>
              <a:off x="0" y="125382"/>
              <a:ext cx="15048092" cy="23368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6943"/>
                </a:lnSpc>
              </a:pPr>
              <a:r>
                <a:rPr lang="en-US" sz="5786">
                  <a:solidFill>
                    <a:srgbClr val="1B1B1B"/>
                  </a:solidFill>
                  <a:latin typeface="HK Grotesk Bold"/>
                </a:rPr>
                <a:t>Віртуальний STEM-центр Малої академії наук України </a:t>
              </a: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2940950"/>
              <a:ext cx="15048092" cy="668703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4014"/>
                </a:lnSpc>
              </a:pPr>
              <a:r>
                <a:rPr lang="en-US" sz="3345">
                  <a:solidFill>
                    <a:srgbClr val="1B1B1B"/>
                  </a:solidFill>
                  <a:latin typeface="HK Grotesk Bold"/>
                </a:rPr>
                <a:t>Що пропонує STEM-лабораторія МАНЛаб? STEM-лабораторія МАНЛаб пропонує дистанційну й очну фахову методичну і технологічну допомогу в організації STEM-навчання учнівської молоді України.</a:t>
              </a:r>
            </a:p>
            <a:p>
              <a:pPr>
                <a:lnSpc>
                  <a:spcPts val="4014"/>
                </a:lnSpc>
              </a:pPr>
              <a:r>
                <a:rPr lang="en-US" sz="3345">
                  <a:solidFill>
                    <a:srgbClr val="1B1B1B"/>
                  </a:solidFill>
                  <a:latin typeface="Arimo"/>
                </a:rPr>
                <a:t>Які предметні області охоплює STEM-лабораторія МАНЛаб? STEM-лабораторія МАНЛаб спеціалізується на здійсненні досліджень у галузі природничих дисциплін: фізика, хімія, біологія, географія, астрономія, екологія, мінералогія.</a:t>
              </a:r>
            </a:p>
            <a:p>
              <a:pPr>
                <a:lnSpc>
                  <a:spcPts val="4014"/>
                </a:lnSpc>
              </a:pPr>
              <a:endParaRPr/>
            </a:p>
          </p:txBody>
        </p:sp>
      </p:grpSp>
      <p:sp>
        <p:nvSpPr>
          <p:cNvPr id="5" name="AutoShape 5"/>
          <p:cNvSpPr/>
          <p:nvPr/>
        </p:nvSpPr>
        <p:spPr>
          <a:xfrm>
            <a:off x="-175806" y="9053407"/>
            <a:ext cx="18639611" cy="22225"/>
          </a:xfrm>
          <a:prstGeom prst="rect">
            <a:avLst/>
          </a:prstGeom>
          <a:solidFill>
            <a:srgbClr val="1B1B1B"/>
          </a:solidFill>
        </p:spPr>
      </p:sp>
      <p:pic>
        <p:nvPicPr>
          <p:cNvPr id="6" name="Picture 6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12082481" y="2096477"/>
            <a:ext cx="5176819" cy="77161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hlinkClick r:id="rId2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/>
          <a:stretch>
            <a:fillRect/>
          </a:stretch>
        </p:blipFill>
        <p:spPr>
          <a:xfrm>
            <a:off x="11625977" y="1431921"/>
            <a:ext cx="615965" cy="603646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>
            <a:off x="14875981" y="1377139"/>
            <a:ext cx="475906" cy="713211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rcRect/>
          <a:stretch>
            <a:fillRect/>
          </a:stretch>
        </p:blipFill>
        <p:spPr>
          <a:xfrm>
            <a:off x="13236827" y="1427732"/>
            <a:ext cx="579754" cy="612024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rcRect/>
          <a:stretch>
            <a:fillRect/>
          </a:stretch>
        </p:blipFill>
        <p:spPr>
          <a:xfrm>
            <a:off x="16367055" y="1377139"/>
            <a:ext cx="635406" cy="713211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2"/>
              </a:ext>
            </a:extLst>
          </a:blip>
          <a:srcRect/>
          <a:stretch>
            <a:fillRect/>
          </a:stretch>
        </p:blipFill>
        <p:spPr>
          <a:xfrm>
            <a:off x="8485718" y="8284525"/>
            <a:ext cx="690662" cy="537461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4"/>
              </a:ext>
            </a:extLst>
          </a:blip>
          <a:srcRect/>
          <a:stretch>
            <a:fillRect/>
          </a:stretch>
        </p:blipFill>
        <p:spPr>
          <a:xfrm>
            <a:off x="10256160" y="8196650"/>
            <a:ext cx="285285" cy="713211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6"/>
              </a:ext>
            </a:extLst>
          </a:blip>
          <a:srcRect/>
          <a:stretch>
            <a:fillRect/>
          </a:stretch>
        </p:blipFill>
        <p:spPr>
          <a:xfrm>
            <a:off x="11567243" y="8302555"/>
            <a:ext cx="733433" cy="501401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8"/>
              </a:ext>
            </a:extLst>
          </a:blip>
          <a:srcRect/>
          <a:stretch>
            <a:fillRect/>
          </a:stretch>
        </p:blipFill>
        <p:spPr>
          <a:xfrm>
            <a:off x="14810356" y="8251333"/>
            <a:ext cx="607157" cy="603845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20"/>
              </a:ext>
            </a:extLst>
          </a:blip>
          <a:srcRect/>
          <a:stretch>
            <a:fillRect/>
          </a:stretch>
        </p:blipFill>
        <p:spPr>
          <a:xfrm>
            <a:off x="13396381" y="8196650"/>
            <a:ext cx="260646" cy="713211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22"/>
              </a:ext>
            </a:extLst>
          </a:blip>
          <a:srcRect/>
          <a:stretch>
            <a:fillRect/>
          </a:stretch>
        </p:blipFill>
        <p:spPr>
          <a:xfrm>
            <a:off x="16367055" y="8247683"/>
            <a:ext cx="635406" cy="611145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24"/>
              </a:ext>
            </a:extLst>
          </a:blip>
          <a:srcRect/>
          <a:stretch>
            <a:fillRect/>
          </a:stretch>
        </p:blipFill>
        <p:spPr>
          <a:xfrm>
            <a:off x="11666181" y="6491772"/>
            <a:ext cx="535557" cy="713211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26"/>
              </a:ext>
            </a:extLst>
          </a:blip>
          <a:srcRect/>
          <a:stretch>
            <a:fillRect/>
          </a:stretch>
        </p:blipFill>
        <p:spPr>
          <a:xfrm>
            <a:off x="14839024" y="6491772"/>
            <a:ext cx="549821" cy="713211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28"/>
              </a:ext>
            </a:extLst>
          </a:blip>
          <a:srcRect/>
          <a:stretch>
            <a:fillRect/>
          </a:stretch>
        </p:blipFill>
        <p:spPr>
          <a:xfrm>
            <a:off x="13369797" y="6491772"/>
            <a:ext cx="313813" cy="713211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30"/>
              </a:ext>
            </a:extLst>
          </a:blip>
          <a:srcRect/>
          <a:stretch>
            <a:fillRect/>
          </a:stretch>
        </p:blipFill>
        <p:spPr>
          <a:xfrm>
            <a:off x="16406959" y="6570578"/>
            <a:ext cx="555599" cy="555599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32"/>
              </a:ext>
            </a:extLst>
          </a:blip>
          <a:srcRect/>
          <a:stretch>
            <a:fillRect/>
          </a:stretch>
        </p:blipFill>
        <p:spPr>
          <a:xfrm>
            <a:off x="11616905" y="4786894"/>
            <a:ext cx="634110" cy="713211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34"/>
              </a:ext>
            </a:extLst>
          </a:blip>
          <a:srcRect/>
          <a:stretch>
            <a:fillRect/>
          </a:stretch>
        </p:blipFill>
        <p:spPr>
          <a:xfrm>
            <a:off x="14835134" y="4786894"/>
            <a:ext cx="557602" cy="713211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36"/>
              </a:ext>
            </a:extLst>
          </a:blip>
          <a:srcRect/>
          <a:stretch>
            <a:fillRect/>
          </a:stretch>
        </p:blipFill>
        <p:spPr>
          <a:xfrm>
            <a:off x="13156642" y="4844760"/>
            <a:ext cx="740123" cy="597481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38"/>
              </a:ext>
            </a:extLst>
          </a:blip>
          <a:srcRect/>
          <a:stretch>
            <a:fillRect/>
          </a:stretch>
        </p:blipFill>
        <p:spPr>
          <a:xfrm>
            <a:off x="16331104" y="4892727"/>
            <a:ext cx="707310" cy="501547"/>
          </a:xfrm>
          <a:prstGeom prst="rect">
            <a:avLst/>
          </a:prstGeom>
        </p:spPr>
      </p:pic>
      <p:pic>
        <p:nvPicPr>
          <p:cNvPr id="20" name="Picture 20">
            <a:hlinkClick r:id="rId39"/>
          </p:cNvPr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41"/>
              </a:ext>
            </a:extLst>
          </a:blip>
          <a:srcRect/>
          <a:stretch>
            <a:fillRect/>
          </a:stretch>
        </p:blipFill>
        <p:spPr>
          <a:xfrm>
            <a:off x="11602479" y="3117387"/>
            <a:ext cx="662962" cy="642471"/>
          </a:xfrm>
          <a:prstGeom prst="rect">
            <a:avLst/>
          </a:prstGeom>
        </p:spPr>
      </p:pic>
      <p:pic>
        <p:nvPicPr>
          <p:cNvPr id="21" name="Picture 21"/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43"/>
              </a:ext>
            </a:extLst>
          </a:blip>
          <a:srcRect/>
          <a:stretch>
            <a:fillRect/>
          </a:stretch>
        </p:blipFill>
        <p:spPr>
          <a:xfrm>
            <a:off x="14752732" y="3082016"/>
            <a:ext cx="722406" cy="713211"/>
          </a:xfrm>
          <a:prstGeom prst="rect">
            <a:avLst/>
          </a:prstGeom>
        </p:spPr>
      </p:pic>
      <p:pic>
        <p:nvPicPr>
          <p:cNvPr id="22" name="Picture 22"/>
          <p:cNvPicPr>
            <a:picLocks noChangeAspect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45"/>
              </a:ext>
            </a:extLst>
          </a:blip>
          <a:srcRect/>
          <a:stretch>
            <a:fillRect/>
          </a:stretch>
        </p:blipFill>
        <p:spPr>
          <a:xfrm>
            <a:off x="13259574" y="3082016"/>
            <a:ext cx="534260" cy="713211"/>
          </a:xfrm>
          <a:prstGeom prst="rect">
            <a:avLst/>
          </a:prstGeom>
        </p:spPr>
      </p:pic>
      <p:pic>
        <p:nvPicPr>
          <p:cNvPr id="23" name="Picture 23"/>
          <p:cNvPicPr>
            <a:picLocks noChangeAspect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47"/>
              </a:ext>
            </a:extLst>
          </a:blip>
          <a:srcRect/>
          <a:stretch>
            <a:fillRect/>
          </a:stretch>
        </p:blipFill>
        <p:spPr>
          <a:xfrm>
            <a:off x="16450695" y="3082016"/>
            <a:ext cx="468126" cy="713211"/>
          </a:xfrm>
          <a:prstGeom prst="rect">
            <a:avLst/>
          </a:prstGeom>
        </p:spPr>
      </p:pic>
      <p:grpSp>
        <p:nvGrpSpPr>
          <p:cNvPr id="24" name="Group 24"/>
          <p:cNvGrpSpPr/>
          <p:nvPr/>
        </p:nvGrpSpPr>
        <p:grpSpPr>
          <a:xfrm>
            <a:off x="445216" y="334561"/>
            <a:ext cx="10683634" cy="5092882"/>
            <a:chOff x="0" y="0"/>
            <a:chExt cx="14244846" cy="6790509"/>
          </a:xfrm>
        </p:grpSpPr>
        <p:sp>
          <p:nvSpPr>
            <p:cNvPr id="25" name="TextBox 25"/>
            <p:cNvSpPr txBox="1"/>
            <p:nvPr/>
          </p:nvSpPr>
          <p:spPr>
            <a:xfrm>
              <a:off x="0" y="114300"/>
              <a:ext cx="14244846" cy="118194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>
                <a:lnSpc>
                  <a:spcPts val="6400"/>
                </a:lnSpc>
              </a:pPr>
              <a:r>
                <a:rPr lang="en-US" sz="6400">
                  <a:solidFill>
                    <a:srgbClr val="1B1B1B"/>
                  </a:solidFill>
                  <a:latin typeface="HK Grotesk Bold Semi-Bold"/>
                </a:rPr>
                <a:t>Компанія EdPro</a:t>
              </a:r>
            </a:p>
          </p:txBody>
        </p:sp>
        <p:sp>
          <p:nvSpPr>
            <p:cNvPr id="26" name="TextBox 26"/>
            <p:cNvSpPr txBox="1"/>
            <p:nvPr/>
          </p:nvSpPr>
          <p:spPr>
            <a:xfrm>
              <a:off x="0" y="1876243"/>
              <a:ext cx="14244846" cy="466153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4012"/>
                </a:lnSpc>
              </a:pPr>
              <a:r>
                <a:rPr lang="en-US" sz="2674">
                  <a:solidFill>
                    <a:srgbClr val="1B1B1B"/>
                  </a:solidFill>
                  <a:latin typeface="Lato Light"/>
                </a:rPr>
                <a:t>Розробили набір для 100% лабораторних і демонстрацій них з електрики й магнетизму.</a:t>
              </a:r>
            </a:p>
            <a:p>
              <a:pPr>
                <a:lnSpc>
                  <a:spcPts val="4012"/>
                </a:lnSpc>
              </a:pPr>
              <a:r>
                <a:rPr lang="en-US" sz="2674">
                  <a:solidFill>
                    <a:srgbClr val="1B1B1B"/>
                  </a:solidFill>
                  <a:latin typeface="Lato Light"/>
                </a:rPr>
                <a:t>ВСЕУКРАЇНСЬКИЙ КОНКУРС #SuperUrok #STEAM</a:t>
              </a:r>
            </a:p>
            <a:p>
              <a:pPr>
                <a:lnSpc>
                  <a:spcPts val="4012"/>
                </a:lnSpc>
              </a:pPr>
              <a:r>
                <a:rPr lang="en-US" sz="2674">
                  <a:solidFill>
                    <a:srgbClr val="1B1B1B"/>
                  </a:solidFill>
                  <a:latin typeface="Lato Light"/>
                </a:rPr>
                <a:t>Онлайн-навчання вчителів коштом компанії — 14 000 учасників, 5 500 Сертифікатів.</a:t>
              </a:r>
            </a:p>
            <a:p>
              <a:pPr marL="0" lvl="0" indent="0">
                <a:lnSpc>
                  <a:spcPts val="4012"/>
                </a:lnSpc>
                <a:spcBef>
                  <a:spcPct val="0"/>
                </a:spcBef>
              </a:pPr>
              <a:r>
                <a:rPr lang="en-US" sz="2674">
                  <a:solidFill>
                    <a:srgbClr val="1B1B1B"/>
                  </a:solidFill>
                  <a:latin typeface="Lato Light"/>
                </a:rPr>
                <a:t>Створили 15+ інтерактивних та 100+ електронних підручників — найбільше в Україні.   І не тільки....</a:t>
              </a:r>
            </a:p>
          </p:txBody>
        </p:sp>
      </p:grpSp>
      <p:pic>
        <p:nvPicPr>
          <p:cNvPr id="27" name="Picture 27"/>
          <p:cNvPicPr>
            <a:picLocks noChangeAspect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49"/>
              </a:ext>
            </a:extLst>
          </a:blip>
          <a:srcRect/>
          <a:stretch>
            <a:fillRect/>
          </a:stretch>
        </p:blipFill>
        <p:spPr>
          <a:xfrm flipH="1">
            <a:off x="902479" y="5143500"/>
            <a:ext cx="3796416" cy="45890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>
            <a:off x="10659042" y="1793922"/>
            <a:ext cx="2586255" cy="9482936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>
            <a:fillRect/>
          </a:stretch>
        </p:blipFill>
        <p:spPr>
          <a:xfrm>
            <a:off x="9902383" y="5143500"/>
            <a:ext cx="2888508" cy="8777233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>
            <a:off x="12938486" y="711417"/>
            <a:ext cx="2126506" cy="7797188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/>
          <a:stretch>
            <a:fillRect/>
          </a:stretch>
        </p:blipFill>
        <p:spPr>
          <a:xfrm>
            <a:off x="14425340" y="1793922"/>
            <a:ext cx="2489543" cy="8777233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 flipH="1">
            <a:off x="12136336" y="2066225"/>
            <a:ext cx="2854478" cy="9936473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3"/>
              </a:ext>
            </a:extLst>
          </a:blip>
          <a:srcRect/>
          <a:stretch>
            <a:fillRect/>
          </a:stretch>
        </p:blipFill>
        <p:spPr>
          <a:xfrm flipH="1">
            <a:off x="11506222" y="4119988"/>
            <a:ext cx="3080011" cy="8777233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5"/>
              </a:ext>
            </a:extLst>
          </a:blip>
          <a:srcRect/>
          <a:stretch>
            <a:fillRect/>
          </a:stretch>
        </p:blipFill>
        <p:spPr>
          <a:xfrm>
            <a:off x="13563575" y="4119988"/>
            <a:ext cx="4213072" cy="8777233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7"/>
              </a:ext>
            </a:extLst>
          </a:blip>
          <a:srcRect/>
          <a:stretch>
            <a:fillRect/>
          </a:stretch>
        </p:blipFill>
        <p:spPr>
          <a:xfrm>
            <a:off x="12665061" y="5143500"/>
            <a:ext cx="3842345" cy="8352923"/>
          </a:xfrm>
          <a:prstGeom prst="rect">
            <a:avLst/>
          </a:prstGeom>
        </p:spPr>
      </p:pic>
      <p:grpSp>
        <p:nvGrpSpPr>
          <p:cNvPr id="10" name="Group 10"/>
          <p:cNvGrpSpPr/>
          <p:nvPr/>
        </p:nvGrpSpPr>
        <p:grpSpPr>
          <a:xfrm>
            <a:off x="16787497" y="9496585"/>
            <a:ext cx="365335" cy="365335"/>
            <a:chOff x="0" y="0"/>
            <a:chExt cx="487114" cy="487114"/>
          </a:xfrm>
        </p:grpSpPr>
        <p:grpSp>
          <p:nvGrpSpPr>
            <p:cNvPr id="11" name="Group 11"/>
            <p:cNvGrpSpPr/>
            <p:nvPr/>
          </p:nvGrpSpPr>
          <p:grpSpPr>
            <a:xfrm>
              <a:off x="0" y="0"/>
              <a:ext cx="487114" cy="487114"/>
              <a:chOff x="0" y="0"/>
              <a:chExt cx="6350000" cy="6350000"/>
            </a:xfrm>
          </p:grpSpPr>
          <p:sp>
            <p:nvSpPr>
              <p:cNvPr id="12" name="Freeform 12"/>
              <p:cNvSpPr/>
              <p:nvPr/>
            </p:nvSpPr>
            <p:spPr>
              <a:xfrm>
                <a:off x="14167" y="0"/>
                <a:ext cx="6321665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21665" h="6350000">
                    <a:moveTo>
                      <a:pt x="3160833" y="0"/>
                    </a:moveTo>
                    <a:lnTo>
                      <a:pt x="3160833" y="0"/>
                    </a:lnTo>
                    <a:cubicBezTo>
                      <a:pt x="4908795" y="7817"/>
                      <a:pt x="6321666" y="1427021"/>
                      <a:pt x="6321666" y="3175000"/>
                    </a:cubicBezTo>
                    <a:cubicBezTo>
                      <a:pt x="6321666" y="4922979"/>
                      <a:pt x="4908795" y="6342183"/>
                      <a:pt x="3160833" y="6350000"/>
                    </a:cubicBezTo>
                    <a:cubicBezTo>
                      <a:pt x="1412871" y="6342183"/>
                      <a:pt x="0" y="4922979"/>
                      <a:pt x="0" y="3175000"/>
                    </a:cubicBezTo>
                    <a:cubicBezTo>
                      <a:pt x="0" y="1427021"/>
                      <a:pt x="1412871" y="7817"/>
                      <a:pt x="3160833" y="0"/>
                    </a:cubicBezTo>
                    <a:close/>
                  </a:path>
                </a:pathLst>
              </a:custGeom>
              <a:solidFill>
                <a:srgbClr val="1B1B1B"/>
              </a:solidFill>
            </p:spPr>
          </p:sp>
        </p:grpSp>
        <p:grpSp>
          <p:nvGrpSpPr>
            <p:cNvPr id="13" name="Group 13"/>
            <p:cNvGrpSpPr/>
            <p:nvPr/>
          </p:nvGrpSpPr>
          <p:grpSpPr>
            <a:xfrm>
              <a:off x="118971" y="192757"/>
              <a:ext cx="249171" cy="101600"/>
              <a:chOff x="0" y="0"/>
              <a:chExt cx="1052748" cy="429260"/>
            </a:xfrm>
          </p:grpSpPr>
          <p:sp>
            <p:nvSpPr>
              <p:cNvPr id="14" name="Freeform 14"/>
              <p:cNvSpPr/>
              <p:nvPr/>
            </p:nvSpPr>
            <p:spPr>
              <a:xfrm>
                <a:off x="0" y="-5080"/>
                <a:ext cx="1052749" cy="434340"/>
              </a:xfrm>
              <a:custGeom>
                <a:avLst/>
                <a:gdLst/>
                <a:ahLst/>
                <a:cxnLst/>
                <a:rect l="l" t="t" r="r" b="b"/>
                <a:pathLst>
                  <a:path w="1052749" h="434340">
                    <a:moveTo>
                      <a:pt x="1034969" y="187960"/>
                    </a:moveTo>
                    <a:lnTo>
                      <a:pt x="773349" y="11430"/>
                    </a:lnTo>
                    <a:cubicBezTo>
                      <a:pt x="755569" y="0"/>
                      <a:pt x="732709" y="3810"/>
                      <a:pt x="720009" y="21590"/>
                    </a:cubicBezTo>
                    <a:cubicBezTo>
                      <a:pt x="708579" y="39370"/>
                      <a:pt x="712389" y="62230"/>
                      <a:pt x="730169" y="74930"/>
                    </a:cubicBezTo>
                    <a:lnTo>
                      <a:pt x="888919" y="181610"/>
                    </a:lnTo>
                    <a:lnTo>
                      <a:pt x="0" y="181610"/>
                    </a:lnTo>
                    <a:lnTo>
                      <a:pt x="0" y="257810"/>
                    </a:lnTo>
                    <a:lnTo>
                      <a:pt x="888919" y="257810"/>
                    </a:lnTo>
                    <a:lnTo>
                      <a:pt x="730169" y="364490"/>
                    </a:lnTo>
                    <a:cubicBezTo>
                      <a:pt x="712389" y="375920"/>
                      <a:pt x="708579" y="400050"/>
                      <a:pt x="720009" y="417830"/>
                    </a:cubicBezTo>
                    <a:cubicBezTo>
                      <a:pt x="727629" y="429260"/>
                      <a:pt x="739059" y="434340"/>
                      <a:pt x="751759" y="434340"/>
                    </a:cubicBezTo>
                    <a:cubicBezTo>
                      <a:pt x="759379" y="434340"/>
                      <a:pt x="766999" y="431800"/>
                      <a:pt x="773349" y="427990"/>
                    </a:cubicBezTo>
                    <a:lnTo>
                      <a:pt x="1036239" y="251460"/>
                    </a:lnTo>
                    <a:cubicBezTo>
                      <a:pt x="1046399" y="243840"/>
                      <a:pt x="1052749" y="232410"/>
                      <a:pt x="1052749" y="219710"/>
                    </a:cubicBezTo>
                    <a:cubicBezTo>
                      <a:pt x="1052749" y="207010"/>
                      <a:pt x="1046399" y="195580"/>
                      <a:pt x="1034969" y="187960"/>
                    </a:cubicBezTo>
                    <a:close/>
                  </a:path>
                </a:pathLst>
              </a:custGeom>
              <a:solidFill>
                <a:srgbClr val="F7F7F7"/>
              </a:solidFill>
            </p:spPr>
          </p:sp>
        </p:grpSp>
      </p:grpSp>
      <p:sp>
        <p:nvSpPr>
          <p:cNvPr id="15" name="TextBox 15"/>
          <p:cNvSpPr txBox="1"/>
          <p:nvPr/>
        </p:nvSpPr>
        <p:spPr>
          <a:xfrm>
            <a:off x="618865" y="771525"/>
            <a:ext cx="10468127" cy="3886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680"/>
              </a:lnSpc>
            </a:pPr>
            <a:r>
              <a:rPr lang="en-US" sz="6400" u="sng">
                <a:solidFill>
                  <a:srgbClr val="1B1B1B"/>
                </a:solidFill>
                <a:latin typeface="HK Grotesk Bold Bold"/>
                <a:hlinkClick r:id="rId18" tooltip="http://www.scientix.eu/news/news-all/news-detail?articleId=1001006"/>
              </a:rPr>
              <a:t>А ще є можливість долучитися до міжнародної спільноти STEM))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9139238" y="4652327"/>
            <a:ext cx="9525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endParaRPr/>
          </a:p>
        </p:txBody>
      </p:sp>
      <p:sp>
        <p:nvSpPr>
          <p:cNvPr id="17" name="TextBox 17"/>
          <p:cNvSpPr txBox="1"/>
          <p:nvPr/>
        </p:nvSpPr>
        <p:spPr>
          <a:xfrm>
            <a:off x="276806" y="4839940"/>
            <a:ext cx="8862432" cy="1543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79"/>
              </a:lnSpc>
              <a:spcBef>
                <a:spcPct val="0"/>
              </a:spcBef>
            </a:pPr>
            <a:r>
              <a:rPr lang="en-US" sz="3399">
                <a:solidFill>
                  <a:srgbClr val="1B1B1B"/>
                </a:solidFill>
                <a:latin typeface="HK Grotesk Bold"/>
              </a:rPr>
              <a:t>Можна подавати свої проєкти на розгляд спільноти з наукової освіти в Європі Scientix.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286331" y="6468715"/>
            <a:ext cx="8862432" cy="11804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1B1B1B"/>
                </a:solidFill>
                <a:latin typeface="Open Sans Light Light"/>
              </a:rPr>
              <a:t>Та відзначити свій навчальний заклад на карті світової STEM-cпільноти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562906" y="3839714"/>
            <a:ext cx="9162187" cy="4256505"/>
            <a:chOff x="0" y="0"/>
            <a:chExt cx="12216249" cy="5675340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/>
            <a:srcRect t="15736" b="13098"/>
            <a:stretch>
              <a:fillRect/>
            </a:stretch>
          </p:blipFill>
          <p:spPr>
            <a:xfrm>
              <a:off x="0" y="0"/>
              <a:ext cx="5981125" cy="5675340"/>
            </a:xfrm>
            <a:prstGeom prst="rect">
              <a:avLst/>
            </a:prstGeom>
          </p:spPr>
        </p:pic>
        <p:pic>
          <p:nvPicPr>
            <p:cNvPr id="4" name="Picture 4">
              <a:hlinkClick r:id="rId3"/>
            </p:cNvPr>
            <p:cNvPicPr>
              <a:picLocks noChangeAspect="1"/>
            </p:cNvPicPr>
            <p:nvPr/>
          </p:nvPicPr>
          <p:blipFill>
            <a:blip r:embed="rId4"/>
            <a:srcRect l="22048" r="18714"/>
            <a:stretch>
              <a:fillRect/>
            </a:stretch>
          </p:blipFill>
          <p:spPr>
            <a:xfrm>
              <a:off x="6235125" y="0"/>
              <a:ext cx="5981125" cy="5675340"/>
            </a:xfrm>
            <a:prstGeom prst="rect">
              <a:avLst/>
            </a:prstGeom>
          </p:spPr>
        </p:pic>
      </p:grpSp>
      <p:grpSp>
        <p:nvGrpSpPr>
          <p:cNvPr id="5" name="Group 5"/>
          <p:cNvGrpSpPr/>
          <p:nvPr/>
        </p:nvGrpSpPr>
        <p:grpSpPr>
          <a:xfrm>
            <a:off x="16787497" y="9496585"/>
            <a:ext cx="365335" cy="365335"/>
            <a:chOff x="0" y="0"/>
            <a:chExt cx="487114" cy="487114"/>
          </a:xfrm>
        </p:grpSpPr>
        <p:grpSp>
          <p:nvGrpSpPr>
            <p:cNvPr id="6" name="Group 6"/>
            <p:cNvGrpSpPr/>
            <p:nvPr/>
          </p:nvGrpSpPr>
          <p:grpSpPr>
            <a:xfrm>
              <a:off x="0" y="0"/>
              <a:ext cx="487114" cy="487114"/>
              <a:chOff x="0" y="0"/>
              <a:chExt cx="6350000" cy="6350000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14167" y="0"/>
                <a:ext cx="6321665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21665" h="6350000">
                    <a:moveTo>
                      <a:pt x="3160833" y="0"/>
                    </a:moveTo>
                    <a:lnTo>
                      <a:pt x="3160833" y="0"/>
                    </a:lnTo>
                    <a:cubicBezTo>
                      <a:pt x="4908795" y="7817"/>
                      <a:pt x="6321666" y="1427021"/>
                      <a:pt x="6321666" y="3175000"/>
                    </a:cubicBezTo>
                    <a:cubicBezTo>
                      <a:pt x="6321666" y="4922979"/>
                      <a:pt x="4908795" y="6342183"/>
                      <a:pt x="3160833" y="6350000"/>
                    </a:cubicBezTo>
                    <a:cubicBezTo>
                      <a:pt x="1412871" y="6342183"/>
                      <a:pt x="0" y="4922979"/>
                      <a:pt x="0" y="3175000"/>
                    </a:cubicBezTo>
                    <a:cubicBezTo>
                      <a:pt x="0" y="1427021"/>
                      <a:pt x="1412871" y="7817"/>
                      <a:pt x="3160833" y="0"/>
                    </a:cubicBezTo>
                    <a:close/>
                  </a:path>
                </a:pathLst>
              </a:custGeom>
              <a:solidFill>
                <a:srgbClr val="1B1B1B"/>
              </a:solidFill>
            </p:spPr>
          </p:sp>
        </p:grpSp>
        <p:grpSp>
          <p:nvGrpSpPr>
            <p:cNvPr id="8" name="Group 8"/>
            <p:cNvGrpSpPr/>
            <p:nvPr/>
          </p:nvGrpSpPr>
          <p:grpSpPr>
            <a:xfrm>
              <a:off x="118971" y="192757"/>
              <a:ext cx="249171" cy="101600"/>
              <a:chOff x="0" y="0"/>
              <a:chExt cx="1052748" cy="429260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-5080"/>
                <a:ext cx="1052749" cy="434340"/>
              </a:xfrm>
              <a:custGeom>
                <a:avLst/>
                <a:gdLst/>
                <a:ahLst/>
                <a:cxnLst/>
                <a:rect l="l" t="t" r="r" b="b"/>
                <a:pathLst>
                  <a:path w="1052749" h="434340">
                    <a:moveTo>
                      <a:pt x="1034969" y="187960"/>
                    </a:moveTo>
                    <a:lnTo>
                      <a:pt x="773349" y="11430"/>
                    </a:lnTo>
                    <a:cubicBezTo>
                      <a:pt x="755569" y="0"/>
                      <a:pt x="732709" y="3810"/>
                      <a:pt x="720009" y="21590"/>
                    </a:cubicBezTo>
                    <a:cubicBezTo>
                      <a:pt x="708579" y="39370"/>
                      <a:pt x="712389" y="62230"/>
                      <a:pt x="730169" y="74930"/>
                    </a:cubicBezTo>
                    <a:lnTo>
                      <a:pt x="888919" y="181610"/>
                    </a:lnTo>
                    <a:lnTo>
                      <a:pt x="0" y="181610"/>
                    </a:lnTo>
                    <a:lnTo>
                      <a:pt x="0" y="257810"/>
                    </a:lnTo>
                    <a:lnTo>
                      <a:pt x="888919" y="257810"/>
                    </a:lnTo>
                    <a:lnTo>
                      <a:pt x="730169" y="364490"/>
                    </a:lnTo>
                    <a:cubicBezTo>
                      <a:pt x="712389" y="375920"/>
                      <a:pt x="708579" y="400050"/>
                      <a:pt x="720009" y="417830"/>
                    </a:cubicBezTo>
                    <a:cubicBezTo>
                      <a:pt x="727629" y="429260"/>
                      <a:pt x="739059" y="434340"/>
                      <a:pt x="751759" y="434340"/>
                    </a:cubicBezTo>
                    <a:cubicBezTo>
                      <a:pt x="759379" y="434340"/>
                      <a:pt x="766999" y="431800"/>
                      <a:pt x="773349" y="427990"/>
                    </a:cubicBezTo>
                    <a:lnTo>
                      <a:pt x="1036239" y="251460"/>
                    </a:lnTo>
                    <a:cubicBezTo>
                      <a:pt x="1046399" y="243840"/>
                      <a:pt x="1052749" y="232410"/>
                      <a:pt x="1052749" y="219710"/>
                    </a:cubicBezTo>
                    <a:cubicBezTo>
                      <a:pt x="1052749" y="207010"/>
                      <a:pt x="1046399" y="195580"/>
                      <a:pt x="1034969" y="187960"/>
                    </a:cubicBezTo>
                    <a:close/>
                  </a:path>
                </a:pathLst>
              </a:custGeom>
              <a:solidFill>
                <a:srgbClr val="F7F7F7"/>
              </a:solidFill>
            </p:spPr>
          </p:sp>
        </p:grpSp>
      </p:grpSp>
      <p:sp>
        <p:nvSpPr>
          <p:cNvPr id="10" name="AutoShape 10"/>
          <p:cNvSpPr/>
          <p:nvPr/>
        </p:nvSpPr>
        <p:spPr>
          <a:xfrm>
            <a:off x="-175806" y="9053407"/>
            <a:ext cx="18639611" cy="22225"/>
          </a:xfrm>
          <a:prstGeom prst="rect">
            <a:avLst/>
          </a:prstGeom>
          <a:solidFill>
            <a:srgbClr val="1B1B1B"/>
          </a:solidFill>
        </p:spPr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>
            <a:off x="14355711" y="4346802"/>
            <a:ext cx="3440028" cy="4158276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rcRect/>
          <a:stretch>
            <a:fillRect/>
          </a:stretch>
        </p:blipFill>
        <p:spPr>
          <a:xfrm>
            <a:off x="1154780" y="2172100"/>
            <a:ext cx="2314416" cy="6332978"/>
          </a:xfrm>
          <a:prstGeom prst="rect">
            <a:avLst/>
          </a:prstGeom>
        </p:spPr>
      </p:pic>
      <p:grpSp>
        <p:nvGrpSpPr>
          <p:cNvPr id="13" name="Group 13"/>
          <p:cNvGrpSpPr/>
          <p:nvPr/>
        </p:nvGrpSpPr>
        <p:grpSpPr>
          <a:xfrm>
            <a:off x="4562906" y="143259"/>
            <a:ext cx="9162187" cy="1770883"/>
            <a:chOff x="0" y="0"/>
            <a:chExt cx="12216249" cy="2361177"/>
          </a:xfrm>
        </p:grpSpPr>
        <p:sp>
          <p:nvSpPr>
            <p:cNvPr id="14" name="TextBox 14"/>
            <p:cNvSpPr txBox="1"/>
            <p:nvPr/>
          </p:nvSpPr>
          <p:spPr>
            <a:xfrm>
              <a:off x="0" y="0"/>
              <a:ext cx="12216249" cy="9652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759"/>
                </a:lnSpc>
              </a:pPr>
              <a:r>
                <a:rPr lang="en-US" sz="4799">
                  <a:solidFill>
                    <a:srgbClr val="1B1B1B"/>
                  </a:solidFill>
                  <a:latin typeface="HK Grotesk Bold"/>
                </a:rPr>
                <a:t>STEM на YouTube</a:t>
              </a:r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1496940"/>
              <a:ext cx="12216249" cy="864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5699"/>
                </a:lnSpc>
              </a:pPr>
              <a:r>
                <a:rPr lang="en-US" sz="3799" u="sng">
                  <a:solidFill>
                    <a:srgbClr val="1B1B1B"/>
                  </a:solidFill>
                  <a:latin typeface="Lato"/>
                </a:rPr>
                <a:t>Science Buddies</a:t>
              </a:r>
              <a:r>
                <a:rPr lang="en-US" sz="3799">
                  <a:solidFill>
                    <a:srgbClr val="1B1B1B"/>
                  </a:solidFill>
                  <a:latin typeface="Lato"/>
                </a:rPr>
                <a:t>  </a:t>
              </a:r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9139238" y="1848567"/>
            <a:ext cx="9525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endParaRPr/>
          </a:p>
        </p:txBody>
      </p:sp>
      <p:sp>
        <p:nvSpPr>
          <p:cNvPr id="17" name="TextBox 17"/>
          <p:cNvSpPr txBox="1"/>
          <p:nvPr/>
        </p:nvSpPr>
        <p:spPr>
          <a:xfrm>
            <a:off x="7726635" y="1952707"/>
            <a:ext cx="2825204" cy="476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719"/>
              </a:lnSpc>
              <a:spcBef>
                <a:spcPct val="0"/>
              </a:spcBef>
            </a:pPr>
            <a:r>
              <a:rPr lang="en-US" sz="3099">
                <a:solidFill>
                  <a:srgbClr val="1B1B1B"/>
                </a:solidFill>
                <a:latin typeface="HK Grotesk Bold"/>
              </a:rPr>
              <a:t>HooplaKidzLab.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9139238" y="4819967"/>
            <a:ext cx="9525" cy="580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759"/>
              </a:lnSpc>
            </a:pPr>
            <a:endParaRPr/>
          </a:p>
        </p:txBody>
      </p:sp>
      <p:sp>
        <p:nvSpPr>
          <p:cNvPr id="19" name="TextBox 19"/>
          <p:cNvSpPr txBox="1"/>
          <p:nvPr/>
        </p:nvSpPr>
        <p:spPr>
          <a:xfrm>
            <a:off x="6872362" y="2428957"/>
            <a:ext cx="4552801" cy="523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sz="3499">
                <a:solidFill>
                  <a:srgbClr val="1B1B1B"/>
                </a:solidFill>
                <a:latin typeface="HK Grotesk Bold"/>
              </a:rPr>
              <a:t>STEM Little Explorers.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r="1322" b="37811"/>
          <a:stretch>
            <a:fillRect/>
          </a:stretch>
        </p:blipFill>
        <p:spPr>
          <a:xfrm>
            <a:off x="14115894" y="-307052"/>
            <a:ext cx="4341885" cy="6779196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 r="1070" b="37912"/>
          <a:stretch>
            <a:fillRect/>
          </a:stretch>
        </p:blipFill>
        <p:spPr>
          <a:xfrm>
            <a:off x="6575010" y="-591384"/>
            <a:ext cx="4331934" cy="774757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 r="1312" b="68997"/>
          <a:stretch>
            <a:fillRect/>
          </a:stretch>
        </p:blipFill>
        <p:spPr>
          <a:xfrm>
            <a:off x="9145035" y="-522260"/>
            <a:ext cx="3523818" cy="3853433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 b="62134"/>
          <a:stretch>
            <a:fillRect/>
          </a:stretch>
        </p:blipFill>
        <p:spPr>
          <a:xfrm>
            <a:off x="2798715" y="-591384"/>
            <a:ext cx="6162982" cy="4222099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rcRect/>
          <a:stretch>
            <a:fillRect/>
          </a:stretch>
        </p:blipFill>
        <p:spPr>
          <a:xfrm>
            <a:off x="247428" y="-424158"/>
            <a:ext cx="4389513" cy="12011106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3"/>
              </a:ext>
            </a:extLst>
          </a:blip>
          <a:srcRect/>
          <a:stretch>
            <a:fillRect/>
          </a:stretch>
        </p:blipFill>
        <p:spPr>
          <a:xfrm>
            <a:off x="-568626" y="-424158"/>
            <a:ext cx="3773461" cy="13836024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5"/>
              </a:ext>
            </a:extLst>
          </a:blip>
          <a:srcRect r="2967" b="43813"/>
          <a:stretch>
            <a:fillRect/>
          </a:stretch>
        </p:blipFill>
        <p:spPr>
          <a:xfrm>
            <a:off x="11366606" y="-424158"/>
            <a:ext cx="4012957" cy="6264874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7"/>
              </a:ext>
            </a:extLst>
          </a:blip>
          <a:srcRect r="2750" b="59868"/>
          <a:stretch>
            <a:fillRect/>
          </a:stretch>
        </p:blipFill>
        <p:spPr>
          <a:xfrm>
            <a:off x="13095172" y="-543759"/>
            <a:ext cx="3757725" cy="5432338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19"/>
              </a:ext>
            </a:extLst>
          </a:blip>
          <a:srcRect r="1147" b="52694"/>
          <a:stretch>
            <a:fillRect/>
          </a:stretch>
        </p:blipFill>
        <p:spPr>
          <a:xfrm>
            <a:off x="5452536" y="-522260"/>
            <a:ext cx="4375717" cy="6362975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21"/>
              </a:ext>
            </a:extLst>
          </a:blip>
          <a:srcRect/>
          <a:stretch>
            <a:fillRect/>
          </a:stretch>
        </p:blipFill>
        <p:spPr>
          <a:xfrm>
            <a:off x="-3276596" y="2766809"/>
            <a:ext cx="7865911" cy="11150132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23"/>
              </a:ext>
            </a:extLst>
          </a:blip>
          <a:srcRect r="2933" b="63400"/>
          <a:stretch>
            <a:fillRect/>
          </a:stretch>
        </p:blipFill>
        <p:spPr>
          <a:xfrm>
            <a:off x="8932872" y="7989335"/>
            <a:ext cx="4867468" cy="3867501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25"/>
              </a:ext>
            </a:extLst>
          </a:blip>
          <a:srcRect b="60467"/>
          <a:stretch>
            <a:fillRect/>
          </a:stretch>
        </p:blipFill>
        <p:spPr>
          <a:xfrm>
            <a:off x="6254428" y="7989335"/>
            <a:ext cx="4652516" cy="2561003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27"/>
              </a:ext>
            </a:extLst>
          </a:blip>
          <a:srcRect r="2109" b="54871"/>
          <a:stretch>
            <a:fillRect/>
          </a:stretch>
        </p:blipFill>
        <p:spPr>
          <a:xfrm>
            <a:off x="9828253" y="7989335"/>
            <a:ext cx="4947809" cy="4752009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29"/>
              </a:ext>
            </a:extLst>
          </a:blip>
          <a:srcRect r="5229" b="59243"/>
          <a:stretch>
            <a:fillRect/>
          </a:stretch>
        </p:blipFill>
        <p:spPr>
          <a:xfrm>
            <a:off x="12039637" y="7886795"/>
            <a:ext cx="4813261" cy="4361985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31"/>
              </a:ext>
            </a:extLst>
          </a:blip>
          <a:srcRect/>
          <a:stretch>
            <a:fillRect/>
          </a:stretch>
        </p:blipFill>
        <p:spPr>
          <a:xfrm>
            <a:off x="15601569" y="3630715"/>
            <a:ext cx="5014508" cy="10901104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33"/>
              </a:ext>
            </a:extLst>
          </a:blip>
          <a:srcRect r="745" b="59373"/>
          <a:stretch>
            <a:fillRect/>
          </a:stretch>
        </p:blipFill>
        <p:spPr>
          <a:xfrm>
            <a:off x="13645934" y="7536139"/>
            <a:ext cx="3911271" cy="4610101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35"/>
              </a:ext>
            </a:extLst>
          </a:blip>
          <a:srcRect r="11225" b="63190"/>
          <a:stretch>
            <a:fillRect/>
          </a:stretch>
        </p:blipFill>
        <p:spPr>
          <a:xfrm>
            <a:off x="-767673" y="6149555"/>
            <a:ext cx="4095355" cy="4889798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37"/>
              </a:ext>
            </a:extLst>
          </a:blip>
          <a:srcRect r="2038" b="67203"/>
          <a:stretch>
            <a:fillRect/>
          </a:stretch>
        </p:blipFill>
        <p:spPr>
          <a:xfrm>
            <a:off x="2442184" y="7504371"/>
            <a:ext cx="3458804" cy="4082577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39"/>
              </a:ext>
            </a:extLst>
          </a:blip>
          <a:srcRect r="4131" b="65142"/>
          <a:stretch>
            <a:fillRect/>
          </a:stretch>
        </p:blipFill>
        <p:spPr>
          <a:xfrm>
            <a:off x="4487522" y="7844632"/>
            <a:ext cx="3533812" cy="4156906"/>
          </a:xfrm>
          <a:prstGeom prst="rect">
            <a:avLst/>
          </a:prstGeom>
        </p:spPr>
      </p:pic>
      <p:grpSp>
        <p:nvGrpSpPr>
          <p:cNvPr id="21" name="Group 21"/>
          <p:cNvGrpSpPr/>
          <p:nvPr/>
        </p:nvGrpSpPr>
        <p:grpSpPr>
          <a:xfrm>
            <a:off x="1835024" y="1702242"/>
            <a:ext cx="14617952" cy="6882516"/>
            <a:chOff x="0" y="0"/>
            <a:chExt cx="73961394" cy="34822967"/>
          </a:xfrm>
        </p:grpSpPr>
        <p:sp>
          <p:nvSpPr>
            <p:cNvPr id="22" name="Freeform 22"/>
            <p:cNvSpPr/>
            <p:nvPr/>
          </p:nvSpPr>
          <p:spPr>
            <a:xfrm>
              <a:off x="72390" y="72390"/>
              <a:ext cx="73816613" cy="34678187"/>
            </a:xfrm>
            <a:custGeom>
              <a:avLst/>
              <a:gdLst/>
              <a:ahLst/>
              <a:cxnLst/>
              <a:rect l="l" t="t" r="r" b="b"/>
              <a:pathLst>
                <a:path w="73816613" h="34678187">
                  <a:moveTo>
                    <a:pt x="0" y="0"/>
                  </a:moveTo>
                  <a:lnTo>
                    <a:pt x="73816613" y="0"/>
                  </a:lnTo>
                  <a:lnTo>
                    <a:pt x="73816613" y="34678187"/>
                  </a:lnTo>
                  <a:lnTo>
                    <a:pt x="0" y="346781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7F7F7"/>
            </a:solidFill>
          </p:spPr>
        </p:sp>
        <p:sp>
          <p:nvSpPr>
            <p:cNvPr id="23" name="Freeform 23"/>
            <p:cNvSpPr/>
            <p:nvPr/>
          </p:nvSpPr>
          <p:spPr>
            <a:xfrm>
              <a:off x="0" y="0"/>
              <a:ext cx="73961396" cy="34822966"/>
            </a:xfrm>
            <a:custGeom>
              <a:avLst/>
              <a:gdLst/>
              <a:ahLst/>
              <a:cxnLst/>
              <a:rect l="l" t="t" r="r" b="b"/>
              <a:pathLst>
                <a:path w="73961396" h="34822966">
                  <a:moveTo>
                    <a:pt x="73816617" y="34678187"/>
                  </a:moveTo>
                  <a:lnTo>
                    <a:pt x="73961396" y="34678187"/>
                  </a:lnTo>
                  <a:lnTo>
                    <a:pt x="73961396" y="34822966"/>
                  </a:lnTo>
                  <a:lnTo>
                    <a:pt x="73816617" y="34822966"/>
                  </a:lnTo>
                  <a:lnTo>
                    <a:pt x="73816617" y="34678187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34678187"/>
                  </a:lnTo>
                  <a:lnTo>
                    <a:pt x="0" y="34678187"/>
                  </a:lnTo>
                  <a:lnTo>
                    <a:pt x="0" y="144780"/>
                  </a:lnTo>
                  <a:close/>
                  <a:moveTo>
                    <a:pt x="0" y="34678187"/>
                  </a:moveTo>
                  <a:lnTo>
                    <a:pt x="144780" y="34678187"/>
                  </a:lnTo>
                  <a:lnTo>
                    <a:pt x="144780" y="34822966"/>
                  </a:lnTo>
                  <a:lnTo>
                    <a:pt x="0" y="34822966"/>
                  </a:lnTo>
                  <a:lnTo>
                    <a:pt x="0" y="34678187"/>
                  </a:lnTo>
                  <a:close/>
                  <a:moveTo>
                    <a:pt x="73816617" y="144780"/>
                  </a:moveTo>
                  <a:lnTo>
                    <a:pt x="73961396" y="144780"/>
                  </a:lnTo>
                  <a:lnTo>
                    <a:pt x="73961396" y="34678187"/>
                  </a:lnTo>
                  <a:lnTo>
                    <a:pt x="73816617" y="34678187"/>
                  </a:lnTo>
                  <a:lnTo>
                    <a:pt x="73816617" y="144780"/>
                  </a:lnTo>
                  <a:close/>
                  <a:moveTo>
                    <a:pt x="144780" y="34678187"/>
                  </a:moveTo>
                  <a:lnTo>
                    <a:pt x="73816617" y="34678187"/>
                  </a:lnTo>
                  <a:lnTo>
                    <a:pt x="73816617" y="34822966"/>
                  </a:lnTo>
                  <a:lnTo>
                    <a:pt x="144780" y="34822966"/>
                  </a:lnTo>
                  <a:lnTo>
                    <a:pt x="144780" y="34678187"/>
                  </a:lnTo>
                  <a:close/>
                  <a:moveTo>
                    <a:pt x="73816617" y="0"/>
                  </a:moveTo>
                  <a:lnTo>
                    <a:pt x="73961396" y="0"/>
                  </a:lnTo>
                  <a:lnTo>
                    <a:pt x="73961396" y="144780"/>
                  </a:lnTo>
                  <a:lnTo>
                    <a:pt x="73816617" y="144780"/>
                  </a:lnTo>
                  <a:lnTo>
                    <a:pt x="73816617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73816617" y="0"/>
                  </a:lnTo>
                  <a:lnTo>
                    <a:pt x="73816617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1B1B1B"/>
            </a:solidFill>
          </p:spPr>
        </p:sp>
      </p:grpSp>
      <p:grpSp>
        <p:nvGrpSpPr>
          <p:cNvPr id="24" name="Group 24"/>
          <p:cNvGrpSpPr/>
          <p:nvPr/>
        </p:nvGrpSpPr>
        <p:grpSpPr>
          <a:xfrm>
            <a:off x="3180979" y="2912110"/>
            <a:ext cx="11926042" cy="4462780"/>
            <a:chOff x="0" y="0"/>
            <a:chExt cx="15901389" cy="5950373"/>
          </a:xfrm>
        </p:grpSpPr>
        <p:sp>
          <p:nvSpPr>
            <p:cNvPr id="25" name="TextBox 25"/>
            <p:cNvSpPr txBox="1"/>
            <p:nvPr/>
          </p:nvSpPr>
          <p:spPr>
            <a:xfrm>
              <a:off x="0" y="0"/>
              <a:ext cx="15901389" cy="25908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680"/>
                </a:lnSpc>
              </a:pPr>
              <a:r>
                <a:rPr lang="en-US" sz="6400">
                  <a:solidFill>
                    <a:srgbClr val="1B1B1B"/>
                  </a:solidFill>
                  <a:latin typeface="HK Grotesk Bold"/>
                </a:rPr>
                <a:t>Завершуючі свій виступ, хочу додати-</a:t>
              </a:r>
            </a:p>
          </p:txBody>
        </p:sp>
        <p:sp>
          <p:nvSpPr>
            <p:cNvPr id="26" name="TextBox 26"/>
            <p:cNvSpPr txBox="1"/>
            <p:nvPr/>
          </p:nvSpPr>
          <p:spPr>
            <a:xfrm>
              <a:off x="0" y="3520440"/>
              <a:ext cx="15901389" cy="240834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604"/>
                </a:lnSpc>
              </a:pPr>
              <a:r>
                <a:rPr lang="en-US" sz="2574">
                  <a:solidFill>
                    <a:srgbClr val="1B1B1B"/>
                  </a:solidFill>
                  <a:latin typeface="Lato Bold"/>
                </a:rPr>
                <a:t>Нудні уроки придатні лише на те, щоб вселити ненависть і до тих, хто їх викладає, і до усього, що викладається. </a:t>
              </a:r>
            </a:p>
            <a:p>
              <a:pPr algn="ctr">
                <a:lnSpc>
                  <a:spcPts val="3604"/>
                </a:lnSpc>
              </a:pPr>
              <a:r>
                <a:rPr lang="en-US" sz="2574">
                  <a:solidFill>
                    <a:srgbClr val="1B1B1B"/>
                  </a:solidFill>
                  <a:latin typeface="Lato Bold"/>
                </a:rPr>
                <a:t>Жан Жак Руссо</a:t>
              </a:r>
            </a:p>
            <a:p>
              <a:pPr algn="ctr">
                <a:lnSpc>
                  <a:spcPts val="3604"/>
                </a:lnSpc>
              </a:pPr>
              <a:endParaRPr/>
            </a:p>
          </p:txBody>
        </p:sp>
      </p:grpSp>
      <p:pic>
        <p:nvPicPr>
          <p:cNvPr id="27" name="Picture 27"/>
          <p:cNvPicPr>
            <a:picLocks noChangeAspect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xmlns="" val="0"/>
              </a:ext>
              <a:ext uri="{96DAC541-7B7A-43D3-8B79-37D633B846F1}">
                <asvg:svgBlip xmlns:asvg="http://schemas.microsoft.com/office/drawing/2016/SVG/main" xmlns="" r:embed="rId41"/>
              </a:ext>
            </a:extLst>
          </a:blip>
          <a:srcRect/>
          <a:stretch>
            <a:fillRect/>
          </a:stretch>
        </p:blipFill>
        <p:spPr>
          <a:xfrm>
            <a:off x="16452976" y="8509282"/>
            <a:ext cx="1777718" cy="17777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743</Words>
  <Application>Microsoft Office PowerPoint</Application>
  <PresentationFormat>Произвольный</PresentationFormat>
  <Paragraphs>53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30" baseType="lpstr">
      <vt:lpstr>Arial</vt:lpstr>
      <vt:lpstr>Calibri</vt:lpstr>
      <vt:lpstr>Lato Light</vt:lpstr>
      <vt:lpstr>Open Sans</vt:lpstr>
      <vt:lpstr>HK Grotesk Bold</vt:lpstr>
      <vt:lpstr>HK Grotesk Bold Light</vt:lpstr>
      <vt:lpstr>Lato Bold</vt:lpstr>
      <vt:lpstr>Lato</vt:lpstr>
      <vt:lpstr>Arimo Bold</vt:lpstr>
      <vt:lpstr>Arimo Light</vt:lpstr>
      <vt:lpstr>Arimo</vt:lpstr>
      <vt:lpstr>HK Grotesk Bold Semi-Bold</vt:lpstr>
      <vt:lpstr>HK Grotesk Bold Bold</vt:lpstr>
      <vt:lpstr>Open Sans Light Light</vt:lpstr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Белая и Черная Иллюстративная Каракули Ценности Образование Презентация</dc:title>
  <cp:lastModifiedBy>Dell3</cp:lastModifiedBy>
  <cp:revision>2</cp:revision>
  <dcterms:created xsi:type="dcterms:W3CDTF">2006-08-16T00:00:00Z</dcterms:created>
  <dcterms:modified xsi:type="dcterms:W3CDTF">2022-01-03T18:52:18Z</dcterms:modified>
  <dc:identifier>DAE0ZkEWQ_4</dc:identifier>
</cp:coreProperties>
</file>