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4" r:id="rId4"/>
    <p:sldId id="269" r:id="rId5"/>
    <p:sldId id="271" r:id="rId6"/>
    <p:sldId id="270" r:id="rId7"/>
    <p:sldId id="259" r:id="rId8"/>
    <p:sldId id="267" r:id="rId9"/>
    <p:sldId id="261" r:id="rId10"/>
    <p:sldId id="263" r:id="rId11"/>
    <p:sldId id="262" r:id="rId12"/>
    <p:sldId id="268" r:id="rId13"/>
    <p:sldId id="272" r:id="rId14"/>
    <p:sldId id="273" r:id="rId15"/>
    <p:sldId id="260" r:id="rId16"/>
    <p:sldId id="26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2D00-6AD6-4F7B-8F3F-7F4B61C9D8BF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D779F-B195-4AF7-B6B5-98B4F0C6C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2D00-6AD6-4F7B-8F3F-7F4B61C9D8BF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D779F-B195-4AF7-B6B5-98B4F0C6C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2D00-6AD6-4F7B-8F3F-7F4B61C9D8BF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D779F-B195-4AF7-B6B5-98B4F0C6C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2D00-6AD6-4F7B-8F3F-7F4B61C9D8BF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D779F-B195-4AF7-B6B5-98B4F0C6C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2D00-6AD6-4F7B-8F3F-7F4B61C9D8BF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D779F-B195-4AF7-B6B5-98B4F0C6C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2D00-6AD6-4F7B-8F3F-7F4B61C9D8BF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D779F-B195-4AF7-B6B5-98B4F0C6C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2D00-6AD6-4F7B-8F3F-7F4B61C9D8BF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D779F-B195-4AF7-B6B5-98B4F0C6C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2D00-6AD6-4F7B-8F3F-7F4B61C9D8BF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D779F-B195-4AF7-B6B5-98B4F0C6C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2D00-6AD6-4F7B-8F3F-7F4B61C9D8BF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D779F-B195-4AF7-B6B5-98B4F0C6C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2D00-6AD6-4F7B-8F3F-7F4B61C9D8BF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D779F-B195-4AF7-B6B5-98B4F0C6C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2D00-6AD6-4F7B-8F3F-7F4B61C9D8BF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9D779F-B195-4AF7-B6B5-98B4F0C6C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452D00-6AD6-4F7B-8F3F-7F4B61C9D8BF}" type="datetimeFigureOut">
              <a:rPr lang="ru-RU" smtClean="0"/>
              <a:pPr/>
              <a:t>09.01.2024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9D779F-B195-4AF7-B6B5-98B4F0C6CFA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4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4.png"/><Relationship Id="rId10" Type="http://schemas.openxmlformats.org/officeDocument/2006/relationships/image" Target="../media/image20.jpeg"/><Relationship Id="rId4" Type="http://schemas.openxmlformats.org/officeDocument/2006/relationships/image" Target="../media/image6.png"/><Relationship Id="rId9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png"/><Relationship Id="rId7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png"/><Relationship Id="rId9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8.png"/><Relationship Id="rId7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22.png"/><Relationship Id="rId9" Type="http://schemas.openxmlformats.org/officeDocument/2006/relationships/image" Target="../media/image33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png"/><Relationship Id="rId7" Type="http://schemas.openxmlformats.org/officeDocument/2006/relationships/image" Target="../media/image3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10" Type="http://schemas.openxmlformats.org/officeDocument/2006/relationships/image" Target="../media/image35.png"/><Relationship Id="rId4" Type="http://schemas.openxmlformats.org/officeDocument/2006/relationships/image" Target="../media/image22.png"/><Relationship Id="rId9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928670"/>
            <a:ext cx="9144000" cy="1470025"/>
          </a:xfrm>
        </p:spPr>
        <p:txBody>
          <a:bodyPr>
            <a:normAutofit/>
          </a:bodyPr>
          <a:lstStyle/>
          <a:p>
            <a:r>
              <a:rPr lang="uk-UA" sz="3600" dirty="0" smtClean="0"/>
              <a:t> </a:t>
            </a: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Техніки формувального</a:t>
            </a:r>
            <a:b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оцінювання з використанням </a:t>
            </a: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LEGO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929198"/>
            <a:ext cx="4572032" cy="1285884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/>
              <a:t> 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Підготувала   </a:t>
            </a:r>
          </a:p>
          <a:p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учитель початкових класів</a:t>
            </a:r>
          </a:p>
          <a:p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 err="1" smtClean="0">
                <a:latin typeface="Times New Roman" pitchFamily="18" charset="0"/>
                <a:cs typeface="Times New Roman" pitchFamily="18" charset="0"/>
              </a:rPr>
              <a:t>КЗ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 err="1" smtClean="0">
                <a:latin typeface="Times New Roman" pitchFamily="18" charset="0"/>
                <a:cs typeface="Times New Roman" pitchFamily="18" charset="0"/>
              </a:rPr>
              <a:t>“Голубієвицький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i="1" dirty="0" err="1" smtClean="0">
                <a:latin typeface="Times New Roman" pitchFamily="18" charset="0"/>
                <a:cs typeface="Times New Roman" pitchFamily="18" charset="0"/>
              </a:rPr>
              <a:t>ліцей”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uk-UA" b="1" i="1" dirty="0" err="1" smtClean="0">
                <a:latin typeface="Times New Roman" pitchFamily="18" charset="0"/>
                <a:cs typeface="Times New Roman" pitchFamily="18" charset="0"/>
              </a:rPr>
              <a:t>Сичова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 Галина Миколаївна</a:t>
            </a:r>
            <a:endParaRPr lang="ru-RU" b="1" i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2214554"/>
            <a:ext cx="5072098" cy="2714644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858280" cy="147002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uk-UA" dirty="0" smtClean="0"/>
              <a:t> </a:t>
            </a:r>
            <a:r>
              <a:rPr lang="uk-UA" b="1" dirty="0" smtClean="0">
                <a:solidFill>
                  <a:srgbClr val="0070C0"/>
                </a:solidFill>
              </a:rPr>
              <a:t> </a:t>
            </a:r>
            <a:endParaRPr lang="ru-RU" sz="31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929198"/>
            <a:ext cx="4572032" cy="1285884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uk-UA" b="1" i="1" dirty="0" smtClean="0"/>
              <a:t> </a:t>
            </a:r>
            <a:endParaRPr lang="ru-RU" b="1" i="1" dirty="0" smtClean="0"/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8596" y="928670"/>
            <a:ext cx="778674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Формувальне оцінювання </a:t>
            </a:r>
            <a:r>
              <a:rPr lang="uk-UA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– це інтерактивне оцінювання прогресу учнів, що дає змогу вчителю відповідно адаптувати освітній процес, опираючись на дані відстеження особистісного розвитку дітей та хід набуття ними навчального досвіду й </a:t>
            </a:r>
            <a:r>
              <a:rPr lang="uk-UA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компетентностей</a:t>
            </a:r>
            <a:endParaRPr lang="ru-RU" sz="2800" b="1" dirty="0"/>
          </a:p>
        </p:txBody>
      </p:sp>
      <p:pic>
        <p:nvPicPr>
          <p:cNvPr id="5" name="Picture 2" descr="C:\Users\Professional\Desktop\форм.оц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3571876"/>
            <a:ext cx="3500462" cy="242953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chemeClr val="bg1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5EF33AEF-FB92-E761-F36A-183A9D6AB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62722" b="91716" l="50628" r="977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312" t="63097" r="1391" b="4673"/>
          <a:stretch/>
        </p:blipFill>
        <p:spPr bwMode="auto">
          <a:xfrm>
            <a:off x="7072330" y="4429132"/>
            <a:ext cx="1214446" cy="871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713" t="-466" r="-1010" b="68236"/>
          <a:stretch/>
        </p:blipFill>
        <p:spPr bwMode="auto">
          <a:xfrm>
            <a:off x="1142976" y="3550179"/>
            <a:ext cx="1324981" cy="950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703" b="67770"/>
          <a:stretch/>
        </p:blipFill>
        <p:spPr bwMode="auto">
          <a:xfrm>
            <a:off x="6643702" y="3500437"/>
            <a:ext cx="1285884" cy="922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448496" y="5286388"/>
            <a:ext cx="1484571" cy="117299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572560" cy="147002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uk-UA" dirty="0" smtClean="0"/>
              <a:t> </a:t>
            </a:r>
            <a:r>
              <a:rPr lang="uk-UA" b="1" dirty="0" smtClean="0">
                <a:solidFill>
                  <a:srgbClr val="0070C0"/>
                </a:solidFill>
              </a:rPr>
              <a:t> </a:t>
            </a:r>
            <a:endParaRPr lang="ru-RU" sz="31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929198"/>
            <a:ext cx="4572032" cy="1285884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uk-UA" b="1" i="1" dirty="0" smtClean="0"/>
              <a:t> </a:t>
            </a:r>
            <a:endParaRPr lang="ru-RU" b="1" i="1" dirty="0" smtClean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57158" y="571480"/>
            <a:ext cx="8931349" cy="923330"/>
          </a:xfrm>
          <a:prstGeom prst="rect">
            <a:avLst/>
          </a:prstGeom>
          <a:noFill/>
          <a:ln w="571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 smtClean="0">
                <a:solidFill>
                  <a:srgbClr val="C00000"/>
                </a:solidFill>
              </a:rPr>
              <a:t>Формувальне оцінювання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с двумя усеченными противолежащими углами 10"/>
          <p:cNvSpPr/>
          <p:nvPr/>
        </p:nvSpPr>
        <p:spPr>
          <a:xfrm>
            <a:off x="357158" y="1714488"/>
            <a:ext cx="8429684" cy="857256"/>
          </a:xfrm>
          <a:prstGeom prst="snip2Diag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1"/>
                </a:solidFill>
              </a:rPr>
              <a:t>Оцінювання для навчання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с двумя усеченными противолежащими углами 11"/>
          <p:cNvSpPr/>
          <p:nvPr/>
        </p:nvSpPr>
        <p:spPr>
          <a:xfrm>
            <a:off x="357158" y="2857496"/>
            <a:ext cx="8501122" cy="857256"/>
          </a:xfrm>
          <a:prstGeom prst="snip2Diag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1"/>
                </a:solidFill>
              </a:rPr>
              <a:t>Оцінювання в процесі навчання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с двумя усеченными противолежащими углами 12"/>
          <p:cNvSpPr/>
          <p:nvPr/>
        </p:nvSpPr>
        <p:spPr>
          <a:xfrm>
            <a:off x="357158" y="4000504"/>
            <a:ext cx="8681405" cy="857256"/>
          </a:xfrm>
          <a:prstGeom prst="snip2Diag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1"/>
                </a:solidFill>
              </a:rPr>
              <a:t>Оцінювання , що допомагає вчитися</a:t>
            </a:r>
            <a:endParaRPr lang="ru-RU" sz="4000" b="1" dirty="0">
              <a:solidFill>
                <a:schemeClr val="tx1"/>
              </a:solidFill>
            </a:endParaRPr>
          </a:p>
        </p:txBody>
      </p:sp>
      <p:sp>
        <p:nvSpPr>
          <p:cNvPr id="8" name="Прямоугольник с двумя усеченными противолежащими углами 13"/>
          <p:cNvSpPr/>
          <p:nvPr/>
        </p:nvSpPr>
        <p:spPr>
          <a:xfrm>
            <a:off x="285720" y="5143512"/>
            <a:ext cx="8572560" cy="771524"/>
          </a:xfrm>
          <a:prstGeom prst="snip2Diag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solidFill>
                  <a:schemeClr val="tx1"/>
                </a:solidFill>
              </a:rPr>
              <a:t>Оцінювання з метою корегування</a:t>
            </a:r>
            <a:endParaRPr lang="ru-RU" sz="4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929198"/>
            <a:ext cx="4572032" cy="1285884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uk-UA" b="1" i="1" dirty="0" smtClean="0"/>
              <a:t> </a:t>
            </a:r>
            <a:endParaRPr lang="ru-RU" b="1" i="1" dirty="0" smtClean="0"/>
          </a:p>
          <a:p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28596" y="642918"/>
            <a:ext cx="85725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ct val="0"/>
              </a:spcBef>
            </a:pPr>
            <a:r>
              <a:rPr lang="en-US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АЛГОРИТМ ДІЯЛЬНОСТІ ВЧИТЕЛЯ ЩОДО ОРГАНІЗАЦІЇ Ф</a:t>
            </a:r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ОРМУВАЛЬНОГО ОЦІНЮВАННЯ</a:t>
            </a:r>
            <a:endParaRPr lang="en-US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Professional\Desktop\44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0377" y="1520731"/>
            <a:ext cx="6824015" cy="433716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34" y="714356"/>
            <a:ext cx="4572032" cy="1285884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uk-UA" b="1" i="1" dirty="0" smtClean="0"/>
              <a:t> </a:t>
            </a:r>
            <a:endParaRPr lang="ru-RU" b="1" i="1" dirty="0" smtClean="0"/>
          </a:p>
          <a:p>
            <a:r>
              <a:rPr lang="uk-UA" dirty="0" smtClean="0"/>
              <a:t> </a:t>
            </a:r>
            <a:endParaRPr lang="ru-RU" dirty="0"/>
          </a:p>
        </p:txBody>
      </p:sp>
      <p:pic>
        <p:nvPicPr>
          <p:cNvPr id="2" name="Picture 2" descr="C:\Users\Professional\Desktop\Снимок22222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2857496"/>
            <a:ext cx="2341965" cy="16430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Professional\Desktop\11111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33964" y="2786058"/>
            <a:ext cx="2380377" cy="164307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C:\Users\Professional\Desktop\3333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868" y="4643446"/>
            <a:ext cx="2470889" cy="1714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1071538" y="785794"/>
            <a:ext cx="45005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214414" y="1000108"/>
            <a:ext cx="45005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42910" y="642918"/>
            <a:ext cx="63579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Формувальне оцінювання</a:t>
            </a:r>
          </a:p>
          <a:p>
            <a:r>
              <a:rPr lang="uk-UA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за допомогою 6 цеглинок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596" y="1571612"/>
            <a:ext cx="792961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Критично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оцінювати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власний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прогрес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розвиток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навичок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виявляти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прогалини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розуміти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рухатись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далі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покращувати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продуктивність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зрештою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бути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відповідальним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власні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процеси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Усе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можливо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розвивати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самооцінювання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929198"/>
            <a:ext cx="4572032" cy="1285884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uk-UA" b="1" i="1" dirty="0" smtClean="0"/>
              <a:t> </a:t>
            </a:r>
            <a:endParaRPr lang="ru-RU" b="1" i="1" dirty="0" smtClean="0"/>
          </a:p>
          <a:p>
            <a:endParaRPr lang="ru-RU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6041" y="1153020"/>
            <a:ext cx="3325893" cy="4704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285720" y="571480"/>
            <a:ext cx="778674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Формувальне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оцінювання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"Градус </a:t>
            </a:r>
            <a:r>
              <a:rPr lang="ru-RU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успіху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4810" y="1428736"/>
            <a:ext cx="4500594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"Градус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успіху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допоможе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дітям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оцінити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свою роботу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уроці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використовувати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цеглинки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ЛЕГО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відповідних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кольорів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підіймаючи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вгору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будувати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кольорові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башти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складати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вигляді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діаграм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малювати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кольорову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шкалу в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зошиті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полях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після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кожного уроку. Таким чином,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підвищувати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мотивацію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більш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результативної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уроці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858280" cy="147002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uk-UA" dirty="0" smtClean="0"/>
              <a:t> </a:t>
            </a:r>
            <a:r>
              <a:rPr lang="uk-UA" b="1" dirty="0" smtClean="0">
                <a:solidFill>
                  <a:srgbClr val="0070C0"/>
                </a:solidFill>
              </a:rPr>
              <a:t> </a:t>
            </a:r>
            <a:endParaRPr lang="ru-RU" sz="31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929198"/>
            <a:ext cx="4572032" cy="1285884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uk-UA" b="1" i="1" dirty="0" smtClean="0"/>
              <a:t> </a:t>
            </a:r>
            <a:endParaRPr lang="ru-RU" b="1" i="1" dirty="0" smtClean="0"/>
          </a:p>
          <a:p>
            <a:endParaRPr lang="ru-RU" dirty="0"/>
          </a:p>
        </p:txBody>
      </p:sp>
      <p:pic>
        <p:nvPicPr>
          <p:cNvPr id="2050" name="Picture 2" descr="C:\Users\Professional\Desktop\светофор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71480"/>
            <a:ext cx="8429684" cy="5429289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714712" y="5572140"/>
            <a:ext cx="54292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У кожного учня є цеглинки </a:t>
            </a:r>
            <a:r>
              <a:rPr lang="en-US" b="1" dirty="0" smtClean="0"/>
              <a:t>LEGO</a:t>
            </a:r>
            <a:r>
              <a:rPr lang="uk-UA" b="1" dirty="0" smtClean="0"/>
              <a:t> трьох кольорів світлофора. Учитель просить учнів показувати цеглинку відповідного кольору. Після сигналу учитель з'ясовує: Що зрозуміли? Що не зрозуміли?</a:t>
            </a:r>
            <a:endParaRPr lang="ru-RU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858280" cy="147002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uk-UA" dirty="0" smtClean="0"/>
              <a:t> </a:t>
            </a:r>
            <a:r>
              <a:rPr lang="uk-UA" b="1" dirty="0" smtClean="0">
                <a:solidFill>
                  <a:srgbClr val="0070C0"/>
                </a:solidFill>
              </a:rPr>
              <a:t> </a:t>
            </a:r>
            <a:endParaRPr lang="ru-RU" sz="31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929198"/>
            <a:ext cx="4572032" cy="1285884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uk-UA" b="1" i="1" dirty="0" smtClean="0"/>
              <a:t> </a:t>
            </a:r>
            <a:endParaRPr lang="ru-RU" b="1" i="1" dirty="0" smtClean="0"/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0929738-9DEE-4AE3-3C4F-8FFAD8E530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86513" y="2428868"/>
            <a:ext cx="2714644" cy="3650164"/>
          </a:xfrm>
          <a:prstGeom prst="rect">
            <a:avLst/>
          </a:prstGeom>
        </p:spPr>
      </p:pic>
      <p:pic>
        <p:nvPicPr>
          <p:cNvPr id="5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703" b="67770"/>
          <a:stretch/>
        </p:blipFill>
        <p:spPr bwMode="auto">
          <a:xfrm>
            <a:off x="5143504" y="2699271"/>
            <a:ext cx="1714512" cy="122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713" t="-466" r="-1010" b="68236"/>
          <a:stretch/>
        </p:blipFill>
        <p:spPr bwMode="auto">
          <a:xfrm>
            <a:off x="5214942" y="3929066"/>
            <a:ext cx="1792706" cy="1285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00099" y="714356"/>
            <a:ext cx="4095797" cy="54610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43503" y="1500174"/>
            <a:ext cx="1717861" cy="135732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858280" cy="147002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uk-UA" dirty="0" smtClean="0"/>
              <a:t> </a:t>
            </a:r>
            <a:r>
              <a:rPr lang="uk-UA" b="1" dirty="0" smtClean="0">
                <a:solidFill>
                  <a:srgbClr val="0070C0"/>
                </a:solidFill>
              </a:rPr>
              <a:t> </a:t>
            </a:r>
            <a:endParaRPr lang="ru-RU" sz="31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929198"/>
            <a:ext cx="4572032" cy="1285884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uk-UA" b="1" i="1" dirty="0" smtClean="0"/>
              <a:t> </a:t>
            </a:r>
            <a:endParaRPr lang="ru-RU" b="1" i="1" dirty="0" smtClean="0"/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D0929738-9DEE-4AE3-3C4F-8FFAD8E530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86577" y="3214686"/>
            <a:ext cx="2163735" cy="2857520"/>
          </a:xfrm>
          <a:prstGeom prst="rect">
            <a:avLst/>
          </a:prstGeom>
        </p:spPr>
      </p:pic>
      <p:pic>
        <p:nvPicPr>
          <p:cNvPr id="5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703" b="67770"/>
          <a:stretch/>
        </p:blipFill>
        <p:spPr bwMode="auto">
          <a:xfrm>
            <a:off x="6643702" y="3500438"/>
            <a:ext cx="684561" cy="49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5EF33AEF-FB92-E761-F36A-183A9D6AB4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62722" b="91716" l="50628" r="977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312" t="63097" r="1391" b="4673"/>
          <a:stretch/>
        </p:blipFill>
        <p:spPr bwMode="auto">
          <a:xfrm>
            <a:off x="8358214" y="3071810"/>
            <a:ext cx="547332" cy="392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rofessional\Desktop\ktuj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000364" y="714356"/>
            <a:ext cx="3575067" cy="5012517"/>
          </a:xfrm>
          <a:prstGeom prst="rect">
            <a:avLst/>
          </a:prstGeom>
          <a:noFill/>
        </p:spPr>
      </p:pic>
      <p:pic>
        <p:nvPicPr>
          <p:cNvPr id="8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E95EC690-3A99-8724-C4E5-30E8C97629F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3156" b="31361" l="52022" r="9846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713" t="-466" r="-1010" b="68236"/>
          <a:stretch/>
        </p:blipFill>
        <p:spPr bwMode="auto">
          <a:xfrm>
            <a:off x="8540349" y="3857628"/>
            <a:ext cx="603651" cy="432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5473005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/>
              <a:t>Цеглинки</a:t>
            </a:r>
            <a:r>
              <a:rPr lang="ru-RU" sz="2800" b="1" dirty="0" smtClean="0"/>
              <a:t> </a:t>
            </a:r>
            <a:r>
              <a:rPr lang="en-US" sz="2800" b="1" dirty="0" smtClean="0"/>
              <a:t>LEGO</a:t>
            </a:r>
            <a:r>
              <a:rPr lang="ru-RU" sz="2800" b="1" dirty="0" smtClean="0"/>
              <a:t> для </a:t>
            </a:r>
            <a:r>
              <a:rPr lang="ru-RU" sz="2800" b="1" dirty="0" err="1" smtClean="0"/>
              <a:t>учнів</a:t>
            </a:r>
            <a:r>
              <a:rPr lang="ru-RU" sz="2800" b="1" dirty="0" smtClean="0"/>
              <a:t>. Шкала </a:t>
            </a:r>
            <a:r>
              <a:rPr lang="ru-RU" sz="2800" b="1" dirty="0" err="1" smtClean="0"/>
              <a:t>оцінювання</a:t>
            </a:r>
            <a:r>
              <a:rPr lang="ru-RU" sz="2800" b="1" dirty="0" smtClean="0"/>
              <a:t>. </a:t>
            </a:r>
            <a:r>
              <a:rPr lang="ru-RU" sz="2800" b="1" dirty="0" err="1" smtClean="0"/>
              <a:t>Використовується</a:t>
            </a:r>
            <a:r>
              <a:rPr lang="ru-RU" sz="2800" b="1" dirty="0" smtClean="0"/>
              <a:t> як на </a:t>
            </a:r>
            <a:r>
              <a:rPr lang="ru-RU" sz="2800" b="1" dirty="0" err="1" smtClean="0"/>
              <a:t>етапі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рефлексії</a:t>
            </a:r>
            <a:r>
              <a:rPr lang="ru-RU" sz="2800" b="1" dirty="0" smtClean="0"/>
              <a:t>, так </a:t>
            </a:r>
            <a:r>
              <a:rPr lang="ru-RU" sz="2800" b="1" dirty="0" err="1" smtClean="0"/>
              <a:t>і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протягом</a:t>
            </a:r>
            <a:r>
              <a:rPr lang="ru-RU" sz="2800" b="1" dirty="0" smtClean="0"/>
              <a:t> </a:t>
            </a:r>
            <a:r>
              <a:rPr lang="ru-RU" sz="2800" b="1" dirty="0" err="1" smtClean="0"/>
              <a:t>усього</a:t>
            </a:r>
            <a:r>
              <a:rPr lang="ru-RU" sz="2800" b="1" dirty="0" smtClean="0"/>
              <a:t> уроку.</a:t>
            </a:r>
            <a:endParaRPr lang="ru-RU" sz="2800" b="1" dirty="0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85720" y="2143116"/>
            <a:ext cx="2635229" cy="19764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0" name="Picture 2" descr="2019-10-23_22172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715140" y="1571612"/>
            <a:ext cx="1363663" cy="1363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2019-10-23_221753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00100" y="714356"/>
            <a:ext cx="1379538" cy="137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858280" cy="147002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uk-UA" dirty="0" smtClean="0"/>
              <a:t> </a:t>
            </a:r>
            <a:r>
              <a:rPr lang="uk-UA" b="1" dirty="0" smtClean="0">
                <a:solidFill>
                  <a:srgbClr val="0070C0"/>
                </a:solidFill>
              </a:rPr>
              <a:t> </a:t>
            </a:r>
            <a:endParaRPr lang="ru-RU" sz="31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929198"/>
            <a:ext cx="4572032" cy="1285884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uk-UA" b="1" i="1" dirty="0" smtClean="0"/>
              <a:t> </a:t>
            </a:r>
            <a:endParaRPr lang="ru-RU" b="1" i="1" dirty="0" smtClean="0"/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A51B5C5-D607-D7FE-654B-7A9B9D6C36E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7158" y="1928802"/>
            <a:ext cx="1485300" cy="2158530"/>
          </a:xfrm>
          <a:prstGeom prst="rect">
            <a:avLst/>
          </a:prstGeom>
        </p:spPr>
      </p:pic>
      <p:pic>
        <p:nvPicPr>
          <p:cNvPr id="6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B1563268-7818-532B-A2FF-23E53ACB53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33728" b="61933" l="1395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1" t="31073" r="50112" b="36697"/>
          <a:stretch/>
        </p:blipFill>
        <p:spPr bwMode="auto">
          <a:xfrm>
            <a:off x="0" y="2428868"/>
            <a:ext cx="703245" cy="504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28596" y="642918"/>
            <a:ext cx="750099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«КОЛЬОРОВЕ ОЦІНЮВАННЯ» </a:t>
            </a:r>
          </a:p>
          <a:p>
            <a:r>
              <a:rPr lang="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(як ФОРМУВАЛЬНЕ ОЦІНЮВАННЯ)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Professional\Desktop\248549218_1484351731938404_1477970824015476479_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857356" y="1714488"/>
            <a:ext cx="2643991" cy="1870073"/>
          </a:xfrm>
          <a:prstGeom prst="rect">
            <a:avLst/>
          </a:prstGeom>
          <a:noFill/>
        </p:spPr>
      </p:pic>
      <p:pic>
        <p:nvPicPr>
          <p:cNvPr id="1027" name="Picture 3" descr="C:\Users\Professional\Desktop\247552524_1484351828605061_7890496305469272984_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72066" y="1715044"/>
            <a:ext cx="2643206" cy="1869518"/>
          </a:xfrm>
          <a:prstGeom prst="rect">
            <a:avLst/>
          </a:prstGeom>
          <a:noFill/>
        </p:spPr>
      </p:pic>
      <p:pic>
        <p:nvPicPr>
          <p:cNvPr id="1028" name="Picture 4" descr="C:\Users\Professional\Desktop\248479853_1484351875271723_1947137666450369159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728" y="3857628"/>
            <a:ext cx="2547934" cy="1802132"/>
          </a:xfrm>
          <a:prstGeom prst="rect">
            <a:avLst/>
          </a:prstGeom>
          <a:noFill/>
        </p:spPr>
      </p:pic>
      <p:pic>
        <p:nvPicPr>
          <p:cNvPr id="1029" name="Picture 5" descr="C:\Users\Professional\Desktop\249394981_1484351958605048_7122194472370274372_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9058" y="3857628"/>
            <a:ext cx="2321310" cy="1641843"/>
          </a:xfrm>
          <a:prstGeom prst="rect">
            <a:avLst/>
          </a:prstGeom>
          <a:noFill/>
        </p:spPr>
      </p:pic>
      <p:pic>
        <p:nvPicPr>
          <p:cNvPr id="1030" name="Picture 6" descr="C:\Users\Professional\Desktop\248201557_1484352075271703_971627399407893969_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43636" y="3786190"/>
            <a:ext cx="2500330" cy="1768463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0" y="5572140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На КОЛЬОРОВЕ ОЦІНЮВАННЯ ми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використали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кольори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(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зелений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синій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оранжевий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жовтий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). 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блакитний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червоний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застосовуємо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 " так"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", "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істинне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висловлювання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хибне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", "обери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позицію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"...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тощо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858280" cy="147002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uk-UA" dirty="0" smtClean="0"/>
              <a:t> </a:t>
            </a:r>
            <a:r>
              <a:rPr lang="uk-UA" b="1" dirty="0" smtClean="0">
                <a:solidFill>
                  <a:srgbClr val="0070C0"/>
                </a:solidFill>
              </a:rPr>
              <a:t> </a:t>
            </a:r>
            <a:endParaRPr lang="ru-RU" sz="3100" b="1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929198"/>
            <a:ext cx="4572032" cy="1285884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uk-UA" b="1" i="1" dirty="0" smtClean="0"/>
              <a:t> </a:t>
            </a:r>
            <a:endParaRPr lang="ru-RU" b="1" i="1" dirty="0" smtClean="0"/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DB4D3FD-5A72-129B-CD19-F8B00B885D8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15206" y="3500438"/>
            <a:ext cx="1671718" cy="2523151"/>
          </a:xfrm>
          <a:prstGeom prst="rect">
            <a:avLst/>
          </a:prstGeom>
        </p:spPr>
      </p:pic>
      <p:pic>
        <p:nvPicPr>
          <p:cNvPr id="5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B1563268-7818-532B-A2FF-23E53ACB53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33728" b="61933" l="1395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1" t="31073" r="50112" b="36697"/>
          <a:stretch/>
        </p:blipFill>
        <p:spPr bwMode="auto">
          <a:xfrm>
            <a:off x="8440755" y="3643314"/>
            <a:ext cx="703245" cy="504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7" y="857232"/>
            <a:ext cx="3911231" cy="52149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5" name="Picture 3" descr="C:\Users\Professional\Desktop\248479853_1484351875271723_1947137666450369159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143504" y="2285991"/>
            <a:ext cx="1857388" cy="1313715"/>
          </a:xfrm>
          <a:prstGeom prst="rect">
            <a:avLst/>
          </a:prstGeom>
          <a:noFill/>
        </p:spPr>
      </p:pic>
      <p:pic>
        <p:nvPicPr>
          <p:cNvPr id="3076" name="Picture 4" descr="C:\Users\Professional\Desktop\247552524_1484351828605061_7890496305469272984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143504" y="1000108"/>
            <a:ext cx="1818039" cy="1285884"/>
          </a:xfrm>
          <a:prstGeom prst="rect">
            <a:avLst/>
          </a:prstGeom>
          <a:noFill/>
        </p:spPr>
      </p:pic>
      <p:pic>
        <p:nvPicPr>
          <p:cNvPr id="3077" name="Picture 5" descr="C:\Users\Professional\Desktop\249394981_1484351958605048_7122194472370274372_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86380" y="3643314"/>
            <a:ext cx="1717038" cy="1214446"/>
          </a:xfrm>
          <a:prstGeom prst="rect">
            <a:avLst/>
          </a:prstGeom>
          <a:noFill/>
        </p:spPr>
      </p:pic>
      <p:pic>
        <p:nvPicPr>
          <p:cNvPr id="3078" name="Picture 6" descr="C:\Users\Professional\Desktop\248201557_1484352075271703_971627399407893969_n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83856" y="4786322"/>
            <a:ext cx="1717036" cy="12144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858280" cy="147002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uk-UA" dirty="0" smtClean="0"/>
              <a:t> </a:t>
            </a:r>
            <a:r>
              <a:rPr lang="uk-UA" b="1" dirty="0" smtClean="0">
                <a:solidFill>
                  <a:srgbClr val="0070C0"/>
                </a:solidFill>
              </a:rPr>
              <a:t> </a:t>
            </a:r>
            <a:endParaRPr lang="ru-RU" sz="3100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0DB4D3FD-5A72-129B-CD19-F8B00B885D8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72282" y="3286124"/>
            <a:ext cx="1671718" cy="2523151"/>
          </a:xfrm>
          <a:prstGeom prst="rect">
            <a:avLst/>
          </a:prstGeom>
        </p:spPr>
      </p:pic>
      <p:pic>
        <p:nvPicPr>
          <p:cNvPr id="5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B1563268-7818-532B-A2FF-23E53ACB53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33728" b="61933" l="1395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1" t="31073" r="50112" b="36697"/>
          <a:stretch/>
        </p:blipFill>
        <p:spPr bwMode="auto">
          <a:xfrm>
            <a:off x="8440755" y="3357562"/>
            <a:ext cx="703245" cy="504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rofessional\Desktop\248479853_1484351875271723_1947137666450369159_n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1142984"/>
            <a:ext cx="1857388" cy="1313715"/>
          </a:xfrm>
          <a:prstGeom prst="rect">
            <a:avLst/>
          </a:prstGeom>
          <a:noFill/>
        </p:spPr>
      </p:pic>
      <p:pic>
        <p:nvPicPr>
          <p:cNvPr id="3076" name="Picture 4" descr="C:\Users\Professional\Desktop\247552524_1484351828605061_7890496305469272984_n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1142984"/>
            <a:ext cx="1818039" cy="1285884"/>
          </a:xfrm>
          <a:prstGeom prst="rect">
            <a:avLst/>
          </a:prstGeom>
          <a:noFill/>
        </p:spPr>
      </p:pic>
      <p:pic>
        <p:nvPicPr>
          <p:cNvPr id="3077" name="Picture 5" descr="C:\Users\Professional\Desktop\249394981_1484351958605048_7122194472370274372_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7224" y="3357562"/>
            <a:ext cx="1717038" cy="1214446"/>
          </a:xfrm>
          <a:prstGeom prst="rect">
            <a:avLst/>
          </a:prstGeom>
          <a:noFill/>
        </p:spPr>
      </p:pic>
      <p:pic>
        <p:nvPicPr>
          <p:cNvPr id="3078" name="Picture 6" descr="C:\Users\Professional\Desktop\248201557_1484352075271703_971627399407893969_n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57752" y="3357562"/>
            <a:ext cx="1717036" cy="1214446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357158" y="642918"/>
            <a:ext cx="64294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КРИТЕРІЇ  ФОРМУВАЛЬНОГО  ОЦІНЮВАННЯ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57224" y="1428736"/>
            <a:ext cx="1390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ВИСОКИЙ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14876" y="1500174"/>
            <a:ext cx="1584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ДОСТАТНІЙ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57224" y="3714752"/>
            <a:ext cx="14077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СЕРЕДНІЙ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98892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72066" y="3643314"/>
            <a:ext cx="13436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НИЗЬКИЙ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9"/>
          <a:srcRect l="9045" t="24405" r="9600" b="26376"/>
          <a:stretch/>
        </p:blipFill>
        <p:spPr>
          <a:xfrm>
            <a:off x="428596" y="1928802"/>
            <a:ext cx="7143800" cy="144199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10"/>
          <a:srcRect l="9599" t="30312" r="9046" b="21455"/>
          <a:stretch/>
        </p:blipFill>
        <p:spPr>
          <a:xfrm>
            <a:off x="428596" y="4071942"/>
            <a:ext cx="7157041" cy="175630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858280" cy="147002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uk-UA" dirty="0" smtClean="0"/>
              <a:t> </a:t>
            </a:r>
            <a:r>
              <a:rPr lang="uk-UA" b="1" dirty="0" smtClean="0">
                <a:solidFill>
                  <a:srgbClr val="0070C0"/>
                </a:solidFill>
              </a:rPr>
              <a:t> </a:t>
            </a:r>
            <a:endParaRPr lang="ru-RU" sz="3100" b="1" dirty="0">
              <a:solidFill>
                <a:srgbClr val="0070C0"/>
              </a:solidFill>
            </a:endParaRPr>
          </a:p>
        </p:txBody>
      </p:sp>
      <p:pic>
        <p:nvPicPr>
          <p:cNvPr id="5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B1563268-7818-532B-A2FF-23E53ACB53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33728" b="61933" l="1395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1" t="31073" r="50112" b="36697"/>
          <a:stretch/>
        </p:blipFill>
        <p:spPr bwMode="auto">
          <a:xfrm rot="19371986">
            <a:off x="8143900" y="4357694"/>
            <a:ext cx="1002029" cy="7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57158" y="642918"/>
            <a:ext cx="64294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Картки самооцінки з використанням цеглинок</a:t>
            </a:r>
            <a:r>
              <a:rPr lang="en-US" sz="2400" b="1" dirty="0" smtClean="0">
                <a:ln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n/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LEGO</a:t>
            </a:r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57224" y="1428736"/>
            <a:ext cx="1390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ВИСОКИЙ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14876" y="1500174"/>
            <a:ext cx="1584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ДОСТАТНІЙ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98892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72066" y="3643314"/>
            <a:ext cx="13436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НИЗКИЙ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Содержимое 3" descr="328496184_1246816022596814_2121767510017941920_n.jpg"/>
          <p:cNvPicPr>
            <a:picLocks noChangeAspect="1"/>
          </p:cNvPicPr>
          <p:nvPr/>
        </p:nvPicPr>
        <p:blipFill>
          <a:blip r:embed="rId4" cstate="print"/>
          <a:srcRect l="1575" t="2362" r="2367" b="5516"/>
          <a:stretch>
            <a:fillRect/>
          </a:stretch>
        </p:blipFill>
        <p:spPr>
          <a:xfrm>
            <a:off x="714348" y="1643050"/>
            <a:ext cx="3571900" cy="4567381"/>
          </a:xfrm>
          <a:prstGeom prst="rect">
            <a:avLst/>
          </a:prstGeom>
        </p:spPr>
      </p:pic>
      <p:pic>
        <p:nvPicPr>
          <p:cNvPr id="21" name="Рисунок 20" descr="328616326_902468820878233_505563066666879566_n.jpg"/>
          <p:cNvPicPr>
            <a:picLocks noChangeAspect="1"/>
          </p:cNvPicPr>
          <p:nvPr/>
        </p:nvPicPr>
        <p:blipFill>
          <a:blip r:embed="rId5" cstate="print"/>
          <a:srcRect l="1605" t="2777" r="2336" b="5101"/>
          <a:stretch>
            <a:fillRect/>
          </a:stretch>
        </p:blipFill>
        <p:spPr>
          <a:xfrm>
            <a:off x="4500562" y="1643050"/>
            <a:ext cx="3575538" cy="457203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500306"/>
            <a:ext cx="8858280" cy="147002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uk-UA" dirty="0" smtClean="0"/>
              <a:t> </a:t>
            </a:r>
            <a:r>
              <a:rPr lang="uk-UA" b="1" dirty="0" smtClean="0">
                <a:solidFill>
                  <a:srgbClr val="0070C0"/>
                </a:solidFill>
              </a:rPr>
              <a:t> </a:t>
            </a:r>
            <a:endParaRPr lang="ru-RU" sz="3100" b="1" dirty="0">
              <a:solidFill>
                <a:srgbClr val="0070C0"/>
              </a:solidFill>
            </a:endParaRPr>
          </a:p>
        </p:txBody>
      </p:sp>
      <p:pic>
        <p:nvPicPr>
          <p:cNvPr id="5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B1563268-7818-532B-A2FF-23E53ACB53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33728" b="61933" l="1395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91" t="31073" r="50112" b="36697"/>
          <a:stretch/>
        </p:blipFill>
        <p:spPr bwMode="auto">
          <a:xfrm rot="19371986">
            <a:off x="8143900" y="4357694"/>
            <a:ext cx="1002029" cy="718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357158" y="642918"/>
            <a:ext cx="64294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Картки самооцінки з використанням цеглинок</a:t>
            </a:r>
            <a:r>
              <a:rPr lang="en-US" sz="2400" b="1" dirty="0" smtClean="0">
                <a:ln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n/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LEGO</a:t>
            </a:r>
            <a:r>
              <a:rPr lang="uk-UA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57224" y="1428736"/>
            <a:ext cx="13901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ВИСОКИЙ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714876" y="1500174"/>
            <a:ext cx="1584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ДОСТАТНІЙ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988923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072066" y="3643314"/>
            <a:ext cx="13436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НИЗКИЙ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Picture 2" descr="C:\Users\Professional\Desktop\1.png"/>
          <p:cNvPicPr>
            <a:picLocks noChangeAspect="1" noChangeArrowheads="1"/>
          </p:cNvPicPr>
          <p:nvPr/>
        </p:nvPicPr>
        <p:blipFill>
          <a:blip r:embed="rId4" cstate="print"/>
          <a:srcRect b="19843"/>
          <a:stretch>
            <a:fillRect/>
          </a:stretch>
        </p:blipFill>
        <p:spPr bwMode="auto">
          <a:xfrm>
            <a:off x="714348" y="1714487"/>
            <a:ext cx="3429024" cy="3888245"/>
          </a:xfrm>
          <a:prstGeom prst="rect">
            <a:avLst/>
          </a:prstGeom>
          <a:noFill/>
        </p:spPr>
      </p:pic>
      <p:pic>
        <p:nvPicPr>
          <p:cNvPr id="17" name="Picture 3" descr="C:\Users\Professional\Desktop\2.png"/>
          <p:cNvPicPr>
            <a:picLocks noChangeAspect="1" noChangeArrowheads="1"/>
          </p:cNvPicPr>
          <p:nvPr/>
        </p:nvPicPr>
        <p:blipFill>
          <a:blip r:embed="rId5" cstate="print"/>
          <a:srcRect b="19280"/>
          <a:stretch>
            <a:fillRect/>
          </a:stretch>
        </p:blipFill>
        <p:spPr bwMode="auto">
          <a:xfrm>
            <a:off x="4652314" y="1785926"/>
            <a:ext cx="3348710" cy="38238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929198"/>
            <a:ext cx="4572032" cy="1285884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uk-UA" b="1" i="1" dirty="0" smtClean="0"/>
              <a:t> </a:t>
            </a:r>
            <a:endParaRPr lang="ru-RU" b="1" i="1" dirty="0" smtClean="0"/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500042"/>
            <a:ext cx="8001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Рефлексія</a:t>
            </a:r>
          </a:p>
          <a:p>
            <a:r>
              <a:rPr lang="uk-UA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Оберіть відповідну цеглинку </a:t>
            </a:r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LEGO</a:t>
            </a:r>
            <a:r>
              <a:rPr lang="uk-UA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32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00034" y="5572140"/>
            <a:ext cx="8429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cap="none" spc="0" dirty="0" smtClean="0">
                <a:ln/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Цеглинку </a:t>
            </a:r>
            <a:r>
              <a:rPr lang="en-US" sz="3600" b="1" dirty="0" smtClean="0">
                <a:ln/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LEGO</a:t>
            </a:r>
            <a:r>
              <a:rPr lang="uk-UA" sz="3600" b="1" cap="none" spc="0" dirty="0" smtClean="0">
                <a:ln/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підійміть, </a:t>
            </a:r>
          </a:p>
          <a:p>
            <a:pPr algn="ctr"/>
            <a:r>
              <a:rPr lang="uk-UA" sz="3600" b="1" cap="none" spc="0" dirty="0" smtClean="0">
                <a:ln/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зустріч нашу оцініть.</a:t>
            </a:r>
            <a:endParaRPr lang="ru-RU" sz="3600" b="1" cap="none" spc="0" dirty="0">
              <a:ln/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Professional\Desktop\02004q7b-07d3-0x0.jpg"/>
          <p:cNvPicPr>
            <a:picLocks noChangeAspect="1" noChangeArrowheads="1"/>
          </p:cNvPicPr>
          <p:nvPr/>
        </p:nvPicPr>
        <p:blipFill>
          <a:blip r:embed="rId3"/>
          <a:srcRect b="6667"/>
          <a:stretch>
            <a:fillRect/>
          </a:stretch>
        </p:blipFill>
        <p:spPr bwMode="auto">
          <a:xfrm>
            <a:off x="1714480" y="1571612"/>
            <a:ext cx="6163215" cy="4000528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5286380" y="2357430"/>
            <a:ext cx="17397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 було легко!</a:t>
            </a:r>
            <a:endParaRPr lang="uk-UA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143108" y="5000636"/>
            <a:ext cx="20659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 дуже втомився!</a:t>
            </a:r>
            <a:endParaRPr lang="uk-UA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928794" y="2285992"/>
            <a:ext cx="24036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Потребую допомоги!</a:t>
            </a:r>
            <a:endParaRPr lang="uk-UA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214546" y="3643314"/>
            <a:ext cx="19976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Мені все вдалося!</a:t>
            </a:r>
            <a:endParaRPr lang="uk-UA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357818" y="5000636"/>
            <a:ext cx="16083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Було складно!</a:t>
            </a:r>
            <a:endParaRPr lang="uk-UA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429256" y="3643314"/>
            <a:ext cx="14378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Було цікаво!</a:t>
            </a:r>
            <a:endParaRPr lang="uk-UA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0B76AD13-9A6E-3498-4A70-19B67599382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4081515"/>
            <a:ext cx="1503413" cy="2205005"/>
          </a:xfrm>
          <a:prstGeom prst="rect">
            <a:avLst/>
          </a:prstGeom>
        </p:spPr>
      </p:pic>
      <p:pic>
        <p:nvPicPr>
          <p:cNvPr id="20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703" b="67770"/>
          <a:stretch/>
        </p:blipFill>
        <p:spPr bwMode="auto">
          <a:xfrm>
            <a:off x="214282" y="3929066"/>
            <a:ext cx="684561" cy="49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4929198"/>
            <a:ext cx="4572032" cy="1285884"/>
          </a:xfrm>
        </p:spPr>
        <p:txBody>
          <a:bodyPr>
            <a:normAutofit/>
          </a:bodyPr>
          <a:lstStyle/>
          <a:p>
            <a:r>
              <a:rPr lang="en-US" dirty="0" smtClean="0"/>
              <a:t> </a:t>
            </a:r>
            <a:r>
              <a:rPr lang="uk-UA" b="1" i="1" dirty="0" smtClean="0"/>
              <a:t> </a:t>
            </a:r>
            <a:endParaRPr lang="ru-RU" b="1" i="1" dirty="0" smtClean="0"/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500042"/>
            <a:ext cx="80010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Рефлексія</a:t>
            </a:r>
          </a:p>
          <a:p>
            <a:r>
              <a:rPr lang="uk-UA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Оберіть відповідну цеглинку </a:t>
            </a:r>
            <a:r>
              <a:rPr lang="en-US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LEGO</a:t>
            </a:r>
            <a:r>
              <a:rPr lang="uk-UA" sz="36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3200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0B76AD13-9A6E-3498-4A70-19B67599382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4081515"/>
            <a:ext cx="1503413" cy="2205005"/>
          </a:xfrm>
          <a:prstGeom prst="rect">
            <a:avLst/>
          </a:prstGeom>
        </p:spPr>
      </p:pic>
      <p:pic>
        <p:nvPicPr>
          <p:cNvPr id="20" name="Picture 4" descr="Демонстраційний матеріал &quot;Цеглинки LEGO&quot; | Інші методичні матеріали. НУШ">
            <a:extLst>
              <a:ext uri="{FF2B5EF4-FFF2-40B4-BE49-F238E27FC236}">
                <a16:creationId xmlns:a16="http://schemas.microsoft.com/office/drawing/2014/main" xmlns="" id="{2A5BD434-A70C-5C14-E51D-BE15730026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 xmlns="">
                  <a14:imgLayer r:embed="">
                    <a14:imgEffect>
                      <a14:backgroundRemoval t="0" b="31164" l="0" r="488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0703" b="67770"/>
          <a:stretch/>
        </p:blipFill>
        <p:spPr bwMode="auto">
          <a:xfrm>
            <a:off x="214282" y="3929066"/>
            <a:ext cx="684561" cy="49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54131" y="1672786"/>
            <a:ext cx="5961141" cy="44708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492</TotalTime>
  <Words>381</Words>
  <Application>Microsoft Office PowerPoint</Application>
  <PresentationFormat>Экран (4:3)</PresentationFormat>
  <Paragraphs>72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 Техніки формувального  оцінювання з використанням LEGO</vt:lpstr>
      <vt:lpstr>  </vt:lpstr>
      <vt:lpstr>  </vt:lpstr>
      <vt:lpstr>Слайд 4</vt:lpstr>
      <vt:lpstr>Слайд 5</vt:lpstr>
      <vt:lpstr>Слайд 6</vt:lpstr>
      <vt:lpstr>  </vt:lpstr>
      <vt:lpstr>  </vt:lpstr>
      <vt:lpstr>  </vt:lpstr>
      <vt:lpstr>  </vt:lpstr>
      <vt:lpstr>  </vt:lpstr>
      <vt:lpstr>  </vt:lpstr>
      <vt:lpstr>  </vt:lpstr>
      <vt:lpstr>  </vt:lpstr>
      <vt:lpstr>Слайд 15</vt:lpstr>
      <vt:lpstr>Слайд 16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 Windows</dc:creator>
  <cp:lastModifiedBy>User Windows</cp:lastModifiedBy>
  <cp:revision>39</cp:revision>
  <dcterms:created xsi:type="dcterms:W3CDTF">2023-12-25T19:22:45Z</dcterms:created>
  <dcterms:modified xsi:type="dcterms:W3CDTF">2024-01-09T18:29:49Z</dcterms:modified>
</cp:coreProperties>
</file>