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57" r:id="rId5"/>
    <p:sldId id="266" r:id="rId6"/>
    <p:sldId id="265" r:id="rId7"/>
    <p:sldId id="267" r:id="rId8"/>
    <p:sldId id="268" r:id="rId9"/>
    <p:sldId id="258" r:id="rId10"/>
    <p:sldId id="270" r:id="rId11"/>
  </p:sldIdLst>
  <p:sldSz cx="9144000" cy="6858000" type="screen4x3"/>
  <p:notesSz cx="6858000" cy="9945688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87" d="100"/>
          <a:sy n="87" d="100"/>
        </p:scale>
        <p:origin x="131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9" d="100"/>
          <a:sy n="89" d="100"/>
        </p:scale>
        <p:origin x="279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DD3FE5C-685E-40DC-8B47-8DF64F779F51}" type="datetime1">
              <a:rPr lang="ru-RU" smtClean="0"/>
              <a:t>21.06.2025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50AD62A-9EE1-43E3-A7E5-D268F71DF3E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644828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B52D75A-407D-4103-A02A-5E07FB0FD905}" type="datetime1">
              <a:rPr lang="ru-RU" noProof="0" smtClean="0"/>
              <a:t>21.06.2025</a:t>
            </a:fld>
            <a:endParaRPr lang="ru-RU" noProof="0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90625" y="1243013"/>
            <a:ext cx="447675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534C2EF-8A97-4DAF-B099-E567883644D6}" type="slidenum">
              <a:rPr lang="ru-RU" noProof="0" smtClean="0"/>
              <a:t>‹№›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7180911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0625" y="1243013"/>
            <a:ext cx="4476750" cy="335756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noProof="0" smtClean="0"/>
              <a:t>1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685616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0625" y="1243013"/>
            <a:ext cx="4476750" cy="335756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/>
              <a:t>ПРИМЕЧАНИЕ. Чтобы изменить изображения на этом слайде, выберите рисунок и удалите его. Затем нажмите значок вставки рисунка в заполнителе, чтобы вставить собственное изображение.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534C2EF-8A97-4DAF-B099-E567883644D6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70042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0625" y="1243013"/>
            <a:ext cx="4476750" cy="335756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/>
              <a:t>ПРИМЕЧАНИЕ. Чтобы изменить изображения на этом слайде, выберите рисунок и удалите его. Затем нажмите значок вставки рисунка в заполнителе, чтобы вставить собственное изображение.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534C2EF-8A97-4DAF-B099-E567883644D6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6014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0625" y="1243013"/>
            <a:ext cx="4476750" cy="335756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/>
              <a:t>ПРИМЕЧАНИЕ. Чтобы изменить изображения на этом слайде, выберите рисунок и удалите его. Затем нажмите значок вставки рисунка в заполнителе, чтобы вставить собственное изображение.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534C2EF-8A97-4DAF-B099-E567883644D6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55211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0625" y="1243013"/>
            <a:ext cx="4476750" cy="335756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/>
              <a:t>ПРИМЕЧАНИЕ. Чтобы изменить изображения на этом слайде, выберите рисунок и удалите его. Затем нажмите значок вставки рисунка в заполнителе, чтобы вставить собственное изображение.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534C2EF-8A97-4DAF-B099-E567883644D6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32655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0625" y="1243013"/>
            <a:ext cx="4476750" cy="335756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85184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0625" y="1243013"/>
            <a:ext cx="4476750" cy="335756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noProof="0" smtClean="0"/>
              <a:t>7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29045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" r="323" b="422"/>
          <a:stretch/>
        </p:blipFill>
        <p:spPr>
          <a:xfrm>
            <a:off x="1143" y="1"/>
            <a:ext cx="9141714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28650" y="533400"/>
            <a:ext cx="6343650" cy="1828800"/>
          </a:xfrm>
        </p:spPr>
        <p:txBody>
          <a:bodyPr rtlCol="0" anchor="b">
            <a:normAutofit/>
          </a:bodyPr>
          <a:lstStyle>
            <a:lvl1pPr algn="l">
              <a:defRPr sz="33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28650" y="2438400"/>
            <a:ext cx="5314950" cy="914400"/>
          </a:xfrm>
        </p:spPr>
        <p:txBody>
          <a:bodyPr rtlCol="0">
            <a:normAutofit/>
          </a:bodyPr>
          <a:lstStyle>
            <a:lvl1pPr marL="0" indent="0" algn="l">
              <a:spcBef>
                <a:spcPts val="900"/>
              </a:spcBef>
              <a:buNone/>
              <a:defRPr sz="1800"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15445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9DDE378-217F-408E-9F08-1F2C2197986A}" type="datetime1">
              <a:rPr lang="ru-RU" noProof="0" smtClean="0"/>
              <a:t>21.06.2025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‹№›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03573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" t="422"/>
          <a:stretch/>
        </p:blipFill>
        <p:spPr>
          <a:xfrm>
            <a:off x="0" y="0"/>
            <a:ext cx="9141714" cy="68571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4600" y="533400"/>
            <a:ext cx="5486400" cy="1828800"/>
          </a:xfrm>
        </p:spPr>
        <p:txBody>
          <a:bodyPr rtlCol="0" anchor="b">
            <a:normAutofit/>
          </a:bodyPr>
          <a:lstStyle>
            <a:lvl1pPr>
              <a:defRPr sz="33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4600" y="2438400"/>
            <a:ext cx="41148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900"/>
              </a:spcBef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27950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43000" y="1825625"/>
            <a:ext cx="3291840" cy="347472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09160" y="1825625"/>
            <a:ext cx="3291840" cy="347472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3B390B6-A938-4A3C-81E6-728DA5F6F5C9}" type="datetime1">
              <a:rPr lang="ru-RU" noProof="0" smtClean="0"/>
              <a:t>21.06.2025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‹№›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62530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43000" y="1828800"/>
            <a:ext cx="3291840" cy="795867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18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43000" y="2624666"/>
            <a:ext cx="3291840" cy="2675467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09160" y="1828800"/>
            <a:ext cx="3291840" cy="795867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18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09160" y="2624666"/>
            <a:ext cx="3291840" cy="2675467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B6574-69C6-4D24-9F36-307D5EE1909D}" type="datetime1">
              <a:rPr lang="ru-RU" noProof="0" smtClean="0"/>
              <a:t>21.06.2025</a:t>
            </a:fld>
            <a:endParaRPr lang="ru-RU" noProof="0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‹№›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9000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B86FE35-6E1F-4337-8DC1-75284CBAFF98}" type="datetime1">
              <a:rPr lang="ru-RU" noProof="0" smtClean="0"/>
              <a:t>21.06.2025</a:t>
            </a:fld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‹№›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64502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C588FA2-CAE4-491F-91C5-2256E3BFB24E}" type="datetime1">
              <a:rPr lang="ru-RU" noProof="0" smtClean="0"/>
              <a:t>21.06.2025</a:t>
            </a:fld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‹№›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58007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>
              <a:defRPr sz="24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3300" y="1828801"/>
            <a:ext cx="4457700" cy="3476625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2999" y="1828801"/>
            <a:ext cx="2194560" cy="3476625"/>
          </a:xfrm>
        </p:spPr>
        <p:txBody>
          <a:bodyPr rtlCol="0">
            <a:normAutofit/>
          </a:bodyPr>
          <a:lstStyle>
            <a:lvl1pPr marL="0" indent="0">
              <a:spcBef>
                <a:spcPts val="900"/>
              </a:spcBef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A6B729A-78D4-46ED-B78F-25AAD81A9EA1}" type="datetime1">
              <a:rPr lang="ru-RU" noProof="0" smtClean="0"/>
              <a:t>21.06.2025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‹№›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80735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лилиния 5"/>
          <p:cNvSpPr>
            <a:spLocks/>
          </p:cNvSpPr>
          <p:nvPr/>
        </p:nvSpPr>
        <p:spPr bwMode="gray">
          <a:xfrm>
            <a:off x="603250" y="1695450"/>
            <a:ext cx="4197350" cy="3295650"/>
          </a:xfrm>
          <a:custGeom>
            <a:avLst/>
            <a:gdLst>
              <a:gd name="T0" fmla="*/ 1279 w 1347"/>
              <a:gd name="T1" fmla="*/ 919 h 986"/>
              <a:gd name="T2" fmla="*/ 65 w 1347"/>
              <a:gd name="T3" fmla="*/ 919 h 986"/>
              <a:gd name="T4" fmla="*/ 65 w 1347"/>
              <a:gd name="T5" fmla="*/ 64 h 986"/>
              <a:gd name="T6" fmla="*/ 1279 w 1347"/>
              <a:gd name="T7" fmla="*/ 64 h 986"/>
              <a:gd name="T8" fmla="*/ 1279 w 1347"/>
              <a:gd name="T9" fmla="*/ 919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7" h="986">
                <a:moveTo>
                  <a:pt x="1279" y="919"/>
                </a:moveTo>
                <a:cubicBezTo>
                  <a:pt x="1211" y="986"/>
                  <a:pt x="121" y="974"/>
                  <a:pt x="65" y="919"/>
                </a:cubicBezTo>
                <a:cubicBezTo>
                  <a:pt x="9" y="863"/>
                  <a:pt x="0" y="128"/>
                  <a:pt x="65" y="64"/>
                </a:cubicBezTo>
                <a:cubicBezTo>
                  <a:pt x="130" y="0"/>
                  <a:pt x="1217" y="3"/>
                  <a:pt x="1279" y="64"/>
                </a:cubicBezTo>
                <a:cubicBezTo>
                  <a:pt x="1341" y="125"/>
                  <a:pt x="1347" y="852"/>
                  <a:pt x="1279" y="9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1350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>
              <a:defRPr sz="24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2" name="Рисунок 11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754517" y="1874520"/>
            <a:ext cx="3894817" cy="2937510"/>
          </a:xfrm>
          <a:custGeom>
            <a:avLst/>
            <a:gdLst>
              <a:gd name="connsiteX0" fmla="*/ 2531359 w 5066932"/>
              <a:gd name="connsiteY0" fmla="*/ 21 h 2945784"/>
              <a:gd name="connsiteX1" fmla="*/ 4878015 w 5066932"/>
              <a:gd name="connsiteY1" fmla="*/ 145719 h 2945784"/>
              <a:gd name="connsiteX2" fmla="*/ 4878015 w 5066932"/>
              <a:gd name="connsiteY2" fmla="*/ 2803241 h 2945784"/>
              <a:gd name="connsiteX3" fmla="*/ 175988 w 5066932"/>
              <a:gd name="connsiteY3" fmla="*/ 2803241 h 2945784"/>
              <a:gd name="connsiteX4" fmla="*/ 175988 w 5066932"/>
              <a:gd name="connsiteY4" fmla="*/ 145719 h 2945784"/>
              <a:gd name="connsiteX5" fmla="*/ 2531359 w 5066932"/>
              <a:gd name="connsiteY5" fmla="*/ 21 h 2945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66932" h="2945784">
                <a:moveTo>
                  <a:pt x="2531359" y="21"/>
                </a:moveTo>
                <a:cubicBezTo>
                  <a:pt x="3645379" y="1187"/>
                  <a:pt x="4757946" y="50918"/>
                  <a:pt x="4878015" y="145719"/>
                </a:cubicBezTo>
                <a:cubicBezTo>
                  <a:pt x="5118151" y="335320"/>
                  <a:pt x="5141390" y="2594991"/>
                  <a:pt x="4878015" y="2803241"/>
                </a:cubicBezTo>
                <a:cubicBezTo>
                  <a:pt x="4614639" y="3011491"/>
                  <a:pt x="392886" y="2974193"/>
                  <a:pt x="175988" y="2803241"/>
                </a:cubicBezTo>
                <a:cubicBezTo>
                  <a:pt x="-40909" y="2629181"/>
                  <a:pt x="-75768" y="344644"/>
                  <a:pt x="175988" y="145719"/>
                </a:cubicBezTo>
                <a:cubicBezTo>
                  <a:pt x="301866" y="46256"/>
                  <a:pt x="1417339" y="-1144"/>
                  <a:pt x="2531359" y="21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 sz="15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rtl="0"/>
            <a:r>
              <a:rPr lang="ru-RU" noProof="0" dirty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257800" y="2245995"/>
            <a:ext cx="2743200" cy="2194560"/>
          </a:xfrm>
        </p:spPr>
        <p:txBody>
          <a:bodyPr rtlCol="0">
            <a:normAutofit/>
          </a:bodyPr>
          <a:lstStyle>
            <a:lvl1pPr marL="0" indent="0">
              <a:spcBef>
                <a:spcPts val="900"/>
              </a:spcBef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148A9C3-BEC6-470C-8939-1BC0DFD13620}" type="datetime1">
              <a:rPr lang="ru-RU" noProof="0" smtClean="0"/>
              <a:t>21.06.2025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‹№›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65131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Два рисунка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" y="1716"/>
            <a:ext cx="9141714" cy="685628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1436" y="5791200"/>
            <a:ext cx="6086564" cy="7016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180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Полилиния 5"/>
          <p:cNvSpPr>
            <a:spLocks/>
          </p:cNvSpPr>
          <p:nvPr/>
        </p:nvSpPr>
        <p:spPr bwMode="gray">
          <a:xfrm>
            <a:off x="571500" y="933450"/>
            <a:ext cx="30861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1350" noProof="0" dirty="0"/>
          </a:p>
        </p:txBody>
      </p:sp>
      <p:sp>
        <p:nvSpPr>
          <p:cNvPr id="15" name="Рисунок 14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3"/>
          </p:nvPr>
        </p:nvSpPr>
        <p:spPr>
          <a:xfrm>
            <a:off x="744327" y="1113023"/>
            <a:ext cx="2728840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dirty="0"/>
              <a:t>Вставка рисунка</a:t>
            </a:r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4"/>
          </p:nvPr>
        </p:nvSpPr>
        <p:spPr>
          <a:xfrm>
            <a:off x="771436" y="5181600"/>
            <a:ext cx="2674620" cy="493776"/>
          </a:xfrm>
        </p:spPr>
        <p:txBody>
          <a:bodyPr rtlCol="0">
            <a:normAutofit/>
          </a:bodyPr>
          <a:lstStyle>
            <a:lvl1pPr marL="0" indent="0">
              <a:buNone/>
              <a:defRPr sz="1350"/>
            </a:lvl1pPr>
            <a:lvl2pPr marL="0" indent="0">
              <a:spcBef>
                <a:spcPts val="900"/>
              </a:spcBef>
              <a:buNone/>
              <a:defRPr sz="1350"/>
            </a:lvl2pPr>
            <a:lvl3pPr marL="0" indent="0">
              <a:spcBef>
                <a:spcPts val="900"/>
              </a:spcBef>
              <a:buNone/>
              <a:defRPr sz="1350"/>
            </a:lvl3pPr>
            <a:lvl4pPr marL="0" indent="0">
              <a:spcBef>
                <a:spcPts val="900"/>
              </a:spcBef>
              <a:buNone/>
              <a:defRPr sz="1350"/>
            </a:lvl4pPr>
            <a:lvl5pPr marL="0" indent="0">
              <a:spcBef>
                <a:spcPts val="900"/>
              </a:spcBef>
              <a:buNone/>
              <a:defRPr sz="135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8" name="Полилиния 5"/>
          <p:cNvSpPr>
            <a:spLocks/>
          </p:cNvSpPr>
          <p:nvPr/>
        </p:nvSpPr>
        <p:spPr bwMode="gray">
          <a:xfrm>
            <a:off x="3975100" y="933450"/>
            <a:ext cx="30861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1350" noProof="0" dirty="0"/>
          </a:p>
        </p:txBody>
      </p:sp>
      <p:sp>
        <p:nvSpPr>
          <p:cNvPr id="19" name="Рисунок 18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5"/>
          </p:nvPr>
        </p:nvSpPr>
        <p:spPr>
          <a:xfrm>
            <a:off x="4147926" y="1113023"/>
            <a:ext cx="2728840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dirty="0"/>
              <a:t>Вставка рисунка</a:t>
            </a:r>
          </a:p>
        </p:txBody>
      </p:sp>
      <p:sp>
        <p:nvSpPr>
          <p:cNvPr id="20" name="Текст 16"/>
          <p:cNvSpPr>
            <a:spLocks noGrp="1"/>
          </p:cNvSpPr>
          <p:nvPr>
            <p:ph type="body" sz="quarter" idx="16"/>
          </p:nvPr>
        </p:nvSpPr>
        <p:spPr>
          <a:xfrm>
            <a:off x="4175036" y="5181600"/>
            <a:ext cx="2674620" cy="493776"/>
          </a:xfrm>
        </p:spPr>
        <p:txBody>
          <a:bodyPr rtlCol="0">
            <a:normAutofit/>
          </a:bodyPr>
          <a:lstStyle>
            <a:lvl1pPr marL="0" indent="0">
              <a:buNone/>
              <a:defRPr sz="1350"/>
            </a:lvl1pPr>
            <a:lvl2pPr marL="0" indent="0">
              <a:spcBef>
                <a:spcPts val="900"/>
              </a:spcBef>
              <a:buNone/>
              <a:defRPr sz="1350"/>
            </a:lvl2pPr>
            <a:lvl3pPr marL="0" indent="0">
              <a:spcBef>
                <a:spcPts val="900"/>
              </a:spcBef>
              <a:buNone/>
              <a:defRPr sz="1350"/>
            </a:lvl3pPr>
            <a:lvl4pPr marL="0" indent="0">
              <a:spcBef>
                <a:spcPts val="900"/>
              </a:spcBef>
              <a:buNone/>
              <a:defRPr sz="1350"/>
            </a:lvl4pPr>
            <a:lvl5pPr marL="0" indent="0">
              <a:spcBef>
                <a:spcPts val="900"/>
              </a:spcBef>
              <a:buNone/>
              <a:defRPr sz="135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03777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ри рисунк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" y="1716"/>
            <a:ext cx="9141714" cy="685628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1436" y="5305425"/>
            <a:ext cx="6078062" cy="579921"/>
          </a:xfrm>
        </p:spPr>
        <p:txBody>
          <a:bodyPr rtlCol="0">
            <a:normAutofit/>
          </a:bodyPr>
          <a:lstStyle>
            <a:lvl1pPr>
              <a:defRPr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Полилиния 5"/>
          <p:cNvSpPr>
            <a:spLocks/>
          </p:cNvSpPr>
          <p:nvPr/>
        </p:nvSpPr>
        <p:spPr bwMode="gray">
          <a:xfrm>
            <a:off x="571500" y="933450"/>
            <a:ext cx="40005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1350" noProof="0" dirty="0"/>
          </a:p>
        </p:txBody>
      </p:sp>
      <p:sp>
        <p:nvSpPr>
          <p:cNvPr id="15" name="Рисунок 14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3"/>
          </p:nvPr>
        </p:nvSpPr>
        <p:spPr>
          <a:xfrm>
            <a:off x="743916" y="1113023"/>
            <a:ext cx="3655668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dirty="0"/>
              <a:t>Вставка рисунка</a:t>
            </a:r>
          </a:p>
        </p:txBody>
      </p:sp>
      <p:sp>
        <p:nvSpPr>
          <p:cNvPr id="18" name="Полилиния 5"/>
          <p:cNvSpPr>
            <a:spLocks/>
          </p:cNvSpPr>
          <p:nvPr/>
        </p:nvSpPr>
        <p:spPr bwMode="gray">
          <a:xfrm>
            <a:off x="4742905" y="967316"/>
            <a:ext cx="2243207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1350" noProof="0" dirty="0"/>
          </a:p>
        </p:txBody>
      </p:sp>
      <p:sp>
        <p:nvSpPr>
          <p:cNvPr id="19" name="Рисунок 18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5"/>
          </p:nvPr>
        </p:nvSpPr>
        <p:spPr>
          <a:xfrm>
            <a:off x="4879519" y="1109743"/>
            <a:ext cx="1969979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dirty="0"/>
              <a:t>Вставка рисунка</a:t>
            </a:r>
          </a:p>
        </p:txBody>
      </p:sp>
      <p:sp>
        <p:nvSpPr>
          <p:cNvPr id="12" name="Полилиния 5"/>
          <p:cNvSpPr>
            <a:spLocks/>
          </p:cNvSpPr>
          <p:nvPr/>
        </p:nvSpPr>
        <p:spPr bwMode="gray">
          <a:xfrm>
            <a:off x="4742905" y="3060954"/>
            <a:ext cx="2243207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1350" noProof="0" dirty="0"/>
          </a:p>
        </p:txBody>
      </p:sp>
      <p:sp>
        <p:nvSpPr>
          <p:cNvPr id="13" name="Рисунок 1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6" hasCustomPrompt="1"/>
          </p:nvPr>
        </p:nvSpPr>
        <p:spPr>
          <a:xfrm>
            <a:off x="4879519" y="3203381"/>
            <a:ext cx="1969979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noProof="0" dirty="0"/>
              <a:t>Щелкните значок, чтобы добавить фото</a:t>
            </a:r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4"/>
          </p:nvPr>
        </p:nvSpPr>
        <p:spPr>
          <a:xfrm>
            <a:off x="771436" y="5919255"/>
            <a:ext cx="6078062" cy="49742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1200"/>
            </a:lvl1pPr>
            <a:lvl2pPr marL="0" indent="0">
              <a:spcBef>
                <a:spcPts val="900"/>
              </a:spcBef>
              <a:buNone/>
              <a:defRPr sz="1350"/>
            </a:lvl2pPr>
            <a:lvl3pPr marL="0" indent="0">
              <a:spcBef>
                <a:spcPts val="900"/>
              </a:spcBef>
              <a:buNone/>
              <a:defRPr sz="1350"/>
            </a:lvl3pPr>
            <a:lvl4pPr marL="0" indent="0">
              <a:spcBef>
                <a:spcPts val="900"/>
              </a:spcBef>
              <a:buNone/>
              <a:defRPr sz="1350"/>
            </a:lvl4pPr>
            <a:lvl5pPr marL="0" indent="0">
              <a:spcBef>
                <a:spcPts val="900"/>
              </a:spcBef>
              <a:buNone/>
              <a:defRPr sz="135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1779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Пять рисунк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" y="284"/>
            <a:ext cx="9141714" cy="685971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58050" y="365126"/>
            <a:ext cx="1600200" cy="15398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180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8" name="Полилиния 5"/>
          <p:cNvSpPr>
            <a:spLocks/>
          </p:cNvSpPr>
          <p:nvPr/>
        </p:nvSpPr>
        <p:spPr bwMode="gray">
          <a:xfrm>
            <a:off x="3136900" y="265045"/>
            <a:ext cx="39242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1350" noProof="0" dirty="0"/>
          </a:p>
        </p:txBody>
      </p:sp>
      <p:sp>
        <p:nvSpPr>
          <p:cNvPr id="9" name="Рисунок 8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3"/>
          </p:nvPr>
        </p:nvSpPr>
        <p:spPr>
          <a:xfrm>
            <a:off x="3318326" y="436316"/>
            <a:ext cx="3561446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dirty="0"/>
              <a:t>Вставка рисунка</a:t>
            </a:r>
          </a:p>
        </p:txBody>
      </p:sp>
      <p:sp>
        <p:nvSpPr>
          <p:cNvPr id="10" name="Полилиния 5"/>
          <p:cNvSpPr>
            <a:spLocks/>
          </p:cNvSpPr>
          <p:nvPr/>
        </p:nvSpPr>
        <p:spPr bwMode="gray">
          <a:xfrm>
            <a:off x="612141" y="384724"/>
            <a:ext cx="2359659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1350" noProof="0" dirty="0"/>
          </a:p>
        </p:txBody>
      </p:sp>
      <p:sp>
        <p:nvSpPr>
          <p:cNvPr id="11" name="Рисунок 10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5"/>
          </p:nvPr>
        </p:nvSpPr>
        <p:spPr>
          <a:xfrm>
            <a:off x="759767" y="538232"/>
            <a:ext cx="2064409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dirty="0"/>
              <a:t>Вставка рисунка</a:t>
            </a:r>
          </a:p>
        </p:txBody>
      </p:sp>
      <p:sp>
        <p:nvSpPr>
          <p:cNvPr id="12" name="Полилиния 5"/>
          <p:cNvSpPr>
            <a:spLocks/>
          </p:cNvSpPr>
          <p:nvPr/>
        </p:nvSpPr>
        <p:spPr bwMode="gray">
          <a:xfrm>
            <a:off x="612141" y="2478362"/>
            <a:ext cx="2359659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1350" noProof="0" dirty="0"/>
          </a:p>
        </p:txBody>
      </p:sp>
      <p:sp>
        <p:nvSpPr>
          <p:cNvPr id="13" name="Рисунок 1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6"/>
          </p:nvPr>
        </p:nvSpPr>
        <p:spPr>
          <a:xfrm>
            <a:off x="759767" y="2631870"/>
            <a:ext cx="2064409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dirty="0"/>
              <a:t>Вставка рисунка</a:t>
            </a:r>
          </a:p>
        </p:txBody>
      </p:sp>
      <p:sp>
        <p:nvSpPr>
          <p:cNvPr id="14" name="Полилиния 5"/>
          <p:cNvSpPr>
            <a:spLocks/>
          </p:cNvSpPr>
          <p:nvPr/>
        </p:nvSpPr>
        <p:spPr bwMode="gray">
          <a:xfrm>
            <a:off x="612141" y="4572000"/>
            <a:ext cx="2359659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1350" noProof="0" dirty="0"/>
          </a:p>
        </p:txBody>
      </p:sp>
      <p:sp>
        <p:nvSpPr>
          <p:cNvPr id="15" name="Рисунок 14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7"/>
          </p:nvPr>
        </p:nvSpPr>
        <p:spPr>
          <a:xfrm>
            <a:off x="759767" y="4725508"/>
            <a:ext cx="2064409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dirty="0"/>
              <a:t>Вставка рисунка</a:t>
            </a:r>
          </a:p>
        </p:txBody>
      </p:sp>
      <p:sp>
        <p:nvSpPr>
          <p:cNvPr id="20" name="Полилиния 5"/>
          <p:cNvSpPr>
            <a:spLocks/>
          </p:cNvSpPr>
          <p:nvPr/>
        </p:nvSpPr>
        <p:spPr bwMode="gray">
          <a:xfrm>
            <a:off x="3136900" y="3448512"/>
            <a:ext cx="39242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1350" noProof="0" dirty="0"/>
          </a:p>
        </p:txBody>
      </p:sp>
      <p:sp>
        <p:nvSpPr>
          <p:cNvPr id="21" name="Рисунок 20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8"/>
          </p:nvPr>
        </p:nvSpPr>
        <p:spPr>
          <a:xfrm>
            <a:off x="3318326" y="3619783"/>
            <a:ext cx="3561446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dirty="0"/>
              <a:t>Вставка рисунка</a:t>
            </a:r>
          </a:p>
        </p:txBody>
      </p:sp>
    </p:spTree>
    <p:extLst>
      <p:ext uri="{BB962C8B-B14F-4D97-AF65-F5344CB8AC3E}">
        <p14:creationId xmlns:p14="http://schemas.microsoft.com/office/powerpoint/2010/main" val="86467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F5B8932-1B2E-4152-972E-5DDDF189815E}" type="datetime1">
              <a:rPr lang="ru-RU" noProof="0" smtClean="0"/>
              <a:t>21.06.2025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‹№›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44326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365125"/>
            <a:ext cx="1371599" cy="4940300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365125"/>
            <a:ext cx="5143500" cy="4940300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4ABA02B-48D7-4F45-BDF4-92DC0DAD942C}" type="datetime1">
              <a:rPr lang="ru-RU" noProof="0" smtClean="0"/>
              <a:t>21.06.2025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‹№›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92624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" t="511" r="525" b="2999"/>
          <a:stretch/>
        </p:blipFill>
        <p:spPr>
          <a:xfrm>
            <a:off x="0" y="0"/>
            <a:ext cx="914162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372350" cy="10826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43000" y="1828800"/>
            <a:ext cx="68580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657350" y="6416676"/>
            <a:ext cx="3429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257800" y="6416676"/>
            <a:ext cx="1028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/>
                </a:solidFill>
              </a:defRPr>
            </a:lvl1pPr>
          </a:lstStyle>
          <a:p>
            <a:pPr rtl="0"/>
            <a:fld id="{DC929494-1A30-419E-AF45-4DF2B34B9C72}" type="datetime1">
              <a:rPr lang="ru-RU" noProof="0" smtClean="0"/>
              <a:t>21.06.2025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416676"/>
            <a:ext cx="6286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/>
                </a:solidFill>
              </a:defRPr>
            </a:lvl1pPr>
          </a:lstStyle>
          <a:p>
            <a:pPr rtl="0"/>
            <a:fld id="{289D71E3-7D81-4C24-B9D8-6B108755C64C}" type="slidenum">
              <a:rPr lang="ru-RU" noProof="0" smtClean="0"/>
              <a:pPr rtl="0"/>
              <a:t>‹№›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6165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2" r:id="rId11"/>
    <p:sldLayoutId id="2147483661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135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900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indent="-137160" algn="l" defTabSz="68580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-137160" algn="l" defTabSz="68580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57250" indent="-137160" algn="l" defTabSz="68580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028700" indent="-137160" algn="l" defTabSz="68580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200150" indent="-137160" algn="l" defTabSz="68580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371600" indent="-137160" algn="l" defTabSz="68580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indent="-137160" algn="l" defTabSz="68580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134" y="1988840"/>
            <a:ext cx="9144000" cy="1090414"/>
          </a:xfrm>
        </p:spPr>
        <p:txBody>
          <a:bodyPr rtlCol="0">
            <a:noAutofit/>
          </a:bodyPr>
          <a:lstStyle/>
          <a:p>
            <a:pPr algn="ctr"/>
            <a:r>
              <a:rPr lang="uk-UA" sz="3600" b="1" dirty="0"/>
              <a:t>То який він – урок із розвитку </a:t>
            </a:r>
            <a:br>
              <a:rPr lang="uk-UA" sz="3600" b="1" dirty="0"/>
            </a:br>
            <a:r>
              <a:rPr lang="uk-UA" sz="3600" b="1" dirty="0"/>
              <a:t>критичного мислення?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3284984"/>
            <a:ext cx="7272808" cy="2520280"/>
          </a:xfrm>
        </p:spPr>
        <p:txBody>
          <a:bodyPr rtlCol="0">
            <a:noAutofit/>
          </a:bodyPr>
          <a:lstStyle/>
          <a:p>
            <a:pPr algn="ctr"/>
            <a:r>
              <a:rPr lang="uk-UA" sz="1400" dirty="0"/>
              <a:t>Технологія проведення уроку з розвитку критичного мислення </a:t>
            </a:r>
          </a:p>
          <a:p>
            <a:pPr algn="ctr"/>
            <a:r>
              <a:rPr lang="uk-UA" sz="1400" dirty="0"/>
              <a:t>залежить від його предметного наповнення і дидактичних завдань, </a:t>
            </a:r>
          </a:p>
          <a:p>
            <a:pPr algn="ctr"/>
            <a:r>
              <a:rPr lang="uk-UA" sz="1400" dirty="0"/>
              <a:t>від типу уроку (це набуття нових знань чи формування умінь), </a:t>
            </a:r>
          </a:p>
          <a:p>
            <a:pPr algn="ctr"/>
            <a:r>
              <a:rPr lang="uk-UA" sz="1400" dirty="0"/>
              <a:t>від власне навчального предмета. </a:t>
            </a:r>
          </a:p>
          <a:p>
            <a:pPr algn="ctr"/>
            <a:r>
              <a:rPr lang="uk-UA" sz="1400" dirty="0"/>
              <a:t>Та загалом такий урок традиційно складається </a:t>
            </a:r>
          </a:p>
          <a:p>
            <a:pPr algn="ctr"/>
            <a:r>
              <a:rPr lang="uk-UA" sz="1400" dirty="0"/>
              <a:t>з трьох основних частин: </a:t>
            </a:r>
          </a:p>
          <a:p>
            <a:pPr algn="ctr"/>
            <a:r>
              <a:rPr lang="uk-UA" sz="1400" dirty="0"/>
              <a:t>вступної, основної та підсумкової.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A9A807-A729-1D42-6F5A-2BDA69A0C020}"/>
              </a:ext>
            </a:extLst>
          </p:cNvPr>
          <p:cNvSpPr txBox="1"/>
          <p:nvPr/>
        </p:nvSpPr>
        <p:spPr>
          <a:xfrm>
            <a:off x="35133" y="404664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b="1" dirty="0">
                <a:latin typeface="+mj-lt"/>
              </a:rPr>
              <a:t>Дніпровська гімназія № 140 Дніпровської міської ради</a:t>
            </a:r>
          </a:p>
          <a:p>
            <a:pPr algn="ctr"/>
            <a:r>
              <a:rPr lang="uk-UA" sz="1400" b="1" dirty="0">
                <a:latin typeface="+mj-lt"/>
              </a:rPr>
              <a:t>Учителька початкових класів</a:t>
            </a:r>
          </a:p>
          <a:p>
            <a:pPr algn="ctr"/>
            <a:r>
              <a:rPr lang="uk-UA" sz="1400" b="1" dirty="0">
                <a:latin typeface="+mj-lt"/>
              </a:rPr>
              <a:t>Тимофєєва Олена Петрівна</a:t>
            </a:r>
          </a:p>
          <a:p>
            <a:pPr algn="ctr"/>
            <a:r>
              <a:rPr lang="uk-UA" sz="1400" b="1" dirty="0">
                <a:latin typeface="+mj-lt"/>
              </a:rPr>
              <a:t>Вища кваліфікаційна категорія</a:t>
            </a:r>
          </a:p>
          <a:p>
            <a:pPr algn="ctr"/>
            <a:r>
              <a:rPr lang="uk-UA" sz="1400" b="1" dirty="0">
                <a:latin typeface="+mj-lt"/>
              </a:rPr>
              <a:t>Учитель - методист</a:t>
            </a:r>
          </a:p>
        </p:txBody>
      </p:sp>
    </p:spTree>
    <p:extLst>
      <p:ext uri="{BB962C8B-B14F-4D97-AF65-F5344CB8AC3E}">
        <p14:creationId xmlns:p14="http://schemas.microsoft.com/office/powerpoint/2010/main" val="279804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4201" y="5445224"/>
            <a:ext cx="9124406" cy="774616"/>
          </a:xfrm>
        </p:spPr>
        <p:txBody>
          <a:bodyPr rtlCol="0">
            <a:normAutofit fontScale="90000"/>
          </a:bodyPr>
          <a:lstStyle/>
          <a:p>
            <a:pPr algn="ctr"/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sz="3300" b="1" dirty="0"/>
            </a:br>
            <a:br>
              <a:rPr lang="uk-UA" sz="3300" b="1" dirty="0"/>
            </a:br>
            <a:br>
              <a:rPr lang="uk-UA" sz="3300" b="1" dirty="0"/>
            </a:br>
            <a:r>
              <a:rPr lang="uk-UA" sz="4000" b="1" dirty="0">
                <a:solidFill>
                  <a:srgbClr val="A63121"/>
                </a:solidFill>
                <a:latin typeface="Times New Roman" panose="02020603050405020304" pitchFamily="18" charset="0"/>
              </a:rPr>
              <a:t>Виклик або вступна частина уроку</a:t>
            </a:r>
            <a:endParaRPr lang="uk-UA" sz="40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11560" y="1124744"/>
            <a:ext cx="2971800" cy="3531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1050" dirty="0">
              <a:latin typeface="+mj-lt"/>
            </a:endParaRPr>
          </a:p>
          <a:p>
            <a:endParaRPr lang="uk-UA" sz="1050" dirty="0">
              <a:latin typeface="+mj-lt"/>
            </a:endParaRPr>
          </a:p>
          <a:p>
            <a:endParaRPr lang="uk-UA" sz="1050" dirty="0">
              <a:latin typeface="+mj-lt"/>
            </a:endParaRPr>
          </a:p>
          <a:p>
            <a:pPr algn="ctr"/>
            <a:r>
              <a:rPr lang="uk-UA" sz="1200" dirty="0">
                <a:latin typeface="+mj-lt"/>
              </a:rPr>
              <a:t>Вступна частина уроку, </a:t>
            </a:r>
          </a:p>
          <a:p>
            <a:pPr algn="ctr"/>
            <a:r>
              <a:rPr lang="uk-UA" sz="1200" dirty="0">
                <a:latin typeface="+mj-lt"/>
              </a:rPr>
              <a:t>яку ще називають “викликом” </a:t>
            </a:r>
          </a:p>
          <a:p>
            <a:pPr algn="ctr"/>
            <a:r>
              <a:rPr lang="uk-UA" sz="1200" dirty="0">
                <a:latin typeface="+mj-lt"/>
              </a:rPr>
              <a:t>триває зазвичай перші 5–7 хвилин. </a:t>
            </a:r>
            <a:br>
              <a:rPr lang="uk-UA" sz="1200" dirty="0">
                <a:latin typeface="+mj-lt"/>
              </a:rPr>
            </a:br>
            <a:r>
              <a:rPr lang="uk-UA" sz="1200" dirty="0">
                <a:latin typeface="+mj-lt"/>
              </a:rPr>
              <a:t>За цей час слід </a:t>
            </a:r>
          </a:p>
          <a:p>
            <a:pPr algn="ctr"/>
            <a:r>
              <a:rPr lang="uk-UA" sz="1200" dirty="0">
                <a:latin typeface="+mj-lt"/>
              </a:rPr>
              <a:t>актуалізувати опорні знання –</a:t>
            </a:r>
          </a:p>
          <a:p>
            <a:pPr algn="ctr"/>
            <a:r>
              <a:rPr lang="uk-UA" sz="1200" dirty="0">
                <a:latin typeface="+mj-lt"/>
              </a:rPr>
              <a:t> “дістати” їх із довготривалої </a:t>
            </a:r>
          </a:p>
          <a:p>
            <a:pPr algn="ctr"/>
            <a:r>
              <a:rPr lang="uk-UA" sz="1200" dirty="0">
                <a:latin typeface="+mj-lt"/>
              </a:rPr>
              <a:t>пам’яті учнів. </a:t>
            </a:r>
            <a:br>
              <a:rPr lang="uk-UA" sz="1200" dirty="0">
                <a:latin typeface="+mj-lt"/>
              </a:rPr>
            </a:br>
            <a:r>
              <a:rPr lang="uk-UA" sz="1200" dirty="0">
                <a:latin typeface="+mj-lt"/>
              </a:rPr>
              <a:t>Саме слово підказує, </a:t>
            </a:r>
          </a:p>
          <a:p>
            <a:pPr algn="ctr"/>
            <a:r>
              <a:rPr lang="uk-UA" sz="1200" dirty="0">
                <a:latin typeface="+mj-lt"/>
              </a:rPr>
              <a:t>що необхідно </a:t>
            </a:r>
          </a:p>
          <a:p>
            <a:pPr algn="ctr"/>
            <a:r>
              <a:rPr lang="uk-UA" sz="1200" dirty="0">
                <a:latin typeface="+mj-lt"/>
              </a:rPr>
              <a:t>“зробити щось актуальним, потрібним” </a:t>
            </a:r>
          </a:p>
          <a:p>
            <a:pPr algn="ctr"/>
            <a:r>
              <a:rPr lang="uk-UA" sz="1200" dirty="0">
                <a:latin typeface="+mj-lt"/>
              </a:rPr>
              <a:t>на час саме цього уроку. </a:t>
            </a:r>
            <a:br>
              <a:rPr lang="uk-UA" sz="1200" dirty="0">
                <a:latin typeface="+mj-lt"/>
              </a:rPr>
            </a:br>
            <a:r>
              <a:rPr lang="uk-UA" sz="1200" dirty="0">
                <a:latin typeface="+mj-lt"/>
              </a:rPr>
              <a:t>Опорними такі знання учнів є тому, </a:t>
            </a:r>
          </a:p>
          <a:p>
            <a:pPr algn="ctr"/>
            <a:r>
              <a:rPr lang="uk-UA" sz="1200" dirty="0">
                <a:latin typeface="+mj-lt"/>
              </a:rPr>
              <a:t>що саме на них, </a:t>
            </a:r>
          </a:p>
          <a:p>
            <a:pPr algn="ctr"/>
            <a:r>
              <a:rPr lang="uk-UA" sz="1200" dirty="0">
                <a:latin typeface="+mj-lt"/>
              </a:rPr>
              <a:t>як на фундаменті, опорі, </a:t>
            </a:r>
          </a:p>
          <a:p>
            <a:pPr algn="ctr"/>
            <a:r>
              <a:rPr lang="uk-UA" sz="1200" dirty="0">
                <a:latin typeface="+mj-lt"/>
              </a:rPr>
              <a:t>будуються наступні знання.</a:t>
            </a:r>
            <a:br>
              <a:rPr lang="uk-UA" sz="1200" dirty="0">
                <a:latin typeface="+mj-lt"/>
              </a:rPr>
            </a:br>
            <a:endParaRPr lang="uk-UA" sz="1200" dirty="0">
              <a:latin typeface="+mj-lt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067944" y="1124744"/>
            <a:ext cx="2940050" cy="3676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900" dirty="0">
              <a:latin typeface="+mj-lt"/>
            </a:endParaRPr>
          </a:p>
          <a:p>
            <a:pPr algn="ctr"/>
            <a:r>
              <a:rPr lang="uk-UA" sz="1200" dirty="0">
                <a:latin typeface="+mj-lt"/>
              </a:rPr>
              <a:t>Отже, під час вступної частини уроку вчитель має пропонувати учням </a:t>
            </a:r>
          </a:p>
          <a:p>
            <a:pPr algn="ctr"/>
            <a:r>
              <a:rPr lang="uk-UA" sz="1200" dirty="0">
                <a:latin typeface="+mj-lt"/>
              </a:rPr>
              <a:t>методи і завдання, які дають їм змогу:</a:t>
            </a:r>
            <a:br>
              <a:rPr lang="uk-UA" sz="1200" dirty="0">
                <a:latin typeface="+mj-lt"/>
              </a:rPr>
            </a:br>
            <a:r>
              <a:rPr lang="uk-UA" sz="1200" dirty="0">
                <a:latin typeface="+mj-lt"/>
              </a:rPr>
              <a:t>1) освіжити наявні знання, уявлення, уміння, пов’язані з темою уроку;</a:t>
            </a:r>
            <a:br>
              <a:rPr lang="uk-UA" sz="1200" dirty="0">
                <a:latin typeface="+mj-lt"/>
              </a:rPr>
            </a:br>
            <a:r>
              <a:rPr lang="uk-UA" sz="1200" dirty="0">
                <a:latin typeface="+mj-lt"/>
              </a:rPr>
              <a:t>2) провести “інвентаризацію” цих знань </a:t>
            </a:r>
          </a:p>
          <a:p>
            <a:pPr algn="ctr"/>
            <a:r>
              <a:rPr lang="uk-UA" sz="1200" dirty="0">
                <a:latin typeface="+mj-lt"/>
              </a:rPr>
              <a:t>і уявлень, виявити прогалини;</a:t>
            </a:r>
            <a:br>
              <a:rPr lang="uk-UA" sz="1200" dirty="0">
                <a:latin typeface="+mj-lt"/>
              </a:rPr>
            </a:br>
            <a:r>
              <a:rPr lang="uk-UA" sz="1200" dirty="0">
                <a:latin typeface="+mj-lt"/>
              </a:rPr>
              <a:t>3) зосередити увагу на новій темі;</a:t>
            </a:r>
            <a:br>
              <a:rPr lang="uk-UA" sz="1200" dirty="0">
                <a:latin typeface="+mj-lt"/>
              </a:rPr>
            </a:br>
            <a:r>
              <a:rPr lang="uk-UA" sz="1200" dirty="0">
                <a:latin typeface="+mj-lt"/>
              </a:rPr>
              <a:t>4) створити контекст для сприйняття нових ідей;</a:t>
            </a:r>
            <a:br>
              <a:rPr lang="uk-UA" sz="1200" dirty="0">
                <a:latin typeface="+mj-lt"/>
              </a:rPr>
            </a:br>
            <a:r>
              <a:rPr lang="uk-UA" sz="1200" dirty="0">
                <a:latin typeface="+mj-lt"/>
              </a:rPr>
              <a:t>5) сформувати позитивне ставлення, зацікавленість у процесі навчання.</a:t>
            </a:r>
          </a:p>
          <a:p>
            <a:pPr algn="ctr"/>
            <a:endParaRPr lang="uk-UA" sz="1200" dirty="0">
              <a:latin typeface="+mj-lt"/>
            </a:endParaRP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uk-UA" sz="12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Для того аби розв’язати це завдання, учитель має ставити навідні запитання, а також використовувати такі методи як кластер, асоціативний кущ, мозковий штурм тощо.</a:t>
            </a:r>
          </a:p>
        </p:txBody>
      </p:sp>
    </p:spTree>
    <p:extLst>
      <p:ext uri="{BB962C8B-B14F-4D97-AF65-F5344CB8AC3E}">
        <p14:creationId xmlns:p14="http://schemas.microsoft.com/office/powerpoint/2010/main" val="386444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0" y="2179908"/>
            <a:ext cx="3943350" cy="3143250"/>
          </a:xfrm>
        </p:spPr>
        <p:txBody>
          <a:bodyPr rtlCol="0">
            <a:normAutofit fontScale="90000"/>
          </a:bodyPr>
          <a:lstStyle/>
          <a:p>
            <a:pPr algn="ctr">
              <a:lnSpc>
                <a:spcPct val="100000"/>
              </a:lnSpc>
            </a:pPr>
            <a:br>
              <a:rPr lang="uk-UA" sz="1600" b="1" dirty="0"/>
            </a:br>
            <a:r>
              <a:rPr lang="uk-UA" sz="1600" b="1" dirty="0"/>
              <a:t>Метод. «Так – ні». </a:t>
            </a:r>
            <a:br>
              <a:rPr lang="en-US" sz="1600" b="1" dirty="0"/>
            </a:br>
            <a:br>
              <a:rPr lang="en-US" sz="1600" b="1" dirty="0"/>
            </a:br>
            <a:r>
              <a:rPr lang="uk-UA" sz="1300" b="1" dirty="0"/>
              <a:t>Використовуємо </a:t>
            </a:r>
            <a:r>
              <a:rPr lang="en-US" sz="1300" b="1" dirty="0"/>
              <a:t>LEGO</a:t>
            </a:r>
            <a:r>
              <a:rPr lang="uk-UA" sz="1300" b="1" dirty="0"/>
              <a:t> «6 цеглинок»</a:t>
            </a:r>
            <a:br>
              <a:rPr lang="uk-UA" sz="1300" b="1" dirty="0"/>
            </a:br>
            <a:br>
              <a:rPr lang="uk-UA" sz="1300" b="1" dirty="0"/>
            </a:br>
            <a:r>
              <a:rPr lang="ru-RU" sz="1600" dirty="0"/>
              <a:t>1. </a:t>
            </a:r>
            <a:r>
              <a:rPr lang="uk-UA" sz="1600" dirty="0"/>
              <a:t>Без ґрунту змогли б існувати рослини, тварини, людина.</a:t>
            </a:r>
            <a:br>
              <a:rPr lang="uk-UA" sz="1600" dirty="0"/>
            </a:br>
            <a:r>
              <a:rPr lang="uk-UA" sz="1600" dirty="0"/>
              <a:t>2. Ґрунт – верхній родючий шар землі.</a:t>
            </a:r>
            <a:br>
              <a:rPr lang="uk-UA" sz="1600" dirty="0"/>
            </a:br>
            <a:r>
              <a:rPr lang="uk-UA" sz="1600" dirty="0"/>
              <a:t>3. Основа кожного ґрунту – це 3 елементи: </a:t>
            </a:r>
            <a:br>
              <a:rPr lang="uk-UA" sz="1600" dirty="0"/>
            </a:br>
            <a:r>
              <a:rPr lang="uk-UA" sz="1600" dirty="0"/>
              <a:t>пісок, мул і глина. </a:t>
            </a:r>
            <a:br>
              <a:rPr lang="uk-UA" sz="1600" dirty="0"/>
            </a:br>
            <a:r>
              <a:rPr lang="uk-UA" sz="1600" dirty="0"/>
              <a:t>4. Самий родючий вид ґрунту – чорнозем.</a:t>
            </a:r>
            <a:br>
              <a:rPr lang="uk-UA" sz="1600" dirty="0"/>
            </a:br>
            <a:r>
              <a:rPr lang="uk-UA" sz="1600" dirty="0"/>
              <a:t>5. У ґрунті немає води і повітря.</a:t>
            </a:r>
            <a:br>
              <a:rPr lang="uk-UA" sz="1600" dirty="0"/>
            </a:br>
            <a:r>
              <a:rPr lang="uk-UA" sz="1600" dirty="0"/>
              <a:t>6. У ґрунті ростуть рослини.</a:t>
            </a:r>
            <a:br>
              <a:rPr lang="uk-UA" sz="1600" dirty="0"/>
            </a:br>
            <a:r>
              <a:rPr lang="uk-UA" sz="1600" dirty="0"/>
              <a:t>7. Птахи живуть у ґрунті.</a:t>
            </a:r>
            <a:br>
              <a:rPr lang="uk-UA" sz="1600" dirty="0"/>
            </a:br>
            <a:r>
              <a:rPr lang="uk-UA" sz="1600" dirty="0"/>
              <a:t>і т. п..</a:t>
            </a:r>
            <a:br>
              <a:rPr lang="uk-UA" sz="1600" dirty="0"/>
            </a:br>
            <a:r>
              <a:rPr lang="uk-UA" sz="1600" dirty="0"/>
              <a:t>Додатково. </a:t>
            </a:r>
            <a:br>
              <a:rPr lang="uk-UA" sz="1600" dirty="0"/>
            </a:br>
            <a:r>
              <a:rPr lang="uk-UA" sz="1600" dirty="0"/>
              <a:t>Запитання – твердження можуть висловлювати діти.</a:t>
            </a:r>
            <a:br>
              <a:rPr lang="uk-UA" sz="1600" dirty="0"/>
            </a:br>
            <a:endParaRPr lang="uk-UA" sz="1050" dirty="0"/>
          </a:p>
        </p:txBody>
      </p:sp>
      <p:pic>
        <p:nvPicPr>
          <p:cNvPr id="8" name="Місце для зображення 7" descr="Женщина и девочка в саду"/>
          <p:cNvPicPr>
            <a:picLocks noGrp="1" noChangeAspect="1"/>
          </p:cNvPicPr>
          <p:nvPr>
            <p:ph type="pic"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-8410" y="425682"/>
            <a:ext cx="9144000" cy="736418"/>
          </a:xfrm>
        </p:spPr>
        <p:txBody>
          <a:bodyPr rtlCol="0">
            <a:noAutofit/>
          </a:bodyPr>
          <a:lstStyle/>
          <a:p>
            <a:pPr algn="ctr"/>
            <a:r>
              <a:rPr lang="ru-RU" sz="3600" b="1" dirty="0">
                <a:latin typeface="+mj-lt"/>
              </a:rPr>
              <a:t>Тема. </a:t>
            </a:r>
            <a:r>
              <a:rPr lang="uk-UA" sz="3600" b="1" dirty="0">
                <a:latin typeface="+mj-lt"/>
              </a:rPr>
              <a:t>Досліджую</a:t>
            </a:r>
            <a:r>
              <a:rPr lang="ru-RU" sz="3600" b="1" dirty="0">
                <a:latin typeface="+mj-lt"/>
              </a:rPr>
              <a:t> </a:t>
            </a:r>
            <a:r>
              <a:rPr lang="uk-UA" sz="3600" b="1" noProof="0" dirty="0">
                <a:latin typeface="+mj-lt"/>
              </a:rPr>
              <a:t>ґрунт</a:t>
            </a:r>
            <a:r>
              <a:rPr lang="ru-RU" sz="3600" b="1" dirty="0">
                <a:latin typeface="+mj-lt"/>
              </a:rPr>
              <a:t> </a:t>
            </a:r>
            <a:r>
              <a:rPr lang="ru-RU" sz="1400" dirty="0">
                <a:latin typeface="+mj-lt"/>
              </a:rPr>
              <a:t>(ст. 106)</a:t>
            </a:r>
          </a:p>
          <a:p>
            <a:endParaRPr lang="ru-RU" sz="1500" b="1" dirty="0">
              <a:latin typeface="+mj-lt"/>
            </a:endParaRPr>
          </a:p>
          <a:p>
            <a:pPr algn="ctr"/>
            <a:endParaRPr lang="uk-UA" sz="900" b="1" dirty="0">
              <a:latin typeface="+mj-l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1796" y="5323902"/>
            <a:ext cx="750434" cy="95055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331640" y="5291346"/>
            <a:ext cx="35283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Рік: 2018 </a:t>
            </a:r>
          </a:p>
          <a:p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Підручник за 1 клас </a:t>
            </a:r>
          </a:p>
          <a:p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«Я досліджую світ» </a:t>
            </a:r>
          </a:p>
          <a:p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Автори: </a:t>
            </a:r>
            <a:r>
              <a:rPr lang="uk-UA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Вашуленко</a:t>
            </a:r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М. С., Бевз В. Г., </a:t>
            </a:r>
          </a:p>
          <a:p>
            <a:r>
              <a:rPr lang="uk-UA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Єресько</a:t>
            </a:r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Т. П., Трофімова О. Г.</a:t>
            </a:r>
          </a:p>
        </p:txBody>
      </p:sp>
      <p:pic>
        <p:nvPicPr>
          <p:cNvPr id="9" name="Рисунок 8" descr="ÐÐ°ÑÑÐ¸Ð½ÐºÐ¸ Ð¿Ð¾ Ð·Ð°Ð¿ÑÐ¾ÑÑ 6 ÑÐµÐ³Ð»Ð¸Ð½Ð¾Ðº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94133"/>
            <a:ext cx="1136650" cy="11995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389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" y="5661248"/>
            <a:ext cx="9143999" cy="434941"/>
          </a:xfrm>
        </p:spPr>
        <p:txBody>
          <a:bodyPr rtlCol="0"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br>
              <a:rPr lang="ru-RU" dirty="0"/>
            </a:br>
            <a:r>
              <a:rPr lang="uk-UA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Осмислення або основна частина уроку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Місце для зображення 8" descr="Девочка пускает мыльные пузыри"/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sp>
        <p:nvSpPr>
          <p:cNvPr id="3" name="Прямоугольник 2"/>
          <p:cNvSpPr/>
          <p:nvPr/>
        </p:nvSpPr>
        <p:spPr>
          <a:xfrm>
            <a:off x="611560" y="1041075"/>
            <a:ext cx="3901058" cy="398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 частина уроку триває до 30 хвилин. </a:t>
            </a: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цей час учитель організовує активну діяльність учнів, </a:t>
            </a: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зокрема спонукає їх досліджувати, осмислювати матеріал, відповідати на раніше поставлені запитання, ставити свої і шукати на них відповіді тощо.</a:t>
            </a: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Головне завдання учнів — “конструювати” знання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навички, формувати власне ставлення до теми. </a:t>
            </a: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цього вони за допомогою вчителя:</a:t>
            </a:r>
          </a:p>
          <a:p>
            <a:pPr algn="ctr"/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порівнюють свої очікування з тим, що їм реально пропонують вивчити;</a:t>
            </a:r>
          </a:p>
          <a:p>
            <a:pPr algn="ctr"/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ставлять запитання щодо нового навчального матеріалу;</a:t>
            </a:r>
          </a:p>
          <a:p>
            <a:pPr algn="ctr"/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експериментують, пробують застосувати новий матеріал на практиці за допомогою наявних у них уявлень, знань, умінь незалежно від того, чи є вони достатніми;</a:t>
            </a:r>
          </a:p>
          <a:p>
            <a:pPr algn="ctr"/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аналізують отриманий досвід;</a:t>
            </a:r>
          </a:p>
          <a:p>
            <a:pPr algn="ctr"/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переглядають свої очікування й висловлюють нові;</a:t>
            </a:r>
          </a:p>
          <a:p>
            <a:pPr algn="ctr"/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виявляють головне, осмислюють теоретичні ідеї, концепції;</a:t>
            </a:r>
          </a:p>
          <a:p>
            <a:pPr algn="ctr"/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відстежують хід власних думок;</a:t>
            </a:r>
          </a:p>
          <a:p>
            <a:pPr algn="ctr"/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роблять висновки щодо змісту матеріалу;</a:t>
            </a:r>
          </a:p>
          <a:p>
            <a:pPr algn="ctr"/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пов’язують зміст уроку з особистим досвідом;</a:t>
            </a:r>
          </a:p>
          <a:p>
            <a:pPr algn="ctr"/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відпрацьовують уміння і стратегії мислення.</a:t>
            </a:r>
          </a:p>
          <a:p>
            <a:endParaRPr lang="uk-UA" sz="11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807233" y="1066214"/>
            <a:ext cx="2114550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Обов’язкові елементи розвитку критичного мислення </a:t>
            </a: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учнів – індивідуальний пошук та обмін ідеями</a:t>
            </a: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групах чи загальному колі. Дуже важливою є послідовність цих елементів – пошук має неодмінно передувати </a:t>
            </a: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обміну думками.</a:t>
            </a:r>
          </a:p>
        </p:txBody>
      </p:sp>
    </p:spTree>
    <p:extLst>
      <p:ext uri="{BB962C8B-B14F-4D97-AF65-F5344CB8AC3E}">
        <p14:creationId xmlns:p14="http://schemas.microsoft.com/office/powerpoint/2010/main" val="256055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77546" y="2977356"/>
            <a:ext cx="2228850" cy="1154906"/>
          </a:xfrm>
        </p:spPr>
        <p:txBody>
          <a:bodyPr rtlCol="0">
            <a:noAutofit/>
          </a:bodyPr>
          <a:lstStyle/>
          <a:p>
            <a:pPr algn="ctr"/>
            <a:r>
              <a:rPr lang="uk-UA" sz="2400" b="1" dirty="0">
                <a:solidFill>
                  <a:schemeClr val="tx1"/>
                </a:solidFill>
              </a:rPr>
              <a:t>Тема. </a:t>
            </a:r>
            <a:br>
              <a:rPr lang="en-US" sz="2400" b="1" dirty="0">
                <a:solidFill>
                  <a:schemeClr val="tx1"/>
                </a:solidFill>
              </a:rPr>
            </a:br>
            <a:r>
              <a:rPr lang="uk-UA" sz="2400" b="1" dirty="0">
                <a:solidFill>
                  <a:schemeClr val="tx1"/>
                </a:solidFill>
              </a:rPr>
              <a:t>Буква Тт. </a:t>
            </a:r>
            <a:br>
              <a:rPr lang="uk-UA" sz="2400" b="1" dirty="0">
                <a:solidFill>
                  <a:schemeClr val="tx1"/>
                </a:solidFill>
              </a:rPr>
            </a:br>
            <a:r>
              <a:rPr lang="uk-UA" sz="2400" b="1" dirty="0">
                <a:solidFill>
                  <a:schemeClr val="tx1"/>
                </a:solidFill>
              </a:rPr>
              <a:t>Казка «Котик і Півник»</a:t>
            </a:r>
            <a:br>
              <a:rPr lang="uk-UA" sz="2400" b="1" dirty="0">
                <a:solidFill>
                  <a:schemeClr val="tx1"/>
                </a:solidFill>
              </a:rPr>
            </a:br>
            <a:r>
              <a:rPr lang="uk-UA" sz="1400" dirty="0">
                <a:solidFill>
                  <a:schemeClr val="tx1"/>
                </a:solidFill>
              </a:rPr>
              <a:t>(ст. 89)</a:t>
            </a:r>
          </a:p>
        </p:txBody>
      </p:sp>
      <p:pic>
        <p:nvPicPr>
          <p:cNvPr id="7" name="Місце для зображення 6" descr="Мальчик и девочка в плащах"/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" b="209"/>
          <a:stretch/>
        </p:blipFill>
        <p:spPr/>
      </p:pic>
      <p:pic>
        <p:nvPicPr>
          <p:cNvPr id="12" name="Рисунок 11" descr="Українська мова. Буквар (Вашуленко) 1 клас Нова програма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786093"/>
            <a:ext cx="794861" cy="10048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2987824" y="6525344"/>
            <a:ext cx="518462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Рік: 2018 Підручник за 1 клас «Буквар» Автор: </a:t>
            </a:r>
            <a:r>
              <a:rPr lang="uk-UA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Вашуленко</a:t>
            </a:r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М. С.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62390" y="4653136"/>
            <a:ext cx="222885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у класі </a:t>
            </a:r>
          </a:p>
          <a:p>
            <a:pPr algn="ctr"/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українську народну казку «Котик і півник».</a:t>
            </a:r>
          </a:p>
          <a:p>
            <a:pPr algn="ctr"/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Розподіліть ролі та підготуйте виставу за казкою.</a:t>
            </a:r>
          </a:p>
          <a:p>
            <a:pPr algn="ctr"/>
            <a:endParaRPr lang="uk-UA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Костюмований театр.</a:t>
            </a:r>
          </a:p>
          <a:p>
            <a:pPr algn="ctr"/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Ляльковий театр.</a:t>
            </a:r>
          </a:p>
          <a:p>
            <a:pPr algn="ctr"/>
            <a:endParaRPr lang="uk-UA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154833" y="462731"/>
            <a:ext cx="3888431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 — це синтетичне мистецтво, яке поєднує літературу, музику, образотворче мистецтво, хореографію тощо. Театралізація на уроці — це синкретична діяльність учнів, яка дає змогу не просто обговорити літературний твір, а «відчути» його «вживу» усіма органами чуття. </a:t>
            </a:r>
          </a:p>
          <a:p>
            <a:pPr algn="ctr"/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 — один із найкращих способів зробити літературу бажаною для сучасного покоління школярів. Емоції, які виникнуть у дітей у процесі театралізації, допоможуть плекати любов до літератури й читання, до різних видів мистецтва. </a:t>
            </a:r>
          </a:p>
          <a:p>
            <a:pPr algn="ctr"/>
            <a:r>
              <a:rPr 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незвичайного уроку-театралізації учні дізнаються, що мистецтво слова можна доносити та реалізовувати різними способами. За допомогою театралізації учні навчаються дивитися на ситуацію з різних точок зору, розвиватимуть критичне мислення та емоційний інтелект.</a:t>
            </a:r>
          </a:p>
        </p:txBody>
      </p:sp>
      <p:pic>
        <p:nvPicPr>
          <p:cNvPr id="17" name="Рисунок 16" descr="Картинки по запросу театралізація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772" y="4222317"/>
            <a:ext cx="3130551" cy="200024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3275856" y="3530500"/>
            <a:ext cx="3672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+mj-lt"/>
              </a:rPr>
              <a:t>Театралізація</a:t>
            </a:r>
          </a:p>
        </p:txBody>
      </p:sp>
    </p:spTree>
    <p:extLst>
      <p:ext uri="{BB962C8B-B14F-4D97-AF65-F5344CB8AC3E}">
        <p14:creationId xmlns:p14="http://schemas.microsoft.com/office/powerpoint/2010/main" val="80796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95" y="188640"/>
            <a:ext cx="9144000" cy="720080"/>
          </a:xfrm>
        </p:spPr>
        <p:txBody>
          <a:bodyPr rtlCol="0">
            <a:normAutofit fontScale="90000"/>
          </a:bodyPr>
          <a:lstStyle/>
          <a:p>
            <a:pPr algn="ctr"/>
            <a:br>
              <a:rPr lang="uk-UA" b="1" dirty="0">
                <a:solidFill>
                  <a:srgbClr val="A63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b="1" dirty="0">
                <a:solidFill>
                  <a:srgbClr val="A63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b="1" dirty="0">
                <a:solidFill>
                  <a:srgbClr val="A63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b="1" dirty="0">
                <a:solidFill>
                  <a:srgbClr val="A63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b="1" dirty="0">
                <a:solidFill>
                  <a:srgbClr val="A63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b="1" dirty="0">
                <a:solidFill>
                  <a:srgbClr val="A63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b="1" dirty="0">
                <a:solidFill>
                  <a:srgbClr val="A63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b="1" dirty="0">
                <a:solidFill>
                  <a:srgbClr val="A63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b="1" dirty="0">
                <a:solidFill>
                  <a:srgbClr val="A63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b="1" dirty="0">
                <a:solidFill>
                  <a:srgbClr val="A63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b="1" dirty="0">
                <a:solidFill>
                  <a:srgbClr val="A63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b="1" dirty="0">
                <a:solidFill>
                  <a:srgbClr val="A63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Рефлексія або підбиття підсумків</a:t>
            </a:r>
            <a:endParaRPr lang="uk-UA" sz="40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595" y="836712"/>
            <a:ext cx="9144000" cy="5949280"/>
          </a:xfrm>
        </p:spPr>
        <p:txBody>
          <a:bodyPr rtlCol="0" anchor="ctr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endParaRPr lang="uk-UA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200" dirty="0">
                <a:ea typeface="Calibri" panose="020F0502020204030204" pitchFamily="34" charset="0"/>
                <a:cs typeface="Times New Roman" panose="02020603050405020304" pitchFamily="18" charset="0"/>
              </a:rPr>
              <a:t>Третій етап уроку – найважливіший для розвитку критичного мислення в учнів, бо його основними завданнями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200" dirty="0">
                <a:ea typeface="Calibri" panose="020F0502020204030204" pitchFamily="34" charset="0"/>
                <a:cs typeface="Times New Roman" panose="02020603050405020304" pitchFamily="18" charset="0"/>
              </a:rPr>
              <a:t> є узагальнення, систематизація (але не відтворення!) вивченого і рефлексія щодо процесу і результатів навчальної діяльності.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200" dirty="0">
                <a:ea typeface="Calibri" panose="020F0502020204030204" pitchFamily="34" charset="0"/>
                <a:cs typeface="Times New Roman" panose="02020603050405020304" pitchFamily="18" charset="0"/>
              </a:rPr>
              <a:t>Необхідно, аби учні подумали про те, що вони дізналися, чого навчилися, запитали себе, що це для них означає, як це змінює їхнє бачення і як вони можуть це використовувати.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200" dirty="0">
                <a:ea typeface="Calibri" panose="020F0502020204030204" pitchFamily="34" charset="0"/>
                <a:cs typeface="Times New Roman" panose="02020603050405020304" pitchFamily="18" charset="0"/>
              </a:rPr>
              <a:t>Зазвичай підбиття підсумків триває до 10 хвилин. За цей час учні разом з учителем: </a:t>
            </a:r>
          </a:p>
          <a:p>
            <a:pPr marL="171450" indent="-171450" algn="ctr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1200" dirty="0">
                <a:ea typeface="Calibri" panose="020F0502020204030204" pitchFamily="34" charset="0"/>
                <a:cs typeface="Times New Roman" panose="02020603050405020304" pitchFamily="18" charset="0"/>
              </a:rPr>
              <a:t>узагальнюють та інтерпретують основні ідеї уроку;</a:t>
            </a:r>
          </a:p>
          <a:p>
            <a:pPr marL="171450" indent="-171450" algn="ctr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1200" dirty="0">
                <a:ea typeface="Calibri" panose="020F0502020204030204" pitchFamily="34" charset="0"/>
                <a:cs typeface="Times New Roman" panose="02020603050405020304" pitchFamily="18" charset="0"/>
              </a:rPr>
              <a:t>    обмінюються думками та висловлюють особисте ставлення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200" dirty="0">
                <a:ea typeface="Calibri" panose="020F0502020204030204" pitchFamily="34" charset="0"/>
                <a:cs typeface="Times New Roman" panose="02020603050405020304" pitchFamily="18" charset="0"/>
              </a:rPr>
              <a:t>до окремих положень матеріалу чи уроку загалом;</a:t>
            </a:r>
          </a:p>
          <a:p>
            <a:pPr marL="171450" indent="-171450" algn="ctr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1200" dirty="0">
                <a:ea typeface="Calibri" panose="020F0502020204030204" pitchFamily="34" charset="0"/>
                <a:cs typeface="Times New Roman" panose="02020603050405020304" pitchFamily="18" charset="0"/>
              </a:rPr>
              <a:t>    оцінюють набуті знання й уміння; </a:t>
            </a:r>
          </a:p>
          <a:p>
            <a:pPr marL="171450" indent="-171450" algn="ctr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1200" dirty="0">
                <a:ea typeface="Calibri" panose="020F0502020204030204" pitchFamily="34" charset="0"/>
                <a:cs typeface="Times New Roman" panose="02020603050405020304" pitchFamily="18" charset="0"/>
              </a:rPr>
              <a:t>ставлять перед собою запитання; планують застосування вивченого.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uk-UA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uk-UA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uk-UA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uk-UA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uk-UA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>
                <a:ea typeface="Calibri" panose="020F0502020204030204" pitchFamily="34" charset="0"/>
                <a:cs typeface="Times New Roman" panose="02020603050405020304" pitchFamily="18" charset="0"/>
              </a:rPr>
              <a:t>Під час підбиття підсумків учні удосконалюють важливе уміння – резюмувати інформацію, викладати складні ідеї,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>
                <a:ea typeface="Calibri" panose="020F0502020204030204" pitchFamily="34" charset="0"/>
                <a:cs typeface="Times New Roman" panose="02020603050405020304" pitchFamily="18" charset="0"/>
              </a:rPr>
              <a:t>передавати почуття й уявлення в кількох словах, співвідносити нову інформацію зі своїми сталими уявленнями,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>
                <a:ea typeface="Calibri" panose="020F0502020204030204" pitchFamily="34" charset="0"/>
                <a:cs typeface="Times New Roman" panose="02020603050405020304" pitchFamily="18" charset="0"/>
              </a:rPr>
              <a:t>тобто свідомо пов’язувати нове з давно відомим.</a:t>
            </a:r>
          </a:p>
          <a:p>
            <a:pPr algn="ctr" rtl="0"/>
            <a:endParaRPr lang="uk-UA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34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32" y="188641"/>
            <a:ext cx="9144000" cy="901708"/>
          </a:xfrm>
        </p:spPr>
        <p:txBody>
          <a:bodyPr rtlCol="0">
            <a:noAutofit/>
          </a:bodyPr>
          <a:lstStyle/>
          <a:p>
            <a:pPr algn="ctr" rtl="0"/>
            <a:br>
              <a:rPr lang="uk-UA" sz="3600" b="1" dirty="0"/>
            </a:br>
            <a:br>
              <a:rPr lang="uk-UA" sz="3600" b="1" dirty="0"/>
            </a:br>
            <a:r>
              <a:rPr lang="uk-UA" sz="3200" b="1" dirty="0"/>
              <a:t>Тема. Співвідношення між одиницями довжини </a:t>
            </a:r>
            <a:r>
              <a:rPr lang="uk-UA" sz="1400" b="1" dirty="0"/>
              <a:t>(ст. 72-73)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9344" y="1335490"/>
            <a:ext cx="4306926" cy="3677685"/>
          </a:xfrm>
        </p:spPr>
        <p:txBody>
          <a:bodyPr rtlCol="0">
            <a:normAutofit fontScale="92500" lnSpcReduction="10000"/>
          </a:bodyPr>
          <a:lstStyle/>
          <a:p>
            <a:pPr marL="0" indent="0" algn="ctr">
              <a:buNone/>
            </a:pPr>
            <a:r>
              <a:rPr lang="uk-UA" sz="1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методу різнокольорових капелюхів Едварда де Боно під час вивчення величин</a:t>
            </a:r>
          </a:p>
          <a:p>
            <a:pPr marL="0" indent="0" algn="ctr">
              <a:buNone/>
            </a:pP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uk-UA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uk-UA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Заздалегідь вчитель дає учням завдання повторити міри величин. Перед уроком учні попередньо обирають, у групі якого кольору працюватимуть. </a:t>
            </a:r>
          </a:p>
          <a:p>
            <a:pPr marL="0" indent="0" algn="ctr">
              <a:buNone/>
            </a:pPr>
            <a:r>
              <a:rPr lang="uk-UA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Вони розміщуються у групах за кольором, надягають «капелюхи»; вчитель повідомляє тему уроку. </a:t>
            </a:r>
          </a:p>
          <a:p>
            <a:pPr marL="0" indent="0" algn="ctr">
              <a:buNone/>
            </a:pPr>
            <a:r>
              <a:rPr lang="uk-UA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кожної групи виходять по одному учню і беруть своє запитання, на яке необхідно дати відповідь, міркуючи залежно від кольору капелюха. </a:t>
            </a:r>
          </a:p>
          <a:p>
            <a:pPr marL="0" indent="0" algn="ctr">
              <a:buNone/>
            </a:pPr>
            <a:r>
              <a:rPr lang="uk-UA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Відбувається обговорення питань у групах </a:t>
            </a:r>
          </a:p>
          <a:p>
            <a:pPr marL="0" indent="0" algn="ctr">
              <a:buNone/>
            </a:pPr>
            <a:r>
              <a:rPr lang="uk-UA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(побудова відповіді; визначення того, хто робитиме доповідь).</a:t>
            </a:r>
          </a:p>
          <a:p>
            <a:pPr marL="0" indent="0" algn="ctr">
              <a:buNone/>
            </a:pP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1335489"/>
            <a:ext cx="4392488" cy="3677685"/>
          </a:xfrm>
        </p:spPr>
        <p:txBody>
          <a:bodyPr rtlCol="0">
            <a:noAutofit/>
          </a:bodyPr>
          <a:lstStyle/>
          <a:p>
            <a:pPr marL="0" indent="0" algn="ctr">
              <a:buNone/>
            </a:pPr>
            <a:r>
              <a:rPr lang="uk-UA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узагальнення мір довжини учням пропонуються такі завдання.</a:t>
            </a:r>
          </a:p>
          <a:p>
            <a:pPr marL="0" indent="0">
              <a:buNone/>
            </a:pPr>
            <a:r>
              <a:rPr lang="uk-UA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Білі капелюхи. </a:t>
            </a:r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Розповісти, які одиниці вимірювання довжини знаєте.</a:t>
            </a:r>
          </a:p>
          <a:p>
            <a:pPr marL="0" indent="0">
              <a:buNone/>
            </a:pPr>
            <a:r>
              <a:rPr lang="uk-UA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Червоні капелюхи. </a:t>
            </a:r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Які одиниці вимірювання довжини в життєвій практиці використовуються частіше, які рідше?</a:t>
            </a:r>
          </a:p>
          <a:p>
            <a:pPr marL="0" indent="0">
              <a:buNone/>
            </a:pPr>
            <a:r>
              <a:rPr lang="uk-UA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Жовті капелюхи</a:t>
            </a:r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Чи виграло людство, створивши різноманітні одиниці вимірювання довжини? Доведіть свою думку.</a:t>
            </a:r>
          </a:p>
          <a:p>
            <a:pPr marL="0" indent="0">
              <a:buNone/>
            </a:pPr>
            <a:r>
              <a:rPr lang="uk-UA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Зелені капелюхи. </a:t>
            </a:r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Спробуйте пояснити, що вимірювали у давнину ліктем?</a:t>
            </a:r>
          </a:p>
          <a:p>
            <a:pPr marL="0" indent="0">
              <a:buNone/>
            </a:pPr>
            <a:r>
              <a:rPr lang="uk-UA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Чорні капелюхи.</a:t>
            </a:r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Назвіть загальні одиниці вимірювання довжини. Чому зникли стародавні одиниці вимірювання?</a:t>
            </a:r>
          </a:p>
          <a:p>
            <a:pPr marL="0" indent="0">
              <a:buNone/>
            </a:pPr>
            <a:r>
              <a:rPr lang="uk-UA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Сині капелюхи. </a:t>
            </a:r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Зробіть висновки </a:t>
            </a:r>
            <a:r>
              <a:rPr lang="uk-UA" sz="1200">
                <a:latin typeface="Times New Roman" panose="02020603050405020304" pitchFamily="18" charset="0"/>
                <a:cs typeface="Times New Roman" panose="02020603050405020304" pitchFamily="18" charset="0"/>
              </a:rPr>
              <a:t>за темою.</a:t>
            </a:r>
            <a:endParaRPr lang="uk-UA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Математика (Бевз, Васильєва) 1 клас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5562487"/>
            <a:ext cx="586358" cy="77976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1979712" y="5536873"/>
            <a:ext cx="35386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Рік: 2018 </a:t>
            </a:r>
          </a:p>
          <a:p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Підручник за 1 клас «Математика» </a:t>
            </a:r>
          </a:p>
          <a:p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Автори: Бевз В. Г., Васильєва Д. В.</a:t>
            </a:r>
          </a:p>
        </p:txBody>
      </p:sp>
      <p:pic>
        <p:nvPicPr>
          <p:cNvPr id="10" name="Рисунок 9" descr="Картинки по запросу метод різнокольорових капелюхів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71650"/>
            <a:ext cx="4258766" cy="5792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999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Дети-друзья 16 х 9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Критичне мислення урок 1 клас" id="{D38C276D-3FDF-42F5-99EC-CCCFC252C210}" vid="{8A6B497C-4BE5-4B94-B18D-DF66A4E86399}"/>
    </a:ext>
  </a:extLst>
</a:theme>
</file>

<file path=ppt/theme/theme2.xml><?xml version="1.0" encoding="utf-8"?>
<a:theme xmlns:a="http://schemas.openxmlformats.org/drawingml/2006/main" name="Тема Offic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DA15C6C-6BB6-4DB6-B7D6-7F14EAB2CC5C}">
  <ds:schemaRefs>
    <ds:schemaRef ds:uri="http://schemas.microsoft.com/office/2006/documentManagement/types"/>
    <ds:schemaRef ds:uri="http://schemas.microsoft.com/office/2006/metadata/properties"/>
    <ds:schemaRef ds:uri="a4f35948-e619-41b3-aa29-22878b09cfd2"/>
    <ds:schemaRef ds:uri="http://purl.org/dc/dcmitype/"/>
    <ds:schemaRef ds:uri="http://www.w3.org/XML/1998/namespace"/>
    <ds:schemaRef ds:uri="http://purl.org/dc/elements/1.1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40262f94-9f35-4ac3-9a90-690165a166b7"/>
  </ds:schemaRefs>
</ds:datastoreItem>
</file>

<file path=customXml/itemProps2.xml><?xml version="1.0" encoding="utf-8"?>
<ds:datastoreItem xmlns:ds="http://schemas.openxmlformats.org/officeDocument/2006/customXml" ds:itemID="{4A369AEE-D726-45B1-ACA9-0D6048C368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EDF6667-B669-49A4-BBE6-2132BA71C0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Критичне мислення урок 1 клас</Template>
  <TotalTime>192</TotalTime>
  <Words>1343</Words>
  <Application>Microsoft Office PowerPoint</Application>
  <PresentationFormat>Екран (4:3)</PresentationFormat>
  <Paragraphs>126</Paragraphs>
  <Slides>7</Slides>
  <Notes>7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1" baseType="lpstr">
      <vt:lpstr>Arial</vt:lpstr>
      <vt:lpstr>Calibri</vt:lpstr>
      <vt:lpstr>Times New Roman</vt:lpstr>
      <vt:lpstr>Дети-друзья 16 х 9</vt:lpstr>
      <vt:lpstr>То який він – урок із розвитку  критичного мислення?</vt:lpstr>
      <vt:lpstr>          Виклик або вступна частина уроку</vt:lpstr>
      <vt:lpstr> Метод. «Так – ні».   Використовуємо LEGO «6 цеглинок»  1. Без ґрунту змогли б існувати рослини, тварини, людина. 2. Ґрунт – верхній родючий шар землі. 3. Основа кожного ґрунту – це 3 елементи:  пісок, мул і глина.  4. Самий родючий вид ґрунту – чорнозем. 5. У ґрунті немає води і повітря. 6. У ґрунті ростуть рослини. 7. Птахи живуть у ґрунті. і т. п.. Додатково.  Запитання – твердження можуть висловлювати діти. </vt:lpstr>
      <vt:lpstr> Осмислення або основна частина уроку</vt:lpstr>
      <vt:lpstr>Тема.  Буква Тт.  Казка «Котик і Півник» (ст. 89)</vt:lpstr>
      <vt:lpstr>           Рефлексія або підбиття підсумків</vt:lpstr>
      <vt:lpstr>  Тема. Співвідношення між одиницями довжини (ст. 72-73)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То який він – урок з розвитку  критичного мислення?</dc:title>
  <dc:creator>DAR</dc:creator>
  <cp:keywords/>
  <cp:lastModifiedBy>Тимофєєва Олена петрівна</cp:lastModifiedBy>
  <cp:revision>37</cp:revision>
  <cp:lastPrinted>2019-06-05T13:10:35Z</cp:lastPrinted>
  <dcterms:created xsi:type="dcterms:W3CDTF">2019-06-04T19:02:37Z</dcterms:created>
  <dcterms:modified xsi:type="dcterms:W3CDTF">2025-06-21T10:06:54Z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TC038961019991</vt:lpwstr>
  </property>
  <property fmtid="{D5CDD505-2E9C-101B-9397-08002B2CF9AE}" pid="3" name="ContentTypeId">
    <vt:lpwstr>0x010100AA3F7D94069FF64A86F7DFF56D60E3BE</vt:lpwstr>
  </property>
</Properties>
</file>