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9" autoAdjust="0"/>
    <p:restoredTop sz="94660"/>
  </p:normalViewPr>
  <p:slideViewPr>
    <p:cSldViewPr snapToGrid="0">
      <p:cViewPr varScale="1">
        <p:scale>
          <a:sx n="74" d="100"/>
          <a:sy n="74" d="100"/>
        </p:scale>
        <p:origin x="3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uk-UA" smtClean="0"/>
              <a:t>Зразок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en-US" dirty="0"/>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152915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uk-UA" smtClean="0"/>
              <a:t>Зразок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3602160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106239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D4152DE6-530F-4C38-AC57-C53682E6B73A}" type="datetimeFigureOut">
              <a:rPr lang="uk-UA" smtClean="0"/>
              <a:t>26.11.2023</a:t>
            </a:fld>
            <a:endParaRPr lang="uk-UA"/>
          </a:p>
        </p:txBody>
      </p:sp>
      <p:sp>
        <p:nvSpPr>
          <p:cNvPr id="6" name="Footer Placeholder 5"/>
          <p:cNvSpPr>
            <a:spLocks noGrp="1"/>
          </p:cNvSpPr>
          <p:nvPr>
            <p:ph type="ftr" sz="quarter" idx="11"/>
          </p:nvPr>
        </p:nvSpPr>
        <p:spPr/>
        <p:txBody>
          <a:bodyPr/>
          <a:lstStyle/>
          <a:p>
            <a:endParaRPr lang="uk-UA"/>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1958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uk-UA" smtClean="0"/>
              <a:t>Зразок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D4152DE6-530F-4C38-AC57-C53682E6B73A}" type="datetimeFigureOut">
              <a:rPr lang="uk-UA" smtClean="0"/>
              <a:t>26.11.2023</a:t>
            </a:fld>
            <a:endParaRPr lang="uk-UA"/>
          </a:p>
        </p:txBody>
      </p:sp>
      <p:sp>
        <p:nvSpPr>
          <p:cNvPr id="8" name="Footer Placeholder 7"/>
          <p:cNvSpPr>
            <a:spLocks noGrp="1"/>
          </p:cNvSpPr>
          <p:nvPr>
            <p:ph type="ftr" sz="quarter" idx="11"/>
          </p:nvPr>
        </p:nvSpPr>
        <p:spPr/>
        <p:txBody>
          <a:bodyPr/>
          <a:lstStyle/>
          <a:p>
            <a:endParaRPr lang="uk-UA"/>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227905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D4152DE6-530F-4C38-AC57-C53682E6B73A}" type="datetimeFigureOut">
              <a:rPr lang="uk-UA" smtClean="0"/>
              <a:t>26.11.2023</a:t>
            </a:fld>
            <a:endParaRPr lang="uk-UA"/>
          </a:p>
        </p:txBody>
      </p:sp>
      <p:sp>
        <p:nvSpPr>
          <p:cNvPr id="4" name="Footer Placeholder 3"/>
          <p:cNvSpPr>
            <a:spLocks noGrp="1"/>
          </p:cNvSpPr>
          <p:nvPr>
            <p:ph type="ftr" sz="quarter" idx="11"/>
          </p:nvPr>
        </p:nvSpPr>
        <p:spPr/>
        <p:txBody>
          <a:bodyPr/>
          <a:lstStyle/>
          <a:p>
            <a:endParaRPr lang="uk-UA"/>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527007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152DE6-530F-4C38-AC57-C53682E6B73A}" type="datetimeFigureOut">
              <a:rPr lang="uk-UA" smtClean="0"/>
              <a:t>26.11.2023</a:t>
            </a:fld>
            <a:endParaRPr lang="uk-UA"/>
          </a:p>
        </p:txBody>
      </p:sp>
      <p:sp>
        <p:nvSpPr>
          <p:cNvPr id="3" name="Footer Placeholder 2"/>
          <p:cNvSpPr>
            <a:spLocks noGrp="1"/>
          </p:cNvSpPr>
          <p:nvPr>
            <p:ph type="ftr" sz="quarter" idx="11"/>
          </p:nvPr>
        </p:nvSpPr>
        <p:spPr/>
        <p:txBody>
          <a:bodyPr/>
          <a:lstStyle/>
          <a:p>
            <a:endParaRPr lang="uk-UA"/>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2742354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uk-UA" smtClean="0"/>
              <a:t>Зразок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D4152DE6-530F-4C38-AC57-C53682E6B73A}" type="datetimeFigureOut">
              <a:rPr lang="uk-UA" smtClean="0"/>
              <a:t>26.11.2023</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335652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D4152DE6-530F-4C38-AC57-C53682E6B73A}" type="datetimeFigureOut">
              <a:rPr lang="uk-UA" smtClean="0"/>
              <a:t>26.11.2023</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1721223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2114791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uk-UA" smtClean="0"/>
              <a:t>Зразок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Зразок тексту</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786AA1F-61FB-4AE3-AD69-391A22516D4D}" type="slidenum">
              <a:rPr lang="uk-UA" smtClean="0"/>
              <a:t>‹№›</a:t>
            </a:fld>
            <a:endParaRPr lang="uk-UA"/>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23408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uk-UA" smtClean="0"/>
              <a:t>Зразок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uk-UA" smtClean="0"/>
              <a:t>Зразок тексту</a:t>
            </a:r>
          </a:p>
        </p:txBody>
      </p:sp>
      <p:sp>
        <p:nvSpPr>
          <p:cNvPr id="5" name="Date Placeholder 4"/>
          <p:cNvSpPr>
            <a:spLocks noGrp="1"/>
          </p:cNvSpPr>
          <p:nvPr>
            <p:ph type="dt" sz="half" idx="10"/>
          </p:nvPr>
        </p:nvSpPr>
        <p:spPr/>
        <p:txBody>
          <a:bodyPr/>
          <a:lstStyle/>
          <a:p>
            <a:fld id="{D4152DE6-530F-4C38-AC57-C53682E6B73A}" type="datetimeFigureOut">
              <a:rPr lang="uk-UA" smtClean="0"/>
              <a:t>26.11.2023</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9606537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uk-UA" smtClean="0"/>
              <a:t>Зразок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Зразок тексту</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uk-UA" smtClean="0"/>
              <a:t>Зразок тексту</a:t>
            </a:r>
          </a:p>
        </p:txBody>
      </p:sp>
      <p:sp>
        <p:nvSpPr>
          <p:cNvPr id="5" name="Date Placeholder 4"/>
          <p:cNvSpPr>
            <a:spLocks noGrp="1"/>
          </p:cNvSpPr>
          <p:nvPr>
            <p:ph type="dt" sz="half" idx="10"/>
          </p:nvPr>
        </p:nvSpPr>
        <p:spPr/>
        <p:txBody>
          <a:bodyPr/>
          <a:lstStyle/>
          <a:p>
            <a:fld id="{D4152DE6-530F-4C38-AC57-C53682E6B73A}" type="datetimeFigureOut">
              <a:rPr lang="uk-UA" smtClean="0"/>
              <a:t>26.11.2023</a:t>
            </a:fld>
            <a:endParaRPr lang="uk-UA"/>
          </a:p>
        </p:txBody>
      </p:sp>
      <p:sp>
        <p:nvSpPr>
          <p:cNvPr id="6" name="Footer Placeholder 5"/>
          <p:cNvSpPr>
            <a:spLocks noGrp="1"/>
          </p:cNvSpPr>
          <p:nvPr>
            <p:ph type="ftr" sz="quarter" idx="11"/>
          </p:nvPr>
        </p:nvSpPr>
        <p:spPr/>
        <p:txBody>
          <a:bodyPr/>
          <a:lstStyle/>
          <a:p>
            <a:endParaRPr lang="uk-UA"/>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86AA1F-61FB-4AE3-AD69-391A22516D4D}" type="slidenum">
              <a:rPr lang="uk-UA" smtClean="0"/>
              <a:t>‹№›</a:t>
            </a:fld>
            <a:endParaRPr lang="uk-UA"/>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629938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uk-UA" smtClean="0"/>
              <a:t>Зразок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Зразок тексту</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uk-UA" smtClean="0"/>
              <a:t>Зразок тексту</a:t>
            </a:r>
          </a:p>
        </p:txBody>
      </p:sp>
      <p:sp>
        <p:nvSpPr>
          <p:cNvPr id="5" name="Date Placeholder 4"/>
          <p:cNvSpPr>
            <a:spLocks noGrp="1"/>
          </p:cNvSpPr>
          <p:nvPr>
            <p:ph type="dt" sz="half" idx="10"/>
          </p:nvPr>
        </p:nvSpPr>
        <p:spPr/>
        <p:txBody>
          <a:bodyPr/>
          <a:lstStyle/>
          <a:p>
            <a:fld id="{D4152DE6-530F-4C38-AC57-C53682E6B73A}" type="datetimeFigureOut">
              <a:rPr lang="uk-UA" smtClean="0"/>
              <a:t>26.11.2023</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26059610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417149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uk-UA" smtClean="0"/>
              <a:t>Зразок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D4152DE6-530F-4C38-AC57-C53682E6B73A}" type="datetimeFigureOut">
              <a:rPr lang="uk-UA" smtClean="0"/>
              <a:t>26.11.2023</a:t>
            </a:fld>
            <a:endParaRPr lang="uk-UA"/>
          </a:p>
        </p:txBody>
      </p:sp>
      <p:sp>
        <p:nvSpPr>
          <p:cNvPr id="5" name="Footer Placeholder 4"/>
          <p:cNvSpPr>
            <a:spLocks noGrp="1"/>
          </p:cNvSpPr>
          <p:nvPr>
            <p:ph type="ftr" sz="quarter" idx="11"/>
          </p:nvPr>
        </p:nvSpPr>
        <p:spPr/>
        <p:txBody>
          <a:bodyPr/>
          <a:lstStyle/>
          <a:p>
            <a:endParaRPr lang="uk-U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786AA1F-61FB-4AE3-AD69-391A22516D4D}" type="slidenum">
              <a:rPr lang="uk-UA" smtClean="0"/>
              <a:t>‹№›</a:t>
            </a:fld>
            <a:endParaRPr lang="uk-UA"/>
          </a:p>
        </p:txBody>
      </p:sp>
    </p:spTree>
    <p:extLst>
      <p:ext uri="{BB962C8B-B14F-4D97-AF65-F5344CB8AC3E}">
        <p14:creationId xmlns:p14="http://schemas.microsoft.com/office/powerpoint/2010/main" val="2847403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4152DE6-530F-4C38-AC57-C53682E6B73A}" type="datetimeFigureOut">
              <a:rPr lang="uk-UA" smtClean="0"/>
              <a:t>26.11.2023</a:t>
            </a:fld>
            <a:endParaRPr lang="uk-UA"/>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uk-UA"/>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786AA1F-61FB-4AE3-AD69-391A22516D4D}" type="slidenum">
              <a:rPr lang="uk-UA" smtClean="0"/>
              <a:t>‹№›</a:t>
            </a:fld>
            <a:endParaRPr lang="uk-UA"/>
          </a:p>
        </p:txBody>
      </p:sp>
    </p:spTree>
    <p:extLst>
      <p:ext uri="{BB962C8B-B14F-4D97-AF65-F5344CB8AC3E}">
        <p14:creationId xmlns:p14="http://schemas.microsoft.com/office/powerpoint/2010/main" val="3117298782"/>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 id="2147483806" r:id="rId13"/>
    <p:sldLayoutId id="2147483807" r:id="rId14"/>
    <p:sldLayoutId id="2147483808" r:id="rId15"/>
    <p:sldLayoutId id="214748380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906073" y="1828800"/>
            <a:ext cx="10032642" cy="3232598"/>
          </a:xfrm>
        </p:spPr>
        <p:txBody>
          <a:bodyPr>
            <a:normAutofit fontScale="90000"/>
          </a:bodyPr>
          <a:lstStyle/>
          <a:p>
            <a:pPr algn="ctr"/>
            <a:r>
              <a:rPr lang="uk-UA" b="1" i="1" dirty="0"/>
              <a:t>ВИКОРИСТАННЯ ОНЛАЙН ТЕСТУВАННЯ ДЛЯ ОРГАНІЗАЦІЇ НАВЧАЛЬНОГО ПРОЦЕСУ</a:t>
            </a:r>
            <a:r>
              <a:rPr lang="uk-UA" i="1" dirty="0"/>
              <a:t/>
            </a:r>
            <a:br>
              <a:rPr lang="uk-UA" i="1" dirty="0"/>
            </a:br>
            <a:endParaRPr lang="uk-UA" i="1" dirty="0"/>
          </a:p>
        </p:txBody>
      </p:sp>
      <p:sp>
        <p:nvSpPr>
          <p:cNvPr id="3" name="Підзаголовок 2"/>
          <p:cNvSpPr>
            <a:spLocks noGrp="1"/>
          </p:cNvSpPr>
          <p:nvPr>
            <p:ph type="subTitle" idx="1"/>
          </p:nvPr>
        </p:nvSpPr>
        <p:spPr>
          <a:xfrm>
            <a:off x="6645499" y="4777379"/>
            <a:ext cx="3889419" cy="1126283"/>
          </a:xfrm>
        </p:spPr>
        <p:txBody>
          <a:bodyPr>
            <a:normAutofit fontScale="92500"/>
          </a:bodyPr>
          <a:lstStyle/>
          <a:p>
            <a:r>
              <a:rPr lang="uk-UA" sz="2400" b="1" i="1" dirty="0" smtClean="0">
                <a:solidFill>
                  <a:schemeClr val="accent6">
                    <a:lumMod val="50000"/>
                  </a:schemeClr>
                </a:solidFill>
              </a:rPr>
              <a:t>Марія Романяк</a:t>
            </a:r>
            <a:endParaRPr lang="uk-UA" sz="2400" b="1" i="1" dirty="0">
              <a:solidFill>
                <a:schemeClr val="accent6">
                  <a:lumMod val="50000"/>
                </a:schemeClr>
              </a:solidFill>
            </a:endParaRPr>
          </a:p>
          <a:p>
            <a:r>
              <a:rPr lang="uk-UA" sz="2400" b="1" i="1" dirty="0">
                <a:solidFill>
                  <a:schemeClr val="accent6">
                    <a:lumMod val="50000"/>
                  </a:schemeClr>
                </a:solidFill>
              </a:rPr>
              <a:t>викладач біології та хімії</a:t>
            </a:r>
          </a:p>
          <a:p>
            <a:endParaRPr lang="uk-UA" dirty="0"/>
          </a:p>
        </p:txBody>
      </p:sp>
      <p:pic>
        <p:nvPicPr>
          <p:cNvPr id="4" name="Рисунок 3"/>
          <p:cNvPicPr>
            <a:picLocks noChangeAspect="1"/>
          </p:cNvPicPr>
          <p:nvPr/>
        </p:nvPicPr>
        <p:blipFill>
          <a:blip r:embed="rId2"/>
          <a:stretch>
            <a:fillRect/>
          </a:stretch>
        </p:blipFill>
        <p:spPr>
          <a:xfrm>
            <a:off x="710015" y="219543"/>
            <a:ext cx="2143125" cy="2143125"/>
          </a:xfrm>
          <a:prstGeom prst="rect">
            <a:avLst/>
          </a:prstGeom>
        </p:spPr>
      </p:pic>
    </p:spTree>
    <p:extLst>
      <p:ext uri="{BB962C8B-B14F-4D97-AF65-F5344CB8AC3E}">
        <p14:creationId xmlns:p14="http://schemas.microsoft.com/office/powerpoint/2010/main" val="435117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1455313" y="360608"/>
            <a:ext cx="10049300" cy="2408350"/>
          </a:xfrm>
        </p:spPr>
        <p:txBody>
          <a:bodyPr>
            <a:normAutofit/>
          </a:bodyPr>
          <a:lstStyle/>
          <a:p>
            <a:r>
              <a:rPr lang="uk-UA" sz="2800" dirty="0"/>
              <a:t>Використання хмарних технологій Інтернету є одним із інноваційних засобів  вивчення дисциплін, який дозволяє стимулювати пізнавальний інтерес студентів і вивільнити чимало часу для творчої співпраці викладача та студента.</a:t>
            </a:r>
            <a:endParaRPr lang="uk-UA" sz="2800" dirty="0"/>
          </a:p>
        </p:txBody>
      </p:sp>
      <p:pic>
        <p:nvPicPr>
          <p:cNvPr id="4" name="Рисунок 3"/>
          <p:cNvPicPr>
            <a:picLocks noChangeAspect="1"/>
          </p:cNvPicPr>
          <p:nvPr/>
        </p:nvPicPr>
        <p:blipFill>
          <a:blip r:embed="rId2"/>
          <a:stretch>
            <a:fillRect/>
          </a:stretch>
        </p:blipFill>
        <p:spPr>
          <a:xfrm>
            <a:off x="8064869" y="2394765"/>
            <a:ext cx="2857500" cy="4048125"/>
          </a:xfrm>
          <a:prstGeom prst="rect">
            <a:avLst/>
          </a:prstGeom>
        </p:spPr>
      </p:pic>
      <p:pic>
        <p:nvPicPr>
          <p:cNvPr id="5" name="Рисунок 4"/>
          <p:cNvPicPr>
            <a:picLocks noChangeAspect="1"/>
          </p:cNvPicPr>
          <p:nvPr/>
        </p:nvPicPr>
        <p:blipFill>
          <a:blip r:embed="rId3"/>
          <a:stretch>
            <a:fillRect/>
          </a:stretch>
        </p:blipFill>
        <p:spPr>
          <a:xfrm>
            <a:off x="2478647" y="2642416"/>
            <a:ext cx="5003979" cy="3552825"/>
          </a:xfrm>
          <a:prstGeom prst="rect">
            <a:avLst/>
          </a:prstGeom>
        </p:spPr>
      </p:pic>
    </p:spTree>
    <p:extLst>
      <p:ext uri="{BB962C8B-B14F-4D97-AF65-F5344CB8AC3E}">
        <p14:creationId xmlns:p14="http://schemas.microsoft.com/office/powerpoint/2010/main" val="179850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1197735" y="218942"/>
            <a:ext cx="10728102" cy="3142444"/>
          </a:xfrm>
        </p:spPr>
        <p:txBody>
          <a:bodyPr>
            <a:noAutofit/>
          </a:bodyPr>
          <a:lstStyle/>
          <a:p>
            <a:r>
              <a:rPr lang="uk-UA" sz="2400" dirty="0"/>
              <a:t>Провідна педагогічна ідея застосування онлайн тестування полягає у формуванні інформаційно-комунікаційної компетентності студентів, покращення якості знань, формування інтересу до отримання нових знань та пошукової діяльності, інтенсифікації навчання за рахунок використання хмарного освітнього середовища, оскільки, покоління, що виросло на мобільних пристроях, новітніх інформаційних технологіях, вимагає динамічного навчального </a:t>
            </a:r>
            <a:r>
              <a:rPr lang="uk-UA" sz="2400" dirty="0" smtClean="0"/>
              <a:t>процесу. </a:t>
            </a:r>
            <a:endParaRPr lang="uk-UA" sz="2400" dirty="0"/>
          </a:p>
        </p:txBody>
      </p:sp>
      <p:pic>
        <p:nvPicPr>
          <p:cNvPr id="4" name="Рисунок 3"/>
          <p:cNvPicPr>
            <a:picLocks noChangeAspect="1"/>
          </p:cNvPicPr>
          <p:nvPr/>
        </p:nvPicPr>
        <p:blipFill>
          <a:blip r:embed="rId2"/>
          <a:stretch>
            <a:fillRect/>
          </a:stretch>
        </p:blipFill>
        <p:spPr>
          <a:xfrm>
            <a:off x="1835105" y="3361385"/>
            <a:ext cx="4574411" cy="3168203"/>
          </a:xfrm>
          <a:prstGeom prst="rect">
            <a:avLst/>
          </a:prstGeom>
        </p:spPr>
      </p:pic>
      <p:pic>
        <p:nvPicPr>
          <p:cNvPr id="5" name="Рисунок 4"/>
          <p:cNvPicPr>
            <a:picLocks noChangeAspect="1"/>
          </p:cNvPicPr>
          <p:nvPr/>
        </p:nvPicPr>
        <p:blipFill>
          <a:blip r:embed="rId3"/>
          <a:stretch>
            <a:fillRect/>
          </a:stretch>
        </p:blipFill>
        <p:spPr>
          <a:xfrm>
            <a:off x="6759262" y="3361385"/>
            <a:ext cx="4572000" cy="3143250"/>
          </a:xfrm>
          <a:prstGeom prst="rect">
            <a:avLst/>
          </a:prstGeom>
        </p:spPr>
      </p:pic>
    </p:spTree>
    <p:extLst>
      <p:ext uri="{BB962C8B-B14F-4D97-AF65-F5344CB8AC3E}">
        <p14:creationId xmlns:p14="http://schemas.microsoft.com/office/powerpoint/2010/main" val="2369713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1442991" y="176011"/>
            <a:ext cx="10572997" cy="1704304"/>
          </a:xfrm>
        </p:spPr>
        <p:txBody>
          <a:bodyPr>
            <a:normAutofit/>
          </a:bodyPr>
          <a:lstStyle/>
          <a:p>
            <a:r>
              <a:rPr lang="uk-UA" sz="2400" dirty="0"/>
              <a:t>На сьогоднішній день онлайн тестування є одним з кращих способів перевірки знань. Основний принцип тестування полягає в використанні стандартизованих задач і питань, які мають певну шкалу </a:t>
            </a:r>
            <a:r>
              <a:rPr lang="uk-UA" sz="2400" dirty="0" smtClean="0"/>
              <a:t>значущості.</a:t>
            </a:r>
            <a:endParaRPr lang="uk-UA" sz="2400" dirty="0"/>
          </a:p>
        </p:txBody>
      </p:sp>
      <p:pic>
        <p:nvPicPr>
          <p:cNvPr id="5" name="Рисунок 4"/>
          <p:cNvPicPr>
            <a:picLocks noChangeAspect="1"/>
          </p:cNvPicPr>
          <p:nvPr/>
        </p:nvPicPr>
        <p:blipFill>
          <a:blip r:embed="rId2"/>
          <a:stretch>
            <a:fillRect/>
          </a:stretch>
        </p:blipFill>
        <p:spPr>
          <a:xfrm>
            <a:off x="1776031" y="1880315"/>
            <a:ext cx="3809644" cy="4084213"/>
          </a:xfrm>
          <a:prstGeom prst="rect">
            <a:avLst/>
          </a:prstGeom>
        </p:spPr>
      </p:pic>
      <p:pic>
        <p:nvPicPr>
          <p:cNvPr id="6" name="Рисунок 5"/>
          <p:cNvPicPr>
            <a:picLocks noChangeAspect="1"/>
          </p:cNvPicPr>
          <p:nvPr/>
        </p:nvPicPr>
        <p:blipFill>
          <a:blip r:embed="rId3"/>
          <a:stretch>
            <a:fillRect/>
          </a:stretch>
        </p:blipFill>
        <p:spPr>
          <a:xfrm>
            <a:off x="5918715" y="1994548"/>
            <a:ext cx="5992650" cy="3363063"/>
          </a:xfrm>
          <a:prstGeom prst="rect">
            <a:avLst/>
          </a:prstGeom>
        </p:spPr>
      </p:pic>
    </p:spTree>
    <p:extLst>
      <p:ext uri="{BB962C8B-B14F-4D97-AF65-F5344CB8AC3E}">
        <p14:creationId xmlns:p14="http://schemas.microsoft.com/office/powerpoint/2010/main" val="3579935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669701" y="296214"/>
            <a:ext cx="10834911" cy="3284113"/>
          </a:xfrm>
        </p:spPr>
        <p:txBody>
          <a:bodyPr/>
          <a:lstStyle/>
          <a:p>
            <a:pPr algn="ctr"/>
            <a:r>
              <a:rPr lang="uk-UA" sz="2400" dirty="0">
                <a:solidFill>
                  <a:schemeClr val="tx1"/>
                </a:solidFill>
              </a:rPr>
              <a:t>О</a:t>
            </a:r>
            <a:r>
              <a:rPr lang="uk-UA" sz="2400" dirty="0" smtClean="0">
                <a:solidFill>
                  <a:schemeClr val="tx1"/>
                </a:solidFill>
              </a:rPr>
              <a:t>днією </a:t>
            </a:r>
            <a:r>
              <a:rPr lang="uk-UA" sz="2400" dirty="0">
                <a:solidFill>
                  <a:schemeClr val="tx1"/>
                </a:solidFill>
              </a:rPr>
              <a:t>із переваг онлайн-тестування є висока швидкість та універсальність. За короткий час можна перевірити знання з урахуванням великого обсягу вивченого матеріалу. Завдяки використанню онлайн-тестів є можливість зробити завдання по окремій темі або по всьому блоку, розмістити їх в хронологічному порядку або в розкид, розмістити за рівнем складності або вибрати тільки один рівень, скласти завдання з однією відповіддю або з декількома.</a:t>
            </a:r>
          </a:p>
          <a:p>
            <a:endParaRPr lang="uk-UA" dirty="0"/>
          </a:p>
        </p:txBody>
      </p:sp>
      <p:pic>
        <p:nvPicPr>
          <p:cNvPr id="4" name="Рисунок 3"/>
          <p:cNvPicPr>
            <a:picLocks noChangeAspect="1"/>
          </p:cNvPicPr>
          <p:nvPr/>
        </p:nvPicPr>
        <p:blipFill>
          <a:blip r:embed="rId2"/>
          <a:stretch>
            <a:fillRect/>
          </a:stretch>
        </p:blipFill>
        <p:spPr>
          <a:xfrm>
            <a:off x="1644404" y="3263855"/>
            <a:ext cx="5714286" cy="3594145"/>
          </a:xfrm>
          <a:prstGeom prst="rect">
            <a:avLst/>
          </a:prstGeom>
        </p:spPr>
      </p:pic>
    </p:spTree>
    <p:extLst>
      <p:ext uri="{BB962C8B-B14F-4D97-AF65-F5344CB8AC3E}">
        <p14:creationId xmlns:p14="http://schemas.microsoft.com/office/powerpoint/2010/main" val="1518485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837128" y="270457"/>
            <a:ext cx="11354872" cy="2356834"/>
          </a:xfrm>
        </p:spPr>
        <p:txBody>
          <a:bodyPr>
            <a:normAutofit/>
          </a:bodyPr>
          <a:lstStyle/>
          <a:p>
            <a:pPr algn="ctr"/>
            <a:r>
              <a:rPr lang="uk-UA" dirty="0">
                <a:solidFill>
                  <a:schemeClr val="tx1"/>
                </a:solidFill>
              </a:rPr>
              <a:t>Тестова форма перевірки дозволяє прибрати людський фактор (суб'єктивна або упереджена думка вчителя, особисте ставлення, погане самопочуття), а розроблена шкала оцінювання та чіткі критерії відповідей та оцінок дають точний результат, дозволяють зробити тестування прозорим для всіх учасників навчального процесу (навіть якщо тест перевірить сам учень, його товариш або інший вчитель).</a:t>
            </a:r>
          </a:p>
          <a:p>
            <a:endParaRPr lang="uk-UA" dirty="0"/>
          </a:p>
        </p:txBody>
      </p:sp>
      <p:pic>
        <p:nvPicPr>
          <p:cNvPr id="4" name="Рисунок 3"/>
          <p:cNvPicPr>
            <a:picLocks noChangeAspect="1"/>
          </p:cNvPicPr>
          <p:nvPr/>
        </p:nvPicPr>
        <p:blipFill>
          <a:blip r:embed="rId2"/>
          <a:stretch>
            <a:fillRect/>
          </a:stretch>
        </p:blipFill>
        <p:spPr>
          <a:xfrm>
            <a:off x="837128" y="3716964"/>
            <a:ext cx="5770859" cy="2954294"/>
          </a:xfrm>
          <a:prstGeom prst="rect">
            <a:avLst/>
          </a:prstGeom>
        </p:spPr>
      </p:pic>
      <p:pic>
        <p:nvPicPr>
          <p:cNvPr id="5" name="Рисунок 4"/>
          <p:cNvPicPr>
            <a:picLocks noChangeAspect="1"/>
          </p:cNvPicPr>
          <p:nvPr/>
        </p:nvPicPr>
        <p:blipFill>
          <a:blip r:embed="rId3"/>
          <a:stretch>
            <a:fillRect/>
          </a:stretch>
        </p:blipFill>
        <p:spPr>
          <a:xfrm>
            <a:off x="6524728" y="2033318"/>
            <a:ext cx="5132731" cy="2937927"/>
          </a:xfrm>
          <a:prstGeom prst="rect">
            <a:avLst/>
          </a:prstGeom>
        </p:spPr>
      </p:pic>
    </p:spTree>
    <p:extLst>
      <p:ext uri="{BB962C8B-B14F-4D97-AF65-F5344CB8AC3E}">
        <p14:creationId xmlns:p14="http://schemas.microsoft.com/office/powerpoint/2010/main" val="1123152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334852" y="0"/>
            <a:ext cx="11758410" cy="2897746"/>
          </a:xfrm>
        </p:spPr>
        <p:txBody>
          <a:bodyPr>
            <a:normAutofit/>
          </a:bodyPr>
          <a:lstStyle/>
          <a:p>
            <a:pPr algn="ctr"/>
            <a:r>
              <a:rPr lang="uk-UA" dirty="0">
                <a:solidFill>
                  <a:schemeClr val="tx1"/>
                </a:solidFill>
              </a:rPr>
              <a:t>Атестаційні онлайн-тести допомагають перевірити рівень знань студентів. Обов'язкові умови: обмеження за часом, одна спроба на відповідь, немає пояснень до кожної </a:t>
            </a:r>
            <a:r>
              <a:rPr lang="uk-UA" dirty="0" smtClean="0">
                <a:solidFill>
                  <a:schemeClr val="tx1"/>
                </a:solidFill>
              </a:rPr>
              <a:t>помилки.</a:t>
            </a:r>
          </a:p>
          <a:p>
            <a:pPr algn="ctr"/>
            <a:r>
              <a:rPr lang="uk-UA" dirty="0">
                <a:solidFill>
                  <a:schemeClr val="tx1"/>
                </a:solidFill>
              </a:rPr>
              <a:t>У своїй роботі я використовую </a:t>
            </a:r>
            <a:r>
              <a:rPr lang="uk-UA" b="1" dirty="0">
                <a:solidFill>
                  <a:schemeClr val="tx1"/>
                </a:solidFill>
              </a:rPr>
              <a:t>платформу </a:t>
            </a:r>
            <a:r>
              <a:rPr lang="uk-UA" b="1" dirty="0" err="1">
                <a:solidFill>
                  <a:schemeClr val="tx1"/>
                </a:solidFill>
              </a:rPr>
              <a:t>Classtime</a:t>
            </a:r>
            <a:r>
              <a:rPr lang="uk-UA" dirty="0">
                <a:solidFill>
                  <a:schemeClr val="tx1"/>
                </a:solidFill>
              </a:rPr>
              <a:t>, щоб залучити кожного студента та отримати миттєву візуалізацію прогресу всієї групи. </a:t>
            </a:r>
            <a:r>
              <a:rPr lang="uk-UA" dirty="0" err="1">
                <a:solidFill>
                  <a:schemeClr val="tx1"/>
                </a:solidFill>
              </a:rPr>
              <a:t>Classtime</a:t>
            </a:r>
            <a:r>
              <a:rPr lang="uk-UA" dirty="0">
                <a:solidFill>
                  <a:schemeClr val="tx1"/>
                </a:solidFill>
              </a:rPr>
              <a:t> не потребує встановлення на </a:t>
            </a:r>
            <a:r>
              <a:rPr lang="uk-UA" dirty="0" err="1">
                <a:solidFill>
                  <a:schemeClr val="tx1"/>
                </a:solidFill>
              </a:rPr>
              <a:t>гаджет</a:t>
            </a:r>
            <a:r>
              <a:rPr lang="uk-UA" dirty="0">
                <a:solidFill>
                  <a:schemeClr val="tx1"/>
                </a:solidFill>
              </a:rPr>
              <a:t>, а працює за покликанням. Викладач може відстежувати весь прогрес через свій </a:t>
            </a:r>
            <a:r>
              <a:rPr lang="uk-UA" dirty="0" err="1">
                <a:solidFill>
                  <a:schemeClr val="tx1"/>
                </a:solidFill>
              </a:rPr>
              <a:t>акаунт</a:t>
            </a:r>
            <a:r>
              <a:rPr lang="uk-UA" dirty="0">
                <a:solidFill>
                  <a:schemeClr val="tx1"/>
                </a:solidFill>
              </a:rPr>
              <a:t>. Студентам не треба створювати свої </a:t>
            </a:r>
            <a:r>
              <a:rPr lang="uk-UA" dirty="0" err="1">
                <a:solidFill>
                  <a:schemeClr val="tx1"/>
                </a:solidFill>
              </a:rPr>
              <a:t>акаунти</a:t>
            </a:r>
            <a:r>
              <a:rPr lang="uk-UA" dirty="0">
                <a:solidFill>
                  <a:schemeClr val="tx1"/>
                </a:solidFill>
              </a:rPr>
              <a:t>, а лише зайти за кодом, який надає викладач. </a:t>
            </a:r>
          </a:p>
        </p:txBody>
      </p:sp>
      <p:pic>
        <p:nvPicPr>
          <p:cNvPr id="5" name="Рисунок 4"/>
          <p:cNvPicPr>
            <a:picLocks noChangeAspect="1"/>
          </p:cNvPicPr>
          <p:nvPr/>
        </p:nvPicPr>
        <p:blipFill>
          <a:blip r:embed="rId2"/>
          <a:stretch>
            <a:fillRect/>
          </a:stretch>
        </p:blipFill>
        <p:spPr>
          <a:xfrm>
            <a:off x="2880307" y="2369645"/>
            <a:ext cx="6667500" cy="4333875"/>
          </a:xfrm>
          <a:prstGeom prst="rect">
            <a:avLst/>
          </a:prstGeom>
        </p:spPr>
      </p:pic>
    </p:spTree>
    <p:extLst>
      <p:ext uri="{BB962C8B-B14F-4D97-AF65-F5344CB8AC3E}">
        <p14:creationId xmlns:p14="http://schemas.microsoft.com/office/powerpoint/2010/main" val="1315676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399245" y="103031"/>
            <a:ext cx="11792755" cy="2781837"/>
          </a:xfrm>
        </p:spPr>
        <p:txBody>
          <a:bodyPr>
            <a:normAutofit/>
          </a:bodyPr>
          <a:lstStyle/>
          <a:p>
            <a:pPr algn="ctr"/>
            <a:r>
              <a:rPr lang="uk-UA" dirty="0">
                <a:solidFill>
                  <a:schemeClr val="tx1"/>
                </a:solidFill>
              </a:rPr>
              <a:t>На сьогодні </a:t>
            </a:r>
            <a:r>
              <a:rPr lang="uk-UA" dirty="0" err="1">
                <a:solidFill>
                  <a:schemeClr val="tx1"/>
                </a:solidFill>
              </a:rPr>
              <a:t>Classtime</a:t>
            </a:r>
            <a:r>
              <a:rPr lang="uk-UA" dirty="0">
                <a:solidFill>
                  <a:schemeClr val="tx1"/>
                </a:solidFill>
              </a:rPr>
              <a:t> для домашніх завдань можна використовувати в двох варіантах:</a:t>
            </a:r>
          </a:p>
          <a:p>
            <a:pPr marL="285750" lvl="0" indent="-285750" algn="ctr">
              <a:buFont typeface="Arial" panose="020B0604020202020204" pitchFamily="34" charset="0"/>
              <a:buChar char="•"/>
            </a:pPr>
            <a:r>
              <a:rPr lang="uk-UA" dirty="0">
                <a:solidFill>
                  <a:schemeClr val="tx1"/>
                </a:solidFill>
              </a:rPr>
              <a:t>Тренування в будь-якому темпі завдяки функції </a:t>
            </a:r>
            <a:r>
              <a:rPr lang="uk-UA" i="1" dirty="0">
                <a:solidFill>
                  <a:schemeClr val="tx1"/>
                </a:solidFill>
              </a:rPr>
              <a:t>"Попередній перегляд"</a:t>
            </a:r>
            <a:r>
              <a:rPr lang="uk-UA" dirty="0">
                <a:solidFill>
                  <a:schemeClr val="tx1"/>
                </a:solidFill>
              </a:rPr>
              <a:t>. Треба поширити посилання, результати не будуть видні викладачу.</a:t>
            </a:r>
          </a:p>
          <a:p>
            <a:pPr marL="285750" indent="-285750" algn="ctr">
              <a:buFont typeface="Arial" panose="020B0604020202020204" pitchFamily="34" charset="0"/>
              <a:buChar char="•"/>
            </a:pPr>
            <a:r>
              <a:rPr lang="uk-UA" dirty="0">
                <a:solidFill>
                  <a:schemeClr val="tx1"/>
                </a:solidFill>
              </a:rPr>
              <a:t>Повноцінне проведення сесій з результатами та зворотним зв'язком для кожного студента. Треба поширити посилання, результати відображаються в режимі реального часу, як і в будь-якій іншій сесії </a:t>
            </a:r>
            <a:endParaRPr lang="uk-UA" dirty="0">
              <a:solidFill>
                <a:schemeClr val="tx1"/>
              </a:solidFill>
            </a:endParaRPr>
          </a:p>
        </p:txBody>
      </p:sp>
      <p:pic>
        <p:nvPicPr>
          <p:cNvPr id="5" name="Рисунок 4"/>
          <p:cNvPicPr>
            <a:picLocks noChangeAspect="1"/>
          </p:cNvPicPr>
          <p:nvPr/>
        </p:nvPicPr>
        <p:blipFill>
          <a:blip r:embed="rId2"/>
          <a:stretch>
            <a:fillRect/>
          </a:stretch>
        </p:blipFill>
        <p:spPr>
          <a:xfrm>
            <a:off x="399245" y="3812147"/>
            <a:ext cx="5017860" cy="2768958"/>
          </a:xfrm>
          <a:prstGeom prst="rect">
            <a:avLst/>
          </a:prstGeom>
        </p:spPr>
      </p:pic>
      <p:pic>
        <p:nvPicPr>
          <p:cNvPr id="6" name="Рисунок 5"/>
          <p:cNvPicPr>
            <a:picLocks noChangeAspect="1"/>
          </p:cNvPicPr>
          <p:nvPr/>
        </p:nvPicPr>
        <p:blipFill>
          <a:blip r:embed="rId3"/>
          <a:stretch>
            <a:fillRect/>
          </a:stretch>
        </p:blipFill>
        <p:spPr>
          <a:xfrm>
            <a:off x="5575166" y="2555115"/>
            <a:ext cx="6427944" cy="3188863"/>
          </a:xfrm>
          <a:prstGeom prst="rect">
            <a:avLst/>
          </a:prstGeom>
        </p:spPr>
      </p:pic>
    </p:spTree>
    <p:extLst>
      <p:ext uri="{BB962C8B-B14F-4D97-AF65-F5344CB8AC3E}">
        <p14:creationId xmlns:p14="http://schemas.microsoft.com/office/powerpoint/2010/main" val="1905344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386366" y="141668"/>
            <a:ext cx="11118246" cy="2923504"/>
          </a:xfrm>
        </p:spPr>
        <p:txBody>
          <a:bodyPr>
            <a:normAutofit/>
          </a:bodyPr>
          <a:lstStyle/>
          <a:p>
            <a:r>
              <a:rPr lang="en-US" b="1" dirty="0" err="1">
                <a:solidFill>
                  <a:schemeClr val="tx1"/>
                </a:solidFill>
              </a:rPr>
              <a:t>Classtime</a:t>
            </a:r>
            <a:r>
              <a:rPr lang="en-US" b="1" dirty="0">
                <a:solidFill>
                  <a:schemeClr val="tx1"/>
                </a:solidFill>
              </a:rPr>
              <a:t> </a:t>
            </a:r>
            <a:r>
              <a:rPr lang="uk-UA" b="1" dirty="0">
                <a:solidFill>
                  <a:schemeClr val="tx1"/>
                </a:solidFill>
              </a:rPr>
              <a:t>став моїм помічником </a:t>
            </a:r>
            <a:r>
              <a:rPr lang="uk-UA" b="1" dirty="0" smtClean="0">
                <a:solidFill>
                  <a:schemeClr val="tx1"/>
                </a:solidFill>
              </a:rPr>
              <a:t>заняттях</a:t>
            </a:r>
            <a:r>
              <a:rPr lang="uk-UA" b="1" dirty="0">
                <a:solidFill>
                  <a:schemeClr val="tx1"/>
                </a:solidFill>
              </a:rPr>
              <a:t>.</a:t>
            </a:r>
            <a:r>
              <a:rPr lang="uk-UA" dirty="0">
                <a:solidFill>
                  <a:schemeClr val="tx1"/>
                </a:solidFill>
              </a:rPr>
              <a:t> Його перевага полягає у тому, що студенти отримують однаковий набір завдань, які за бажанням викладача можуть бути </a:t>
            </a:r>
            <a:r>
              <a:rPr lang="uk-UA" dirty="0" err="1">
                <a:solidFill>
                  <a:schemeClr val="tx1"/>
                </a:solidFill>
              </a:rPr>
              <a:t>рандомізовані</a:t>
            </a:r>
            <a:r>
              <a:rPr lang="uk-UA" dirty="0">
                <a:solidFill>
                  <a:schemeClr val="tx1"/>
                </a:solidFill>
              </a:rPr>
              <a:t>. Це дозволяє уникати списування. Автоматична перевірка відповідей дозволяє уникати проявів суб’єктивізму. Такий підхід забезпечує рівні умови навчання.</a:t>
            </a:r>
          </a:p>
          <a:p>
            <a:r>
              <a:rPr lang="uk-UA" dirty="0">
                <a:solidFill>
                  <a:schemeClr val="tx1"/>
                </a:solidFill>
              </a:rPr>
              <a:t>Сервіс онлайн-тестування </a:t>
            </a:r>
            <a:r>
              <a:rPr lang="en-US" dirty="0" err="1">
                <a:solidFill>
                  <a:schemeClr val="tx1"/>
                </a:solidFill>
              </a:rPr>
              <a:t>Classtime</a:t>
            </a:r>
            <a:r>
              <a:rPr lang="en-US" dirty="0">
                <a:solidFill>
                  <a:schemeClr val="tx1"/>
                </a:solidFill>
              </a:rPr>
              <a:t> – </a:t>
            </a:r>
            <a:r>
              <a:rPr lang="uk-UA" dirty="0">
                <a:solidFill>
                  <a:schemeClr val="tx1"/>
                </a:solidFill>
              </a:rPr>
              <a:t>це потужний інструмент не лише для оцінювання, але й для навчання, що має переваги як для студентів, так і для </a:t>
            </a:r>
            <a:r>
              <a:rPr lang="uk-UA" dirty="0" smtClean="0">
                <a:solidFill>
                  <a:schemeClr val="tx1"/>
                </a:solidFill>
              </a:rPr>
              <a:t>викладачів. </a:t>
            </a:r>
            <a:r>
              <a:rPr lang="uk-UA" dirty="0">
                <a:solidFill>
                  <a:schemeClr val="tx1"/>
                </a:solidFill>
              </a:rPr>
              <a:t>Однак він буде дійсно ефективним лише тоді, коли студенти сприйматимуть його не як покарання, а як корисну навчальну вправу.</a:t>
            </a:r>
          </a:p>
          <a:p>
            <a:endParaRPr lang="uk-UA" dirty="0"/>
          </a:p>
        </p:txBody>
      </p:sp>
      <p:pic>
        <p:nvPicPr>
          <p:cNvPr id="4" name="Рисунок 3"/>
          <p:cNvPicPr>
            <a:picLocks noChangeAspect="1"/>
          </p:cNvPicPr>
          <p:nvPr/>
        </p:nvPicPr>
        <p:blipFill>
          <a:blip r:embed="rId2"/>
          <a:stretch>
            <a:fillRect/>
          </a:stretch>
        </p:blipFill>
        <p:spPr>
          <a:xfrm>
            <a:off x="1363931" y="3812146"/>
            <a:ext cx="4971332" cy="2846231"/>
          </a:xfrm>
          <a:prstGeom prst="rect">
            <a:avLst/>
          </a:prstGeom>
        </p:spPr>
      </p:pic>
      <p:pic>
        <p:nvPicPr>
          <p:cNvPr id="5" name="Рисунок 4"/>
          <p:cNvPicPr>
            <a:picLocks noChangeAspect="1"/>
          </p:cNvPicPr>
          <p:nvPr/>
        </p:nvPicPr>
        <p:blipFill>
          <a:blip r:embed="rId3"/>
          <a:stretch>
            <a:fillRect/>
          </a:stretch>
        </p:blipFill>
        <p:spPr>
          <a:xfrm>
            <a:off x="6752018" y="2814302"/>
            <a:ext cx="4457700" cy="3238500"/>
          </a:xfrm>
          <a:prstGeom prst="rect">
            <a:avLst/>
          </a:prstGeom>
        </p:spPr>
      </p:pic>
    </p:spTree>
    <p:extLst>
      <p:ext uri="{BB962C8B-B14F-4D97-AF65-F5344CB8AC3E}">
        <p14:creationId xmlns:p14="http://schemas.microsoft.com/office/powerpoint/2010/main" val="2423529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296214" y="257578"/>
            <a:ext cx="11208398" cy="3296992"/>
          </a:xfrm>
        </p:spPr>
        <p:txBody>
          <a:bodyPr>
            <a:normAutofit lnSpcReduction="10000"/>
          </a:bodyPr>
          <a:lstStyle/>
          <a:p>
            <a:pPr algn="ctr"/>
            <a:r>
              <a:rPr lang="uk-UA" sz="2400" dirty="0" smtClean="0">
                <a:solidFill>
                  <a:schemeClr val="tx1"/>
                </a:solidFill>
              </a:rPr>
              <a:t>Платформа </a:t>
            </a:r>
            <a:r>
              <a:rPr lang="uk-UA" sz="2400" b="1" dirty="0" err="1" smtClean="0">
                <a:solidFill>
                  <a:schemeClr val="tx1"/>
                </a:solidFill>
              </a:rPr>
              <a:t>Quizizz</a:t>
            </a:r>
            <a:r>
              <a:rPr lang="uk-UA" sz="2400" dirty="0">
                <a:solidFill>
                  <a:schemeClr val="tx1"/>
                </a:solidFill>
              </a:rPr>
              <a:t>. </a:t>
            </a:r>
            <a:endParaRPr lang="uk-UA" sz="2400" dirty="0" smtClean="0">
              <a:solidFill>
                <a:schemeClr val="tx1"/>
              </a:solidFill>
            </a:endParaRPr>
          </a:p>
          <a:p>
            <a:pPr algn="ctr"/>
            <a:r>
              <a:rPr lang="uk-UA" dirty="0" smtClean="0">
                <a:solidFill>
                  <a:schemeClr val="tx1"/>
                </a:solidFill>
              </a:rPr>
              <a:t>Принцип </a:t>
            </a:r>
            <a:r>
              <a:rPr lang="uk-UA" dirty="0">
                <a:solidFill>
                  <a:schemeClr val="tx1"/>
                </a:solidFill>
              </a:rPr>
              <a:t>роботи </a:t>
            </a:r>
            <a:r>
              <a:rPr lang="uk-UA" dirty="0" err="1">
                <a:solidFill>
                  <a:schemeClr val="tx1"/>
                </a:solidFill>
              </a:rPr>
              <a:t>Quizizz</a:t>
            </a:r>
            <a:r>
              <a:rPr lang="uk-UA" dirty="0">
                <a:solidFill>
                  <a:schemeClr val="tx1"/>
                </a:solidFill>
              </a:rPr>
              <a:t> нагадує роботу в </a:t>
            </a:r>
            <a:r>
              <a:rPr lang="uk-UA" dirty="0" err="1">
                <a:solidFill>
                  <a:schemeClr val="tx1"/>
                </a:solidFill>
              </a:rPr>
              <a:t>Kahoot</a:t>
            </a:r>
            <a:r>
              <a:rPr lang="uk-UA" dirty="0">
                <a:solidFill>
                  <a:schemeClr val="tx1"/>
                </a:solidFill>
              </a:rPr>
              <a:t>, але має дві суттєві відмінності. </a:t>
            </a:r>
            <a:endParaRPr lang="uk-UA" dirty="0" smtClean="0">
              <a:solidFill>
                <a:schemeClr val="tx1"/>
              </a:solidFill>
            </a:endParaRPr>
          </a:p>
          <a:p>
            <a:pPr algn="ctr"/>
            <a:r>
              <a:rPr lang="uk-UA" dirty="0" smtClean="0">
                <a:solidFill>
                  <a:schemeClr val="tx1"/>
                </a:solidFill>
              </a:rPr>
              <a:t>По-перше</a:t>
            </a:r>
            <a:r>
              <a:rPr lang="uk-UA" dirty="0">
                <a:solidFill>
                  <a:schemeClr val="tx1"/>
                </a:solidFill>
              </a:rPr>
              <a:t>, якщо запустити тест у класі, то студенти зможуть відповідати на запитання, рухаючись кожен у своєму темпі, незалежно від швидкості відповідей інших учасників. </a:t>
            </a:r>
            <a:endParaRPr lang="uk-UA" dirty="0" smtClean="0">
              <a:solidFill>
                <a:schemeClr val="tx1"/>
              </a:solidFill>
            </a:endParaRPr>
          </a:p>
          <a:p>
            <a:pPr algn="ctr"/>
            <a:r>
              <a:rPr lang="uk-UA" dirty="0" smtClean="0">
                <a:solidFill>
                  <a:schemeClr val="tx1"/>
                </a:solidFill>
              </a:rPr>
              <a:t>По-друге</a:t>
            </a:r>
            <a:r>
              <a:rPr lang="uk-UA" dirty="0">
                <a:solidFill>
                  <a:schemeClr val="tx1"/>
                </a:solidFill>
              </a:rPr>
              <a:t>, виконання тесту, створеного в </a:t>
            </a:r>
            <a:r>
              <a:rPr lang="uk-UA" dirty="0" err="1">
                <a:solidFill>
                  <a:schemeClr val="tx1"/>
                </a:solidFill>
              </a:rPr>
              <a:t>Quizizz</a:t>
            </a:r>
            <a:r>
              <a:rPr lang="uk-UA" dirty="0">
                <a:solidFill>
                  <a:schemeClr val="tx1"/>
                </a:solidFill>
              </a:rPr>
              <a:t>, можна планувати. А це означає, що його можна пропонувати в якості домашньої роботи. Для виконання тесту в класі, відкрийте свій тест і натисніть </a:t>
            </a:r>
            <a:r>
              <a:rPr lang="uk-UA" dirty="0" err="1">
                <a:solidFill>
                  <a:schemeClr val="tx1"/>
                </a:solidFill>
              </a:rPr>
              <a:t>Play</a:t>
            </a:r>
            <a:r>
              <a:rPr lang="uk-UA" dirty="0">
                <a:solidFill>
                  <a:schemeClr val="tx1"/>
                </a:solidFill>
              </a:rPr>
              <a:t> </a:t>
            </a:r>
            <a:r>
              <a:rPr lang="uk-UA" dirty="0" err="1">
                <a:solidFill>
                  <a:schemeClr val="tx1"/>
                </a:solidFill>
              </a:rPr>
              <a:t>Live</a:t>
            </a:r>
            <a:r>
              <a:rPr lang="uk-UA" dirty="0">
                <a:solidFill>
                  <a:schemeClr val="tx1"/>
                </a:solidFill>
              </a:rPr>
              <a:t>! При режимі </a:t>
            </a:r>
            <a:r>
              <a:rPr lang="uk-UA" dirty="0" err="1">
                <a:solidFill>
                  <a:schemeClr val="tx1"/>
                </a:solidFill>
              </a:rPr>
              <a:t>Live</a:t>
            </a:r>
            <a:r>
              <a:rPr lang="uk-UA" dirty="0">
                <a:solidFill>
                  <a:schemeClr val="tx1"/>
                </a:solidFill>
              </a:rPr>
              <a:t> (коли тест виконується в класі) моніторинг здійснюється миттєво. Учитель бачить процес просування кожного учня. При використанні тесту в якості домашньої роботи виберіть </a:t>
            </a:r>
            <a:r>
              <a:rPr lang="uk-UA" dirty="0" err="1">
                <a:solidFill>
                  <a:schemeClr val="tx1"/>
                </a:solidFill>
              </a:rPr>
              <a:t>Homework</a:t>
            </a:r>
            <a:r>
              <a:rPr lang="uk-UA" dirty="0">
                <a:solidFill>
                  <a:schemeClr val="tx1"/>
                </a:solidFill>
              </a:rPr>
              <a:t> і встановіть термін, до якого домашня робота повинні бути виконана. При режимі </a:t>
            </a:r>
            <a:r>
              <a:rPr lang="uk-UA" dirty="0" err="1">
                <a:solidFill>
                  <a:schemeClr val="tx1"/>
                </a:solidFill>
              </a:rPr>
              <a:t>Homework</a:t>
            </a:r>
            <a:r>
              <a:rPr lang="uk-UA" dirty="0">
                <a:solidFill>
                  <a:schemeClr val="tx1"/>
                </a:solidFill>
              </a:rPr>
              <a:t> результати виконання тесту будуть відображатися на вкладці </a:t>
            </a:r>
            <a:r>
              <a:rPr lang="uk-UA" dirty="0" err="1">
                <a:solidFill>
                  <a:schemeClr val="tx1"/>
                </a:solidFill>
              </a:rPr>
              <a:t>My</a:t>
            </a:r>
            <a:r>
              <a:rPr lang="uk-UA" dirty="0">
                <a:solidFill>
                  <a:schemeClr val="tx1"/>
                </a:solidFill>
              </a:rPr>
              <a:t> </a:t>
            </a:r>
            <a:r>
              <a:rPr lang="uk-UA" dirty="0" err="1" smtClean="0">
                <a:solidFill>
                  <a:schemeClr val="tx1"/>
                </a:solidFill>
              </a:rPr>
              <a:t>Reports</a:t>
            </a:r>
            <a:r>
              <a:rPr lang="uk-UA" dirty="0">
                <a:solidFill>
                  <a:schemeClr val="tx1"/>
                </a:solidFill>
              </a:rPr>
              <a:t>.</a:t>
            </a:r>
            <a:endParaRPr lang="uk-UA" dirty="0">
              <a:solidFill>
                <a:schemeClr val="tx1"/>
              </a:solidFill>
            </a:endParaRPr>
          </a:p>
        </p:txBody>
      </p:sp>
      <p:pic>
        <p:nvPicPr>
          <p:cNvPr id="4" name="Рисунок 3"/>
          <p:cNvPicPr>
            <a:picLocks noChangeAspect="1"/>
          </p:cNvPicPr>
          <p:nvPr/>
        </p:nvPicPr>
        <p:blipFill>
          <a:blip r:embed="rId2"/>
          <a:stretch>
            <a:fillRect/>
          </a:stretch>
        </p:blipFill>
        <p:spPr>
          <a:xfrm>
            <a:off x="349442" y="3670479"/>
            <a:ext cx="5692778" cy="2784318"/>
          </a:xfrm>
          <a:prstGeom prst="rect">
            <a:avLst/>
          </a:prstGeom>
        </p:spPr>
      </p:pic>
      <p:pic>
        <p:nvPicPr>
          <p:cNvPr id="5" name="Рисунок 4"/>
          <p:cNvPicPr>
            <a:picLocks noChangeAspect="1"/>
          </p:cNvPicPr>
          <p:nvPr/>
        </p:nvPicPr>
        <p:blipFill>
          <a:blip r:embed="rId3"/>
          <a:stretch>
            <a:fillRect/>
          </a:stretch>
        </p:blipFill>
        <p:spPr>
          <a:xfrm>
            <a:off x="6166972" y="3653189"/>
            <a:ext cx="5861896" cy="2816966"/>
          </a:xfrm>
          <a:prstGeom prst="rect">
            <a:avLst/>
          </a:prstGeom>
        </p:spPr>
      </p:pic>
    </p:spTree>
    <p:extLst>
      <p:ext uri="{BB962C8B-B14F-4D97-AF65-F5344CB8AC3E}">
        <p14:creationId xmlns:p14="http://schemas.microsoft.com/office/powerpoint/2010/main" val="2810489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579549" y="141668"/>
            <a:ext cx="11384923" cy="2434107"/>
          </a:xfrm>
        </p:spPr>
        <p:txBody>
          <a:bodyPr/>
          <a:lstStyle/>
          <a:p>
            <a:pPr algn="ctr"/>
            <a:r>
              <a:rPr lang="uk-UA" sz="2400" dirty="0">
                <a:solidFill>
                  <a:schemeClr val="tx1"/>
                </a:solidFill>
              </a:rPr>
              <a:t>При тестуванні студенти бачать миттєво результат проходження завдань і при підготовці до  занять можуть ще доопрацювати необхідний матеріал дисципліни.</a:t>
            </a:r>
          </a:p>
          <a:p>
            <a:endParaRPr lang="uk-UA" dirty="0"/>
          </a:p>
        </p:txBody>
      </p:sp>
      <p:pic>
        <p:nvPicPr>
          <p:cNvPr id="5" name="Рисунок 4"/>
          <p:cNvPicPr>
            <a:picLocks noChangeAspect="1"/>
          </p:cNvPicPr>
          <p:nvPr/>
        </p:nvPicPr>
        <p:blipFill>
          <a:blip r:embed="rId2"/>
          <a:stretch>
            <a:fillRect/>
          </a:stretch>
        </p:blipFill>
        <p:spPr>
          <a:xfrm>
            <a:off x="6435390" y="1789561"/>
            <a:ext cx="5728932" cy="3478503"/>
          </a:xfrm>
          <a:prstGeom prst="rect">
            <a:avLst/>
          </a:prstGeom>
        </p:spPr>
      </p:pic>
      <p:pic>
        <p:nvPicPr>
          <p:cNvPr id="6" name="Рисунок 5"/>
          <p:cNvPicPr>
            <a:picLocks noChangeAspect="1"/>
          </p:cNvPicPr>
          <p:nvPr/>
        </p:nvPicPr>
        <p:blipFill>
          <a:blip r:embed="rId3"/>
          <a:stretch>
            <a:fillRect/>
          </a:stretch>
        </p:blipFill>
        <p:spPr>
          <a:xfrm>
            <a:off x="211665" y="3108001"/>
            <a:ext cx="6262013" cy="3524619"/>
          </a:xfrm>
          <a:prstGeom prst="rect">
            <a:avLst/>
          </a:prstGeom>
        </p:spPr>
      </p:pic>
    </p:spTree>
    <p:extLst>
      <p:ext uri="{BB962C8B-B14F-4D97-AF65-F5344CB8AC3E}">
        <p14:creationId xmlns:p14="http://schemas.microsoft.com/office/powerpoint/2010/main" val="187856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Місце для тексту 2"/>
          <p:cNvSpPr>
            <a:spLocks noGrp="1"/>
          </p:cNvSpPr>
          <p:nvPr>
            <p:ph type="body" idx="1"/>
          </p:nvPr>
        </p:nvSpPr>
        <p:spPr/>
        <p:txBody>
          <a:bodyPr/>
          <a:lstStyle/>
          <a:p>
            <a:endParaRPr lang="uk-UA"/>
          </a:p>
        </p:txBody>
      </p:sp>
      <p:pic>
        <p:nvPicPr>
          <p:cNvPr id="4" name="Рисунок 3"/>
          <p:cNvPicPr>
            <a:picLocks noChangeAspect="1"/>
          </p:cNvPicPr>
          <p:nvPr/>
        </p:nvPicPr>
        <p:blipFill>
          <a:blip r:embed="rId2"/>
          <a:stretch>
            <a:fillRect/>
          </a:stretch>
        </p:blipFill>
        <p:spPr>
          <a:xfrm>
            <a:off x="175573" y="93895"/>
            <a:ext cx="12172339" cy="6268268"/>
          </a:xfrm>
          <a:prstGeom prst="rect">
            <a:avLst/>
          </a:prstGeom>
        </p:spPr>
      </p:pic>
    </p:spTree>
    <p:extLst>
      <p:ext uri="{BB962C8B-B14F-4D97-AF65-F5344CB8AC3E}">
        <p14:creationId xmlns:p14="http://schemas.microsoft.com/office/powerpoint/2010/main" val="372912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6824" y="609600"/>
            <a:ext cx="10847788" cy="3117040"/>
          </a:xfrm>
        </p:spPr>
        <p:txBody>
          <a:bodyPr/>
          <a:lstStyle/>
          <a:p>
            <a:r>
              <a:rPr lang="en-US" dirty="0">
                <a:solidFill>
                  <a:schemeClr val="tx1"/>
                </a:solidFill>
              </a:rPr>
              <a:t>https://quizizz.com/join?gc=859543</a:t>
            </a:r>
            <a:endParaRPr lang="uk-UA" dirty="0">
              <a:solidFill>
                <a:schemeClr val="tx1"/>
              </a:solidFill>
            </a:endParaRPr>
          </a:p>
        </p:txBody>
      </p:sp>
    </p:spTree>
    <p:extLst>
      <p:ext uri="{BB962C8B-B14F-4D97-AF65-F5344CB8AC3E}">
        <p14:creationId xmlns:p14="http://schemas.microsoft.com/office/powerpoint/2010/main" val="2841390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026535" y="566671"/>
            <a:ext cx="5957552" cy="5957552"/>
          </a:xfrm>
          <a:prstGeom prst="rect">
            <a:avLst/>
          </a:prstGeom>
        </p:spPr>
      </p:pic>
    </p:spTree>
    <p:extLst>
      <p:ext uri="{BB962C8B-B14F-4D97-AF65-F5344CB8AC3E}">
        <p14:creationId xmlns:p14="http://schemas.microsoft.com/office/powerpoint/2010/main" val="11861018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618186" y="193183"/>
            <a:ext cx="11410682" cy="6452316"/>
          </a:xfrm>
        </p:spPr>
        <p:txBody>
          <a:bodyPr>
            <a:normAutofit/>
          </a:bodyPr>
          <a:lstStyle/>
          <a:p>
            <a:pPr algn="ctr"/>
            <a:r>
              <a:rPr lang="uk-UA" sz="3600" dirty="0">
                <a:solidFill>
                  <a:schemeClr val="tx1"/>
                </a:solidFill>
              </a:rPr>
              <a:t>В</a:t>
            </a:r>
            <a:r>
              <a:rPr lang="uk-UA" sz="3600" dirty="0" smtClean="0">
                <a:solidFill>
                  <a:schemeClr val="tx1"/>
                </a:solidFill>
              </a:rPr>
              <a:t>провадження </a:t>
            </a:r>
            <a:r>
              <a:rPr lang="uk-UA" sz="3600" dirty="0">
                <a:solidFill>
                  <a:schemeClr val="tx1"/>
                </a:solidFill>
              </a:rPr>
              <a:t>онлайн тестування, значно підвищує ефективність навчання, дозволяє учасникам навчального процесу краще організовувати робочий </a:t>
            </a:r>
            <a:r>
              <a:rPr lang="uk-UA" sz="3600" dirty="0" smtClean="0">
                <a:solidFill>
                  <a:schemeClr val="tx1"/>
                </a:solidFill>
              </a:rPr>
              <a:t>час.</a:t>
            </a:r>
          </a:p>
          <a:p>
            <a:pPr algn="ctr"/>
            <a:endParaRPr lang="uk-UA" sz="4400" dirty="0">
              <a:solidFill>
                <a:schemeClr val="tx1"/>
              </a:solidFill>
            </a:endParaRPr>
          </a:p>
          <a:p>
            <a:pPr algn="ctr"/>
            <a:endParaRPr lang="uk-UA" sz="2800" dirty="0" smtClean="0">
              <a:solidFill>
                <a:schemeClr val="tx1"/>
              </a:solidFill>
            </a:endParaRPr>
          </a:p>
          <a:p>
            <a:pPr algn="ctr"/>
            <a:r>
              <a:rPr lang="uk-UA" sz="3200" b="1" i="1" dirty="0" smtClean="0">
                <a:solidFill>
                  <a:schemeClr val="accent1">
                    <a:lumMod val="75000"/>
                  </a:schemeClr>
                </a:solidFill>
              </a:rPr>
              <a:t>«Не навчайте дітей так, як навчали вас – вони народилися в інші часи»</a:t>
            </a:r>
          </a:p>
          <a:p>
            <a:pPr algn="r"/>
            <a:r>
              <a:rPr lang="uk-UA" sz="2200" b="1" dirty="0" smtClean="0">
                <a:solidFill>
                  <a:schemeClr val="tx1"/>
                </a:solidFill>
              </a:rPr>
              <a:t>Єврейське прислів'я </a:t>
            </a:r>
            <a:endParaRPr lang="uk-UA" sz="2200" b="1" dirty="0">
              <a:solidFill>
                <a:schemeClr val="tx1"/>
              </a:solidFill>
            </a:endParaRPr>
          </a:p>
        </p:txBody>
      </p:sp>
    </p:spTree>
    <p:extLst>
      <p:ext uri="{BB962C8B-B14F-4D97-AF65-F5344CB8AC3E}">
        <p14:creationId xmlns:p14="http://schemas.microsoft.com/office/powerpoint/2010/main" val="1555718455"/>
      </p:ext>
    </p:extLst>
  </p:cSld>
  <p:clrMapOvr>
    <a:masterClrMapping/>
  </p:clrMapOvr>
</p:sld>
</file>

<file path=ppt/theme/theme1.xml><?xml version="1.0" encoding="utf-8"?>
<a:theme xmlns:a="http://schemas.openxmlformats.org/drawingml/2006/main" name="Пасмо">
  <a:themeElements>
    <a:clrScheme name="Пасмо">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Пасмо">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Пасмо">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133</TotalTime>
  <Words>571</Words>
  <Application>Microsoft Office PowerPoint</Application>
  <PresentationFormat>Широкий екран</PresentationFormat>
  <Paragraphs>26</Paragraphs>
  <Slides>15</Slides>
  <Notes>0</Notes>
  <HiddenSlides>0</HiddenSlides>
  <MMClips>0</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15</vt:i4>
      </vt:variant>
    </vt:vector>
  </HeadingPairs>
  <TitlesOfParts>
    <vt:vector size="19" baseType="lpstr">
      <vt:lpstr>Arial</vt:lpstr>
      <vt:lpstr>Century Gothic</vt:lpstr>
      <vt:lpstr>Wingdings 3</vt:lpstr>
      <vt:lpstr>Пасмо</vt:lpstr>
      <vt:lpstr>ВИКОРИСТАННЯ ОНЛАЙН ТЕСТУВАННЯ ДЛЯ ОРГАНІЗАЦІЇ НАВЧАЛЬНОГО ПРОЦЕСУ </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https://quizizz.com/join?gc=859543</vt:lpstr>
      <vt:lpstr>Презентація PowerPoint</vt:lpstr>
      <vt:lpstr>Презентація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ВИКОРИСТАННЯ ОНЛАЙН ТЕСТУВАННЯ ДЛЯ ОРГАНІЗАЦІЇ НАВЧАЛЬНОГО ПРОЦЕСУ</dc:title>
  <dc:creator>Asus</dc:creator>
  <cp:lastModifiedBy>Asus</cp:lastModifiedBy>
  <cp:revision>10</cp:revision>
  <dcterms:created xsi:type="dcterms:W3CDTF">2023-11-26T18:04:12Z</dcterms:created>
  <dcterms:modified xsi:type="dcterms:W3CDTF">2023-11-26T20:17:34Z</dcterms:modified>
</cp:coreProperties>
</file>