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media/image13.jpg" ContentType="image/jpg"/>
  <Override PartName="/ppt/media/image14.jpg" ContentType="image/jp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7" r:id="rId2"/>
    <p:sldId id="259" r:id="rId3"/>
    <p:sldId id="260" r:id="rId4"/>
    <p:sldId id="261" r:id="rId5"/>
    <p:sldId id="262" r:id="rId6"/>
    <p:sldId id="263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5" r:id="rId15"/>
    <p:sldId id="272" r:id="rId16"/>
    <p:sldId id="274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65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B718D1-6F5C-4EED-AA54-E8298C02BA45}" type="datetimeFigureOut">
              <a:rPr lang="ru-RU" smtClean="0"/>
              <a:t>26.03.2025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65D814-F5FA-469A-9112-FBA5838A13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82043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78E03A-2856-49E5-8714-79B8FE827066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43692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9" name="PlaceHolder 1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5320" cy="4113720"/>
          </a:xfrm>
          <a:prstGeom prst="rect">
            <a:avLst/>
          </a:prstGeom>
        </p:spPr>
        <p:txBody>
          <a:bodyPr lIns="0" tIns="0" rIns="0" bIns="0"/>
          <a:lstStyle/>
          <a:p>
            <a:endParaRPr lang="ru-RU" sz="20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40" name="CustomShape 2"/>
          <p:cNvSpPr/>
          <p:nvPr/>
        </p:nvSpPr>
        <p:spPr>
          <a:xfrm>
            <a:off x="3884760" y="8685360"/>
            <a:ext cx="2970720" cy="4561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/>
          <a:lstStyle/>
          <a:p>
            <a:pPr algn="r">
              <a:lnSpc>
                <a:spcPct val="100000"/>
              </a:lnSpc>
            </a:pPr>
            <a:fld id="{D58073E6-4F7E-47A5-8A6A-3A636EC4F243}" type="slidenum">
              <a:rPr lang="ru-RU" sz="12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+mn-ea"/>
              </a:rPr>
              <a:t>11</a:t>
            </a:fld>
            <a:endParaRPr lang="ru-R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0051383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01879-9EEE-4541-8E25-53A021737C63}" type="datetimeFigureOut">
              <a:rPr lang="ru-RU" smtClean="0"/>
              <a:t>26.03.2025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A9BA1-B370-4889-8623-498C8F99AC8F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421437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01879-9EEE-4541-8E25-53A021737C63}" type="datetimeFigureOut">
              <a:rPr lang="ru-RU" smtClean="0"/>
              <a:t>26.03.2025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A9BA1-B370-4889-8623-498C8F99AC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73418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01879-9EEE-4541-8E25-53A021737C63}" type="datetimeFigureOut">
              <a:rPr lang="ru-RU" smtClean="0"/>
              <a:t>26.03.2025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A9BA1-B370-4889-8623-498C8F99AC8F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498099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01879-9EEE-4541-8E25-53A021737C63}" type="datetimeFigureOut">
              <a:rPr lang="ru-RU" smtClean="0"/>
              <a:t>26.03.2025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A9BA1-B370-4889-8623-498C8F99AC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31493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01879-9EEE-4541-8E25-53A021737C63}" type="datetimeFigureOut">
              <a:rPr lang="ru-RU" smtClean="0"/>
              <a:t>26.03.2025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A9BA1-B370-4889-8623-498C8F99AC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58387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01879-9EEE-4541-8E25-53A021737C63}" type="datetimeFigureOut">
              <a:rPr lang="ru-RU" smtClean="0"/>
              <a:t>26.03.2025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A9BA1-B370-4889-8623-498C8F99AC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72003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01879-9EEE-4541-8E25-53A021737C63}" type="datetimeFigureOut">
              <a:rPr lang="ru-RU" smtClean="0"/>
              <a:t>26.03.2025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A9BA1-B370-4889-8623-498C8F99AC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62438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E1A01879-9EEE-4541-8E25-53A021737C63}" type="datetimeFigureOut">
              <a:rPr lang="ru-RU" smtClean="0"/>
              <a:t>26.03.2025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09A9BA1-B370-4889-8623-498C8F99AC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03509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01879-9EEE-4541-8E25-53A021737C63}" type="datetimeFigureOut">
              <a:rPr lang="ru-RU" smtClean="0"/>
              <a:t>26.03.2025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A9BA1-B370-4889-8623-498C8F99AC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99321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01879-9EEE-4541-8E25-53A021737C63}" type="datetimeFigureOut">
              <a:rPr lang="ru-RU" smtClean="0"/>
              <a:t>26.03.2025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A9BA1-B370-4889-8623-498C8F99AC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46673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01879-9EEE-4541-8E25-53A021737C63}" type="datetimeFigureOut">
              <a:rPr lang="ru-RU" smtClean="0"/>
              <a:t>26.03.2025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A9BA1-B370-4889-8623-498C8F99AC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76152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50" b="0" i="0">
                <a:solidFill>
                  <a:srgbClr val="50B4C7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3/26/2025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164799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3/26/2025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484909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E1A01879-9EEE-4541-8E25-53A021737C63}" type="datetimeFigureOut">
              <a:rPr lang="ru-RU" smtClean="0"/>
              <a:t>26.03.2025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809A9BA1-B370-4889-8623-498C8F99AC8F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63840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55440" y="1700808"/>
            <a:ext cx="8959504" cy="14465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uk-UA" sz="4400" b="1" dirty="0">
                <a:ln w="1905">
                  <a:noFill/>
                </a:ln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</a:rPr>
              <a:t>	Вимоги до проведення та структури</a:t>
            </a:r>
          </a:p>
          <a:p>
            <a:pPr algn="ctr">
              <a:defRPr/>
            </a:pPr>
            <a:r>
              <a:rPr lang="uk-UA" sz="4400" b="1" dirty="0">
                <a:ln w="1905">
                  <a:noFill/>
                </a:ln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</a:rPr>
              <a:t>продуктивного уроку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6312024" y="5157192"/>
            <a:ext cx="385763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ru-RU" b="1" spc="50" dirty="0" err="1">
                <a:ln w="11430">
                  <a:noFill/>
                </a:ln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Підготувала</a:t>
            </a:r>
            <a:r>
              <a:rPr lang="ru-RU" b="1" spc="50" dirty="0">
                <a:ln w="11430">
                  <a:noFill/>
                </a:ln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lvl="0" algn="ctr">
              <a:defRPr/>
            </a:pPr>
            <a:r>
              <a:rPr lang="uk-UA" b="1" spc="50" dirty="0">
                <a:ln w="11430">
                  <a:noFill/>
                </a:ln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Заступник директора з НВР Михальчук Н.С.</a:t>
            </a:r>
            <a:endParaRPr lang="ru-RU" b="1" spc="50" dirty="0">
              <a:ln w="11430">
                <a:noFill/>
              </a:ln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6072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CustomShape 1"/>
          <p:cNvSpPr/>
          <p:nvPr/>
        </p:nvSpPr>
        <p:spPr>
          <a:xfrm>
            <a:off x="1981200" y="325440"/>
            <a:ext cx="8228520" cy="9259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>
              <a:lnSpc>
                <a:spcPct val="100000"/>
              </a:lnSpc>
            </a:pPr>
            <a:r>
              <a:rPr lang="ru-RU" sz="4400" b="1" spc="-1">
                <a:solidFill>
                  <a:srgbClr val="000066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Історична довідка</a:t>
            </a:r>
            <a:endParaRPr lang="ru-RU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66" name="CustomShape 2"/>
          <p:cNvSpPr/>
          <p:nvPr/>
        </p:nvSpPr>
        <p:spPr>
          <a:xfrm>
            <a:off x="6600000" y="1913400"/>
            <a:ext cx="3887280" cy="23785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ru-RU" sz="2200" b="1" i="1" spc="-1" dirty="0">
                <a:solidFill>
                  <a:srgbClr val="FF1818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Першим </a:t>
            </a:r>
            <a:r>
              <a:rPr lang="ru-RU" sz="2200" b="1" i="1" spc="-1" dirty="0" err="1">
                <a:solidFill>
                  <a:srgbClr val="FF1818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освітнім</a:t>
            </a:r>
            <a:r>
              <a:rPr lang="ru-RU" sz="2200" b="1" i="1" spc="-1" dirty="0">
                <a:solidFill>
                  <a:srgbClr val="FF1818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 </a:t>
            </a:r>
            <a:r>
              <a:rPr lang="ru-RU" sz="2200" b="1" i="1" spc="-1" dirty="0" err="1">
                <a:solidFill>
                  <a:srgbClr val="FF1818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проєктом</a:t>
            </a:r>
            <a:r>
              <a:rPr lang="ru-RU" sz="22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,</a:t>
            </a:r>
            <a:r>
              <a:rPr lang="ru-RU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 </a:t>
            </a:r>
            <a:endParaRPr lang="ru-RU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ru-RU" sz="2200" b="1" i="1" spc="-1" dirty="0" err="1">
                <a:solidFill>
                  <a:srgbClr val="7030A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який</a:t>
            </a:r>
            <a:r>
              <a:rPr lang="ru-RU" sz="2200" b="1" i="1" spc="-1" dirty="0">
                <a:solidFill>
                  <a:srgbClr val="7030A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 </a:t>
            </a:r>
            <a:r>
              <a:rPr lang="ru-RU" sz="2200" b="1" i="1" spc="-1" dirty="0" err="1">
                <a:solidFill>
                  <a:srgbClr val="7030A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пов’язують</a:t>
            </a:r>
            <a:r>
              <a:rPr lang="ru-RU" sz="2200" b="1" i="1" spc="-1" dirty="0">
                <a:solidFill>
                  <a:srgbClr val="7030A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 з </a:t>
            </a:r>
            <a:r>
              <a:rPr lang="ru-RU" sz="2200" b="1" i="1" spc="-1" dirty="0" err="1">
                <a:solidFill>
                  <a:srgbClr val="7030A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терміном</a:t>
            </a:r>
            <a:r>
              <a:rPr lang="ru-RU" sz="2200" b="1" i="1" spc="-1" dirty="0">
                <a:solidFill>
                  <a:srgbClr val="7030A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 «</a:t>
            </a:r>
            <a:r>
              <a:rPr lang="ru-RU" sz="2200" b="1" i="1" spc="-1" dirty="0" err="1">
                <a:solidFill>
                  <a:srgbClr val="7030A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продуктивне</a:t>
            </a:r>
            <a:r>
              <a:rPr lang="ru-RU" sz="2200" b="1" i="1" spc="-1" dirty="0">
                <a:solidFill>
                  <a:srgbClr val="7030A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 </a:t>
            </a:r>
            <a:r>
              <a:rPr lang="ru-RU" sz="2200" b="1" i="1" spc="-1" dirty="0" err="1">
                <a:solidFill>
                  <a:srgbClr val="7030A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навчання</a:t>
            </a:r>
            <a:r>
              <a:rPr lang="ru-RU" sz="2200" b="1" i="1" spc="-1" dirty="0">
                <a:solidFill>
                  <a:srgbClr val="7030A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», </a:t>
            </a:r>
            <a:r>
              <a:rPr lang="ru-RU" sz="2200" b="1" i="1" spc="-1" dirty="0" err="1">
                <a:solidFill>
                  <a:srgbClr val="7030A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була</a:t>
            </a:r>
            <a:r>
              <a:rPr lang="ru-RU" sz="2200" b="1" i="1" spc="-1" dirty="0">
                <a:solidFill>
                  <a:srgbClr val="7030A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 </a:t>
            </a:r>
            <a:r>
              <a:rPr lang="ru-RU" sz="2200" b="1" i="1" spc="-1" dirty="0" err="1">
                <a:solidFill>
                  <a:srgbClr val="7030A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програма</a:t>
            </a:r>
            <a:r>
              <a:rPr lang="ru-RU" sz="2200" b="1" i="1" spc="-1" dirty="0">
                <a:solidFill>
                  <a:srgbClr val="7030A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 нью-</a:t>
            </a:r>
            <a:r>
              <a:rPr lang="ru-RU" sz="2200" b="1" i="1" spc="-1" dirty="0" err="1">
                <a:solidFill>
                  <a:srgbClr val="7030A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йоркської</a:t>
            </a:r>
            <a:r>
              <a:rPr lang="ru-RU" sz="2200" b="1" i="1" spc="-1" dirty="0">
                <a:solidFill>
                  <a:srgbClr val="7030A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 </a:t>
            </a:r>
            <a:r>
              <a:rPr lang="ru-RU" sz="2200" b="1" i="1" spc="-1" dirty="0" err="1">
                <a:solidFill>
                  <a:srgbClr val="7030A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школи</a:t>
            </a:r>
            <a:r>
              <a:rPr lang="ru-RU" sz="2200" b="1" i="1" spc="-1" dirty="0">
                <a:solidFill>
                  <a:srgbClr val="7030A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 «</a:t>
            </a:r>
            <a:r>
              <a:rPr lang="ru-RU" sz="2200" b="1" i="1" spc="-1" dirty="0" err="1">
                <a:solidFill>
                  <a:srgbClr val="7030A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Місто</a:t>
            </a:r>
            <a:r>
              <a:rPr lang="ru-RU" sz="2200" b="1" i="1" spc="-1" dirty="0">
                <a:solidFill>
                  <a:srgbClr val="7030A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-як-школа» </a:t>
            </a:r>
            <a:r>
              <a:rPr lang="ru-RU" sz="2200" b="1" i="1" spc="-1" dirty="0" err="1">
                <a:solidFill>
                  <a:srgbClr val="7030A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або</a:t>
            </a:r>
            <a:r>
              <a:rPr lang="ru-RU" sz="2200" b="1" i="1" spc="-1" dirty="0">
                <a:solidFill>
                  <a:srgbClr val="7030A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 «Школа без </a:t>
            </a:r>
            <a:r>
              <a:rPr lang="ru-RU" sz="2200" b="1" i="1" spc="-1" dirty="0" err="1">
                <a:solidFill>
                  <a:srgbClr val="7030A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стін</a:t>
            </a:r>
            <a:r>
              <a:rPr lang="ru-RU" sz="2200" b="1" i="1" spc="-1" dirty="0">
                <a:solidFill>
                  <a:srgbClr val="7030A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», </a:t>
            </a:r>
            <a:r>
              <a:rPr lang="ru-RU" sz="2200" b="1" i="1" spc="-1" dirty="0" err="1">
                <a:solidFill>
                  <a:srgbClr val="7030A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що</a:t>
            </a:r>
            <a:r>
              <a:rPr lang="ru-RU" sz="2200" b="1" i="1" spc="-1" dirty="0">
                <a:solidFill>
                  <a:srgbClr val="7030A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 </a:t>
            </a:r>
            <a:r>
              <a:rPr lang="ru-RU" sz="2200" b="1" i="1" spc="-1" dirty="0" err="1">
                <a:solidFill>
                  <a:srgbClr val="7030A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виникла</a:t>
            </a:r>
            <a:r>
              <a:rPr lang="ru-RU" sz="2200" b="1" i="1" spc="-1" dirty="0">
                <a:solidFill>
                  <a:srgbClr val="7030A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 на початку 70-х </a:t>
            </a:r>
            <a:r>
              <a:rPr lang="ru-RU" sz="2200" b="1" i="1" spc="-1" dirty="0" err="1">
                <a:solidFill>
                  <a:srgbClr val="7030A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років</a:t>
            </a:r>
            <a:r>
              <a:rPr lang="ru-RU" sz="2200" b="1" i="1" spc="-1" dirty="0">
                <a:solidFill>
                  <a:srgbClr val="7030A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. </a:t>
            </a:r>
            <a:endParaRPr lang="ru-RU" spc="-1" dirty="0">
              <a:solidFill>
                <a:srgbClr val="7030A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ru-RU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ru-RU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ru-RU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167" name="Picture 2"/>
          <p:cNvPicPr/>
          <p:nvPr/>
        </p:nvPicPr>
        <p:blipFill>
          <a:blip r:embed="rId2"/>
          <a:stretch/>
        </p:blipFill>
        <p:spPr>
          <a:xfrm>
            <a:off x="1911720" y="1628640"/>
            <a:ext cx="4199400" cy="25192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68" name="CustomShape 3"/>
          <p:cNvSpPr/>
          <p:nvPr/>
        </p:nvSpPr>
        <p:spPr>
          <a:xfrm>
            <a:off x="-390480" y="7317360"/>
            <a:ext cx="4642920" cy="45248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ru-RU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Кількість шкіл продуктивного навчання в різних країнах дедалі збільшується, оскільки до проекту долучаються і загальноосвітні школи. Одним з можливих шляхів розвитку продуктивної освіти є введення її прийомів та практик як доповнення до звичайного навчання у загальноосвітніх навчальних закладах. Такий підхід пропонує доктор педагогічних наук, професор, завідуючий кафедрою гуманітарних технологій Черкаського державного технологічного університету, міжнародний експерт з питань освіти І. П. Підласий</a:t>
            </a:r>
            <a:endParaRPr lang="ru-RU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ru-RU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69" name="CustomShape 4"/>
          <p:cNvSpPr/>
          <p:nvPr/>
        </p:nvSpPr>
        <p:spPr>
          <a:xfrm>
            <a:off x="1847640" y="4739040"/>
            <a:ext cx="8568000" cy="13532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endParaRPr lang="ru-RU" spc="-1" dirty="0">
              <a:solidFill>
                <a:srgbClr val="0070C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200" b="1" i="1" spc="-1" dirty="0" err="1">
                <a:solidFill>
                  <a:srgbClr val="0070C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Основна</a:t>
            </a:r>
            <a:r>
              <a:rPr lang="ru-RU" sz="2200" b="1" i="1" spc="-1" dirty="0">
                <a:solidFill>
                  <a:srgbClr val="0070C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 мета </a:t>
            </a:r>
            <a:r>
              <a:rPr lang="ru-RU" sz="2200" b="1" i="1" spc="-1" dirty="0" err="1">
                <a:solidFill>
                  <a:srgbClr val="0070C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даного</a:t>
            </a:r>
            <a:r>
              <a:rPr lang="ru-RU" sz="2200" b="1" i="1" spc="-1" dirty="0">
                <a:solidFill>
                  <a:srgbClr val="0070C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 </a:t>
            </a:r>
            <a:r>
              <a:rPr lang="ru-RU" sz="2200" b="1" i="1" spc="-1" dirty="0" err="1">
                <a:solidFill>
                  <a:srgbClr val="0070C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проєкту</a:t>
            </a:r>
            <a:r>
              <a:rPr lang="ru-RU" b="1" i="1" spc="-1" dirty="0">
                <a:solidFill>
                  <a:srgbClr val="0070C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 </a:t>
            </a:r>
            <a:r>
              <a:rPr lang="ru-RU" sz="2200" b="1" i="1" spc="-1" dirty="0" err="1">
                <a:solidFill>
                  <a:srgbClr val="0070C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полягала</a:t>
            </a:r>
            <a:r>
              <a:rPr lang="ru-RU" sz="2200" b="1" i="1" spc="-1" dirty="0">
                <a:solidFill>
                  <a:srgbClr val="0070C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 у </a:t>
            </a:r>
            <a:r>
              <a:rPr lang="ru-RU" sz="2200" b="1" i="1" spc="-1" dirty="0" err="1">
                <a:solidFill>
                  <a:srgbClr val="0070C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створенні</a:t>
            </a:r>
            <a:r>
              <a:rPr lang="ru-RU" sz="2200" b="1" i="1" spc="-1" dirty="0">
                <a:solidFill>
                  <a:srgbClr val="0070C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 </a:t>
            </a:r>
            <a:r>
              <a:rPr lang="ru-RU" sz="2200" b="1" i="1" spc="-1" dirty="0" err="1">
                <a:solidFill>
                  <a:srgbClr val="0070C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такої</a:t>
            </a:r>
            <a:r>
              <a:rPr lang="ru-RU" sz="2200" b="1" i="1" spc="-1" dirty="0">
                <a:solidFill>
                  <a:srgbClr val="0070C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 </a:t>
            </a:r>
            <a:r>
              <a:rPr lang="ru-RU" sz="2200" b="1" i="1" spc="-1" dirty="0" err="1">
                <a:solidFill>
                  <a:srgbClr val="0070C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освітньої</a:t>
            </a:r>
            <a:r>
              <a:rPr lang="ru-RU" sz="2200" b="1" i="1" spc="-1" dirty="0">
                <a:solidFill>
                  <a:srgbClr val="0070C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 </a:t>
            </a:r>
            <a:r>
              <a:rPr lang="ru-RU" sz="2200" b="1" i="1" spc="-1" dirty="0" err="1">
                <a:solidFill>
                  <a:srgbClr val="0070C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системи</a:t>
            </a:r>
            <a:r>
              <a:rPr lang="ru-RU" sz="2200" b="1" i="1" spc="-1" dirty="0">
                <a:solidFill>
                  <a:srgbClr val="0070C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, яка б </a:t>
            </a:r>
            <a:r>
              <a:rPr lang="ru-RU" sz="2200" b="1" i="1" spc="-1" dirty="0" err="1">
                <a:solidFill>
                  <a:srgbClr val="0070C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забезпечила</a:t>
            </a:r>
            <a:r>
              <a:rPr lang="ru-RU" sz="2200" b="1" i="1" spc="-1" dirty="0">
                <a:solidFill>
                  <a:srgbClr val="0070C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 </a:t>
            </a:r>
            <a:r>
              <a:rPr lang="ru-RU" sz="2200" b="1" i="1" spc="-1" dirty="0" err="1">
                <a:solidFill>
                  <a:srgbClr val="0070C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одержання</a:t>
            </a:r>
            <a:r>
              <a:rPr lang="ru-RU" sz="2200" b="1" i="1" spc="-1" dirty="0">
                <a:solidFill>
                  <a:srgbClr val="0070C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 </a:t>
            </a:r>
            <a:r>
              <a:rPr lang="ru-RU" sz="2200" b="1" i="1" spc="-1" dirty="0" err="1">
                <a:solidFill>
                  <a:srgbClr val="0070C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загальної</a:t>
            </a:r>
            <a:r>
              <a:rPr lang="ru-RU" sz="2200" b="1" i="1" spc="-1" dirty="0">
                <a:solidFill>
                  <a:srgbClr val="0070C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 </a:t>
            </a:r>
            <a:r>
              <a:rPr lang="ru-RU" sz="2200" b="1" i="1" spc="-1" dirty="0" err="1">
                <a:solidFill>
                  <a:srgbClr val="0070C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освіти</a:t>
            </a:r>
            <a:r>
              <a:rPr lang="ru-RU" sz="2200" b="1" i="1" spc="-1" dirty="0">
                <a:solidFill>
                  <a:srgbClr val="0070C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 та </a:t>
            </a:r>
            <a:r>
              <a:rPr lang="ru-RU" sz="2200" b="1" i="1" spc="-1" dirty="0" err="1">
                <a:solidFill>
                  <a:srgbClr val="0070C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адаптацію</a:t>
            </a:r>
            <a:r>
              <a:rPr lang="ru-RU" sz="2200" b="1" i="1" spc="-1" dirty="0">
                <a:solidFill>
                  <a:srgbClr val="0070C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 </a:t>
            </a:r>
            <a:r>
              <a:rPr lang="ru-RU" sz="2200" b="1" i="1" spc="-1" dirty="0" err="1">
                <a:solidFill>
                  <a:srgbClr val="0070C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особистості</a:t>
            </a:r>
            <a:r>
              <a:rPr lang="ru-RU" sz="2200" b="1" i="1" spc="-1" dirty="0">
                <a:solidFill>
                  <a:srgbClr val="0070C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 до </a:t>
            </a:r>
            <a:r>
              <a:rPr lang="ru-RU" sz="2200" b="1" i="1" spc="-1" dirty="0" err="1">
                <a:solidFill>
                  <a:srgbClr val="0070C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нових</a:t>
            </a:r>
            <a:r>
              <a:rPr lang="ru-RU" sz="2200" b="1" i="1" spc="-1" dirty="0">
                <a:solidFill>
                  <a:srgbClr val="0070C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 </a:t>
            </a:r>
            <a:r>
              <a:rPr lang="ru-RU" sz="2200" b="1" i="1" spc="-1" dirty="0" err="1">
                <a:solidFill>
                  <a:srgbClr val="0070C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соціально-економічних</a:t>
            </a:r>
            <a:r>
              <a:rPr lang="ru-RU" sz="2200" b="1" i="1" spc="-1" dirty="0">
                <a:solidFill>
                  <a:srgbClr val="0070C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 умов</a:t>
            </a:r>
            <a:r>
              <a:rPr lang="ru-RU" sz="2200" b="1" i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.</a:t>
            </a:r>
            <a:endParaRPr lang="ru-RU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ru-RU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ru-RU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170" name="Picture 24"/>
          <p:cNvPicPr/>
          <p:nvPr/>
        </p:nvPicPr>
        <p:blipFill>
          <a:blip r:embed="rId3"/>
          <a:stretch/>
        </p:blipFill>
        <p:spPr>
          <a:xfrm>
            <a:off x="6081060" y="1200533"/>
            <a:ext cx="1037880" cy="1170000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00490718"/>
      </p:ext>
    </p:extLst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1"/>
          <p:cNvSpPr>
            <a:spLocks noChangeArrowheads="1"/>
          </p:cNvSpPr>
          <p:nvPr/>
        </p:nvSpPr>
        <p:spPr bwMode="auto">
          <a:xfrm>
            <a:off x="1810327" y="253785"/>
            <a:ext cx="9587346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uk-UA" b="1" dirty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Продуктивне </a:t>
            </a:r>
            <a:r>
              <a:rPr lang="uk-UA" b="1" dirty="0" smtClean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навчання</a:t>
            </a:r>
            <a:r>
              <a:rPr lang="ru-RU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процес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створення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учнем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вчителем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певного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продукту,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процес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набуття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життєвих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компетентностей,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забезпечують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самовизначення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особистісний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розвиток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Воно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передбачає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навчання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дітей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ситуаціях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максимально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наближених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 реального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коли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матеріал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повідомляється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вчителем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а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знання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здобуваються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процесі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певних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практичних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прийомів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Адже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експериментально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встановлено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пам’яті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залишається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 90 %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інформації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яку вона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здобуває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сама, до 50% того,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вона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бачить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і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лише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10% того,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чує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uk-UA" sz="14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1810327" y="2586734"/>
            <a:ext cx="9762837" cy="618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uk-UA" sz="20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Термін «продуктивне навчання» був </a:t>
            </a:r>
            <a:r>
              <a:rPr lang="uk-UA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запропонований такими </a:t>
            </a:r>
            <a:r>
              <a:rPr lang="uk-UA" sz="20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німецькими вченими та </a:t>
            </a:r>
            <a:r>
              <a:rPr lang="uk-UA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педагогами як </a:t>
            </a:r>
            <a:r>
              <a:rPr lang="uk-UA" sz="20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Інгрід</a:t>
            </a:r>
            <a:r>
              <a:rPr lang="uk-UA" sz="20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0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Бьом</a:t>
            </a:r>
            <a:r>
              <a:rPr lang="uk-UA" sz="20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uk-UA" sz="20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Йенсен</a:t>
            </a:r>
            <a:r>
              <a:rPr lang="uk-UA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0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Шнайдер</a:t>
            </a:r>
            <a:r>
              <a:rPr lang="uk-UA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uk-UA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Продуктивне</a:t>
            </a:r>
            <a:r>
              <a:rPr lang="ru-RU" sz="2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навчання</a:t>
            </a:r>
            <a:r>
              <a:rPr lang="ru-RU" sz="2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дозволяє</a:t>
            </a:r>
            <a:r>
              <a:rPr lang="ru-RU" sz="2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вирішити</a:t>
            </a:r>
            <a:r>
              <a:rPr lang="ru-RU" sz="2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ряд </a:t>
            </a:r>
            <a:r>
              <a:rPr lang="ru-RU" sz="2000" b="1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важливих</a:t>
            </a:r>
            <a:r>
              <a:rPr lang="ru-RU" sz="2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педагогічних</a:t>
            </a:r>
            <a:r>
              <a:rPr lang="ru-RU" sz="2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проблем:</a:t>
            </a:r>
          </a:p>
          <a:p>
            <a:pPr lvl="0">
              <a:buFont typeface="Wingdings" pitchFamily="2" charset="2"/>
              <a:buChar char="v"/>
            </a:pPr>
            <a:r>
              <a:rPr lang="uk-UA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0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посилити</a:t>
            </a:r>
            <a:r>
              <a:rPr lang="ru-RU" sz="20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0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мотивацію</a:t>
            </a:r>
            <a:r>
              <a:rPr lang="ru-RU" sz="20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навчання</a:t>
            </a:r>
            <a:r>
              <a:rPr lang="ru-RU" sz="20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lvl="0">
              <a:buFont typeface="Wingdings" pitchFamily="2" charset="2"/>
              <a:buChar char="v"/>
            </a:pPr>
            <a:r>
              <a:rPr lang="ru-RU" sz="20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підвищити</a:t>
            </a:r>
            <a:r>
              <a:rPr lang="ru-RU" sz="20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швидкість</a:t>
            </a:r>
            <a:r>
              <a:rPr lang="ru-RU" sz="20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засвоєння</a:t>
            </a:r>
            <a:r>
              <a:rPr lang="ru-RU" sz="20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матеріалу</a:t>
            </a:r>
            <a:r>
              <a:rPr lang="ru-RU" sz="20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lvl="0">
              <a:buFont typeface="Wingdings" pitchFamily="2" charset="2"/>
              <a:buChar char="v"/>
            </a:pPr>
            <a:r>
              <a:rPr lang="ru-RU" sz="20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підвищити</a:t>
            </a:r>
            <a:r>
              <a:rPr lang="ru-RU" sz="20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активність</a:t>
            </a:r>
            <a:r>
              <a:rPr lang="ru-RU" sz="20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учнів</a:t>
            </a:r>
            <a:r>
              <a:rPr lang="ru-RU" sz="20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0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процесі</a:t>
            </a:r>
            <a:r>
              <a:rPr lang="ru-RU" sz="20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навчання</a:t>
            </a:r>
            <a:r>
              <a:rPr lang="ru-RU" sz="20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lvl="0">
              <a:buFont typeface="Wingdings" pitchFamily="2" charset="2"/>
              <a:buChar char="v"/>
            </a:pPr>
            <a:r>
              <a:rPr lang="ru-RU" sz="20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встановити</a:t>
            </a:r>
            <a:r>
              <a:rPr lang="ru-RU" sz="20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тісний</a:t>
            </a:r>
            <a:r>
              <a:rPr lang="ru-RU" sz="20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зворотній</a:t>
            </a:r>
            <a:r>
              <a:rPr lang="ru-RU" sz="20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зв’язок</a:t>
            </a:r>
            <a:r>
              <a:rPr lang="ru-RU" sz="20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lvl="0">
              <a:buFont typeface="Wingdings" pitchFamily="2" charset="2"/>
              <a:buChar char="v"/>
            </a:pPr>
            <a:r>
              <a:rPr lang="ru-RU" sz="20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створити</a:t>
            </a:r>
            <a:r>
              <a:rPr lang="ru-RU" sz="20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сприятливі</a:t>
            </a:r>
            <a:r>
              <a:rPr lang="ru-RU" sz="20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умови</a:t>
            </a:r>
            <a:r>
              <a:rPr lang="ru-RU" sz="20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для проблемного </a:t>
            </a:r>
            <a:r>
              <a:rPr lang="ru-RU" sz="20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навчання</a:t>
            </a:r>
            <a:r>
              <a:rPr lang="ru-RU" sz="20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lvl="0">
              <a:buFont typeface="Wingdings" pitchFamily="2" charset="2"/>
              <a:buChar char="v"/>
            </a:pPr>
            <a:r>
              <a:rPr lang="ru-RU" sz="20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проводити</a:t>
            </a:r>
            <a:r>
              <a:rPr lang="ru-RU" sz="20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навчально-пошукові</a:t>
            </a:r>
            <a:r>
              <a:rPr lang="ru-RU" sz="20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роботи</a:t>
            </a:r>
            <a:r>
              <a:rPr lang="ru-RU" sz="20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>
              <a:buFont typeface="Wingdings" pitchFamily="2" charset="2"/>
              <a:buChar char="v"/>
            </a:pPr>
            <a:r>
              <a:rPr lang="ru-RU" sz="20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вирішити</a:t>
            </a:r>
            <a:r>
              <a:rPr lang="ru-RU" sz="20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питання</a:t>
            </a:r>
            <a:r>
              <a:rPr lang="ru-RU" sz="20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диференційного</a:t>
            </a:r>
            <a:r>
              <a:rPr lang="ru-RU" sz="20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підходу</a:t>
            </a:r>
            <a:r>
              <a:rPr lang="ru-RU" sz="20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0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індивідуального</a:t>
            </a:r>
            <a:r>
              <a:rPr lang="ru-RU" sz="20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навчання</a:t>
            </a:r>
            <a:endParaRPr lang="ru-RU" sz="20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</a:p>
          <a:p>
            <a:endParaRPr lang="uk-UA" sz="14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uk-UA" sz="1400" dirty="0">
              <a:solidFill>
                <a:srgbClr val="7030A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uk-UA" sz="1400" dirty="0">
              <a:solidFill>
                <a:srgbClr val="7030A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uk-UA" sz="1400" dirty="0">
              <a:solidFill>
                <a:srgbClr val="7030A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uk-UA" sz="1400" dirty="0">
              <a:solidFill>
                <a:srgbClr val="7030A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uk-UA" sz="1400" dirty="0">
              <a:solidFill>
                <a:srgbClr val="7030A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uk-UA" sz="1400" dirty="0">
              <a:solidFill>
                <a:srgbClr val="7030A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uk-UA" sz="1400" dirty="0">
              <a:solidFill>
                <a:srgbClr val="7030A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uk-UA" sz="1400" dirty="0">
              <a:solidFill>
                <a:srgbClr val="7030A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uk-UA" sz="1400" dirty="0">
              <a:solidFill>
                <a:srgbClr val="7030A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uk-UA" sz="1400" dirty="0">
              <a:solidFill>
                <a:srgbClr val="7030A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uk-UA" sz="14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52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1"/>
          <p:cNvSpPr>
            <a:spLocks noChangeArrowheads="1"/>
          </p:cNvSpPr>
          <p:nvPr/>
        </p:nvSpPr>
        <p:spPr bwMode="auto">
          <a:xfrm>
            <a:off x="1666844" y="295613"/>
            <a:ext cx="8786874" cy="49552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uk-UA" b="1" dirty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Цілі (результати) продуктивного навчання :</a:t>
            </a:r>
            <a:endParaRPr lang="uk-UA" b="1" dirty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·       </a:t>
            </a:r>
            <a:r>
              <a:rPr lang="uk-UA" dirty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 </a:t>
            </a:r>
            <a:r>
              <a:rPr lang="uk-UA" sz="2000" dirty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створення комплексу оптимальних умов для розвитку особистості учня;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2000" dirty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·         створення в освітньому процесі цілісної системи знань, умінь, навичок;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2000" dirty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·         максимально пристосувати освіту до потреб людини;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2000" dirty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·         набуття учнями життєвих умінь, що ініціюють особистісне зростання та індивідуальний розвиток , міжособистісне спілкування, взаємодію та самовизначення;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2000" dirty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·          створення діяльнісного підходу до навчання, формування в учнів умінь утверджувати себе через постійну продуктивну діяльність;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2000" dirty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·         створення можливостей для забезпечення самореалізації предметних інтересів учнів;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2000" dirty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·         орієнтація на практичне досягнення успіхів у самоосвітній діяльності;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2000" dirty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·          допомога підростаючій людині у формуванні вселюдських якостей, сприяння її саморозвиткові, засвоєнні вміння жити в сучасному альтернативному світі;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dirty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·        </a:t>
            </a:r>
            <a:endParaRPr lang="uk-UA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Картинки по запросу картинки книги человечки с пером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55840" y="5196308"/>
            <a:ext cx="2428892" cy="1357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44205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1779797" y="647692"/>
            <a:ext cx="8643998" cy="3631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err="1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Застосування</a:t>
            </a:r>
            <a:r>
              <a:rPr lang="ru-RU" dirty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продуктивного метода </a:t>
            </a:r>
            <a:r>
              <a:rPr lang="ru-RU" dirty="0" err="1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потребує</a:t>
            </a:r>
            <a:r>
              <a:rPr lang="ru-RU" dirty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високого</a:t>
            </a:r>
            <a:r>
              <a:rPr lang="ru-RU" dirty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рівня</a:t>
            </a:r>
            <a:r>
              <a:rPr lang="ru-RU" dirty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педагогічної</a:t>
            </a:r>
            <a:r>
              <a:rPr lang="ru-RU" dirty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кваліфікації</a:t>
            </a:r>
            <a:r>
              <a:rPr lang="ru-RU" dirty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i="1" dirty="0" err="1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Засвоєння</a:t>
            </a:r>
            <a:r>
              <a:rPr lang="ru-RU" b="1" i="1" dirty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діяльності</a:t>
            </a:r>
            <a:r>
              <a:rPr lang="ru-RU" b="1" i="1" dirty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на продуктивному </a:t>
            </a:r>
            <a:r>
              <a:rPr lang="ru-RU" b="1" i="1" dirty="0" err="1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уроці</a:t>
            </a:r>
            <a:r>
              <a:rPr lang="ru-RU" b="1" i="1" dirty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починається</a:t>
            </a:r>
            <a:r>
              <a:rPr lang="ru-RU" dirty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 </a:t>
            </a:r>
            <a:r>
              <a:rPr lang="ru-RU" b="1" dirty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репродуктивного виду </a:t>
            </a:r>
            <a:r>
              <a:rPr lang="ru-RU" dirty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–</a:t>
            </a:r>
            <a:r>
              <a:rPr lang="uk-UA" dirty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учень</a:t>
            </a:r>
            <a:r>
              <a:rPr lang="ru-RU" dirty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засвоює</a:t>
            </a:r>
            <a:r>
              <a:rPr lang="ru-RU" dirty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способи</a:t>
            </a:r>
            <a:r>
              <a:rPr lang="ru-RU" dirty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діяльності</a:t>
            </a:r>
            <a:r>
              <a:rPr lang="ru-RU" dirty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і </a:t>
            </a:r>
            <a:r>
              <a:rPr lang="ru-RU" dirty="0" err="1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вчиться</a:t>
            </a:r>
            <a:r>
              <a:rPr lang="ru-RU" dirty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застосовувати</a:t>
            </a:r>
            <a:r>
              <a:rPr lang="ru-RU" dirty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їх</a:t>
            </a:r>
            <a:r>
              <a:rPr lang="ru-RU" dirty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на </a:t>
            </a:r>
            <a:r>
              <a:rPr lang="ru-RU" dirty="0" err="1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практиці</a:t>
            </a:r>
            <a:r>
              <a:rPr lang="ru-RU" dirty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dirty="0">
              <a:solidFill>
                <a:srgbClr val="7030A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err="1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Потім</a:t>
            </a:r>
            <a:r>
              <a:rPr lang="ru-RU" dirty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lang="ru-RU" b="1" i="1" dirty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коли </a:t>
            </a:r>
            <a:r>
              <a:rPr lang="ru-RU" b="1" i="1" dirty="0" err="1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учні</a:t>
            </a:r>
            <a:r>
              <a:rPr lang="ru-RU" b="1" i="1" dirty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засвоїли</a:t>
            </a:r>
            <a:r>
              <a:rPr lang="ru-RU" dirty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ці</a:t>
            </a:r>
            <a:r>
              <a:rPr lang="ru-RU" dirty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способи</a:t>
            </a:r>
            <a:r>
              <a:rPr lang="ru-RU" dirty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навчились</a:t>
            </a:r>
            <a:r>
              <a:rPr lang="ru-RU" dirty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ними </a:t>
            </a:r>
            <a:r>
              <a:rPr lang="ru-RU" dirty="0" err="1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користуватись</a:t>
            </a:r>
            <a:r>
              <a:rPr lang="ru-RU" dirty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вони </a:t>
            </a:r>
            <a:r>
              <a:rPr lang="ru-RU" b="1" i="1" dirty="0" err="1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починають</a:t>
            </a:r>
            <a:r>
              <a:rPr lang="ru-RU" b="1" i="1" dirty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самостійний</a:t>
            </a:r>
            <a:r>
              <a:rPr lang="ru-RU" b="1" i="1" dirty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пошук</a:t>
            </a:r>
            <a:r>
              <a:rPr lang="ru-RU" dirty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інших</a:t>
            </a:r>
            <a:r>
              <a:rPr lang="ru-RU" dirty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областей </a:t>
            </a:r>
            <a:r>
              <a:rPr lang="ru-RU" dirty="0" err="1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вже</a:t>
            </a:r>
            <a:r>
              <a:rPr lang="ru-RU" dirty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набутого</a:t>
            </a:r>
            <a:r>
              <a:rPr lang="ru-RU" dirty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ними </a:t>
            </a:r>
            <a:r>
              <a:rPr lang="ru-RU" dirty="0" err="1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досвіду</a:t>
            </a:r>
            <a:r>
              <a:rPr lang="ru-RU" dirty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Таким чином, на </a:t>
            </a:r>
            <a:r>
              <a:rPr lang="ru-RU" dirty="0" err="1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основі</a:t>
            </a:r>
            <a:r>
              <a:rPr lang="ru-RU" dirty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репродуктивної</a:t>
            </a:r>
            <a:r>
              <a:rPr lang="ru-RU" dirty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діяльності</a:t>
            </a:r>
            <a:r>
              <a:rPr lang="ru-RU" dirty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виростає</a:t>
            </a:r>
            <a:r>
              <a:rPr lang="ru-RU" dirty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продуктивна.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 </a:t>
            </a:r>
            <a:r>
              <a:rPr lang="ru-RU" dirty="0" err="1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процесі</a:t>
            </a:r>
            <a:r>
              <a:rPr lang="ru-RU" dirty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продуктивної</a:t>
            </a:r>
            <a:r>
              <a:rPr lang="ru-RU" dirty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діяльності</a:t>
            </a:r>
            <a:r>
              <a:rPr lang="ru-RU" dirty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учень</a:t>
            </a:r>
            <a:r>
              <a:rPr lang="ru-RU" dirty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завжди</a:t>
            </a:r>
            <a:r>
              <a:rPr lang="ru-RU" b="1" i="1" dirty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створює</a:t>
            </a:r>
            <a:r>
              <a:rPr lang="ru-RU" b="1" i="1" dirty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щось</a:t>
            </a:r>
            <a:r>
              <a:rPr lang="ru-RU" b="1" dirty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нове</a:t>
            </a:r>
            <a:r>
              <a:rPr lang="ru-RU" b="1" dirty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 </a:t>
            </a:r>
            <a:r>
              <a:rPr lang="ru-RU" b="1" i="1" dirty="0" err="1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порівнянні</a:t>
            </a:r>
            <a:r>
              <a:rPr lang="ru-RU" b="1" i="1" dirty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з </a:t>
            </a:r>
            <a:r>
              <a:rPr lang="ru-RU" b="1" i="1" dirty="0" err="1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тим</a:t>
            </a:r>
            <a:r>
              <a:rPr lang="ru-RU" b="1" i="1" dirty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lang="ru-RU" b="1" i="1" dirty="0" err="1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що</a:t>
            </a:r>
            <a:r>
              <a:rPr lang="ru-RU" b="1" i="1" dirty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він</a:t>
            </a:r>
            <a:r>
              <a:rPr lang="ru-RU" b="1" i="1" dirty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засвоїв</a:t>
            </a:r>
            <a:r>
              <a:rPr lang="ru-RU" b="1" i="1" dirty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раніше</a:t>
            </a:r>
            <a:r>
              <a:rPr lang="ru-RU" dirty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</a:t>
            </a:r>
            <a:r>
              <a:rPr lang="ru-RU" dirty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тобто</a:t>
            </a:r>
            <a:r>
              <a:rPr lang="ru-RU" dirty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генерує</a:t>
            </a:r>
            <a:r>
              <a:rPr lang="ru-RU" dirty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нову</a:t>
            </a:r>
            <a:r>
              <a:rPr lang="ru-RU" dirty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інформацію</a:t>
            </a:r>
            <a:r>
              <a:rPr lang="ru-RU" dirty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або</a:t>
            </a:r>
            <a:r>
              <a:rPr lang="ru-RU" dirty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спосіб</a:t>
            </a:r>
            <a:r>
              <a:rPr lang="ru-RU" dirty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діяльності</a:t>
            </a:r>
            <a:r>
              <a:rPr lang="ru-RU" dirty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4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172150" y="188641"/>
            <a:ext cx="83529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Етапи застосування продуктивного методу</a:t>
            </a:r>
            <a:endParaRPr lang="ru-RU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4" descr="D:\школа\малюнки на шкільну тематику\sch01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10248" y="4000504"/>
            <a:ext cx="4071966" cy="2357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Картинки по запросу картинки книги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38348" y="4214818"/>
            <a:ext cx="2714644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007325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1999921" y="929413"/>
            <a:ext cx="8286808" cy="3908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u="sng" dirty="0" err="1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Технології</a:t>
            </a:r>
            <a:r>
              <a:rPr lang="ru-RU" sz="2000" b="1" u="sng" dirty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lang="ru-RU" sz="2000" b="1" u="sng" dirty="0" err="1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що</a:t>
            </a:r>
            <a:r>
              <a:rPr lang="ru-RU" sz="2000" b="1" u="sng" dirty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u="sng" dirty="0" err="1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найбільш</a:t>
            </a:r>
            <a:r>
              <a:rPr lang="ru-RU" sz="2000" b="1" u="sng" dirty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u="sng" dirty="0" err="1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відповідають</a:t>
            </a:r>
            <a:r>
              <a:rPr lang="ru-RU" sz="2000" b="1" u="sng" dirty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u="sng" dirty="0" err="1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методології</a:t>
            </a:r>
            <a:r>
              <a:rPr lang="ru-RU" sz="2000" b="1" u="sng" dirty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продуктивного </a:t>
            </a:r>
            <a:r>
              <a:rPr lang="ru-RU" sz="2000" b="1" u="sng" dirty="0" err="1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навчання</a:t>
            </a:r>
            <a:r>
              <a:rPr lang="ru-RU" sz="2000" b="1" u="sng" dirty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</a:pPr>
            <a:r>
              <a:rPr lang="ru-RU" sz="20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пошукова</a:t>
            </a:r>
            <a:r>
              <a:rPr lang="ru-RU" sz="2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діяльність</a:t>
            </a:r>
            <a:r>
              <a:rPr lang="ru-RU" sz="2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;</a:t>
            </a:r>
            <a:endParaRPr lang="ru-RU" sz="2000" dirty="0">
              <a:solidFill>
                <a:srgbClr val="7030A0"/>
              </a:solidFill>
              <a:latin typeface="Times New Roman" panose="02020603050405020304" pitchFamily="18" charset="0"/>
              <a:ea typeface="Calibri" pitchFamily="34" charset="0"/>
              <a:cs typeface="Times New Roman" panose="02020603050405020304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</a:pPr>
            <a:r>
              <a:rPr lang="uk-UA" sz="20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і</a:t>
            </a:r>
            <a:r>
              <a:rPr lang="ru-RU" sz="20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нформаційні</a:t>
            </a:r>
            <a:r>
              <a:rPr lang="ru-RU" sz="2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технології</a:t>
            </a:r>
            <a:r>
              <a:rPr lang="ru-RU" sz="2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;</a:t>
            </a:r>
            <a:endParaRPr lang="ru-RU" sz="2000" dirty="0">
              <a:solidFill>
                <a:srgbClr val="7030A0"/>
              </a:solidFill>
              <a:latin typeface="Times New Roman" panose="02020603050405020304" pitchFamily="18" charset="0"/>
              <a:ea typeface="Calibri" pitchFamily="34" charset="0"/>
              <a:cs typeface="Times New Roman" panose="02020603050405020304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</a:pPr>
            <a:r>
              <a:rPr lang="uk-UA" sz="2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проблемне навчання;</a:t>
            </a:r>
            <a:endParaRPr lang="ru-RU" sz="2000" dirty="0">
              <a:solidFill>
                <a:srgbClr val="7030A0"/>
              </a:solidFill>
              <a:latin typeface="Times New Roman" panose="02020603050405020304" pitchFamily="18" charset="0"/>
              <a:ea typeface="Calibri" pitchFamily="34" charset="0"/>
              <a:cs typeface="Times New Roman" panose="02020603050405020304" pitchFamily="18" charset="0"/>
            </a:endParaRPr>
          </a:p>
          <a:p>
            <a:pPr lvl="0" eaLnBrk="0" hangingPunct="0">
              <a:buFont typeface="Wingdings" pitchFamily="2" charset="2"/>
              <a:buChar char="v"/>
            </a:pPr>
            <a:r>
              <a:rPr lang="ru-RU" sz="2000" dirty="0" err="1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технології</a:t>
            </a:r>
            <a:r>
              <a:rPr lang="ru-RU" sz="2000" dirty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розвитку</a:t>
            </a:r>
            <a:r>
              <a:rPr lang="ru-RU" sz="2000" dirty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критичного </a:t>
            </a:r>
            <a:r>
              <a:rPr lang="ru-RU" sz="2000" dirty="0" err="1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мислення</a:t>
            </a:r>
            <a:r>
              <a:rPr lang="uk-UA" sz="2000" dirty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</a:t>
            </a:r>
            <a:endParaRPr lang="ru-RU" sz="2000" dirty="0">
              <a:solidFill>
                <a:srgbClr val="7030A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eaLnBrk="0" hangingPunct="0">
              <a:buFont typeface="Wingdings" pitchFamily="2" charset="2"/>
              <a:buChar char="v"/>
            </a:pPr>
            <a:r>
              <a:rPr lang="ru-RU" sz="2000" dirty="0" err="1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проєктний</a:t>
            </a:r>
            <a:r>
              <a:rPr lang="ru-RU" sz="2000" dirty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метод. </a:t>
            </a:r>
            <a:endParaRPr lang="uk-UA" sz="2000" dirty="0">
              <a:solidFill>
                <a:srgbClr val="7030A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uk-UA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 eaLnBrk="0" hangingPunct="0"/>
            <a:r>
              <a:rPr lang="ru-RU" b="1" u="sng" dirty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Один з </a:t>
            </a:r>
            <a:r>
              <a:rPr lang="ru-RU" b="1" u="sng" dirty="0" err="1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основних</a:t>
            </a:r>
            <a:r>
              <a:rPr lang="ru-RU" b="1" u="sng" dirty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b="1" u="sng" dirty="0" err="1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методів</a:t>
            </a:r>
            <a:r>
              <a:rPr lang="ru-RU" b="1" u="sng" dirty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продуктивного </a:t>
            </a:r>
            <a:r>
              <a:rPr lang="ru-RU" b="1" u="sng" dirty="0" err="1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навчання</a:t>
            </a:r>
            <a:endParaRPr lang="ru-RU" b="1" i="1" u="sng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i="1" dirty="0" err="1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Проєктний</a:t>
            </a:r>
            <a:r>
              <a:rPr lang="ru-RU" b="1" i="1" dirty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метод - </a:t>
            </a:r>
            <a:r>
              <a:rPr lang="ru-RU" dirty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дозволяє</a:t>
            </a:r>
            <a:r>
              <a:rPr lang="ru-RU" dirty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активізувати</a:t>
            </a:r>
            <a:r>
              <a:rPr lang="ru-RU" dirty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вміння</a:t>
            </a:r>
            <a:r>
              <a:rPr lang="ru-RU" dirty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учнів</a:t>
            </a:r>
            <a:r>
              <a:rPr lang="ru-RU" dirty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у </a:t>
            </a:r>
            <a:r>
              <a:rPr lang="ru-RU" dirty="0" err="1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всіх</a:t>
            </a:r>
            <a:r>
              <a:rPr lang="ru-RU" dirty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чотирьох</a:t>
            </a:r>
            <a:r>
              <a:rPr lang="ru-RU" dirty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видах </a:t>
            </a:r>
            <a:r>
              <a:rPr lang="ru-RU" dirty="0" err="1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мовленнєвої</a:t>
            </a:r>
            <a:r>
              <a:rPr lang="ru-RU" dirty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діяльності</a:t>
            </a:r>
            <a:r>
              <a:rPr lang="ru-RU" dirty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Метод </a:t>
            </a:r>
            <a:r>
              <a:rPr lang="ru-RU" dirty="0" err="1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проектів</a:t>
            </a:r>
            <a:r>
              <a:rPr lang="ru-RU" dirty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враховує</a:t>
            </a:r>
            <a:r>
              <a:rPr lang="ru-RU" dirty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вікові</a:t>
            </a:r>
            <a:r>
              <a:rPr lang="ru-RU" dirty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та </a:t>
            </a:r>
            <a:r>
              <a:rPr lang="ru-RU" dirty="0" err="1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індивідуальні</a:t>
            </a:r>
            <a:r>
              <a:rPr lang="ru-RU" dirty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особливості</a:t>
            </a:r>
            <a:r>
              <a:rPr lang="ru-RU" dirty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учнів</a:t>
            </a:r>
            <a:r>
              <a:rPr lang="ru-RU" dirty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рівень</a:t>
            </a:r>
            <a:r>
              <a:rPr lang="ru-RU" dirty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їх</a:t>
            </a:r>
            <a:r>
              <a:rPr lang="ru-RU" dirty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загального</a:t>
            </a:r>
            <a:r>
              <a:rPr lang="ru-RU" dirty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інтелектуального</a:t>
            </a:r>
            <a:r>
              <a:rPr lang="ru-RU" dirty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розвитку</a:t>
            </a:r>
            <a:r>
              <a:rPr lang="ru-RU" dirty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</a:t>
            </a:r>
            <a:endParaRPr lang="ru-RU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Рисунок 1" descr="http://oddom.ru/fid/cnRlaW1hZ2VfdGh1bWI6ODdhMzY2ODFlNzdlODEzYzA3MTUzMmYzN2NjM2E2NmEvLw/im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4034" y="5219726"/>
            <a:ext cx="1983734" cy="13525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Program Files\Microsoft Office\MEDIA\CAGCAT10\j0301252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12224" y="5263273"/>
            <a:ext cx="1698552" cy="108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56013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952597" y="714357"/>
            <a:ext cx="8440003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600" b="1" i="1" dirty="0">
                <a:ln w="18415" cmpd="sng">
                  <a:noFill/>
                  <a:prstDash val="solid"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СТРУКТУРА ПРОДУКТИВНОГО УРОКУ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265382" y="4071943"/>
            <a:ext cx="865918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uk-UA" sz="2800" b="1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Досягається  збільшенням часу активної </a:t>
            </a:r>
          </a:p>
          <a:p>
            <a:pPr algn="ctr">
              <a:defRPr/>
            </a:pPr>
            <a:r>
              <a:rPr lang="uk-UA" sz="2800" b="1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самостійної (тренувальної) роботи кожного учня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1738282" y="2071679"/>
            <a:ext cx="864399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uk-UA" sz="2800" b="1" i="1" spc="50" dirty="0">
                <a:ln w="11430"/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Мета кожного продуктивного уроку — </a:t>
            </a:r>
          </a:p>
          <a:p>
            <a:pPr lvl="0" algn="ctr">
              <a:defRPr/>
            </a:pPr>
            <a:r>
              <a:rPr lang="uk-UA" sz="2800" b="1" i="1" spc="50" dirty="0">
                <a:ln w="11430"/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сформувати вміння, використовуючи набуті знання</a:t>
            </a:r>
            <a:endParaRPr lang="uk-UA" sz="2800" b="1" i="1" spc="50" dirty="0">
              <a:ln w="11430"/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5229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2152650" y="365127"/>
            <a:ext cx="7886700" cy="811667"/>
          </a:xfrm>
        </p:spPr>
        <p:txBody>
          <a:bodyPr>
            <a:noAutofit/>
          </a:bodyPr>
          <a:lstStyle/>
          <a:p>
            <a:pPr algn="ctr"/>
            <a:r>
              <a:rPr lang="uk-UA" sz="2400" b="1" dirty="0">
                <a:solidFill>
                  <a:srgbClr val="FFA04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Продуктивний урок</a:t>
            </a:r>
            <a:endParaRPr lang="en-US" sz="2400" b="1" dirty="0">
              <a:solidFill>
                <a:srgbClr val="FFA04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480290" y="1175278"/>
                <a:ext cx="11554691" cy="38164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uk-UA" sz="2400" b="1" dirty="0" smtClean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Особливості продуктивного уроку:</a:t>
                </a:r>
              </a:p>
              <a:p>
                <a:pPr marL="457200" indent="-457200">
                  <a:buClr>
                    <a:srgbClr val="FFA042"/>
                  </a:buClr>
                  <a:buFont typeface="Wingdings" pitchFamily="2" charset="2"/>
                  <a:buChar char="ü"/>
                </a:pPr>
                <a:r>
                  <a:rPr lang="uk-UA" sz="24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Збільшення обсягів самостійної роботи учнів на уроках:</a:t>
                </a:r>
              </a:p>
              <a:p>
                <a:pPr>
                  <a:buClr>
                    <a:srgbClr val="FFA042"/>
                  </a:buClr>
                </a:pPr>
                <a:r>
                  <a:rPr lang="uk-UA" sz="2400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-чим більший обсяг тренувальних вправ</a:t>
                </a:r>
                <a14:m>
                  <m:oMath xmlns:m="http://schemas.openxmlformats.org/officeDocument/2006/math">
                    <m:r>
                      <a:rPr lang="uk-UA" sz="2400" i="0">
                        <a:solidFill>
                          <a:srgbClr val="7030A0"/>
                        </a:solidFill>
                        <a:latin typeface="Cambria Math"/>
                        <a:ea typeface="Cambria Math"/>
                      </a:rPr>
                      <m:t>→</m:t>
                    </m:r>
                  </m:oMath>
                </a14:m>
                <a:endParaRPr lang="uk-UA" sz="2400" dirty="0">
                  <a:solidFill>
                    <a:srgbClr val="7030A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buClr>
                    <a:srgbClr val="FFA042"/>
                  </a:buClr>
                </a:pPr>
                <a:r>
                  <a:rPr lang="uk-UA" sz="2400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тим вищий показник сформованості вмінь;</a:t>
                </a:r>
              </a:p>
              <a:p>
                <a:pPr>
                  <a:buClr>
                    <a:srgbClr val="FFA042"/>
                  </a:buClr>
                </a:pPr>
                <a:r>
                  <a:rPr lang="uk-UA" sz="2400" dirty="0" err="1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-чим</a:t>
                </a:r>
                <a:r>
                  <a:rPr lang="uk-UA" sz="2400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більше часу витрачається на формування вмінь</a:t>
                </a:r>
                <a14:m>
                  <m:oMath xmlns:m="http://schemas.openxmlformats.org/officeDocument/2006/math">
                    <m:r>
                      <a:rPr lang="uk-UA" sz="2400" i="0">
                        <a:solidFill>
                          <a:srgbClr val="7030A0"/>
                        </a:solidFill>
                        <a:latin typeface="Cambria Math"/>
                        <a:ea typeface="Cambria Math"/>
                      </a:rPr>
                      <m:t>→тим </m:t>
                    </m:r>
                  </m:oMath>
                </a14:m>
                <a:r>
                  <a:rPr lang="uk-UA" sz="2400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вищі показники сформованості.</a:t>
                </a:r>
              </a:p>
              <a:p>
                <a:pPr marL="457200" indent="-457200">
                  <a:buClr>
                    <a:srgbClr val="FFA042"/>
                  </a:buClr>
                  <a:buFont typeface="Wingdings" pitchFamily="2" charset="2"/>
                  <a:buChar char="ü"/>
                </a:pPr>
                <a:r>
                  <a:rPr lang="uk-UA" sz="24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Співвідношення між обсягом пояснень учителя й самостійною роботою учнів:</a:t>
                </a:r>
              </a:p>
              <a:p>
                <a:pPr>
                  <a:buClr>
                    <a:srgbClr val="FFA042"/>
                  </a:buClr>
                </a:pPr>
                <a:r>
                  <a:rPr lang="uk-UA" sz="24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1:2</a:t>
                </a:r>
                <a:r>
                  <a:rPr lang="uk-UA" sz="2400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або </a:t>
                </a:r>
                <a:r>
                  <a:rPr lang="uk-UA" sz="24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1:3</a:t>
                </a:r>
              </a:p>
              <a:p>
                <a:pPr>
                  <a:buClr>
                    <a:srgbClr val="FFA042"/>
                  </a:buClr>
                </a:pPr>
                <a:endParaRPr lang="uk-UA" sz="3200" i="1" dirty="0">
                  <a:solidFill>
                    <a:srgbClr val="002060"/>
                  </a:solidFill>
                </a:endParaRPr>
              </a:p>
              <a:p>
                <a:endParaRPr lang="ru-RU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0290" y="1175278"/>
                <a:ext cx="11554691" cy="3816429"/>
              </a:xfrm>
              <a:prstGeom prst="rect">
                <a:avLst/>
              </a:prstGeom>
              <a:blipFill>
                <a:blip r:embed="rId2"/>
                <a:stretch>
                  <a:fillRect l="-844" t="-1278" r="-5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26747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2152650" y="365127"/>
            <a:ext cx="7886700" cy="922985"/>
          </a:xfrm>
        </p:spPr>
        <p:txBody>
          <a:bodyPr>
            <a:noAutofit/>
          </a:bodyPr>
          <a:lstStyle/>
          <a:p>
            <a:pPr algn="ctr"/>
            <a:r>
              <a:rPr lang="uk-UA" sz="3200" b="1" dirty="0">
                <a:solidFill>
                  <a:srgbClr val="FFA04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Продуктивний урок</a:t>
            </a:r>
            <a:endParaRPr lang="en-US" sz="3200" b="1" dirty="0">
              <a:solidFill>
                <a:srgbClr val="FFA04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18836" y="1288112"/>
            <a:ext cx="1055716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Особливості продуктивного уроку:</a:t>
            </a:r>
          </a:p>
          <a:p>
            <a:pPr marL="457200" indent="-457200">
              <a:buClr>
                <a:srgbClr val="FFC000"/>
              </a:buClr>
              <a:buFont typeface="Wingdings" pitchFamily="2" charset="2"/>
              <a:buChar char="ü"/>
            </a:pPr>
            <a:r>
              <a:rPr lang="uk-UA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Мотивацією під час формування вмінь є успіх</a:t>
            </a:r>
          </a:p>
          <a:p>
            <a:pPr>
              <a:buClr>
                <a:srgbClr val="FFC000"/>
              </a:buClr>
            </a:pPr>
            <a:r>
              <a:rPr lang="uk-UA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«Вийшло!» - найпрекрасніше переживання учня. Немає учня, для якого успіх не мав би значення.</a:t>
            </a:r>
          </a:p>
          <a:p>
            <a:endParaRPr lang="uk-UA" sz="24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Clr>
                <a:srgbClr val="FFA042"/>
              </a:buClr>
              <a:buFont typeface="Wingdings" pitchFamily="2" charset="2"/>
              <a:buChar char="ü"/>
            </a:pPr>
            <a:r>
              <a:rPr lang="uk-UA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Найкращий спосіб тримати дисципліну на уроці – завантажити всіх роботою.</a:t>
            </a:r>
          </a:p>
          <a:p>
            <a:pPr>
              <a:buClr>
                <a:srgbClr val="FFA042"/>
              </a:buClr>
            </a:pPr>
            <a:r>
              <a:rPr lang="uk-UA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 роботи вчителя – це робота його учнів, хочуть вони цього, чи ні.</a:t>
            </a:r>
          </a:p>
          <a:p>
            <a:pPr>
              <a:buClr>
                <a:srgbClr val="FFA042"/>
              </a:buClr>
            </a:pPr>
            <a:r>
              <a:rPr lang="uk-UA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Навчання буде стільки, скільки праці. </a:t>
            </a:r>
          </a:p>
        </p:txBody>
      </p:sp>
      <p:pic>
        <p:nvPicPr>
          <p:cNvPr id="5" name="Рисунок 4" descr="Картинки по запросу &quot;продуктивний і компетентнісний  урок&quot;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2034" y="5287617"/>
            <a:ext cx="1410694" cy="143192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96730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3200" b="1" dirty="0">
                <a:ln w="12700">
                  <a:noFill/>
                  <a:prstDash val="solid"/>
                </a:ln>
                <a:solidFill>
                  <a:srgbClr val="FFC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Продуктивний</a:t>
            </a:r>
            <a:r>
              <a:rPr lang="uk-UA" sz="3200" b="1" dirty="0">
                <a:ln w="12700">
                  <a:noFill/>
                  <a:prstDash val="solid"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uk-UA" sz="3200" b="1" dirty="0">
                <a:ln w="12700">
                  <a:noFill/>
                  <a:prstDash val="solid"/>
                </a:ln>
                <a:solidFill>
                  <a:srgbClr val="FFC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урок</a:t>
            </a:r>
            <a:r>
              <a:rPr lang="uk-UA" sz="3200" b="1" dirty="0">
                <a:ln w="12700">
                  <a:noFill/>
                  <a:prstDash val="solid"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endParaRPr lang="ru-RU" sz="3200" dirty="0">
              <a:solidFill>
                <a:srgbClr val="FFC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75520" y="1743379"/>
            <a:ext cx="8229600" cy="4383087"/>
          </a:xfrm>
        </p:spPr>
        <p:txBody>
          <a:bodyPr/>
          <a:lstStyle/>
          <a:p>
            <a:pPr marL="571500" indent="-571500">
              <a:spcBef>
                <a:spcPct val="0"/>
              </a:spcBef>
              <a:buNone/>
              <a:defRPr/>
            </a:pPr>
            <a:r>
              <a:rPr lang="ru-RU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Ознаки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продуктивного 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уроку:</a:t>
            </a:r>
            <a:endParaRPr lang="ru-RU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lvl="1" indent="0">
              <a:spcBef>
                <a:spcPct val="0"/>
              </a:spcBef>
              <a:buFont typeface="Wingdings" pitchFamily="2" charset="2"/>
              <a:buChar char="v"/>
            </a:pPr>
            <a:r>
              <a:rPr lang="uk-UA" sz="24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Моніторинг  навчального  процесу</a:t>
            </a:r>
          </a:p>
          <a:p>
            <a:pPr marL="457200" lvl="1" indent="0">
              <a:spcBef>
                <a:spcPct val="0"/>
              </a:spcBef>
              <a:buFont typeface="Wingdings" pitchFamily="2" charset="2"/>
              <a:buChar char="v"/>
            </a:pPr>
            <a:r>
              <a:rPr lang="uk-UA" sz="24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Інформаційно-</a:t>
            </a:r>
            <a:r>
              <a:rPr lang="uk-UA" sz="24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комунікаційні технології</a:t>
            </a:r>
          </a:p>
          <a:p>
            <a:pPr marL="457200" lvl="1" indent="0">
              <a:spcBef>
                <a:spcPct val="0"/>
              </a:spcBef>
              <a:buFont typeface="Wingdings" pitchFamily="2" charset="2"/>
              <a:buChar char="v"/>
            </a:pPr>
            <a:r>
              <a:rPr lang="uk-UA" sz="24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Спрямованість на соціалізацію учнів</a:t>
            </a:r>
          </a:p>
          <a:p>
            <a:pPr marL="457200" lvl="1" indent="0">
              <a:spcBef>
                <a:spcPct val="0"/>
              </a:spcBef>
              <a:buFont typeface="Wingdings" pitchFamily="2" charset="2"/>
              <a:buChar char="v"/>
            </a:pPr>
            <a:r>
              <a:rPr lang="uk-UA" sz="24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Компетентнісний</a:t>
            </a:r>
            <a:r>
              <a:rPr lang="uk-UA" sz="24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підхід</a:t>
            </a:r>
          </a:p>
          <a:p>
            <a:pPr marL="457200" lvl="1" indent="0">
              <a:spcBef>
                <a:spcPct val="0"/>
              </a:spcBef>
              <a:buFont typeface="Wingdings" pitchFamily="2" charset="2"/>
              <a:buChar char="v"/>
            </a:pPr>
            <a:r>
              <a:rPr lang="uk-UA" sz="24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Особистісно</a:t>
            </a:r>
            <a:r>
              <a:rPr lang="uk-UA" sz="24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орієнтовані педагогічні технології</a:t>
            </a:r>
          </a:p>
          <a:p>
            <a:pPr marL="457200" lvl="1" indent="0">
              <a:spcBef>
                <a:spcPct val="0"/>
              </a:spcBef>
              <a:buFont typeface="Wingdings" pitchFamily="2" charset="2"/>
              <a:buChar char="v"/>
            </a:pPr>
            <a:r>
              <a:rPr lang="uk-UA" sz="24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Інтерактивні  методики  навчання</a:t>
            </a:r>
          </a:p>
          <a:p>
            <a:pPr marL="457200" lvl="1" indent="0">
              <a:spcBef>
                <a:spcPct val="0"/>
              </a:spcBef>
              <a:buFont typeface="Wingdings" pitchFamily="2" charset="2"/>
              <a:buChar char="v"/>
            </a:pPr>
            <a:r>
              <a:rPr lang="uk-UA" sz="24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Учитель - </a:t>
            </a:r>
            <a:r>
              <a:rPr lang="uk-UA" sz="24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фасилітатор</a:t>
            </a:r>
            <a:endParaRPr lang="uk-UA" sz="24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4" name="Picture 2" descr="C:\Users\Natasha\Desktop\картинки\0_8e973_78d7739a_orig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81818" y="3214686"/>
            <a:ext cx="3500462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792254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CustomShape 1"/>
          <p:cNvSpPr/>
          <p:nvPr/>
        </p:nvSpPr>
        <p:spPr>
          <a:xfrm>
            <a:off x="1765200" y="273240"/>
            <a:ext cx="8902800" cy="9259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r>
              <a:rPr lang="ru-RU" sz="3200" b="1" spc="-1" dirty="0" err="1">
                <a:solidFill>
                  <a:srgbClr val="FFC00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DejaVu Sans"/>
                <a:cs typeface="Times New Roman" panose="02020603050405020304" pitchFamily="18" charset="0"/>
              </a:rPr>
              <a:t>Серцевина</a:t>
            </a:r>
            <a:r>
              <a:rPr lang="ru-RU" sz="3200" b="1" spc="-1" dirty="0">
                <a:solidFill>
                  <a:srgbClr val="FFC00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DejaVu Sans"/>
                <a:cs typeface="Times New Roman" panose="02020603050405020304" pitchFamily="18" charset="0"/>
              </a:rPr>
              <a:t> </a:t>
            </a:r>
            <a:r>
              <a:rPr lang="ru-RU" sz="3200" b="1" spc="-1" dirty="0" err="1">
                <a:solidFill>
                  <a:srgbClr val="FFC00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DejaVu Sans"/>
                <a:cs typeface="Times New Roman" panose="02020603050405020304" pitchFamily="18" charset="0"/>
              </a:rPr>
              <a:t>продуктивної</a:t>
            </a:r>
            <a:r>
              <a:rPr lang="ru-RU" sz="3200" b="1" spc="-1" dirty="0">
                <a:solidFill>
                  <a:srgbClr val="FFC00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DejaVu Sans"/>
                <a:cs typeface="Times New Roman" panose="02020603050405020304" pitchFamily="18" charset="0"/>
              </a:rPr>
              <a:t> </a:t>
            </a:r>
            <a:endParaRPr lang="ru-RU" sz="2000" spc="-1" dirty="0">
              <a:solidFill>
                <a:srgbClr val="FFC000"/>
              </a:solidFill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</a:pPr>
            <a:r>
              <a:rPr lang="ru-RU" sz="3200" b="1" spc="-1" dirty="0" err="1">
                <a:solidFill>
                  <a:srgbClr val="FFC00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DejaVu Sans"/>
                <a:cs typeface="Times New Roman" panose="02020603050405020304" pitchFamily="18" charset="0"/>
              </a:rPr>
              <a:t>технології</a:t>
            </a:r>
            <a:r>
              <a:rPr lang="ru-RU" sz="3200" b="1" spc="-1" dirty="0">
                <a:solidFill>
                  <a:srgbClr val="FFC00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DejaVu Sans"/>
                <a:cs typeface="Times New Roman" panose="02020603050405020304" pitchFamily="18" charset="0"/>
              </a:rPr>
              <a:t> - </a:t>
            </a:r>
            <a:r>
              <a:rPr lang="ru-RU" sz="3200" b="1" spc="-1" dirty="0" err="1">
                <a:solidFill>
                  <a:srgbClr val="FFC00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DejaVu Sans"/>
                <a:cs typeface="Times New Roman" panose="02020603050405020304" pitchFamily="18" charset="0"/>
              </a:rPr>
              <a:t>продуктивний</a:t>
            </a:r>
            <a:r>
              <a:rPr lang="ru-RU" sz="3200" b="1" spc="-1" dirty="0">
                <a:solidFill>
                  <a:srgbClr val="FFC00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DejaVu Sans"/>
                <a:cs typeface="Times New Roman" panose="02020603050405020304" pitchFamily="18" charset="0"/>
              </a:rPr>
              <a:t> урок</a:t>
            </a:r>
            <a:endParaRPr lang="ru-RU" sz="2000" spc="-1" dirty="0">
              <a:solidFill>
                <a:srgbClr val="FFC000"/>
              </a:solidFill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3" name="Picture 2"/>
          <p:cNvPicPr/>
          <p:nvPr/>
        </p:nvPicPr>
        <p:blipFill>
          <a:blip r:embed="rId3"/>
          <a:srcRect l="23941" t="9960" r="50001" b="34800"/>
          <a:stretch/>
        </p:blipFill>
        <p:spPr>
          <a:xfrm>
            <a:off x="1884000" y="1143137"/>
            <a:ext cx="3887280" cy="4633560"/>
          </a:xfrm>
          <a:prstGeom prst="rect">
            <a:avLst/>
          </a:prstGeom>
          <a:ln>
            <a:noFill/>
          </a:ln>
        </p:spPr>
      </p:pic>
      <p:sp>
        <p:nvSpPr>
          <p:cNvPr id="304" name="CustomShape 2"/>
          <p:cNvSpPr/>
          <p:nvPr/>
        </p:nvSpPr>
        <p:spPr>
          <a:xfrm>
            <a:off x="2375760" y="5907600"/>
            <a:ext cx="3021120" cy="363960"/>
          </a:xfrm>
          <a:prstGeom prst="rect">
            <a:avLst/>
          </a:prstGeom>
          <a:ln>
            <a:round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/>
        </p:style>
        <p:txBody>
          <a:bodyPr wrap="none" lIns="90000" tIns="45000" rIns="90000" bIns="45000"/>
          <a:lstStyle/>
          <a:p>
            <a:pPr>
              <a:lnSpc>
                <a:spcPct val="100000"/>
              </a:lnSpc>
            </a:pPr>
            <a:r>
              <a:rPr lang="ru-RU" b="1" i="1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Види діяльності і засвоєння</a:t>
            </a:r>
            <a:endParaRPr lang="ru-RU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05" name="CustomShape 3"/>
          <p:cNvSpPr/>
          <p:nvPr/>
        </p:nvSpPr>
        <p:spPr>
          <a:xfrm>
            <a:off x="5618280" y="2160000"/>
            <a:ext cx="4977000" cy="2663280"/>
          </a:xfrm>
          <a:prstGeom prst="roundRect">
            <a:avLst>
              <a:gd name="adj" fmla="val 11505"/>
            </a:avLst>
          </a:prstGeom>
          <a:gradFill>
            <a:gsLst>
              <a:gs pos="0">
                <a:schemeClr val="hlink"/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lin ang="0"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306" name="CustomShape 4"/>
          <p:cNvSpPr/>
          <p:nvPr/>
        </p:nvSpPr>
        <p:spPr>
          <a:xfrm>
            <a:off x="5772000" y="2592000"/>
            <a:ext cx="4570920" cy="15796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15000"/>
              </a:lnSpc>
            </a:pPr>
            <a:r>
              <a:rPr lang="ru-RU" sz="2200" b="1" i="1" spc="-1" dirty="0" err="1">
                <a:solidFill>
                  <a:srgbClr val="8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Calibri"/>
              </a:rPr>
              <a:t>Висновок</a:t>
            </a:r>
            <a:r>
              <a:rPr lang="ru-RU" b="1" i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Calibri"/>
              </a:rPr>
              <a:t>:  </a:t>
            </a:r>
            <a:r>
              <a:rPr lang="ru-RU" sz="2200" b="1" i="1" spc="-1" dirty="0" err="1">
                <a:solidFill>
                  <a:srgbClr val="000099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Calibri"/>
              </a:rPr>
              <a:t>Якість</a:t>
            </a:r>
            <a:r>
              <a:rPr lang="ru-RU" sz="2200" b="1" i="1" spc="-1" dirty="0">
                <a:solidFill>
                  <a:srgbClr val="000099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Calibri"/>
              </a:rPr>
              <a:t> продуктивного уроку </a:t>
            </a:r>
            <a:r>
              <a:rPr lang="ru-RU" sz="2200" b="1" i="1" spc="-1" dirty="0" err="1">
                <a:solidFill>
                  <a:srgbClr val="000099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Calibri"/>
              </a:rPr>
              <a:t>залежить</a:t>
            </a:r>
            <a:r>
              <a:rPr lang="ru-RU" sz="2200" b="1" i="1" spc="-1" dirty="0">
                <a:solidFill>
                  <a:srgbClr val="000099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Calibri"/>
              </a:rPr>
              <a:t> </a:t>
            </a:r>
            <a:r>
              <a:rPr lang="ru-RU" sz="2200" b="1" i="1" spc="-1" dirty="0" err="1">
                <a:solidFill>
                  <a:srgbClr val="000099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Calibri"/>
              </a:rPr>
              <a:t>від</a:t>
            </a:r>
            <a:r>
              <a:rPr lang="ru-RU" sz="2200" b="1" i="1" spc="-1" dirty="0">
                <a:solidFill>
                  <a:srgbClr val="000099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Calibri"/>
              </a:rPr>
              <a:t> </a:t>
            </a:r>
            <a:r>
              <a:rPr lang="ru-RU" sz="2200" b="1" i="1" spc="-1" dirty="0" err="1">
                <a:solidFill>
                  <a:srgbClr val="000099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Calibri"/>
              </a:rPr>
              <a:t>видів</a:t>
            </a:r>
            <a:r>
              <a:rPr lang="ru-RU" sz="2200" b="1" i="1" spc="-1" dirty="0">
                <a:solidFill>
                  <a:srgbClr val="000099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Calibri"/>
              </a:rPr>
              <a:t> </a:t>
            </a:r>
            <a:r>
              <a:rPr lang="ru-RU" sz="2200" b="1" i="1" spc="-1" dirty="0" err="1">
                <a:solidFill>
                  <a:srgbClr val="000099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Calibri"/>
              </a:rPr>
              <a:t>діяльності</a:t>
            </a:r>
            <a:r>
              <a:rPr lang="ru-RU" sz="2200" b="1" i="1" spc="-1" dirty="0">
                <a:solidFill>
                  <a:srgbClr val="000099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Calibri"/>
              </a:rPr>
              <a:t> на </a:t>
            </a:r>
            <a:r>
              <a:rPr lang="ru-RU" sz="2200" b="1" i="1" spc="-1" dirty="0" err="1">
                <a:solidFill>
                  <a:srgbClr val="000099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Calibri"/>
              </a:rPr>
              <a:t>уроці</a:t>
            </a:r>
            <a:r>
              <a:rPr lang="ru-RU" sz="2200" b="1" i="1" spc="-1" dirty="0">
                <a:solidFill>
                  <a:srgbClr val="000099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Calibri"/>
              </a:rPr>
              <a:t> та </a:t>
            </a:r>
            <a:r>
              <a:rPr lang="ru-RU" sz="2200" b="1" i="1" spc="-1" dirty="0" err="1">
                <a:solidFill>
                  <a:srgbClr val="000099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Calibri"/>
              </a:rPr>
              <a:t>кількості</a:t>
            </a:r>
            <a:r>
              <a:rPr lang="ru-RU" sz="2200" b="1" i="1" spc="-1" dirty="0">
                <a:solidFill>
                  <a:srgbClr val="000099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Calibri"/>
              </a:rPr>
              <a:t> </a:t>
            </a:r>
            <a:r>
              <a:rPr lang="ru-RU" sz="2200" b="1" i="1" spc="-1" dirty="0" err="1">
                <a:solidFill>
                  <a:srgbClr val="000099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Calibri"/>
              </a:rPr>
              <a:t>виконаних</a:t>
            </a:r>
            <a:r>
              <a:rPr lang="ru-RU" sz="2200" b="1" i="1" spc="-1" dirty="0">
                <a:solidFill>
                  <a:srgbClr val="000099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Calibri"/>
              </a:rPr>
              <a:t> </a:t>
            </a:r>
            <a:r>
              <a:rPr lang="ru-RU" sz="2200" b="1" i="1" spc="-1" dirty="0" err="1">
                <a:solidFill>
                  <a:srgbClr val="000099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Calibri"/>
              </a:rPr>
              <a:t>завдань</a:t>
            </a:r>
            <a:r>
              <a:rPr lang="ru-RU" sz="2200" b="1" i="1" spc="-1" dirty="0">
                <a:solidFill>
                  <a:srgbClr val="000099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Calibri"/>
              </a:rPr>
              <a:t>.</a:t>
            </a:r>
            <a:endParaRPr lang="ru-RU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897689068"/>
      </p:ext>
    </p:extLst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936699" y="458877"/>
            <a:ext cx="8731301" cy="1486946"/>
          </a:xfrm>
          <a:prstGeom prst="rect">
            <a:avLst/>
          </a:prstGeom>
        </p:spPr>
        <p:txBody>
          <a:bodyPr vert="horz" wrap="square" lIns="0" tIns="9525" rIns="0" bIns="0" rtlCol="0" anchor="b">
            <a:spAutoFit/>
          </a:bodyPr>
          <a:lstStyle/>
          <a:p>
            <a:pPr marL="9525" algn="ctr">
              <a:lnSpc>
                <a:spcPct val="100000"/>
              </a:lnSpc>
              <a:spcBef>
                <a:spcPts val="75"/>
              </a:spcBef>
            </a:pPr>
            <a:r>
              <a:rPr lang="ru-RU" spc="-116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Модель</a:t>
            </a:r>
            <a:r>
              <a:rPr lang="ru-RU" spc="-27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pc="-98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продуктивного уроку в</a:t>
            </a:r>
            <a:r>
              <a:rPr lang="ru-RU" spc="-248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pc="-38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НУШ</a:t>
            </a:r>
            <a:endParaRPr spc="-45" dirty="0"/>
          </a:p>
        </p:txBody>
      </p:sp>
      <p:sp>
        <p:nvSpPr>
          <p:cNvPr id="3" name="object 3"/>
          <p:cNvSpPr txBox="1"/>
          <p:nvPr/>
        </p:nvSpPr>
        <p:spPr>
          <a:xfrm>
            <a:off x="2087804" y="2290038"/>
            <a:ext cx="6150293" cy="1006846"/>
          </a:xfrm>
          <a:prstGeom prst="rect">
            <a:avLst/>
          </a:prstGeom>
        </p:spPr>
        <p:txBody>
          <a:bodyPr vert="horz" wrap="square" lIns="0" tIns="54769" rIns="0" bIns="0" rtlCol="0">
            <a:spAutoFit/>
          </a:bodyPr>
          <a:lstStyle/>
          <a:p>
            <a:pPr marL="235268" indent="-225743">
              <a:spcBef>
                <a:spcPts val="431"/>
              </a:spcBef>
              <a:buAutoNum type="romanUcPeriod"/>
              <a:tabLst>
                <a:tab pos="235268" algn="l"/>
                <a:tab pos="1646396" algn="l"/>
              </a:tabLst>
            </a:pPr>
            <a:r>
              <a:rPr sz="2100" spc="-8" dirty="0">
                <a:solidFill>
                  <a:srgbClr val="1F487C"/>
                </a:solidFill>
                <a:latin typeface="Times New Roman"/>
                <a:cs typeface="Times New Roman"/>
              </a:rPr>
              <a:t>Мотивація</a:t>
            </a:r>
            <a:r>
              <a:rPr sz="2100" dirty="0">
                <a:solidFill>
                  <a:srgbClr val="1F487C"/>
                </a:solidFill>
                <a:latin typeface="Times New Roman"/>
                <a:cs typeface="Times New Roman"/>
              </a:rPr>
              <a:t>	(5%</a:t>
            </a:r>
            <a:r>
              <a:rPr sz="2100" spc="-49" dirty="0">
                <a:solidFill>
                  <a:srgbClr val="1F487C"/>
                </a:solidFill>
                <a:latin typeface="Times New Roman"/>
                <a:cs typeface="Times New Roman"/>
              </a:rPr>
              <a:t> </a:t>
            </a:r>
            <a:r>
              <a:rPr sz="2100" spc="-8" dirty="0">
                <a:solidFill>
                  <a:srgbClr val="1F487C"/>
                </a:solidFill>
                <a:latin typeface="Times New Roman"/>
                <a:cs typeface="Times New Roman"/>
              </a:rPr>
              <a:t>робочого</a:t>
            </a:r>
            <a:r>
              <a:rPr sz="2100" spc="-86" dirty="0">
                <a:solidFill>
                  <a:srgbClr val="1F487C"/>
                </a:solidFill>
                <a:latin typeface="Times New Roman"/>
                <a:cs typeface="Times New Roman"/>
              </a:rPr>
              <a:t> </a:t>
            </a:r>
            <a:r>
              <a:rPr sz="2100" spc="-8" dirty="0">
                <a:solidFill>
                  <a:srgbClr val="1F487C"/>
                </a:solidFill>
                <a:latin typeface="Times New Roman"/>
                <a:cs typeface="Times New Roman"/>
              </a:rPr>
              <a:t>часу).</a:t>
            </a:r>
            <a:endParaRPr sz="2100" dirty="0">
              <a:latin typeface="Times New Roman"/>
              <a:cs typeface="Times New Roman"/>
            </a:endParaRPr>
          </a:p>
          <a:p>
            <a:pPr marL="77629" marR="3810" indent="-68580">
              <a:lnSpc>
                <a:spcPts val="2145"/>
              </a:lnSpc>
              <a:spcBef>
                <a:spcPts val="743"/>
              </a:spcBef>
              <a:buAutoNum type="romanUcPeriod"/>
              <a:tabLst>
                <a:tab pos="77629" algn="l"/>
                <a:tab pos="317182" algn="l"/>
                <a:tab pos="2718911" algn="l"/>
                <a:tab pos="3962876" algn="l"/>
                <a:tab pos="4893469" algn="l"/>
              </a:tabLst>
            </a:pPr>
            <a:r>
              <a:rPr sz="2100" spc="-8" dirty="0">
                <a:solidFill>
                  <a:srgbClr val="1F487C"/>
                </a:solidFill>
                <a:latin typeface="Times New Roman"/>
                <a:cs typeface="Times New Roman"/>
              </a:rPr>
              <a:t>	Представлення</a:t>
            </a:r>
            <a:r>
              <a:rPr sz="2100" dirty="0">
                <a:solidFill>
                  <a:srgbClr val="1F487C"/>
                </a:solidFill>
                <a:latin typeface="Times New Roman"/>
                <a:cs typeface="Times New Roman"/>
              </a:rPr>
              <a:t>	</a:t>
            </a:r>
            <a:r>
              <a:rPr sz="2100" spc="-15" dirty="0">
                <a:solidFill>
                  <a:srgbClr val="1F487C"/>
                </a:solidFill>
                <a:latin typeface="Times New Roman"/>
                <a:cs typeface="Times New Roman"/>
              </a:rPr>
              <a:t>теми</a:t>
            </a:r>
            <a:r>
              <a:rPr sz="2100" dirty="0">
                <a:solidFill>
                  <a:srgbClr val="1F487C"/>
                </a:solidFill>
                <a:latin typeface="Times New Roman"/>
                <a:cs typeface="Times New Roman"/>
              </a:rPr>
              <a:t>	</a:t>
            </a:r>
            <a:r>
              <a:rPr sz="2100" spc="-19" dirty="0">
                <a:solidFill>
                  <a:srgbClr val="1F487C"/>
                </a:solidFill>
                <a:latin typeface="Times New Roman"/>
                <a:cs typeface="Times New Roman"/>
              </a:rPr>
              <a:t>та</a:t>
            </a:r>
            <a:r>
              <a:rPr sz="2100" dirty="0">
                <a:solidFill>
                  <a:srgbClr val="1F487C"/>
                </a:solidFill>
                <a:latin typeface="Times New Roman"/>
                <a:cs typeface="Times New Roman"/>
              </a:rPr>
              <a:t>	</a:t>
            </a:r>
            <a:r>
              <a:rPr sz="2100" spc="-26" dirty="0">
                <a:solidFill>
                  <a:srgbClr val="1F487C"/>
                </a:solidFill>
                <a:latin typeface="Times New Roman"/>
                <a:cs typeface="Times New Roman"/>
              </a:rPr>
              <a:t>очікуваних результатів</a:t>
            </a:r>
            <a:r>
              <a:rPr sz="2100" spc="-83" dirty="0">
                <a:solidFill>
                  <a:srgbClr val="1F487C"/>
                </a:solidFill>
                <a:latin typeface="Times New Roman"/>
                <a:cs typeface="Times New Roman"/>
              </a:rPr>
              <a:t> </a:t>
            </a:r>
            <a:r>
              <a:rPr sz="2100" spc="-15" dirty="0">
                <a:solidFill>
                  <a:srgbClr val="1F487C"/>
                </a:solidFill>
                <a:latin typeface="Times New Roman"/>
                <a:cs typeface="Times New Roman"/>
              </a:rPr>
              <a:t>(Приблизно</a:t>
            </a:r>
            <a:r>
              <a:rPr sz="2100" spc="-41" dirty="0">
                <a:solidFill>
                  <a:srgbClr val="1F487C"/>
                </a:solidFill>
                <a:latin typeface="Times New Roman"/>
                <a:cs typeface="Times New Roman"/>
              </a:rPr>
              <a:t> </a:t>
            </a:r>
            <a:r>
              <a:rPr sz="2100" dirty="0">
                <a:solidFill>
                  <a:srgbClr val="1F487C"/>
                </a:solidFill>
                <a:latin typeface="Times New Roman"/>
                <a:cs typeface="Times New Roman"/>
              </a:rPr>
              <a:t>5%</a:t>
            </a:r>
            <a:r>
              <a:rPr sz="2100" spc="-60" dirty="0">
                <a:solidFill>
                  <a:srgbClr val="1F487C"/>
                </a:solidFill>
                <a:latin typeface="Times New Roman"/>
                <a:cs typeface="Times New Roman"/>
              </a:rPr>
              <a:t> </a:t>
            </a:r>
            <a:r>
              <a:rPr sz="2100" spc="-8" dirty="0">
                <a:solidFill>
                  <a:srgbClr val="1F487C"/>
                </a:solidFill>
                <a:latin typeface="Times New Roman"/>
                <a:cs typeface="Times New Roman"/>
              </a:rPr>
              <a:t>часу).</a:t>
            </a:r>
            <a:endParaRPr sz="2100" dirty="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917686" y="2700108"/>
            <a:ext cx="1313973" cy="333746"/>
          </a:xfrm>
          <a:prstGeom prst="rect">
            <a:avLst/>
          </a:prstGeom>
        </p:spPr>
        <p:txBody>
          <a:bodyPr vert="horz" wrap="square" lIns="0" tIns="10478" rIns="0" bIns="0" rtlCol="0">
            <a:spAutoFit/>
          </a:bodyPr>
          <a:lstStyle/>
          <a:p>
            <a:pPr marL="9525">
              <a:spcBef>
                <a:spcPts val="83"/>
              </a:spcBef>
            </a:pPr>
            <a:r>
              <a:rPr sz="2100" spc="-15" dirty="0">
                <a:solidFill>
                  <a:srgbClr val="1F487C"/>
                </a:solidFill>
                <a:latin typeface="Times New Roman"/>
                <a:cs typeface="Times New Roman"/>
              </a:rPr>
              <a:t>навчальних</a:t>
            </a:r>
            <a:endParaRPr sz="21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087804" y="3293976"/>
            <a:ext cx="8146733" cy="1022075"/>
          </a:xfrm>
          <a:prstGeom prst="rect">
            <a:avLst/>
          </a:prstGeom>
        </p:spPr>
        <p:txBody>
          <a:bodyPr vert="horz" wrap="square" lIns="0" tIns="57150" rIns="0" bIns="0" rtlCol="0">
            <a:spAutoFit/>
          </a:bodyPr>
          <a:lstStyle/>
          <a:p>
            <a:pPr marL="9525">
              <a:spcBef>
                <a:spcPts val="450"/>
              </a:spcBef>
            </a:pPr>
            <a:r>
              <a:rPr sz="2100" dirty="0">
                <a:solidFill>
                  <a:srgbClr val="1F487C"/>
                </a:solidFill>
                <a:latin typeface="Times New Roman"/>
                <a:cs typeface="Times New Roman"/>
              </a:rPr>
              <a:t>III.</a:t>
            </a:r>
            <a:r>
              <a:rPr sz="2100" spc="-41" dirty="0">
                <a:solidFill>
                  <a:srgbClr val="1F487C"/>
                </a:solidFill>
                <a:latin typeface="Times New Roman"/>
                <a:cs typeface="Times New Roman"/>
              </a:rPr>
              <a:t> </a:t>
            </a:r>
            <a:r>
              <a:rPr sz="2100" dirty="0">
                <a:solidFill>
                  <a:srgbClr val="1F487C"/>
                </a:solidFill>
                <a:latin typeface="Times New Roman"/>
                <a:cs typeface="Times New Roman"/>
              </a:rPr>
              <a:t>Надання</a:t>
            </a:r>
            <a:r>
              <a:rPr sz="2100" spc="-83" dirty="0">
                <a:solidFill>
                  <a:srgbClr val="1F487C"/>
                </a:solidFill>
                <a:latin typeface="Times New Roman"/>
                <a:cs typeface="Times New Roman"/>
              </a:rPr>
              <a:t> </a:t>
            </a:r>
            <a:r>
              <a:rPr sz="2100" spc="-15" dirty="0">
                <a:solidFill>
                  <a:srgbClr val="1F487C"/>
                </a:solidFill>
                <a:latin typeface="Times New Roman"/>
                <a:cs typeface="Times New Roman"/>
              </a:rPr>
              <a:t>необхідної</a:t>
            </a:r>
            <a:r>
              <a:rPr sz="2100" spc="-90" dirty="0">
                <a:solidFill>
                  <a:srgbClr val="1F487C"/>
                </a:solidFill>
                <a:latin typeface="Times New Roman"/>
                <a:cs typeface="Times New Roman"/>
              </a:rPr>
              <a:t> </a:t>
            </a:r>
            <a:r>
              <a:rPr sz="2100" spc="-8" dirty="0">
                <a:solidFill>
                  <a:srgbClr val="1F487C"/>
                </a:solidFill>
                <a:latin typeface="Times New Roman"/>
                <a:cs typeface="Times New Roman"/>
              </a:rPr>
              <a:t>інформації</a:t>
            </a:r>
            <a:r>
              <a:rPr sz="2100" spc="-79" dirty="0">
                <a:solidFill>
                  <a:srgbClr val="1F487C"/>
                </a:solidFill>
                <a:latin typeface="Times New Roman"/>
                <a:cs typeface="Times New Roman"/>
              </a:rPr>
              <a:t> </a:t>
            </a:r>
            <a:r>
              <a:rPr sz="2100" spc="-8" dirty="0">
                <a:solidFill>
                  <a:srgbClr val="1F487C"/>
                </a:solidFill>
                <a:latin typeface="Times New Roman"/>
                <a:cs typeface="Times New Roman"/>
              </a:rPr>
              <a:t>(Приблизно</a:t>
            </a:r>
            <a:r>
              <a:rPr sz="2100" spc="-64" dirty="0">
                <a:solidFill>
                  <a:srgbClr val="1F487C"/>
                </a:solidFill>
                <a:latin typeface="Times New Roman"/>
                <a:cs typeface="Times New Roman"/>
              </a:rPr>
              <a:t> </a:t>
            </a:r>
            <a:r>
              <a:rPr sz="2100" dirty="0">
                <a:solidFill>
                  <a:srgbClr val="1F487C"/>
                </a:solidFill>
                <a:latin typeface="Times New Roman"/>
                <a:cs typeface="Times New Roman"/>
              </a:rPr>
              <a:t>10%</a:t>
            </a:r>
            <a:r>
              <a:rPr sz="2100" spc="-64" dirty="0">
                <a:solidFill>
                  <a:srgbClr val="1F487C"/>
                </a:solidFill>
                <a:latin typeface="Times New Roman"/>
                <a:cs typeface="Times New Roman"/>
              </a:rPr>
              <a:t> </a:t>
            </a:r>
            <a:r>
              <a:rPr sz="2100" dirty="0">
                <a:solidFill>
                  <a:srgbClr val="1F487C"/>
                </a:solidFill>
                <a:latin typeface="Times New Roman"/>
                <a:cs typeface="Times New Roman"/>
              </a:rPr>
              <a:t>часу</a:t>
            </a:r>
            <a:r>
              <a:rPr sz="2100" spc="-45" dirty="0">
                <a:solidFill>
                  <a:srgbClr val="1F487C"/>
                </a:solidFill>
                <a:latin typeface="Times New Roman"/>
                <a:cs typeface="Times New Roman"/>
              </a:rPr>
              <a:t> </a:t>
            </a:r>
            <a:r>
              <a:rPr sz="2100" spc="-8" dirty="0">
                <a:solidFill>
                  <a:srgbClr val="1F487C"/>
                </a:solidFill>
                <a:latin typeface="Times New Roman"/>
                <a:cs typeface="Times New Roman"/>
              </a:rPr>
              <a:t>заняття).</a:t>
            </a:r>
            <a:endParaRPr sz="2100" dirty="0">
              <a:latin typeface="Times New Roman"/>
              <a:cs typeface="Times New Roman"/>
            </a:endParaRPr>
          </a:p>
          <a:p>
            <a:pPr marL="77629" marR="3810" indent="-68580">
              <a:lnSpc>
                <a:spcPts val="2145"/>
              </a:lnSpc>
              <a:spcBef>
                <a:spcPts val="761"/>
              </a:spcBef>
              <a:tabLst>
                <a:tab pos="2016919" algn="l"/>
                <a:tab pos="2897028" algn="l"/>
                <a:tab pos="3292793" algn="l"/>
                <a:tab pos="4699159" algn="l"/>
                <a:tab pos="5709761" algn="l"/>
                <a:tab pos="6667500" algn="l"/>
                <a:tab pos="7138511" algn="l"/>
              </a:tabLst>
            </a:pPr>
            <a:r>
              <a:rPr sz="2100" dirty="0">
                <a:solidFill>
                  <a:srgbClr val="1F487C"/>
                </a:solidFill>
                <a:latin typeface="Times New Roman"/>
                <a:cs typeface="Times New Roman"/>
              </a:rPr>
              <a:t>IV.</a:t>
            </a:r>
            <a:r>
              <a:rPr sz="2100" spc="-86" dirty="0">
                <a:solidFill>
                  <a:srgbClr val="1F487C"/>
                </a:solidFill>
                <a:latin typeface="Times New Roman"/>
                <a:cs typeface="Times New Roman"/>
              </a:rPr>
              <a:t> </a:t>
            </a:r>
            <a:r>
              <a:rPr sz="2100" spc="-8" dirty="0">
                <a:solidFill>
                  <a:srgbClr val="1F487C"/>
                </a:solidFill>
                <a:latin typeface="Times New Roman"/>
                <a:cs typeface="Times New Roman"/>
              </a:rPr>
              <a:t>Інтерактивна</a:t>
            </a:r>
            <a:r>
              <a:rPr sz="2100" dirty="0">
                <a:solidFill>
                  <a:srgbClr val="1F487C"/>
                </a:solidFill>
                <a:latin typeface="Times New Roman"/>
                <a:cs typeface="Times New Roman"/>
              </a:rPr>
              <a:t>	</a:t>
            </a:r>
            <a:r>
              <a:rPr sz="2100" spc="-8" dirty="0">
                <a:solidFill>
                  <a:srgbClr val="1F487C"/>
                </a:solidFill>
                <a:latin typeface="Times New Roman"/>
                <a:cs typeface="Times New Roman"/>
              </a:rPr>
              <a:t>вправа</a:t>
            </a:r>
            <a:r>
              <a:rPr sz="2100" dirty="0">
                <a:solidFill>
                  <a:srgbClr val="1F487C"/>
                </a:solidFill>
                <a:latin typeface="Times New Roman"/>
                <a:cs typeface="Times New Roman"/>
              </a:rPr>
              <a:t>	</a:t>
            </a:r>
            <a:r>
              <a:rPr sz="2100" spc="-38" dirty="0">
                <a:solidFill>
                  <a:srgbClr val="1F487C"/>
                </a:solidFill>
                <a:latin typeface="Times New Roman"/>
                <a:cs typeface="Times New Roman"/>
              </a:rPr>
              <a:t>—</a:t>
            </a:r>
            <a:r>
              <a:rPr sz="2100" dirty="0">
                <a:solidFill>
                  <a:srgbClr val="1F487C"/>
                </a:solidFill>
                <a:latin typeface="Times New Roman"/>
                <a:cs typeface="Times New Roman"/>
              </a:rPr>
              <a:t>	</a:t>
            </a:r>
            <a:r>
              <a:rPr sz="2100" spc="-8" dirty="0">
                <a:solidFill>
                  <a:srgbClr val="1F487C"/>
                </a:solidFill>
                <a:latin typeface="Times New Roman"/>
                <a:cs typeface="Times New Roman"/>
              </a:rPr>
              <a:t>центральна</a:t>
            </a:r>
            <a:r>
              <a:rPr sz="2100" dirty="0">
                <a:solidFill>
                  <a:srgbClr val="1F487C"/>
                </a:solidFill>
                <a:latin typeface="Times New Roman"/>
                <a:cs typeface="Times New Roman"/>
              </a:rPr>
              <a:t>	</a:t>
            </a:r>
            <a:r>
              <a:rPr sz="2100" spc="-8" dirty="0">
                <a:solidFill>
                  <a:srgbClr val="1F487C"/>
                </a:solidFill>
                <a:latin typeface="Times New Roman"/>
                <a:cs typeface="Times New Roman"/>
              </a:rPr>
              <a:t>частина</a:t>
            </a:r>
            <a:r>
              <a:rPr sz="2100" dirty="0">
                <a:solidFill>
                  <a:srgbClr val="1F487C"/>
                </a:solidFill>
                <a:latin typeface="Times New Roman"/>
                <a:cs typeface="Times New Roman"/>
              </a:rPr>
              <a:t>	</a:t>
            </a:r>
            <a:r>
              <a:rPr sz="2100" spc="-8" dirty="0">
                <a:solidFill>
                  <a:srgbClr val="1F487C"/>
                </a:solidFill>
                <a:latin typeface="Times New Roman"/>
                <a:cs typeface="Times New Roman"/>
              </a:rPr>
              <a:t>заняття</a:t>
            </a:r>
            <a:r>
              <a:rPr sz="2100" dirty="0">
                <a:solidFill>
                  <a:srgbClr val="1F487C"/>
                </a:solidFill>
                <a:latin typeface="Times New Roman"/>
                <a:cs typeface="Times New Roman"/>
              </a:rPr>
              <a:t>	</a:t>
            </a:r>
            <a:r>
              <a:rPr sz="2100" spc="-19" dirty="0">
                <a:solidFill>
                  <a:srgbClr val="1F487C"/>
                </a:solidFill>
                <a:latin typeface="Times New Roman"/>
                <a:cs typeface="Times New Roman"/>
              </a:rPr>
              <a:t>(як</a:t>
            </a:r>
            <a:r>
              <a:rPr sz="2100" dirty="0">
                <a:solidFill>
                  <a:srgbClr val="1F487C"/>
                </a:solidFill>
                <a:latin typeface="Times New Roman"/>
                <a:cs typeface="Times New Roman"/>
              </a:rPr>
              <a:t>	</a:t>
            </a:r>
            <a:r>
              <a:rPr sz="2100" spc="-8" dirty="0">
                <a:solidFill>
                  <a:srgbClr val="1F487C"/>
                </a:solidFill>
                <a:latin typeface="Times New Roman"/>
                <a:cs typeface="Times New Roman"/>
              </a:rPr>
              <a:t>правило, </a:t>
            </a:r>
            <a:r>
              <a:rPr sz="2100" dirty="0">
                <a:solidFill>
                  <a:srgbClr val="1F487C"/>
                </a:solidFill>
                <a:latin typeface="Times New Roman"/>
                <a:cs typeface="Times New Roman"/>
              </a:rPr>
              <a:t>60%</a:t>
            </a:r>
            <a:r>
              <a:rPr sz="2100" spc="-34" dirty="0">
                <a:solidFill>
                  <a:srgbClr val="1F487C"/>
                </a:solidFill>
                <a:latin typeface="Times New Roman"/>
                <a:cs typeface="Times New Roman"/>
              </a:rPr>
              <a:t> </a:t>
            </a:r>
            <a:r>
              <a:rPr sz="2100" dirty="0">
                <a:solidFill>
                  <a:srgbClr val="1F487C"/>
                </a:solidFill>
                <a:latin typeface="Times New Roman"/>
                <a:cs typeface="Times New Roman"/>
              </a:rPr>
              <a:t>часу</a:t>
            </a:r>
            <a:r>
              <a:rPr sz="2100" spc="-15" dirty="0">
                <a:solidFill>
                  <a:srgbClr val="1F487C"/>
                </a:solidFill>
                <a:latin typeface="Times New Roman"/>
                <a:cs typeface="Times New Roman"/>
              </a:rPr>
              <a:t> </a:t>
            </a:r>
            <a:r>
              <a:rPr sz="2100" dirty="0">
                <a:solidFill>
                  <a:srgbClr val="1F487C"/>
                </a:solidFill>
                <a:latin typeface="Times New Roman"/>
                <a:cs typeface="Times New Roman"/>
              </a:rPr>
              <a:t>на</a:t>
            </a:r>
            <a:r>
              <a:rPr sz="2100" spc="-26" dirty="0">
                <a:solidFill>
                  <a:srgbClr val="1F487C"/>
                </a:solidFill>
                <a:latin typeface="Times New Roman"/>
                <a:cs typeface="Times New Roman"/>
              </a:rPr>
              <a:t> </a:t>
            </a:r>
            <a:r>
              <a:rPr sz="2100" spc="-8" dirty="0">
                <a:solidFill>
                  <a:srgbClr val="1F487C"/>
                </a:solidFill>
                <a:latin typeface="Times New Roman"/>
                <a:cs typeface="Times New Roman"/>
              </a:rPr>
              <a:t>уроці).</a:t>
            </a:r>
            <a:endParaRPr sz="2100" dirty="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087804" y="4347115"/>
            <a:ext cx="6415564" cy="972702"/>
          </a:xfrm>
          <a:prstGeom prst="rect">
            <a:avLst/>
          </a:prstGeom>
        </p:spPr>
        <p:txBody>
          <a:bodyPr vert="horz" wrap="square" lIns="0" tIns="59055" rIns="0" bIns="0" rtlCol="0">
            <a:spAutoFit/>
          </a:bodyPr>
          <a:lstStyle/>
          <a:p>
            <a:pPr marL="77629" marR="131445" indent="-68580">
              <a:lnSpc>
                <a:spcPts val="2145"/>
              </a:lnSpc>
              <a:spcBef>
                <a:spcPts val="465"/>
              </a:spcBef>
              <a:tabLst>
                <a:tab pos="1488758" algn="l"/>
                <a:tab pos="2771299" algn="l"/>
                <a:tab pos="4232434" algn="l"/>
                <a:tab pos="5620703" algn="l"/>
              </a:tabLst>
            </a:pPr>
            <a:r>
              <a:rPr sz="2100" dirty="0">
                <a:solidFill>
                  <a:srgbClr val="1F487C"/>
                </a:solidFill>
                <a:latin typeface="Times New Roman"/>
                <a:cs typeface="Times New Roman"/>
              </a:rPr>
              <a:t>V.</a:t>
            </a:r>
            <a:r>
              <a:rPr sz="2100" spc="-23" dirty="0">
                <a:solidFill>
                  <a:srgbClr val="1F487C"/>
                </a:solidFill>
                <a:latin typeface="Times New Roman"/>
                <a:cs typeface="Times New Roman"/>
              </a:rPr>
              <a:t> </a:t>
            </a:r>
            <a:r>
              <a:rPr sz="2100" spc="-8" dirty="0">
                <a:solidFill>
                  <a:srgbClr val="1F487C"/>
                </a:solidFill>
                <a:latin typeface="Times New Roman"/>
                <a:cs typeface="Times New Roman"/>
              </a:rPr>
              <a:t>Підбиття</a:t>
            </a:r>
            <a:r>
              <a:rPr sz="2100" dirty="0">
                <a:solidFill>
                  <a:srgbClr val="1F487C"/>
                </a:solidFill>
                <a:latin typeface="Times New Roman"/>
                <a:cs typeface="Times New Roman"/>
              </a:rPr>
              <a:t>	</a:t>
            </a:r>
            <a:r>
              <a:rPr sz="2100" spc="-8" dirty="0" err="1" smtClean="0">
                <a:solidFill>
                  <a:srgbClr val="1F487C"/>
                </a:solidFill>
                <a:latin typeface="Times New Roman"/>
                <a:cs typeface="Times New Roman"/>
              </a:rPr>
              <a:t>підсумків</a:t>
            </a:r>
            <a:r>
              <a:rPr lang="uk-UA" sz="2100" spc="-8" dirty="0" smtClean="0">
                <a:solidFill>
                  <a:srgbClr val="1F487C"/>
                </a:solidFill>
                <a:latin typeface="Times New Roman"/>
                <a:cs typeface="Times New Roman"/>
              </a:rPr>
              <a:t> (рефлексія)</a:t>
            </a:r>
            <a:r>
              <a:rPr sz="2100" spc="-8" dirty="0" smtClean="0">
                <a:solidFill>
                  <a:srgbClr val="1F487C"/>
                </a:solidFill>
                <a:latin typeface="Times New Roman"/>
                <a:cs typeface="Times New Roman"/>
              </a:rPr>
              <a:t>,</a:t>
            </a:r>
            <a:r>
              <a:rPr sz="2100" dirty="0">
                <a:solidFill>
                  <a:srgbClr val="1F487C"/>
                </a:solidFill>
                <a:latin typeface="Times New Roman"/>
                <a:cs typeface="Times New Roman"/>
              </a:rPr>
              <a:t>	</a:t>
            </a:r>
            <a:r>
              <a:rPr sz="2100" spc="-8" dirty="0" err="1" smtClean="0">
                <a:solidFill>
                  <a:srgbClr val="1F487C"/>
                </a:solidFill>
                <a:latin typeface="Times New Roman"/>
                <a:cs typeface="Times New Roman"/>
              </a:rPr>
              <a:t>оцінювання</a:t>
            </a:r>
            <a:r>
              <a:rPr lang="uk-UA" sz="2100" spc="-8" dirty="0" smtClean="0">
                <a:solidFill>
                  <a:srgbClr val="1F487C"/>
                </a:solidFill>
                <a:latin typeface="Times New Roman"/>
                <a:cs typeface="Times New Roman"/>
              </a:rPr>
              <a:t> </a:t>
            </a:r>
            <a:r>
              <a:rPr sz="2100" spc="-8" dirty="0" err="1" smtClean="0">
                <a:solidFill>
                  <a:srgbClr val="1F487C"/>
                </a:solidFill>
                <a:latin typeface="Times New Roman"/>
                <a:cs typeface="Times New Roman"/>
              </a:rPr>
              <a:t>результатів</a:t>
            </a:r>
            <a:r>
              <a:rPr sz="2100" dirty="0">
                <a:solidFill>
                  <a:srgbClr val="1F487C"/>
                </a:solidFill>
                <a:latin typeface="Times New Roman"/>
                <a:cs typeface="Times New Roman"/>
              </a:rPr>
              <a:t>	</a:t>
            </a:r>
            <a:r>
              <a:rPr sz="2100" spc="-19" dirty="0">
                <a:solidFill>
                  <a:srgbClr val="1F487C"/>
                </a:solidFill>
                <a:latin typeface="Times New Roman"/>
                <a:cs typeface="Times New Roman"/>
              </a:rPr>
              <a:t>уроку </a:t>
            </a:r>
            <a:r>
              <a:rPr sz="2100" spc="-8" dirty="0">
                <a:solidFill>
                  <a:srgbClr val="1F487C"/>
                </a:solidFill>
                <a:latin typeface="Times New Roman"/>
                <a:cs typeface="Times New Roman"/>
              </a:rPr>
              <a:t>уроку).</a:t>
            </a:r>
            <a:endParaRPr sz="2100" dirty="0">
              <a:latin typeface="Times New Roman"/>
              <a:cs typeface="Times New Roman"/>
            </a:endParaRPr>
          </a:p>
          <a:p>
            <a:pPr marL="9525">
              <a:spcBef>
                <a:spcPts val="368"/>
              </a:spcBef>
              <a:tabLst>
                <a:tab pos="5750719" algn="l"/>
              </a:tabLst>
            </a:pPr>
            <a:r>
              <a:rPr sz="2100" dirty="0">
                <a:solidFill>
                  <a:srgbClr val="1F487C"/>
                </a:solidFill>
                <a:latin typeface="Times New Roman"/>
                <a:cs typeface="Times New Roman"/>
              </a:rPr>
              <a:t>VI.</a:t>
            </a:r>
            <a:r>
              <a:rPr sz="2100" spc="-60" dirty="0">
                <a:solidFill>
                  <a:srgbClr val="1F487C"/>
                </a:solidFill>
                <a:latin typeface="Times New Roman"/>
                <a:cs typeface="Times New Roman"/>
              </a:rPr>
              <a:t> </a:t>
            </a:r>
            <a:r>
              <a:rPr sz="2100" spc="-26" dirty="0">
                <a:solidFill>
                  <a:srgbClr val="1F487C"/>
                </a:solidFill>
                <a:latin typeface="Times New Roman"/>
                <a:cs typeface="Times New Roman"/>
              </a:rPr>
              <a:t>Домашнє</a:t>
            </a:r>
            <a:r>
              <a:rPr sz="2100" spc="-101" dirty="0">
                <a:solidFill>
                  <a:srgbClr val="1F487C"/>
                </a:solidFill>
                <a:latin typeface="Times New Roman"/>
                <a:cs typeface="Times New Roman"/>
              </a:rPr>
              <a:t> </a:t>
            </a:r>
            <a:r>
              <a:rPr sz="2100" spc="-26" dirty="0">
                <a:solidFill>
                  <a:srgbClr val="1F487C"/>
                </a:solidFill>
                <a:latin typeface="Times New Roman"/>
                <a:cs typeface="Times New Roman"/>
              </a:rPr>
              <a:t>завдання</a:t>
            </a:r>
            <a:r>
              <a:rPr sz="2100" spc="-109" dirty="0">
                <a:solidFill>
                  <a:srgbClr val="1F487C"/>
                </a:solidFill>
                <a:latin typeface="Times New Roman"/>
                <a:cs typeface="Times New Roman"/>
              </a:rPr>
              <a:t> </a:t>
            </a:r>
            <a:r>
              <a:rPr sz="2100" dirty="0">
                <a:solidFill>
                  <a:srgbClr val="1F487C"/>
                </a:solidFill>
                <a:latin typeface="Times New Roman"/>
                <a:cs typeface="Times New Roman"/>
              </a:rPr>
              <a:t>та</a:t>
            </a:r>
            <a:r>
              <a:rPr sz="2100" spc="-64" dirty="0">
                <a:solidFill>
                  <a:srgbClr val="1F487C"/>
                </a:solidFill>
                <a:latin typeface="Times New Roman"/>
                <a:cs typeface="Times New Roman"/>
              </a:rPr>
              <a:t> </a:t>
            </a:r>
            <a:r>
              <a:rPr sz="2100" spc="-23" dirty="0">
                <a:solidFill>
                  <a:srgbClr val="1F487C"/>
                </a:solidFill>
                <a:latin typeface="Times New Roman"/>
                <a:cs typeface="Times New Roman"/>
              </a:rPr>
              <a:t>інструктаж</a:t>
            </a:r>
            <a:r>
              <a:rPr sz="2100" spc="-79" dirty="0">
                <a:solidFill>
                  <a:srgbClr val="1F487C"/>
                </a:solidFill>
                <a:latin typeface="Times New Roman"/>
                <a:cs typeface="Times New Roman"/>
              </a:rPr>
              <a:t> </a:t>
            </a:r>
            <a:r>
              <a:rPr sz="2100" dirty="0">
                <a:solidFill>
                  <a:srgbClr val="1F487C"/>
                </a:solidFill>
                <a:latin typeface="Times New Roman"/>
                <a:cs typeface="Times New Roman"/>
              </a:rPr>
              <a:t>до</a:t>
            </a:r>
            <a:r>
              <a:rPr sz="2100" spc="-75" dirty="0">
                <a:solidFill>
                  <a:srgbClr val="1F487C"/>
                </a:solidFill>
                <a:latin typeface="Times New Roman"/>
                <a:cs typeface="Times New Roman"/>
              </a:rPr>
              <a:t> </a:t>
            </a:r>
            <a:r>
              <a:rPr sz="2100" spc="-19" dirty="0">
                <a:solidFill>
                  <a:srgbClr val="1F487C"/>
                </a:solidFill>
                <a:latin typeface="Times New Roman"/>
                <a:cs typeface="Times New Roman"/>
              </a:rPr>
              <a:t>нього</a:t>
            </a:r>
            <a:r>
              <a:rPr sz="2100" spc="-79" dirty="0">
                <a:solidFill>
                  <a:srgbClr val="1F487C"/>
                </a:solidFill>
                <a:latin typeface="Times New Roman"/>
                <a:cs typeface="Times New Roman"/>
              </a:rPr>
              <a:t> </a:t>
            </a:r>
            <a:r>
              <a:rPr sz="2100" spc="-19" dirty="0">
                <a:solidFill>
                  <a:srgbClr val="1F487C"/>
                </a:solidFill>
                <a:latin typeface="Times New Roman"/>
                <a:cs typeface="Times New Roman"/>
              </a:rPr>
              <a:t>(5%</a:t>
            </a:r>
            <a:r>
              <a:rPr sz="2100" dirty="0">
                <a:solidFill>
                  <a:srgbClr val="1F487C"/>
                </a:solidFill>
                <a:latin typeface="Times New Roman"/>
                <a:cs typeface="Times New Roman"/>
              </a:rPr>
              <a:t>	</a:t>
            </a:r>
            <a:r>
              <a:rPr sz="2100" spc="-8" dirty="0">
                <a:solidFill>
                  <a:srgbClr val="1F487C"/>
                </a:solidFill>
                <a:latin typeface="Times New Roman"/>
                <a:cs typeface="Times New Roman"/>
              </a:rPr>
              <a:t>часу).</a:t>
            </a:r>
            <a:endParaRPr sz="2100" dirty="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849502" y="4666834"/>
            <a:ext cx="2442279" cy="333264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>
              <a:spcBef>
                <a:spcPts val="79"/>
              </a:spcBef>
              <a:tabLst>
                <a:tab pos="493871" algn="l"/>
                <a:tab pos="1113473" algn="l"/>
              </a:tabLst>
            </a:pPr>
            <a:r>
              <a:rPr sz="2100" spc="-19" dirty="0">
                <a:solidFill>
                  <a:srgbClr val="1F487C"/>
                </a:solidFill>
                <a:latin typeface="Times New Roman"/>
                <a:cs typeface="Times New Roman"/>
              </a:rPr>
              <a:t>(до</a:t>
            </a:r>
            <a:r>
              <a:rPr sz="2100" dirty="0">
                <a:solidFill>
                  <a:srgbClr val="1F487C"/>
                </a:solidFill>
                <a:latin typeface="Times New Roman"/>
                <a:cs typeface="Times New Roman"/>
              </a:rPr>
              <a:t>	</a:t>
            </a:r>
            <a:r>
              <a:rPr sz="2100" spc="-19" dirty="0">
                <a:solidFill>
                  <a:srgbClr val="1F487C"/>
                </a:solidFill>
                <a:latin typeface="Times New Roman"/>
                <a:cs typeface="Times New Roman"/>
              </a:rPr>
              <a:t>15%</a:t>
            </a:r>
            <a:r>
              <a:rPr sz="2100" dirty="0">
                <a:solidFill>
                  <a:srgbClr val="1F487C"/>
                </a:solidFill>
                <a:latin typeface="Times New Roman"/>
                <a:cs typeface="Times New Roman"/>
              </a:rPr>
              <a:t>	</a:t>
            </a:r>
            <a:r>
              <a:rPr sz="2100" spc="-15" dirty="0" err="1" smtClean="0">
                <a:solidFill>
                  <a:srgbClr val="1F487C"/>
                </a:solidFill>
                <a:latin typeface="Times New Roman"/>
                <a:cs typeface="Times New Roman"/>
              </a:rPr>
              <a:t>часу</a:t>
            </a:r>
            <a:r>
              <a:rPr lang="uk-UA" sz="2100" spc="-15" dirty="0" smtClean="0">
                <a:solidFill>
                  <a:srgbClr val="1F487C"/>
                </a:solidFill>
                <a:latin typeface="Times New Roman"/>
                <a:cs typeface="Times New Roman"/>
              </a:rPr>
              <a:t>)</a:t>
            </a:r>
            <a:endParaRPr sz="2100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1029785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855640" y="548681"/>
            <a:ext cx="5657850" cy="531395"/>
          </a:xfrm>
          <a:prstGeom prst="rect">
            <a:avLst/>
          </a:prstGeom>
        </p:spPr>
        <p:txBody>
          <a:bodyPr vert="horz" wrap="square" lIns="0" tIns="99536" rIns="0" bIns="0" rtlCol="0" anchor="b">
            <a:spAutoFit/>
          </a:bodyPr>
          <a:lstStyle/>
          <a:p>
            <a:pPr marL="180499" algn="ctr">
              <a:lnSpc>
                <a:spcPct val="100000"/>
              </a:lnSpc>
              <a:spcBef>
                <a:spcPts val="75"/>
              </a:spcBef>
            </a:pPr>
            <a:r>
              <a:rPr sz="2800" spc="-124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Діяльнісний</a:t>
            </a:r>
            <a:r>
              <a:rPr sz="2800" spc="-263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spc="-105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етап.</a:t>
            </a:r>
            <a:r>
              <a:rPr sz="2800" spc="-225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spc="-109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Дошка</a:t>
            </a:r>
            <a:r>
              <a:rPr sz="2800" spc="-229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spc="-64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вибору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75521" y="1268760"/>
            <a:ext cx="8470417" cy="4752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53414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12003023" cy="6739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0253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>
            <a:spLocks noGrp="1"/>
          </p:cNvSpPr>
          <p:nvPr>
            <p:ph type="title"/>
          </p:nvPr>
        </p:nvSpPr>
        <p:spPr>
          <a:xfrm>
            <a:off x="2351584" y="-315416"/>
            <a:ext cx="7543800" cy="1450757"/>
          </a:xfrm>
        </p:spPr>
        <p:txBody>
          <a:bodyPr>
            <a:normAutofit/>
          </a:bodyPr>
          <a:lstStyle/>
          <a:p>
            <a:pPr algn="ctr"/>
            <a:r>
              <a:rPr lang="uk-UA" sz="3200" b="1" dirty="0" err="1">
                <a:solidFill>
                  <a:srgbClr val="FFA04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Компетентнісний</a:t>
            </a:r>
            <a:r>
              <a:rPr lang="uk-UA" sz="3200" b="1" dirty="0">
                <a:solidFill>
                  <a:srgbClr val="FFA04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урок</a:t>
            </a:r>
            <a:endParaRPr lang="ru-RU" sz="3200" b="1" dirty="0">
              <a:solidFill>
                <a:srgbClr val="FFA04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37309" y="1614115"/>
            <a:ext cx="1113905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Продуктивний урок завжди є </a:t>
            </a:r>
            <a:r>
              <a:rPr lang="uk-UA" sz="24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компетентнісним</a:t>
            </a:r>
            <a:r>
              <a:rPr lang="uk-UA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а </a:t>
            </a:r>
            <a:r>
              <a:rPr lang="uk-UA" sz="24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компетентнісний</a:t>
            </a:r>
            <a:r>
              <a:rPr lang="uk-UA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продуктивним!</a:t>
            </a:r>
          </a:p>
          <a:p>
            <a:pPr algn="just"/>
            <a:r>
              <a:rPr lang="uk-UA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обох однакове спрямування на результат: формування необхідних для життя, тобто продуктивних, знань і вмінь.</a:t>
            </a:r>
          </a:p>
        </p:txBody>
      </p:sp>
    </p:spTree>
    <p:extLst>
      <p:ext uri="{BB962C8B-B14F-4D97-AF65-F5344CB8AC3E}">
        <p14:creationId xmlns:p14="http://schemas.microsoft.com/office/powerpoint/2010/main" val="705094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Картинки по запросу &quot;картинки для презентації дякую за увагу&quot;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38282" y="196873"/>
            <a:ext cx="8715437" cy="6429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48223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Ретро">
  <a:themeElements>
    <a:clrScheme name="Ретро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Ретро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Ретр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25</TotalTime>
  <Words>728</Words>
  <Application>Microsoft Office PowerPoint</Application>
  <PresentationFormat>Широкоэкранный</PresentationFormat>
  <Paragraphs>110</Paragraphs>
  <Slides>16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5" baseType="lpstr">
      <vt:lpstr>Arial</vt:lpstr>
      <vt:lpstr>Calibri</vt:lpstr>
      <vt:lpstr>Calibri Light</vt:lpstr>
      <vt:lpstr>Cambria Math</vt:lpstr>
      <vt:lpstr>DejaVu Sans</vt:lpstr>
      <vt:lpstr>Monotype Corsiva</vt:lpstr>
      <vt:lpstr>Times New Roman</vt:lpstr>
      <vt:lpstr>Wingdings</vt:lpstr>
      <vt:lpstr>Ретро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Продуктивний урок</vt:lpstr>
      <vt:lpstr>Продуктивний урок</vt:lpstr>
      <vt:lpstr>Продуктивний урок </vt:lpstr>
      <vt:lpstr>Презентация PowerPoint</vt:lpstr>
      <vt:lpstr>Модель продуктивного уроку в НУШ</vt:lpstr>
      <vt:lpstr>Діяльнісний етап. Дошка вибору</vt:lpstr>
      <vt:lpstr>Презентация PowerPoint</vt:lpstr>
      <vt:lpstr>Компетентнісний урок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AdminPC</dc:creator>
  <cp:lastModifiedBy>AdminPC</cp:lastModifiedBy>
  <cp:revision>5</cp:revision>
  <dcterms:created xsi:type="dcterms:W3CDTF">2025-03-24T21:08:33Z</dcterms:created>
  <dcterms:modified xsi:type="dcterms:W3CDTF">2025-03-26T07:44:13Z</dcterms:modified>
</cp:coreProperties>
</file>