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8"/>
  </p:notesMasterIdLst>
  <p:sldIdLst>
    <p:sldId id="256" r:id="rId2"/>
    <p:sldId id="294" r:id="rId3"/>
    <p:sldId id="296" r:id="rId4"/>
    <p:sldId id="297" r:id="rId5"/>
    <p:sldId id="298" r:id="rId6"/>
    <p:sldId id="295" r:id="rId7"/>
    <p:sldId id="268" r:id="rId8"/>
    <p:sldId id="267" r:id="rId9"/>
    <p:sldId id="273" r:id="rId10"/>
    <p:sldId id="285" r:id="rId11"/>
    <p:sldId id="287" r:id="rId12"/>
    <p:sldId id="289" r:id="rId13"/>
    <p:sldId id="269" r:id="rId14"/>
    <p:sldId id="274" r:id="rId15"/>
    <p:sldId id="292" r:id="rId16"/>
    <p:sldId id="291" r:id="rId17"/>
    <p:sldId id="270" r:id="rId18"/>
    <p:sldId id="290" r:id="rId19"/>
    <p:sldId id="293" r:id="rId20"/>
    <p:sldId id="271" r:id="rId21"/>
    <p:sldId id="275" r:id="rId22"/>
    <p:sldId id="272" r:id="rId23"/>
    <p:sldId id="299" r:id="rId24"/>
    <p:sldId id="300" r:id="rId25"/>
    <p:sldId id="280" r:id="rId26"/>
    <p:sldId id="28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Заступник директора" initials="Зд" lastIdx="1" clrIdx="0">
    <p:extLst>
      <p:ext uri="{19B8F6BF-5375-455C-9EA6-DF929625EA0E}">
        <p15:presenceInfo xmlns:p15="http://schemas.microsoft.com/office/powerpoint/2012/main" userId="Заступник директор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957C7C"/>
    <a:srgbClr val="DD29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73" autoAdjust="0"/>
    <p:restoredTop sz="94660"/>
  </p:normalViewPr>
  <p:slideViewPr>
    <p:cSldViewPr snapToGrid="0">
      <p:cViewPr varScale="1">
        <p:scale>
          <a:sx n="65" d="100"/>
          <a:sy n="65" d="100"/>
        </p:scale>
        <p:origin x="616" y="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2-19T10:45:17.848" idx="1">
    <p:pos x="10" y="10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C72C80-7F88-488C-A1FD-6EA5480D1214}" type="datetimeFigureOut">
              <a:rPr lang="en-US" smtClean="0"/>
              <a:t>2/19/2025</a:t>
            </a:fld>
            <a:endParaRPr lang="en-US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B07378-A221-42E0-9759-224A04803B21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6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У сучасному освітньому процесі, де постійно відбуваються зміни та оновлення, вміння чітко та ефективно визначати цілі уроку є однією з ключових </a:t>
            </a:r>
            <a:r>
              <a:rPr lang="uk-UA" dirty="0" err="1" smtClean="0"/>
              <a:t>компетентностей</a:t>
            </a:r>
            <a:r>
              <a:rPr lang="uk-UA" dirty="0" smtClean="0"/>
              <a:t> педагога. Адже саме від правильно сформульованої мети залежить успіх усього навчального процесу, зацікавленість учнів та їхні досягнення. Сказане задекларовано у нормативних документах, зокрема Професійному стандарті вчителя ЗЗСО.</a:t>
            </a:r>
          </a:p>
          <a:p>
            <a:endParaRPr lang="en-US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07378-A221-42E0-9759-224A04803B2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240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У цьому стандарті серед основних </a:t>
            </a:r>
            <a:r>
              <a:rPr lang="uk-UA" dirty="0" err="1" smtClean="0"/>
              <a:t>компетентностей</a:t>
            </a:r>
            <a:r>
              <a:rPr lang="uk-UA" baseline="0" dirty="0" smtClean="0"/>
              <a:t> вчителя виділено прогностичну компетентність.</a:t>
            </a: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07378-A221-42E0-9759-224A04803B2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93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Використовуючи</a:t>
            </a:r>
            <a:r>
              <a:rPr lang="uk-UA" baseline="0" dirty="0" smtClean="0"/>
              <a:t> </a:t>
            </a:r>
            <a:r>
              <a:rPr lang="en-US" baseline="0" dirty="0" smtClean="0"/>
              <a:t>Gemini</a:t>
            </a:r>
            <a:r>
              <a:rPr lang="uk-UA" baseline="0" dirty="0" smtClean="0"/>
              <a:t>, продемонструвати можливості використання штучного інтелекту для цілепокладання уроку</a:t>
            </a:r>
            <a:endParaRPr lang="en-US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07378-A221-42E0-9759-224A04803B21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2270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smtClean="0"/>
              <a:t>Завершальна </a:t>
            </a:r>
            <a:r>
              <a:rPr lang="uk-UA" dirty="0" smtClean="0"/>
              <a:t>промова</a:t>
            </a:r>
            <a:endParaRPr lang="en-US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B07378-A221-42E0-9759-224A04803B21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082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vseosvita.ua/library/prezentacia-vikoristanna-metodu-sist-kapeluhiv-mislenna-na-uroci-literaturnogo-citanna-189241.htm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33439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2995" y="315575"/>
            <a:ext cx="927449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 smtClean="0">
                <a:latin typeface="Monotype Corsiva" pitchFamily="66" charset="0"/>
              </a:rPr>
              <a:t/>
            </a:r>
            <a:br>
              <a:rPr lang="uk-UA" sz="4800" dirty="0" smtClean="0">
                <a:latin typeface="Monotype Corsiva" pitchFamily="66" charset="0"/>
              </a:rPr>
            </a:br>
            <a:r>
              <a:rPr lang="uk-UA" sz="5400" dirty="0" smtClean="0">
                <a:latin typeface="Monotype Corsiva" pitchFamily="66" charset="0"/>
              </a:rPr>
              <a:t>«Цілепокладання уроку при </a:t>
            </a:r>
            <a:r>
              <a:rPr lang="uk-UA" sz="5400" dirty="0" err="1" smtClean="0">
                <a:latin typeface="Monotype Corsiva" pitchFamily="66" charset="0"/>
              </a:rPr>
              <a:t>компетентнісному</a:t>
            </a:r>
            <a:r>
              <a:rPr lang="uk-UA" sz="5400" dirty="0" smtClean="0">
                <a:latin typeface="Monotype Corsiva" pitchFamily="66" charset="0"/>
              </a:rPr>
              <a:t> навчанні»</a:t>
            </a:r>
            <a:br>
              <a:rPr lang="uk-UA" sz="5400" dirty="0" smtClean="0">
                <a:latin typeface="Monotype Corsiva" pitchFamily="66" charset="0"/>
              </a:rPr>
            </a:br>
            <a:r>
              <a:rPr lang="uk-UA" sz="4800" dirty="0" smtClean="0">
                <a:latin typeface="Monotype Corsiva" pitchFamily="66" charset="0"/>
              </a:rPr>
              <a:t> </a:t>
            </a:r>
            <a:endParaRPr lang="uk-UA" sz="48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079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4211" t="26492" r="28946" b="5828"/>
          <a:stretch/>
        </p:blipFill>
        <p:spPr>
          <a:xfrm>
            <a:off x="2542487" y="0"/>
            <a:ext cx="6750367" cy="697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5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993" t="21835" r="17875" b="21341"/>
          <a:stretch/>
        </p:blipFill>
        <p:spPr>
          <a:xfrm>
            <a:off x="628628" y="1084522"/>
            <a:ext cx="11279837" cy="461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8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7248" t="29896" r="11357" b="21318"/>
          <a:stretch/>
        </p:blipFill>
        <p:spPr>
          <a:xfrm>
            <a:off x="318978" y="1127051"/>
            <a:ext cx="11479560" cy="3870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93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38643" t="31137" r="10427" b="20078"/>
          <a:stretch/>
        </p:blipFill>
        <p:spPr>
          <a:xfrm>
            <a:off x="1658679" y="999460"/>
            <a:ext cx="9314120" cy="501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201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33439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2995" y="315575"/>
            <a:ext cx="927449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dirty="0" smtClean="0">
                <a:latin typeface="Monotype Corsiva" pitchFamily="66" charset="0"/>
              </a:rPr>
              <a:t/>
            </a:r>
            <a:br>
              <a:rPr lang="uk-UA" sz="4800" dirty="0" smtClean="0">
                <a:latin typeface="Monotype Corsiva" pitchFamily="66" charset="0"/>
              </a:rPr>
            </a:br>
            <a:r>
              <a:rPr lang="uk-UA" sz="5400" dirty="0" smtClean="0">
                <a:latin typeface="Monotype Corsiva" pitchFamily="66" charset="0"/>
              </a:rPr>
              <a:t>«Цілепокладання уроку при </a:t>
            </a:r>
            <a:r>
              <a:rPr lang="uk-UA" sz="5400" dirty="0" err="1" smtClean="0">
                <a:latin typeface="Monotype Corsiva" pitchFamily="66" charset="0"/>
              </a:rPr>
              <a:t>компетентнісному</a:t>
            </a:r>
            <a:r>
              <a:rPr lang="uk-UA" sz="5400" dirty="0" smtClean="0">
                <a:latin typeface="Monotype Corsiva" pitchFamily="66" charset="0"/>
              </a:rPr>
              <a:t> навчанні: шість капелюхів мислення»</a:t>
            </a:r>
            <a:br>
              <a:rPr lang="uk-UA" sz="5400" dirty="0" smtClean="0">
                <a:latin typeface="Monotype Corsiva" pitchFamily="66" charset="0"/>
              </a:rPr>
            </a:br>
            <a:r>
              <a:rPr lang="uk-UA" sz="4800" dirty="0" smtClean="0">
                <a:latin typeface="Monotype Corsiva" pitchFamily="66" charset="0"/>
              </a:rPr>
              <a:t> </a:t>
            </a:r>
            <a:endParaRPr lang="uk-UA" sz="48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13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84" t="20068" r="35853" b="16000"/>
          <a:stretch/>
        </p:blipFill>
        <p:spPr bwMode="auto">
          <a:xfrm>
            <a:off x="112551" y="241196"/>
            <a:ext cx="3317966" cy="344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53574" y="241196"/>
            <a:ext cx="554831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solidFill>
                  <a:srgbClr val="FF0000"/>
                </a:solidFill>
                <a:latin typeface="Monotype Corsiva" pitchFamily="66" charset="0"/>
              </a:rPr>
              <a:t>Червоний капелюх</a:t>
            </a:r>
            <a:endParaRPr lang="uk-UA" sz="60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523936" y="1256859"/>
            <a:ext cx="632677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Емоції, відчуття, передчуття. </a:t>
            </a:r>
          </a:p>
        </p:txBody>
      </p:sp>
      <p:sp>
        <p:nvSpPr>
          <p:cNvPr id="2" name="Прямокутник 1"/>
          <p:cNvSpPr/>
          <p:nvPr/>
        </p:nvSpPr>
        <p:spPr>
          <a:xfrm>
            <a:off x="391752" y="3281416"/>
            <a:ext cx="100268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емоції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викликає</a:t>
            </a:r>
            <a:r>
              <a:rPr lang="en-US" sz="3200" b="1" dirty="0">
                <a:latin typeface="Algerian" panose="04020705040A02060702" pitchFamily="82" charset="0"/>
              </a:rPr>
              <a:t> у </a:t>
            </a:r>
            <a:r>
              <a:rPr lang="en-US" sz="3200" b="1" dirty="0" err="1">
                <a:latin typeface="Algerian" panose="04020705040A02060702" pitchFamily="82" charset="0"/>
              </a:rPr>
              <a:t>вас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процес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труднощі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виникають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при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формулюванні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цілей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почуття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відчуваєте</a:t>
            </a:r>
            <a:r>
              <a:rPr lang="en-US" sz="3200" b="1" dirty="0">
                <a:latin typeface="Algerian" panose="04020705040A02060702" pitchFamily="82" charset="0"/>
              </a:rPr>
              <a:t>, </a:t>
            </a:r>
            <a:r>
              <a:rPr lang="en-US" sz="3200" b="1" dirty="0" err="1">
                <a:latin typeface="Algerian" panose="04020705040A02060702" pitchFamily="82" charset="0"/>
              </a:rPr>
              <a:t>коли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учні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досягають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поставлених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цілей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7021383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0" t="17647" r="17771" b="16000"/>
          <a:stretch/>
        </p:blipFill>
        <p:spPr bwMode="auto">
          <a:xfrm>
            <a:off x="0" y="-431643"/>
            <a:ext cx="3619035" cy="3756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 rot="10800000" flipV="1">
            <a:off x="3493305" y="1223567"/>
            <a:ext cx="393192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Інформація, факти.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30733" y="332390"/>
            <a:ext cx="78329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000" b="1" dirty="0" smtClean="0">
                <a:solidFill>
                  <a:srgbClr val="92D050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Білий капелюх </a:t>
            </a:r>
            <a:endParaRPr lang="uk-UA" sz="60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350982" y="2853406"/>
            <a:ext cx="108804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існують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визначення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 smtClean="0">
                <a:latin typeface="Algerian" panose="04020705040A02060702" pitchFamily="82" charset="0"/>
              </a:rPr>
              <a:t>Які</a:t>
            </a:r>
            <a:r>
              <a:rPr lang="en-US" sz="3200" b="1" dirty="0" smtClean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фактори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впливають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на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формулювання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цілей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інструменти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можна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використовувати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формулювання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цілей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0339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0" t="17647" r="17771" b="16000"/>
          <a:stretch/>
        </p:blipFill>
        <p:spPr bwMode="auto">
          <a:xfrm>
            <a:off x="8978152" y="3968985"/>
            <a:ext cx="3213848" cy="305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/>
          <p:cNvSpPr/>
          <p:nvPr/>
        </p:nvSpPr>
        <p:spPr>
          <a:xfrm>
            <a:off x="184728" y="378061"/>
            <a:ext cx="1088043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Які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існують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визначення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цілепокладання</a:t>
            </a:r>
            <a:r>
              <a:rPr lang="en-US" sz="24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?</a:t>
            </a:r>
            <a:endParaRPr lang="uk-UA" sz="2400" b="1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r>
              <a:rPr lang="uk-UA" sz="2400" dirty="0" smtClean="0"/>
              <a:t>Це </a:t>
            </a:r>
            <a:r>
              <a:rPr lang="uk-UA" sz="2400" dirty="0"/>
              <a:t>процес визначення чітких і конкретних цілей, спрямованих на розвиток ключових </a:t>
            </a:r>
            <a:r>
              <a:rPr lang="uk-UA" sz="2400" dirty="0" err="1"/>
              <a:t>компетентностей</a:t>
            </a:r>
            <a:r>
              <a:rPr lang="uk-UA" sz="2400" dirty="0"/>
              <a:t> учнів, створення умов для </a:t>
            </a:r>
            <a:r>
              <a:rPr lang="uk-UA" sz="2400" dirty="0" smtClean="0"/>
              <a:t>їхнього </a:t>
            </a:r>
            <a:r>
              <a:rPr lang="uk-UA" sz="2400" dirty="0"/>
              <a:t>активного навчання, забезпечення практичної спрямованості навчання, індивідуалізацію навчального процесу та формування мотивації до навчання</a:t>
            </a:r>
            <a:endParaRPr lang="uk-UA" sz="2400" b="1" dirty="0">
              <a:latin typeface="Algerian" panose="04020705040A02060702" pitchFamily="82" charset="0"/>
            </a:endParaRPr>
          </a:p>
          <a:p>
            <a:endParaRPr lang="en-US" sz="2400" b="1" dirty="0">
              <a:latin typeface="Algerian" panose="04020705040A020607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 err="1" smtClean="0">
                <a:solidFill>
                  <a:srgbClr val="C00000"/>
                </a:solidFill>
                <a:latin typeface="Algerian" panose="04020705040A02060702" pitchFamily="82" charset="0"/>
              </a:rPr>
              <a:t>Які</a:t>
            </a:r>
            <a:r>
              <a:rPr lang="en-US" sz="24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фактори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впливають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на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формулювання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цілей</a:t>
            </a:r>
            <a:r>
              <a:rPr lang="en-US" sz="24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?</a:t>
            </a:r>
            <a:endParaRPr lang="uk-UA" sz="2400" b="1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r>
              <a:rPr lang="uk-UA" sz="2400" dirty="0" smtClean="0"/>
              <a:t>Очікувані </a:t>
            </a:r>
            <a:r>
              <a:rPr lang="uk-UA" sz="2400" dirty="0"/>
              <a:t>результати навчання, </a:t>
            </a:r>
            <a:r>
              <a:rPr lang="uk-UA" sz="2400" dirty="0" smtClean="0"/>
              <a:t>зміст </a:t>
            </a:r>
            <a:r>
              <a:rPr lang="uk-UA" sz="2400" dirty="0"/>
              <a:t>навчального матеріалу, </a:t>
            </a:r>
            <a:r>
              <a:rPr lang="uk-UA" sz="2400" dirty="0" smtClean="0"/>
              <a:t>методи </a:t>
            </a:r>
            <a:r>
              <a:rPr lang="uk-UA" sz="2400" dirty="0"/>
              <a:t>та форми навчання, особливості учнів, </a:t>
            </a:r>
            <a:r>
              <a:rPr lang="uk-UA" sz="2400" dirty="0" smtClean="0"/>
              <a:t>наявні ресурси…</a:t>
            </a:r>
          </a:p>
          <a:p>
            <a:endParaRPr lang="en-US" sz="2400" b="1" dirty="0">
              <a:latin typeface="Algerian" panose="04020705040A020607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Які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інструменти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можна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використовувати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для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формулювання</a:t>
            </a:r>
            <a:r>
              <a:rPr lang="en-US" sz="2400" b="1" dirty="0">
                <a:solidFill>
                  <a:srgbClr val="C00000"/>
                </a:solidFill>
                <a:latin typeface="Algerian" panose="04020705040A02060702" pitchFamily="82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Algerian" panose="04020705040A02060702" pitchFamily="82" charset="0"/>
              </a:rPr>
              <a:t>цілей</a:t>
            </a:r>
            <a:r>
              <a:rPr lang="en-US" sz="2400" b="1" dirty="0" smtClean="0">
                <a:solidFill>
                  <a:srgbClr val="C00000"/>
                </a:solidFill>
                <a:latin typeface="Algerian" panose="04020705040A02060702" pitchFamily="82" charset="0"/>
              </a:rPr>
              <a:t>?</a:t>
            </a:r>
            <a:endParaRPr lang="uk-UA" sz="2400" b="1" dirty="0" smtClean="0">
              <a:solidFill>
                <a:srgbClr val="C00000"/>
              </a:solidFill>
              <a:latin typeface="Algerian" panose="04020705040A02060702" pitchFamily="82" charset="0"/>
            </a:endParaRPr>
          </a:p>
          <a:p>
            <a:r>
              <a:rPr lang="uk-UA" sz="2400" dirty="0"/>
              <a:t>«</a:t>
            </a:r>
            <a:r>
              <a:rPr lang="uk-UA" sz="2400" dirty="0" smtClean="0"/>
              <a:t>Картки з </a:t>
            </a:r>
            <a:r>
              <a:rPr lang="uk-UA" sz="2400" dirty="0" err="1" smtClean="0"/>
              <a:t>компетентностями</a:t>
            </a:r>
            <a:r>
              <a:rPr lang="uk-UA" sz="2400" dirty="0" smtClean="0"/>
              <a:t>», «Дерево цілей», «Колесо балансу», </a:t>
            </a:r>
            <a:r>
              <a:rPr lang="uk-UA" sz="2400" dirty="0"/>
              <a:t>«</a:t>
            </a:r>
            <a:r>
              <a:rPr lang="en-US" sz="2400" dirty="0" err="1"/>
              <a:t>Метод</a:t>
            </a:r>
            <a:r>
              <a:rPr lang="en-US" sz="2400" dirty="0"/>
              <a:t> "SMART"</a:t>
            </a:r>
            <a:r>
              <a:rPr lang="uk-UA" sz="2400" dirty="0" smtClean="0"/>
              <a:t>»….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97285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0" t="17647" r="17771" b="16000"/>
          <a:stretch/>
        </p:blipFill>
        <p:spPr bwMode="auto">
          <a:xfrm>
            <a:off x="9079752" y="-362"/>
            <a:ext cx="3213848" cy="305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193965" y="1867150"/>
            <a:ext cx="11443854" cy="4190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Реалізація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класі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400" b="1" dirty="0">
              <a:solidFill>
                <a:schemeClr val="accent5">
                  <a:lumMod val="75000"/>
                </a:schemeClr>
              </a:solidFill>
              <a:latin typeface="Calisto MT" panose="020406030505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Роздайте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кожному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учню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картку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компетентністю</a:t>
            </a:r>
            <a:r>
              <a:rPr lang="ru-RU" sz="2800" dirty="0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sto MT" panose="020406030505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Попросіть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подумати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компетентність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бути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використана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даному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уроці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sto MT" panose="020406030505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вони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продемонструвати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цієї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компетентності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уроку.</a:t>
            </a:r>
            <a:endParaRPr lang="en-US" sz="2400" dirty="0">
              <a:latin typeface="Calisto MT" panose="020406030505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дошці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спільні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цілі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уроку,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враховуючи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обговорені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компетентності</a:t>
            </a:r>
            <a:r>
              <a:rPr lang="ru-RU" sz="28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sto MT" panose="020406030505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1854" y="757382"/>
            <a:ext cx="7186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КАРТКИ З КОМПЕТЕНТНОСТЯМИ</a:t>
            </a:r>
            <a:endParaRPr 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507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0" t="17647" r="17771" b="16000"/>
          <a:stretch/>
        </p:blipFill>
        <p:spPr bwMode="auto">
          <a:xfrm>
            <a:off x="8978151" y="0"/>
            <a:ext cx="3213848" cy="305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-203198" y="1433040"/>
            <a:ext cx="11443854" cy="543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Реалізація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класі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Намалюйте </a:t>
            </a:r>
            <a:r>
              <a:rPr lang="ru-RU" sz="2700" dirty="0" err="1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700" dirty="0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наклейте на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дошці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"дерево".</a:t>
            </a:r>
            <a:endParaRPr lang="en-US" sz="2700" dirty="0">
              <a:latin typeface="Bahnschrift SemiBold SemiConden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Разом з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визначте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вершині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головну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мету уроку (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«Я правильно оформляю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письмові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тексти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дотримуючись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пунктуаційних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норм при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складносурядних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реченнях</a:t>
            </a:r>
            <a:r>
              <a:rPr lang="ru-RU" sz="2700" dirty="0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  <a:endParaRPr lang="ru-RU" sz="2700" dirty="0">
              <a:latin typeface="Bahnschrift SemiBold SemiConden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Разом з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визначте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підцілі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уроку (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«Я знаю правила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вживання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розділових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знаків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крапки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комою, тире)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частинами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складносурядного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ставляться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ставляться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»; «Я правильно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розставляю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розділові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знаки у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складносурядних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реченнях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»; «Я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усвідомлюю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важливість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грамотного письма для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успішної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r>
              <a:rPr lang="ru-RU" sz="27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endParaRPr lang="en-US" sz="2700" dirty="0">
              <a:latin typeface="Bahnschrift SemiBold SemiConden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1854" y="757382"/>
            <a:ext cx="7186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ДЕРЕВО ЦІЛЕЙ</a:t>
            </a:r>
            <a:endParaRPr 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75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90" t="17647" r="17771" b="16000"/>
          <a:stretch/>
        </p:blipFill>
        <p:spPr bwMode="auto">
          <a:xfrm>
            <a:off x="8978151" y="0"/>
            <a:ext cx="3213848" cy="305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/>
          <p:cNvSpPr/>
          <p:nvPr/>
        </p:nvSpPr>
        <p:spPr>
          <a:xfrm>
            <a:off x="-203198" y="1433040"/>
            <a:ext cx="11443854" cy="5142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Реалізація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sz="2800" b="1" dirty="0" err="1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класі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  <a:latin typeface="Calisto MT" panose="02040603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Намалюйте </a:t>
            </a:r>
            <a:r>
              <a:rPr lang="ru-RU" sz="2600" dirty="0" err="1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600" dirty="0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наклейте на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дошці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600" dirty="0" smtClean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колесо».</a:t>
            </a:r>
            <a:endParaRPr lang="en-US" sz="2600" dirty="0">
              <a:latin typeface="Bahnschrift SemiBold SemiConden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Разом з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визначте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зверху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над ним </a:t>
            </a:r>
            <a:r>
              <a:rPr lang="ru-RU" sz="2600" dirty="0" err="1">
                <a:solidFill>
                  <a:srgbClr val="00B0F0"/>
                </a:solidFill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головну</a:t>
            </a:r>
            <a:r>
              <a:rPr lang="ru-RU" sz="2600" dirty="0">
                <a:solidFill>
                  <a:srgbClr val="00B0F0"/>
                </a:solidFill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мету уроку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«Я правильно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вживаю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звертання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усному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писемному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мовленні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дотримуючись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правил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пунктуації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мовленнєвого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етикету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Разом з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учнями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обговоріть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визначте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впишіть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сектори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колеса </a:t>
            </a:r>
            <a:r>
              <a:rPr lang="ru-RU" sz="2600" dirty="0" err="1">
                <a:solidFill>
                  <a:srgbClr val="00B0F0"/>
                </a:solidFill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підцілі</a:t>
            </a:r>
            <a:r>
              <a:rPr lang="ru-RU" sz="2600" dirty="0">
                <a:solidFill>
                  <a:srgbClr val="00B0F0"/>
                </a:solidFill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уроку 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сектор «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»: «Я знаю правила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вживання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розділових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знаків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коми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знака оклику) при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звертаннях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»; в сектор «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»: «Я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вмію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правильно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інтонувати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звертаннями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»; у сектор «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Ставлення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»: «Я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усвідомлюю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правильного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вживання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звертань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ефективної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встановлення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позитивних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міжособистісних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стосунків</a:t>
            </a:r>
            <a:r>
              <a:rPr lang="ru-RU" sz="2600" dirty="0">
                <a:latin typeface="Bahnschrift SemiBold SemiConden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»)</a:t>
            </a:r>
            <a:endParaRPr lang="en-US" sz="2600" dirty="0">
              <a:latin typeface="Bahnschrift SemiBold SemiConden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1854" y="757382"/>
            <a:ext cx="7186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70C0"/>
                </a:solidFill>
              </a:rPr>
              <a:t>КОЛЕСО БАЛАНСУ</a:t>
            </a:r>
            <a:endParaRPr lang="en-US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91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7" r="80536" b="16000"/>
          <a:stretch/>
        </p:blipFill>
        <p:spPr bwMode="auto">
          <a:xfrm>
            <a:off x="0" y="161048"/>
            <a:ext cx="3282507" cy="29516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02596" y="277218"/>
            <a:ext cx="551465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latin typeface="Monotype Corsiva" pitchFamily="66" charset="0"/>
              </a:rPr>
              <a:t>   Чорний капелюх</a:t>
            </a:r>
            <a:endParaRPr lang="uk-UA" sz="6000" b="1" dirty="0">
              <a:latin typeface="Monotype Corsiva" pitchFamily="66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974109" y="1292881"/>
            <a:ext cx="656705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Негативні сторони, обережність, недоліки.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886690" y="2958237"/>
            <a:ext cx="1061258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можуть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бути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наслідки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нечіткого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або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недосяжного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помилки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часто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допускають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вчителі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при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формулюванні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цілей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перешкоди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можуть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завадити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досягненню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поставлених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цілей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93194434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7" r="80536" b="16000"/>
          <a:stretch/>
        </p:blipFill>
        <p:spPr bwMode="auto">
          <a:xfrm>
            <a:off x="9375774" y="0"/>
            <a:ext cx="2910355" cy="239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338111" y="1031466"/>
            <a:ext cx="106125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можуть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бути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наслідки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нечіткого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або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недосяжного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200" b="1" dirty="0" smtClean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uk-UA" sz="3200" b="1" dirty="0">
              <a:latin typeface="Algerian" panose="04020705040A02060702" pitchFamily="82" charset="0"/>
            </a:endParaRPr>
          </a:p>
          <a:p>
            <a:r>
              <a:rPr lang="ru-RU" sz="3200" dirty="0" err="1" smtClean="0"/>
              <a:t>Втрата</a:t>
            </a:r>
            <a:r>
              <a:rPr lang="ru-RU" sz="3200" dirty="0" smtClean="0"/>
              <a:t> </a:t>
            </a:r>
            <a:r>
              <a:rPr lang="ru-RU" sz="3200" dirty="0" err="1"/>
              <a:t>мотивації</a:t>
            </a:r>
            <a:r>
              <a:rPr lang="ru-RU" sz="3200" dirty="0"/>
              <a:t> та </a:t>
            </a:r>
            <a:r>
              <a:rPr lang="ru-RU" sz="3200" dirty="0" err="1"/>
              <a:t>інтересу</a:t>
            </a:r>
            <a:r>
              <a:rPr lang="ru-RU" sz="3200" dirty="0"/>
              <a:t> до </a:t>
            </a:r>
            <a:r>
              <a:rPr lang="ru-RU" sz="3200" dirty="0" err="1" smtClean="0"/>
              <a:t>навчання</a:t>
            </a:r>
            <a:r>
              <a:rPr lang="ru-RU" sz="3200" dirty="0"/>
              <a:t>, </a:t>
            </a:r>
            <a:r>
              <a:rPr lang="ru-RU" sz="3200" dirty="0" err="1" smtClean="0"/>
              <a:t>ускладнення</a:t>
            </a:r>
            <a:r>
              <a:rPr lang="ru-RU" sz="3200" dirty="0" smtClean="0"/>
              <a:t> </a:t>
            </a:r>
            <a:r>
              <a:rPr lang="ru-RU" sz="3200" dirty="0"/>
              <a:t>в </a:t>
            </a:r>
            <a:r>
              <a:rPr lang="ru-RU" sz="3200" dirty="0" err="1"/>
              <a:t>оцінюванні</a:t>
            </a:r>
            <a:r>
              <a:rPr lang="ru-RU" sz="3200" dirty="0"/>
              <a:t> </a:t>
            </a:r>
            <a:r>
              <a:rPr lang="ru-RU" sz="3200" dirty="0" err="1"/>
              <a:t>результатів</a:t>
            </a:r>
            <a:r>
              <a:rPr lang="ru-RU" sz="3200" dirty="0"/>
              <a:t> </a:t>
            </a:r>
            <a:r>
              <a:rPr lang="ru-RU" sz="3200" dirty="0" err="1" smtClean="0"/>
              <a:t>навчання</a:t>
            </a:r>
            <a:r>
              <a:rPr lang="ru-RU" sz="3200" dirty="0"/>
              <a:t>, </a:t>
            </a:r>
            <a:r>
              <a:rPr lang="ru-RU" sz="3200" dirty="0" err="1" smtClean="0"/>
              <a:t>неефективне</a:t>
            </a:r>
            <a:r>
              <a:rPr lang="ru-RU" sz="3200" dirty="0" smtClean="0"/>
              <a:t> </a:t>
            </a:r>
            <a:r>
              <a:rPr lang="ru-RU" sz="3200" dirty="0" err="1"/>
              <a:t>використання</a:t>
            </a:r>
            <a:r>
              <a:rPr lang="ru-RU" sz="3200" dirty="0"/>
              <a:t> </a:t>
            </a:r>
            <a:r>
              <a:rPr lang="ru-RU" sz="3200" dirty="0" err="1"/>
              <a:t>навчального</a:t>
            </a:r>
            <a:r>
              <a:rPr lang="ru-RU" sz="3200" dirty="0"/>
              <a:t> часу та </a:t>
            </a:r>
            <a:r>
              <a:rPr lang="ru-RU" sz="3200" dirty="0" err="1" smtClean="0"/>
              <a:t>ресурсів</a:t>
            </a:r>
            <a:r>
              <a:rPr lang="ru-RU" sz="3200" dirty="0" smtClean="0"/>
              <a:t>, </a:t>
            </a:r>
            <a:r>
              <a:rPr lang="uk-UA" sz="3200" dirty="0" smtClean="0"/>
              <a:t>уповільнення </a:t>
            </a:r>
            <a:r>
              <a:rPr lang="uk-UA" sz="3200" dirty="0"/>
              <a:t>розвитку ключових </a:t>
            </a:r>
            <a:r>
              <a:rPr lang="uk-UA" sz="3200" dirty="0" err="1" smtClean="0"/>
              <a:t>компетентностей</a:t>
            </a:r>
            <a:r>
              <a:rPr lang="uk-UA" sz="3200" dirty="0" smtClean="0"/>
              <a:t>, </a:t>
            </a:r>
            <a:r>
              <a:rPr lang="ru-RU" sz="3200" dirty="0" err="1" smtClean="0"/>
              <a:t>формування</a:t>
            </a:r>
            <a:r>
              <a:rPr lang="ru-RU" sz="3200" dirty="0" smtClean="0"/>
              <a:t> </a:t>
            </a:r>
            <a:r>
              <a:rPr lang="ru-RU" sz="3200" dirty="0"/>
              <a:t>негативного </a:t>
            </a:r>
            <a:r>
              <a:rPr lang="ru-RU" sz="3200" dirty="0" err="1"/>
              <a:t>ставлення</a:t>
            </a:r>
            <a:r>
              <a:rPr lang="ru-RU" sz="3200" dirty="0"/>
              <a:t> до </a:t>
            </a:r>
            <a:r>
              <a:rPr lang="ru-RU" sz="3200" dirty="0" err="1" smtClean="0"/>
              <a:t>навчання</a:t>
            </a:r>
            <a:r>
              <a:rPr lang="ru-RU" sz="3200" dirty="0" smtClean="0"/>
              <a:t>…</a:t>
            </a:r>
            <a:endParaRPr lang="en-US" sz="3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090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7" r="80536" b="16000"/>
          <a:stretch/>
        </p:blipFill>
        <p:spPr bwMode="auto">
          <a:xfrm>
            <a:off x="9375774" y="0"/>
            <a:ext cx="2910355" cy="239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218368" y="334780"/>
            <a:ext cx="1061258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Які</a:t>
            </a: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помилки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часто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допускають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вчителі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при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формулюванні</a:t>
            </a:r>
            <a:r>
              <a:rPr lang="en-US" sz="3200" b="1" dirty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цілей</a:t>
            </a: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200" b="1" dirty="0" smtClean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endParaRPr lang="uk-UA" sz="3200" b="1" dirty="0" smtClean="0">
              <a:solidFill>
                <a:schemeClr val="accent5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r>
              <a:rPr lang="ru-RU" sz="3200" dirty="0" err="1"/>
              <a:t>Формулювання</a:t>
            </a:r>
            <a:r>
              <a:rPr lang="ru-RU" sz="3200" dirty="0"/>
              <a:t> </a:t>
            </a:r>
            <a:r>
              <a:rPr lang="ru-RU" sz="3200" dirty="0" err="1"/>
              <a:t>цілей</a:t>
            </a:r>
            <a:r>
              <a:rPr lang="ru-RU" sz="3200" dirty="0"/>
              <a:t>, </a:t>
            </a:r>
            <a:r>
              <a:rPr lang="ru-RU" sz="3200" dirty="0" err="1"/>
              <a:t>зосереджених</a:t>
            </a:r>
            <a:r>
              <a:rPr lang="ru-RU" sz="3200" dirty="0"/>
              <a:t> на </a:t>
            </a:r>
            <a:r>
              <a:rPr lang="ru-RU" sz="3200" dirty="0" err="1"/>
              <a:t>діяльності</a:t>
            </a:r>
            <a:r>
              <a:rPr lang="ru-RU" sz="3200" dirty="0"/>
              <a:t> </a:t>
            </a:r>
            <a:r>
              <a:rPr lang="ru-RU" sz="3200" dirty="0" err="1"/>
              <a:t>вчителя</a:t>
            </a:r>
            <a:r>
              <a:rPr lang="ru-RU" sz="3200" dirty="0"/>
              <a:t>, а не </a:t>
            </a:r>
            <a:r>
              <a:rPr lang="ru-RU" sz="3200" dirty="0" err="1" smtClean="0"/>
              <a:t>учнів</a:t>
            </a:r>
            <a:r>
              <a:rPr lang="ru-RU" sz="3200" dirty="0" smtClean="0"/>
              <a:t>; </a:t>
            </a:r>
            <a:r>
              <a:rPr lang="ru-RU" sz="3200" dirty="0" err="1" smtClean="0"/>
              <a:t>надмірна</a:t>
            </a:r>
            <a:r>
              <a:rPr lang="ru-RU" sz="3200" dirty="0" smtClean="0"/>
              <a:t> </a:t>
            </a:r>
            <a:r>
              <a:rPr lang="ru-RU" sz="3200" dirty="0" err="1"/>
              <a:t>загальність</a:t>
            </a:r>
            <a:r>
              <a:rPr lang="ru-RU" sz="3200" dirty="0"/>
              <a:t> та </a:t>
            </a:r>
            <a:r>
              <a:rPr lang="ru-RU" sz="3200" dirty="0" err="1"/>
              <a:t>розпливчастість</a:t>
            </a:r>
            <a:r>
              <a:rPr lang="ru-RU" sz="3200" dirty="0"/>
              <a:t> </a:t>
            </a:r>
            <a:r>
              <a:rPr lang="ru-RU" sz="3200" dirty="0" err="1" smtClean="0"/>
              <a:t>цілей</a:t>
            </a:r>
            <a:r>
              <a:rPr lang="ru-RU" sz="3200" dirty="0" smtClean="0"/>
              <a:t>; </a:t>
            </a:r>
            <a:r>
              <a:rPr lang="ru-RU" sz="3200" dirty="0" err="1" smtClean="0"/>
              <a:t>ігнорування</a:t>
            </a:r>
            <a:r>
              <a:rPr lang="ru-RU" sz="3200" dirty="0" smtClean="0"/>
              <a:t> </a:t>
            </a:r>
            <a:r>
              <a:rPr lang="ru-RU" sz="3200" dirty="0" err="1"/>
              <a:t>трьох</a:t>
            </a:r>
            <a:r>
              <a:rPr lang="ru-RU" sz="3200" dirty="0"/>
              <a:t> </a:t>
            </a:r>
            <a:r>
              <a:rPr lang="ru-RU" sz="3200" dirty="0" err="1"/>
              <a:t>компонентів</a:t>
            </a:r>
            <a:r>
              <a:rPr lang="ru-RU" sz="3200" dirty="0"/>
              <a:t> </a:t>
            </a:r>
            <a:r>
              <a:rPr lang="ru-RU" sz="3200" dirty="0" err="1"/>
              <a:t>компетентності</a:t>
            </a:r>
            <a:r>
              <a:rPr lang="ru-RU" sz="3200" dirty="0"/>
              <a:t>: </a:t>
            </a:r>
            <a:r>
              <a:rPr lang="ru-RU" sz="3200" dirty="0" err="1"/>
              <a:t>знання</a:t>
            </a:r>
            <a:r>
              <a:rPr lang="ru-RU" sz="3200" dirty="0"/>
              <a:t>, </a:t>
            </a:r>
            <a:r>
              <a:rPr lang="ru-RU" sz="3200" dirty="0" err="1"/>
              <a:t>вміння</a:t>
            </a:r>
            <a:r>
              <a:rPr lang="ru-RU" sz="3200" dirty="0"/>
              <a:t>, </a:t>
            </a:r>
            <a:r>
              <a:rPr lang="ru-RU" sz="3200" dirty="0" err="1" smtClean="0"/>
              <a:t>ставлення</a:t>
            </a:r>
            <a:r>
              <a:rPr lang="ru-RU" sz="3200" dirty="0"/>
              <a:t>; </a:t>
            </a:r>
            <a:r>
              <a:rPr lang="ru-RU" sz="3200" dirty="0" err="1" smtClean="0"/>
              <a:t>формулювання</a:t>
            </a:r>
            <a:r>
              <a:rPr lang="ru-RU" sz="3200" dirty="0" smtClean="0"/>
              <a:t> </a:t>
            </a:r>
            <a:r>
              <a:rPr lang="ru-RU" sz="3200" dirty="0" err="1"/>
              <a:t>цілей</a:t>
            </a:r>
            <a:r>
              <a:rPr lang="ru-RU" sz="3200" dirty="0"/>
              <a:t>, не </a:t>
            </a:r>
            <a:r>
              <a:rPr lang="ru-RU" sz="3200" dirty="0" err="1"/>
              <a:t>пов'язаних</a:t>
            </a:r>
            <a:r>
              <a:rPr lang="ru-RU" sz="3200" dirty="0"/>
              <a:t> з </a:t>
            </a:r>
            <a:r>
              <a:rPr lang="ru-RU" sz="3200" dirty="0" err="1"/>
              <a:t>реальним</a:t>
            </a:r>
            <a:r>
              <a:rPr lang="ru-RU" sz="3200" dirty="0"/>
              <a:t> </a:t>
            </a:r>
            <a:r>
              <a:rPr lang="ru-RU" sz="3200" dirty="0" err="1"/>
              <a:t>життям</a:t>
            </a:r>
            <a:r>
              <a:rPr lang="ru-RU" sz="3200" dirty="0"/>
              <a:t> </a:t>
            </a:r>
            <a:r>
              <a:rPr lang="ru-RU" sz="3200" dirty="0" err="1" smtClean="0"/>
              <a:t>учнів</a:t>
            </a:r>
            <a:r>
              <a:rPr lang="ru-RU" sz="3200" dirty="0" smtClean="0"/>
              <a:t>; </a:t>
            </a:r>
            <a:r>
              <a:rPr lang="uk-UA" sz="3200" dirty="0" smtClean="0"/>
              <a:t>перевантаження цілей; </a:t>
            </a:r>
            <a:r>
              <a:rPr lang="ru-RU" sz="3200" dirty="0" err="1" smtClean="0"/>
              <a:t>недостатнє</a:t>
            </a:r>
            <a:r>
              <a:rPr lang="ru-RU" sz="3200" dirty="0" smtClean="0"/>
              <a:t> </a:t>
            </a:r>
            <a:r>
              <a:rPr lang="ru-RU" sz="3200" dirty="0" err="1"/>
              <a:t>врахування</a:t>
            </a:r>
            <a:r>
              <a:rPr lang="ru-RU" sz="3200" dirty="0"/>
              <a:t> </a:t>
            </a:r>
            <a:r>
              <a:rPr lang="ru-RU" sz="3200" dirty="0" err="1"/>
              <a:t>індивідуальних</a:t>
            </a:r>
            <a:r>
              <a:rPr lang="ru-RU" sz="3200" dirty="0"/>
              <a:t> </a:t>
            </a:r>
            <a:r>
              <a:rPr lang="ru-RU" sz="3200" dirty="0" err="1"/>
              <a:t>особливостей</a:t>
            </a:r>
            <a:r>
              <a:rPr lang="ru-RU" sz="3200" dirty="0"/>
              <a:t> </a:t>
            </a:r>
            <a:r>
              <a:rPr lang="ru-RU" sz="3200" dirty="0" err="1" smtClean="0"/>
              <a:t>учнів</a:t>
            </a:r>
            <a:r>
              <a:rPr lang="ru-RU" sz="3200" dirty="0"/>
              <a:t>; </a:t>
            </a:r>
            <a:r>
              <a:rPr lang="ru-RU" sz="3200" dirty="0" err="1" smtClean="0"/>
              <a:t>відсутність</a:t>
            </a:r>
            <a:r>
              <a:rPr lang="ru-RU" sz="3200" dirty="0" smtClean="0"/>
              <a:t> </a:t>
            </a:r>
            <a:r>
              <a:rPr lang="ru-RU" sz="3200" dirty="0" err="1"/>
              <a:t>зворотного</a:t>
            </a:r>
            <a:r>
              <a:rPr lang="ru-RU" sz="3200" dirty="0"/>
              <a:t> </a:t>
            </a:r>
            <a:r>
              <a:rPr lang="ru-RU" sz="3200" dirty="0" err="1"/>
              <a:t>зв'язку</a:t>
            </a:r>
            <a:r>
              <a:rPr lang="ru-RU" sz="3200" dirty="0"/>
              <a:t> та </a:t>
            </a:r>
            <a:r>
              <a:rPr lang="ru-RU" sz="3200" dirty="0" err="1" smtClean="0"/>
              <a:t>корекції</a:t>
            </a:r>
            <a:endParaRPr lang="en-US" sz="3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70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47" r="80536" b="16000"/>
          <a:stretch/>
        </p:blipFill>
        <p:spPr bwMode="auto">
          <a:xfrm>
            <a:off x="9375774" y="0"/>
            <a:ext cx="2910355" cy="2390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кутник 5"/>
          <p:cNvSpPr/>
          <p:nvPr/>
        </p:nvSpPr>
        <p:spPr>
          <a:xfrm>
            <a:off x="218368" y="334780"/>
            <a:ext cx="106125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Які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перешкоди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можуть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завадити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досягненню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поставлених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цілей</a:t>
            </a:r>
            <a:r>
              <a:rPr lang="en-US" sz="3200" b="1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200" b="1" dirty="0" smtClean="0">
              <a:solidFill>
                <a:schemeClr val="accent6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endParaRPr lang="uk-UA" sz="3200" b="1" dirty="0">
              <a:latin typeface="Algerian" panose="04020705040A02060702" pitchFamily="82" charset="0"/>
            </a:endParaRPr>
          </a:p>
          <a:p>
            <a:r>
              <a:rPr lang="uk-UA" sz="3200" b="1" dirty="0" smtClean="0">
                <a:solidFill>
                  <a:srgbClr val="00B050"/>
                </a:solidFill>
                <a:latin typeface="Algerian" panose="04020705040A02060702" pitchFamily="82" charset="0"/>
              </a:rPr>
              <a:t>Об</a:t>
            </a:r>
            <a:r>
              <a:rPr lang="en-US" sz="3200" b="1" dirty="0" smtClean="0">
                <a:solidFill>
                  <a:srgbClr val="00B050"/>
                </a:solidFill>
                <a:latin typeface="Algerian" panose="04020705040A02060702" pitchFamily="82" charset="0"/>
              </a:rPr>
              <a:t>’</a:t>
            </a:r>
            <a:r>
              <a:rPr lang="uk-UA" sz="3200" b="1" dirty="0" err="1" smtClean="0">
                <a:solidFill>
                  <a:srgbClr val="00B050"/>
                </a:solidFill>
                <a:latin typeface="Algerian" panose="04020705040A02060702" pitchFamily="82" charset="0"/>
              </a:rPr>
              <a:t>єктивні</a:t>
            </a:r>
            <a:r>
              <a:rPr lang="uk-UA" sz="3200" b="1" dirty="0" smtClean="0">
                <a:latin typeface="Algerian" panose="04020705040A02060702" pitchFamily="82" charset="0"/>
              </a:rPr>
              <a:t>: </a:t>
            </a:r>
            <a:r>
              <a:rPr lang="uk-UA" sz="3200" dirty="0" smtClean="0"/>
              <a:t>перевантаження </a:t>
            </a:r>
            <a:r>
              <a:rPr lang="uk-UA" sz="3200" dirty="0"/>
              <a:t>навчальних програм, </a:t>
            </a:r>
            <a:r>
              <a:rPr lang="uk-UA" sz="3200" dirty="0" smtClean="0"/>
              <a:t>недостатнє </a:t>
            </a:r>
            <a:r>
              <a:rPr lang="uk-UA" sz="3200" dirty="0"/>
              <a:t>матеріально-технічне забезпечення, </a:t>
            </a:r>
            <a:r>
              <a:rPr lang="uk-UA" sz="3200" dirty="0" smtClean="0"/>
              <a:t>великий </a:t>
            </a:r>
            <a:r>
              <a:rPr lang="uk-UA" sz="3200" dirty="0"/>
              <a:t>розмір класів, </a:t>
            </a:r>
            <a:r>
              <a:rPr lang="uk-UA" sz="3200" dirty="0" smtClean="0"/>
              <a:t>спротив </a:t>
            </a:r>
            <a:r>
              <a:rPr lang="uk-UA" sz="3200" dirty="0"/>
              <a:t>з боку </a:t>
            </a:r>
            <a:r>
              <a:rPr lang="uk-UA" sz="3200" dirty="0" smtClean="0"/>
              <a:t>батьків.</a:t>
            </a:r>
          </a:p>
          <a:p>
            <a:endParaRPr lang="uk-UA" sz="3200" dirty="0" smtClean="0"/>
          </a:p>
          <a:p>
            <a:r>
              <a:rPr lang="uk-UA" sz="3200" b="1" dirty="0" err="1" smtClean="0">
                <a:solidFill>
                  <a:srgbClr val="00B050"/>
                </a:solidFill>
                <a:latin typeface="Algerian" panose="04020705040A02060702" pitchFamily="82" charset="0"/>
              </a:rPr>
              <a:t>Суб</a:t>
            </a:r>
            <a:r>
              <a:rPr lang="en-US" sz="3200" b="1" dirty="0">
                <a:solidFill>
                  <a:srgbClr val="00B050"/>
                </a:solidFill>
                <a:latin typeface="Algerian" panose="04020705040A02060702" pitchFamily="82" charset="0"/>
              </a:rPr>
              <a:t>’</a:t>
            </a:r>
            <a:r>
              <a:rPr lang="uk-UA" sz="3200" b="1" dirty="0" err="1">
                <a:solidFill>
                  <a:srgbClr val="00B050"/>
                </a:solidFill>
                <a:latin typeface="Algerian" panose="04020705040A02060702" pitchFamily="82" charset="0"/>
              </a:rPr>
              <a:t>єктивні</a:t>
            </a:r>
            <a:r>
              <a:rPr lang="uk-UA" sz="3200" b="1" dirty="0" smtClean="0">
                <a:solidFill>
                  <a:srgbClr val="00B050"/>
                </a:solidFill>
                <a:latin typeface="Algerian" panose="04020705040A02060702" pitchFamily="82" charset="0"/>
              </a:rPr>
              <a:t>: </a:t>
            </a:r>
            <a:r>
              <a:rPr lang="ru-RU" sz="3200" dirty="0" err="1" smtClean="0"/>
              <a:t>недостатня</a:t>
            </a:r>
            <a:r>
              <a:rPr lang="ru-RU" sz="3200" dirty="0" smtClean="0"/>
              <a:t> </a:t>
            </a:r>
            <a:r>
              <a:rPr lang="ru-RU" sz="3200" dirty="0" err="1"/>
              <a:t>підготовка</a:t>
            </a:r>
            <a:r>
              <a:rPr lang="ru-RU" sz="3200" dirty="0"/>
              <a:t> </a:t>
            </a:r>
            <a:r>
              <a:rPr lang="ru-RU" sz="3200" dirty="0" err="1"/>
              <a:t>вчителів</a:t>
            </a:r>
            <a:r>
              <a:rPr lang="ru-RU" sz="3200" dirty="0"/>
              <a:t> до </a:t>
            </a:r>
            <a:r>
              <a:rPr lang="ru-RU" sz="3200" dirty="0" smtClean="0"/>
              <a:t>КОН, </a:t>
            </a:r>
            <a:r>
              <a:rPr lang="uk-UA" sz="3200" dirty="0" smtClean="0"/>
              <a:t>недостатня </a:t>
            </a:r>
            <a:r>
              <a:rPr lang="uk-UA" sz="3200" dirty="0"/>
              <a:t>мотивація учнів</a:t>
            </a:r>
            <a:endParaRPr lang="en-US" sz="3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78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78" t="17647" r="2974" b="21647"/>
          <a:stretch/>
        </p:blipFill>
        <p:spPr bwMode="auto">
          <a:xfrm>
            <a:off x="321498" y="257207"/>
            <a:ext cx="3407485" cy="31842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04006" y="361006"/>
            <a:ext cx="51780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solidFill>
                  <a:srgbClr val="FFFF00"/>
                </a:solidFill>
                <a:latin typeface="Monotype Corsiva" pitchFamily="66" charset="0"/>
              </a:rPr>
              <a:t>Жовтий капелюх</a:t>
            </a:r>
            <a:endParaRPr lang="uk-UA" sz="60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3644140" y="1376669"/>
            <a:ext cx="5251269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Переваги, позитивні сторони явища, ситуації. </a:t>
            </a:r>
          </a:p>
        </p:txBody>
      </p:sp>
      <p:sp>
        <p:nvSpPr>
          <p:cNvPr id="2" name="Прямокутник 1"/>
          <p:cNvSpPr/>
          <p:nvPr/>
        </p:nvSpPr>
        <p:spPr>
          <a:xfrm>
            <a:off x="321498" y="3327599"/>
            <a:ext cx="997704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переваги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чіткого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вчителя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переваги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чіткого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учня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може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підвищити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ефективність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уроку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3597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78" t="17647" r="2974" b="21647"/>
          <a:stretch/>
        </p:blipFill>
        <p:spPr bwMode="auto">
          <a:xfrm>
            <a:off x="9656467" y="4304219"/>
            <a:ext cx="2160933" cy="226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/>
          <p:cNvSpPr/>
          <p:nvPr/>
        </p:nvSpPr>
        <p:spPr>
          <a:xfrm>
            <a:off x="201755" y="486427"/>
            <a:ext cx="9977047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переваги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чіткого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вчителя</a:t>
            </a: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200" b="1" dirty="0" smtClean="0">
              <a:solidFill>
                <a:schemeClr val="accent3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r>
              <a:rPr lang="uk-UA" sz="2800" dirty="0"/>
              <a:t>Ефективне планування уроку, </a:t>
            </a:r>
            <a:r>
              <a:rPr lang="uk-UA" sz="2800" dirty="0" smtClean="0"/>
              <a:t>вибір </a:t>
            </a:r>
            <a:r>
              <a:rPr lang="uk-UA" sz="2800" dirty="0"/>
              <a:t>оптимальних методів навчання, об'єктивне оцінювання, </a:t>
            </a:r>
            <a:r>
              <a:rPr lang="uk-UA" sz="2800" dirty="0" smtClean="0"/>
              <a:t>задоволення </a:t>
            </a:r>
            <a:r>
              <a:rPr lang="uk-UA" sz="2800" dirty="0"/>
              <a:t>від роботи</a:t>
            </a:r>
            <a:endParaRPr lang="en-US" sz="2800" b="1" dirty="0">
              <a:latin typeface="Algerian" panose="04020705040A020607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переваги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чіткого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учня</a:t>
            </a: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200" b="1" dirty="0" smtClean="0">
              <a:solidFill>
                <a:schemeClr val="accent3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r>
              <a:rPr lang="uk-UA" sz="2800" dirty="0"/>
              <a:t>Розуміння напрямку навчання, </a:t>
            </a:r>
            <a:r>
              <a:rPr lang="uk-UA" sz="2800" dirty="0" smtClean="0"/>
              <a:t>концентрація </a:t>
            </a:r>
            <a:r>
              <a:rPr lang="uk-UA" sz="2800" dirty="0"/>
              <a:t>на важливому, формування відповідальності, </a:t>
            </a:r>
            <a:r>
              <a:rPr lang="uk-UA" sz="2800" dirty="0" smtClean="0"/>
              <a:t>підвищення </a:t>
            </a:r>
            <a:r>
              <a:rPr lang="uk-UA" sz="2800" dirty="0"/>
              <a:t>впевненості у собі</a:t>
            </a:r>
            <a:endParaRPr lang="en-US" sz="2800" b="1" dirty="0">
              <a:latin typeface="Algerian" panose="04020705040A02060702" pitchFamily="82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uk-UA" sz="3200" b="1" dirty="0" smtClean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Загальні переваги:</a:t>
            </a:r>
          </a:p>
          <a:p>
            <a:r>
              <a:rPr lang="uk-UA" sz="3200" dirty="0"/>
              <a:t>Підвищення якості освіти, </a:t>
            </a:r>
            <a:r>
              <a:rPr lang="uk-UA" sz="3200" dirty="0" smtClean="0"/>
              <a:t>ефективне </a:t>
            </a:r>
            <a:r>
              <a:rPr lang="uk-UA" sz="3200" dirty="0"/>
              <a:t>використання </a:t>
            </a:r>
            <a:r>
              <a:rPr lang="uk-UA" sz="3200" dirty="0" smtClean="0"/>
              <a:t>ресурсів, </a:t>
            </a:r>
            <a:r>
              <a:rPr lang="ru-RU" sz="3200" dirty="0" err="1" smtClean="0"/>
              <a:t>покращення</a:t>
            </a:r>
            <a:r>
              <a:rPr lang="ru-RU" sz="3200" dirty="0" smtClean="0"/>
              <a:t> </a:t>
            </a:r>
            <a:r>
              <a:rPr lang="ru-RU" sz="3200" dirty="0" err="1"/>
              <a:t>взаємодії</a:t>
            </a:r>
            <a:r>
              <a:rPr lang="ru-RU" sz="3200" dirty="0"/>
              <a:t> </a:t>
            </a:r>
            <a:r>
              <a:rPr lang="ru-RU" sz="3200" dirty="0" err="1"/>
              <a:t>між</a:t>
            </a:r>
            <a:r>
              <a:rPr lang="ru-RU" sz="3200" dirty="0"/>
              <a:t> учителем та </a:t>
            </a:r>
            <a:r>
              <a:rPr lang="ru-RU" sz="3200" dirty="0" err="1" smtClean="0"/>
              <a:t>учнями</a:t>
            </a:r>
            <a:r>
              <a:rPr lang="ru-RU" sz="3200" dirty="0" smtClean="0"/>
              <a:t>, </a:t>
            </a:r>
            <a:r>
              <a:rPr lang="uk-UA" sz="3200" dirty="0" smtClean="0"/>
              <a:t>підготовка </a:t>
            </a:r>
            <a:r>
              <a:rPr lang="uk-UA" sz="3200" dirty="0"/>
              <a:t>учнів до життя</a:t>
            </a:r>
            <a:endParaRPr lang="uk-UA" sz="3200" b="1" dirty="0" smtClean="0">
              <a:latin typeface="Algerian" panose="04020705040A02060702" pitchFamily="82" charset="0"/>
            </a:endParaRPr>
          </a:p>
          <a:p>
            <a:endParaRPr lang="en-US" sz="3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27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78" t="17647" r="2974" b="21647"/>
          <a:stretch/>
        </p:blipFill>
        <p:spPr bwMode="auto">
          <a:xfrm>
            <a:off x="9950382" y="4402191"/>
            <a:ext cx="2160933" cy="226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/>
          <p:cNvSpPr/>
          <p:nvPr/>
        </p:nvSpPr>
        <p:spPr>
          <a:xfrm>
            <a:off x="245298" y="1052484"/>
            <a:ext cx="997704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 smtClean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Як</a:t>
            </a: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може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підвищити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ефективність</a:t>
            </a:r>
            <a:r>
              <a:rPr lang="en-US" sz="3200" b="1" dirty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уроку</a:t>
            </a: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200" b="1" dirty="0" smtClean="0">
              <a:solidFill>
                <a:schemeClr val="accent3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endParaRPr lang="uk-UA" sz="3200" b="1" dirty="0" smtClean="0">
              <a:latin typeface="Algerian" panose="04020705040A02060702" pitchFamily="82" charset="0"/>
            </a:endParaRPr>
          </a:p>
          <a:p>
            <a:r>
              <a:rPr lang="uk-UA" sz="3200" dirty="0"/>
              <a:t>Чітке бачення мети, </a:t>
            </a:r>
            <a:r>
              <a:rPr lang="uk-UA" sz="3200" dirty="0" smtClean="0"/>
              <a:t>раціональне </a:t>
            </a:r>
            <a:r>
              <a:rPr lang="uk-UA" sz="3200" dirty="0"/>
              <a:t>використання часу, </a:t>
            </a:r>
            <a:r>
              <a:rPr lang="uk-UA" sz="3200" dirty="0" smtClean="0"/>
              <a:t>вибір </a:t>
            </a:r>
            <a:r>
              <a:rPr lang="uk-UA" sz="3200" dirty="0"/>
              <a:t>ефективних методів навчання, об'єктивне оцінювання, </a:t>
            </a:r>
            <a:r>
              <a:rPr lang="uk-UA" sz="3200" dirty="0" smtClean="0"/>
              <a:t>створення </a:t>
            </a:r>
            <a:r>
              <a:rPr lang="uk-UA" sz="3200" dirty="0"/>
              <a:t>позитивної атмосфери</a:t>
            </a:r>
            <a:endParaRPr lang="uk-UA" sz="3200" b="1" dirty="0" smtClean="0">
              <a:latin typeface="Algerian" panose="04020705040A02060702" pitchFamily="82" charset="0"/>
            </a:endParaRPr>
          </a:p>
          <a:p>
            <a:endParaRPr lang="en-US" sz="3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64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1" t="17647" r="50430" b="21647"/>
          <a:stretch/>
        </p:blipFill>
        <p:spPr bwMode="auto">
          <a:xfrm>
            <a:off x="232788" y="0"/>
            <a:ext cx="3349470" cy="314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9301" y="304268"/>
            <a:ext cx="506901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solidFill>
                  <a:srgbClr val="92D050"/>
                </a:solidFill>
                <a:latin typeface="Monotype Corsiva" pitchFamily="66" charset="0"/>
              </a:rPr>
              <a:t>Зелений капелюх</a:t>
            </a:r>
            <a:endParaRPr lang="uk-UA" sz="6000" b="1" dirty="0">
              <a:solidFill>
                <a:srgbClr val="92D050"/>
              </a:solidFill>
              <a:latin typeface="Monotype Corsiva" pitchFamily="66" charset="0"/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3582258" y="1319931"/>
            <a:ext cx="647917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Творчість, почуття гумору.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32787" y="3148532"/>
            <a:ext cx="939150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 smtClean="0">
                <a:latin typeface="Algerian" panose="04020705040A02060702" pitchFamily="82" charset="0"/>
              </a:rPr>
              <a:t>Як</a:t>
            </a:r>
            <a:r>
              <a:rPr lang="en-US" sz="3200" b="1" dirty="0" smtClean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можна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зробити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процес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більш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цікавим</a:t>
            </a:r>
            <a:r>
              <a:rPr lang="en-US" sz="3200" b="1" dirty="0">
                <a:latin typeface="Algerian" panose="04020705040A02060702" pitchFamily="82" charset="0"/>
              </a:rPr>
              <a:t> і </a:t>
            </a:r>
            <a:r>
              <a:rPr lang="en-US" sz="3200" b="1" dirty="0" err="1">
                <a:latin typeface="Algerian" panose="04020705040A02060702" pitchFamily="82" charset="0"/>
              </a:rPr>
              <a:t>захоплюючим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учнів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нестандартні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можна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ставити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на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уроках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64707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71" t="17647" r="50430" b="21647"/>
          <a:stretch/>
        </p:blipFill>
        <p:spPr bwMode="auto">
          <a:xfrm>
            <a:off x="9875042" y="4567672"/>
            <a:ext cx="2316958" cy="2290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251259" y="590059"/>
            <a:ext cx="9760959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100" b="1" dirty="0" err="1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Як</a:t>
            </a:r>
            <a:r>
              <a:rPr lang="en-US" sz="3100" b="1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можна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зробити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процес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цілепокладання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більш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цікавим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і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захоплюючим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для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учнів</a:t>
            </a:r>
            <a:r>
              <a:rPr lang="en-US" sz="3100" b="1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100" b="1" dirty="0" smtClean="0">
              <a:solidFill>
                <a:schemeClr val="accent6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r>
              <a:rPr lang="uk-UA" sz="3100" dirty="0"/>
              <a:t>Перетворити цілепокладання на гру (</a:t>
            </a:r>
            <a:r>
              <a:rPr lang="uk-UA" sz="3100" dirty="0" err="1"/>
              <a:t>квести</a:t>
            </a:r>
            <a:r>
              <a:rPr lang="uk-UA" sz="3100" dirty="0"/>
              <a:t>, рольові ігри, конкурси, змагання…), використовувати онлайн-платформи та інструменти, візуалізацію </a:t>
            </a:r>
            <a:r>
              <a:rPr lang="ru-RU" sz="3100" dirty="0"/>
              <a:t>за </a:t>
            </a:r>
            <a:r>
              <a:rPr lang="ru-RU" sz="3100" dirty="0" err="1"/>
              <a:t>допомогою</a:t>
            </a:r>
            <a:r>
              <a:rPr lang="ru-RU" sz="3100" dirty="0"/>
              <a:t> </a:t>
            </a:r>
            <a:r>
              <a:rPr lang="ru-RU" sz="3100" dirty="0" err="1"/>
              <a:t>ментальних</a:t>
            </a:r>
            <a:r>
              <a:rPr lang="ru-RU" sz="3100" dirty="0"/>
              <a:t> карт, </a:t>
            </a:r>
            <a:r>
              <a:rPr lang="ru-RU" sz="3100" dirty="0" err="1"/>
              <a:t>колажів</a:t>
            </a:r>
            <a:r>
              <a:rPr lang="ru-RU" sz="3100" dirty="0"/>
              <a:t>, </a:t>
            </a:r>
            <a:r>
              <a:rPr lang="ru-RU" sz="3100" dirty="0" err="1"/>
              <a:t>презентацій</a:t>
            </a:r>
            <a:r>
              <a:rPr lang="ru-RU" sz="3100" dirty="0"/>
              <a:t>, </a:t>
            </a:r>
            <a:r>
              <a:rPr lang="ru-RU" sz="3100" dirty="0" err="1"/>
              <a:t>зв</a:t>
            </a:r>
            <a:r>
              <a:rPr lang="en-US" sz="3100" dirty="0"/>
              <a:t>’</a:t>
            </a:r>
            <a:r>
              <a:rPr lang="ru-RU" sz="3100" dirty="0" err="1"/>
              <a:t>язувати</a:t>
            </a:r>
            <a:r>
              <a:rPr lang="ru-RU" sz="3100" dirty="0"/>
              <a:t> </a:t>
            </a:r>
            <a:r>
              <a:rPr lang="ru-RU" sz="3100" dirty="0" err="1"/>
              <a:t>цілі</a:t>
            </a:r>
            <a:r>
              <a:rPr lang="ru-RU" sz="3100" dirty="0"/>
              <a:t> </a:t>
            </a:r>
            <a:r>
              <a:rPr lang="ru-RU" sz="3100" dirty="0" err="1"/>
              <a:t>із</a:t>
            </a:r>
            <a:r>
              <a:rPr lang="ru-RU" sz="3100" dirty="0"/>
              <a:t> </a:t>
            </a:r>
            <a:r>
              <a:rPr lang="ru-RU" sz="3100" dirty="0" err="1"/>
              <a:t>реальним</a:t>
            </a:r>
            <a:r>
              <a:rPr lang="ru-RU" sz="3100" dirty="0"/>
              <a:t> </a:t>
            </a:r>
            <a:r>
              <a:rPr lang="ru-RU" sz="3100" dirty="0" err="1"/>
              <a:t>життям</a:t>
            </a:r>
            <a:endParaRPr lang="en-US" sz="3100" dirty="0"/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Які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нестандартні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цілі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можна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ставити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на</a:t>
            </a:r>
            <a:r>
              <a:rPr lang="en-US" sz="3100" b="1" dirty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 </a:t>
            </a:r>
            <a:r>
              <a:rPr lang="en-US" sz="3100" b="1" dirty="0" err="1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уроках</a:t>
            </a:r>
            <a:r>
              <a:rPr lang="en-US" sz="3100" b="1" dirty="0" smtClean="0">
                <a:solidFill>
                  <a:schemeClr val="accent6">
                    <a:lumMod val="75000"/>
                  </a:schemeClr>
                </a:solidFill>
                <a:latin typeface="Algerian" panose="04020705040A02060702" pitchFamily="82" charset="0"/>
              </a:rPr>
              <a:t>?</a:t>
            </a:r>
            <a:endParaRPr lang="uk-UA" sz="3100" b="1" dirty="0" smtClean="0">
              <a:solidFill>
                <a:schemeClr val="accent6">
                  <a:lumMod val="75000"/>
                </a:schemeClr>
              </a:solidFill>
              <a:latin typeface="Algerian" panose="04020705040A02060702" pitchFamily="82" charset="0"/>
            </a:endParaRPr>
          </a:p>
          <a:p>
            <a:r>
              <a:rPr lang="uk-UA" sz="3100" dirty="0"/>
              <a:t>Створити соціальний </a:t>
            </a:r>
            <a:r>
              <a:rPr lang="uk-UA" sz="3100" dirty="0" err="1"/>
              <a:t>проєкт</a:t>
            </a:r>
            <a:r>
              <a:rPr lang="uk-UA" sz="3100" dirty="0"/>
              <a:t>, </a:t>
            </a:r>
            <a:r>
              <a:rPr lang="uk-UA" sz="3100" dirty="0" smtClean="0"/>
              <a:t>організувати захід, зняти фільм и відеоролик, провести дослідження…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92025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Картинки по запросу білий капелюх едварда де бон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1" t="17647" r="66251" b="21647"/>
          <a:stretch/>
        </p:blipFill>
        <p:spPr bwMode="auto">
          <a:xfrm>
            <a:off x="251985" y="254918"/>
            <a:ext cx="3486629" cy="286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63122" y="254918"/>
            <a:ext cx="440377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6000" b="1" dirty="0" smtClean="0">
                <a:solidFill>
                  <a:srgbClr val="0070C0"/>
                </a:solidFill>
                <a:latin typeface="Monotype Corsiva" pitchFamily="66" charset="0"/>
              </a:rPr>
              <a:t>Синій капелюх</a:t>
            </a:r>
            <a:endParaRPr lang="uk-UA" sz="6000" b="1" dirty="0">
              <a:solidFill>
                <a:srgbClr val="0070C0"/>
              </a:solidFill>
              <a:latin typeface="Monotype Corsiva" pitchFamily="66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945558" y="1270581"/>
            <a:ext cx="686346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Контроль за розумовим процесом.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297953" y="3088684"/>
            <a:ext cx="95110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 smtClean="0">
                <a:latin typeface="Algerian" panose="04020705040A02060702" pitchFamily="82" charset="0"/>
              </a:rPr>
              <a:t>Які</a:t>
            </a:r>
            <a:r>
              <a:rPr lang="en-US" sz="3200" b="1" dirty="0" smtClean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рекомендації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щодо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 smtClean="0">
                <a:latin typeface="Algerian" panose="04020705040A02060702" pitchFamily="82" charset="0"/>
              </a:rPr>
              <a:t>мож</a:t>
            </a:r>
            <a:r>
              <a:rPr lang="uk-UA" sz="3200" b="1" dirty="0" smtClean="0">
                <a:latin typeface="Algerian" panose="04020705040A02060702" pitchFamily="82" charset="0"/>
              </a:rPr>
              <a:t>на</a:t>
            </a:r>
            <a:r>
              <a:rPr lang="en-US" sz="3200" b="1" dirty="0" smtClean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сформулювати</a:t>
            </a:r>
            <a:r>
              <a:rPr lang="en-US" sz="3200" b="1" dirty="0">
                <a:latin typeface="Algerian" panose="04020705040A02060702" pitchFamily="82" charset="0"/>
              </a:rPr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b="1" dirty="0" err="1">
                <a:latin typeface="Algerian" panose="04020705040A02060702" pitchFamily="82" charset="0"/>
              </a:rPr>
              <a:t>Які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наступні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кроки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uk-UA" sz="3200" b="1" dirty="0" smtClean="0">
                <a:latin typeface="Algerian" panose="04020705040A02060702" pitchFamily="82" charset="0"/>
              </a:rPr>
              <a:t>можемо </a:t>
            </a:r>
            <a:r>
              <a:rPr lang="en-US" sz="3200" b="1" dirty="0" err="1" smtClean="0">
                <a:latin typeface="Algerian" panose="04020705040A02060702" pitchFamily="82" charset="0"/>
              </a:rPr>
              <a:t>зробити</a:t>
            </a:r>
            <a:r>
              <a:rPr lang="en-US" sz="3200" b="1" dirty="0" smtClean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для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вдосконалення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своїх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>
                <a:latin typeface="Algerian" panose="04020705040A02060702" pitchFamily="82" charset="0"/>
              </a:rPr>
              <a:t>навичок</a:t>
            </a:r>
            <a:r>
              <a:rPr lang="en-US" sz="3200" b="1" dirty="0">
                <a:latin typeface="Algerian" panose="04020705040A02060702" pitchFamily="82" charset="0"/>
              </a:rPr>
              <a:t> </a:t>
            </a:r>
            <a:r>
              <a:rPr lang="en-US" sz="3200" b="1" dirty="0" err="1" smtClean="0">
                <a:latin typeface="Algerian" panose="04020705040A02060702" pitchFamily="82" charset="0"/>
              </a:rPr>
              <a:t>цілепокладання</a:t>
            </a:r>
            <a:r>
              <a:rPr lang="en-US" sz="3200" b="1" dirty="0" smtClean="0">
                <a:latin typeface="Algerian" panose="04020705040A02060702" pitchFamily="82" charset="0"/>
              </a:rPr>
              <a:t>?</a:t>
            </a:r>
            <a:endParaRPr lang="en-US" sz="3200" b="1" dirty="0"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62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0291" y="517236"/>
            <a:ext cx="81557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spc="600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ПРАКТИЧНА ВПРАВА</a:t>
            </a:r>
            <a:endParaRPr lang="en-US" sz="4800" b="1" spc="600" dirty="0">
              <a:solidFill>
                <a:schemeClr val="accent6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-192" t="4015" r="571" b="6083"/>
          <a:stretch/>
        </p:blipFill>
        <p:spPr>
          <a:xfrm>
            <a:off x="770021" y="1652337"/>
            <a:ext cx="8406063" cy="4267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15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182" y="174172"/>
            <a:ext cx="3124199" cy="31241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448" y="1097274"/>
            <a:ext cx="3124199" cy="31241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661" y="1974659"/>
            <a:ext cx="3108962" cy="31089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687" y="1097274"/>
            <a:ext cx="3108962" cy="31089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786" y="2651755"/>
            <a:ext cx="3107871" cy="310787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990" y="1338944"/>
            <a:ext cx="3124199" cy="31241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4577" y="5083621"/>
            <a:ext cx="1857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НАМІР</a:t>
            </a:r>
            <a:endParaRPr lang="uk-UA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52843" y="5498718"/>
            <a:ext cx="1428751" cy="521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ПЛАН</a:t>
            </a:r>
            <a:endParaRPr lang="uk-UA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8683" y="5759626"/>
            <a:ext cx="2447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СТРАТЕГІЯ</a:t>
            </a:r>
            <a:endParaRPr lang="uk-UA" sz="2800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81647" y="5857946"/>
            <a:ext cx="2661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РЕЗУЛЬТАТ</a:t>
            </a:r>
            <a:endParaRPr lang="uk-UA" sz="2800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98967" y="6186693"/>
            <a:ext cx="1857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УСПІХ</a:t>
            </a:r>
            <a:endParaRPr lang="uk-UA" sz="28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92344" y="5802431"/>
            <a:ext cx="2699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МОТИВАЦІЯ</a:t>
            </a:r>
            <a:endParaRPr lang="uk-UA" sz="2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77141" y="276656"/>
            <a:ext cx="52458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Arial Black" panose="020B0A04020102020204" pitchFamily="34" charset="0"/>
              </a:rPr>
              <a:t>ЦІЛЕПОКЛАДАННЯ</a:t>
            </a:r>
            <a:endParaRPr lang="uk-UA" sz="3200" b="1" dirty="0">
              <a:solidFill>
                <a:schemeClr val="accent6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85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4601" y="3900108"/>
            <a:ext cx="4397399" cy="2957892"/>
          </a:xfrm>
          <a:prstGeom prst="rect">
            <a:avLst/>
          </a:prstGeom>
        </p:spPr>
      </p:pic>
      <p:sp>
        <p:nvSpPr>
          <p:cNvPr id="2" name="Прямокутник 1"/>
          <p:cNvSpPr/>
          <p:nvPr/>
        </p:nvSpPr>
        <p:spPr>
          <a:xfrm>
            <a:off x="320842" y="1443334"/>
            <a:ext cx="1050757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600" dirty="0" smtClean="0">
                <a:hlinkClick r:id="rId3"/>
              </a:rPr>
              <a:t>1.</a:t>
            </a:r>
            <a:r>
              <a:rPr lang="en-US" sz="3600" dirty="0" smtClean="0">
                <a:hlinkClick r:id="rId3"/>
              </a:rPr>
              <a:t>https</a:t>
            </a:r>
            <a:r>
              <a:rPr lang="en-US" sz="3600" dirty="0">
                <a:hlinkClick r:id="rId3"/>
              </a:rPr>
              <a:t>://</a:t>
            </a:r>
            <a:r>
              <a:rPr lang="en-US" sz="3600" dirty="0" smtClean="0">
                <a:hlinkClick r:id="rId3"/>
              </a:rPr>
              <a:t>vseosvita.ua/library/prezentacia-vikoristanna-metodu-sist-kapeluhiv-mislenna-na-uroci-literaturnogo-citanna-189241.html</a:t>
            </a:r>
            <a:r>
              <a:rPr lang="en-US" sz="3600" dirty="0" smtClean="0"/>
              <a:t> </a:t>
            </a:r>
            <a:endParaRPr lang="uk-UA" sz="3600" dirty="0" smtClean="0"/>
          </a:p>
          <a:p>
            <a:pPr algn="just"/>
            <a:r>
              <a:rPr lang="uk-UA" sz="3600" dirty="0" smtClean="0"/>
              <a:t>2. Поради штучного інтелекту </a:t>
            </a:r>
            <a:r>
              <a:rPr lang="en-US" sz="3600" dirty="0" smtClean="0"/>
              <a:t>Gemini</a:t>
            </a:r>
            <a:endParaRPr lang="en-US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-1122946" y="433137"/>
            <a:ext cx="11774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СПИСОК ВИКОРИСТАНИХ ДЖЕРЕЛ: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 descr="метод-шести-шляп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388" y="3900108"/>
            <a:ext cx="7270376" cy="2566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7959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4601" y="3900108"/>
            <a:ext cx="4397399" cy="295789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44444" y="4253335"/>
            <a:ext cx="55547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Дякую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за </a:t>
            </a:r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увагу</a:t>
            </a:r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!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Рисунок 5" descr="метод-шести-шляп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899" y="563338"/>
            <a:ext cx="8096250" cy="2857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247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2132</TotalTime>
  <Words>976</Words>
  <Application>Microsoft Office PowerPoint</Application>
  <PresentationFormat>Широкий екран</PresentationFormat>
  <Paragraphs>99</Paragraphs>
  <Slides>26</Slides>
  <Notes>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40" baseType="lpstr">
      <vt:lpstr>Algerian</vt:lpstr>
      <vt:lpstr>Arial</vt:lpstr>
      <vt:lpstr>Arial Black</vt:lpstr>
      <vt:lpstr>Bahnschrift SemiBold SemiConden</vt:lpstr>
      <vt:lpstr>Calibri</vt:lpstr>
      <vt:lpstr>Calisto MT</vt:lpstr>
      <vt:lpstr>Courier New</vt:lpstr>
      <vt:lpstr>Monotype Corsiva</vt:lpstr>
      <vt:lpstr>Symbol</vt:lpstr>
      <vt:lpstr>Times New Roman</vt:lpstr>
      <vt:lpstr>Trebuchet MS</vt:lpstr>
      <vt:lpstr>Wingdings</vt:lpstr>
      <vt:lpstr>Wingdings 3</vt:lpstr>
      <vt:lpstr>Аспект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Латеральне мислення, як гра уяви та ідей молодшого школяра</dc:title>
  <dc:creator>нина чангли</dc:creator>
  <cp:lastModifiedBy>Заступник директора</cp:lastModifiedBy>
  <cp:revision>124</cp:revision>
  <dcterms:created xsi:type="dcterms:W3CDTF">2018-01-15T14:10:19Z</dcterms:created>
  <dcterms:modified xsi:type="dcterms:W3CDTF">2025-02-19T08:50:59Z</dcterms:modified>
</cp:coreProperties>
</file>