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14630400" cy="8229600"/>
  <p:notesSz cx="8229600" cy="146304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2-1.png"/><Relationship Id="rId3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3-1.png"/><Relationship Id="rId3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4-1.png"/><Relationship Id="rId3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5-1.png"/><Relationship Id="rId3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6-1.png"/><Relationship Id="rId3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7-1.png"/><Relationship Id="rId3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8-1.png"/><Relationship Id="rId3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9-1.png"/><Relationship Id="rId3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10-1.png"/><Relationship Id="rId3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11-1.png"/><Relationship Id="rId3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-1.png"/><Relationship Id="rId2" Type="http://schemas.openxmlformats.org/officeDocument/2006/relationships/slideLayout" Target="../slideLayouts/slideLayout3.xml"/><Relationship Id="rId3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slideLayout" Target="../slideLayouts/slideLayout4.xml"/><Relationship Id="rId3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image" Target="../media/image-5-2.png"/><Relationship Id="rId3" Type="http://schemas.openxmlformats.org/officeDocument/2006/relationships/image" Target="../media/image-5-3.png"/><Relationship Id="rId4" Type="http://schemas.openxmlformats.org/officeDocument/2006/relationships/image" Target="../media/image-5-4.png"/><Relationship Id="rId5" Type="http://schemas.openxmlformats.org/officeDocument/2006/relationships/slideLayout" Target="../slideLayouts/slideLayout6.xml"/><Relationship Id="rId6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slideLayout" Target="../slideLayouts/slideLayout7.xml"/><Relationship Id="rId3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image" Target="../media/image-7-2.png"/><Relationship Id="rId3" Type="http://schemas.openxmlformats.org/officeDocument/2006/relationships/image" Target="../media/image-7-3.png"/><Relationship Id="rId4" Type="http://schemas.openxmlformats.org/officeDocument/2006/relationships/image" Target="../media/image-7-4.png"/><Relationship Id="rId5" Type="http://schemas.openxmlformats.org/officeDocument/2006/relationships/slideLayout" Target="../slideLayouts/slideLayout8.xml"/><Relationship Id="rId6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slideLayout" Target="../slideLayouts/slideLayout9.xml"/><Relationship Id="rId3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9-1.png"/><Relationship Id="rId2" Type="http://schemas.openxmlformats.org/officeDocument/2006/relationships/image" Target="../media/image-9-2.png"/><Relationship Id="rId3" Type="http://schemas.openxmlformats.org/officeDocument/2006/relationships/image" Target="../media/image-9-3.png"/><Relationship Id="rId4" Type="http://schemas.openxmlformats.org/officeDocument/2006/relationships/image" Target="../media/image-9-4.png"/><Relationship Id="rId5" Type="http://schemas.openxmlformats.org/officeDocument/2006/relationships/slideLayout" Target="../slideLayouts/slideLayout10.xml"/><Relationship Id="rId6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-1.png"/><Relationship Id="rId2" Type="http://schemas.openxmlformats.org/officeDocument/2006/relationships/slideLayout" Target="../slideLayouts/slideLayout11.xml"/><Relationship Id="rId3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1244084"/>
            <a:ext cx="7556421" cy="293465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7700"/>
              </a:lnSpc>
              <a:buNone/>
            </a:pPr>
            <a:r>
              <a:rPr lang="en-US" sz="6150" b="1" spc="-185" kern="0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Впровадження штучного інтелекту в дошкільну освіту</a:t>
            </a:r>
            <a:endParaRPr lang="en-US" sz="6150" dirty="0"/>
          </a:p>
        </p:txBody>
      </p:sp>
      <p:sp>
        <p:nvSpPr>
          <p:cNvPr id="4" name="Text 1"/>
          <p:cNvSpPr/>
          <p:nvPr/>
        </p:nvSpPr>
        <p:spPr>
          <a:xfrm>
            <a:off x="6280190" y="4518898"/>
            <a:ext cx="7556421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spc="-36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Штучний інтелект (ШІ) швидко розвивається, і його потенціал у різних сферах життя стає дедалі очевиднішим. Однією з перспективних сфер застосування ШІ є дошкільна освіта. Ця презентація дослідить переваги та виклики використання ШІ для покращення навчання та розвитку дошкільнят.</a:t>
            </a:r>
            <a:endParaRPr lang="en-US" sz="1750" dirty="0"/>
          </a:p>
        </p:txBody>
      </p:sp>
      <p:sp>
        <p:nvSpPr>
          <p:cNvPr id="5" name="Shape 2"/>
          <p:cNvSpPr/>
          <p:nvPr/>
        </p:nvSpPr>
        <p:spPr>
          <a:xfrm>
            <a:off x="6280190" y="6605468"/>
            <a:ext cx="362903" cy="362903"/>
          </a:xfrm>
          <a:prstGeom prst="roundRect">
            <a:avLst>
              <a:gd name="adj" fmla="val 25194296"/>
            </a:avLst>
          </a:prstGeom>
          <a:solidFill>
            <a:srgbClr val="C4D3D4"/>
          </a:solidFill>
          <a:ln w="7620">
            <a:solidFill>
              <a:srgbClr val="FFFFFF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6394133" y="6738104"/>
            <a:ext cx="135017" cy="9751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750"/>
              </a:lnSpc>
              <a:buNone/>
            </a:pPr>
            <a:r>
              <a:rPr lang="en-US" sz="750" spc="-36" kern="0" dirty="0">
                <a:solidFill>
                  <a:srgbClr val="3C3838"/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ДР</a:t>
            </a:r>
            <a:endParaRPr lang="en-US" sz="750" dirty="0"/>
          </a:p>
        </p:txBody>
      </p:sp>
      <p:sp>
        <p:nvSpPr>
          <p:cNvPr id="7" name="Text 4"/>
          <p:cNvSpPr/>
          <p:nvPr/>
        </p:nvSpPr>
        <p:spPr>
          <a:xfrm>
            <a:off x="6756440" y="6588562"/>
            <a:ext cx="2105263" cy="3968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3100"/>
              </a:lnSpc>
              <a:buNone/>
            </a:pPr>
            <a:r>
              <a:rPr lang="en-US" sz="2200" b="1" spc="-36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by Діана Рибак</a:t>
            </a:r>
            <a:endParaRPr lang="en-US" sz="2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54023" y="927616"/>
            <a:ext cx="7635954" cy="134659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5300"/>
              </a:lnSpc>
              <a:buNone/>
            </a:pPr>
            <a:r>
              <a:rPr lang="en-US" sz="4200" b="1" spc="-127" kern="0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Визначення штучного інтелекту та його можливості</a:t>
            </a:r>
            <a:endParaRPr lang="en-US" sz="4200" dirty="0"/>
          </a:p>
        </p:txBody>
      </p:sp>
      <p:sp>
        <p:nvSpPr>
          <p:cNvPr id="4" name="Shape 1"/>
          <p:cNvSpPr/>
          <p:nvPr/>
        </p:nvSpPr>
        <p:spPr>
          <a:xfrm>
            <a:off x="754023" y="2597348"/>
            <a:ext cx="3710345" cy="4704636"/>
          </a:xfrm>
          <a:prstGeom prst="roundRect">
            <a:avLst>
              <a:gd name="adj" fmla="val 2439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977027" y="2820353"/>
            <a:ext cx="2693194" cy="3365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650"/>
              </a:lnSpc>
              <a:buNone/>
            </a:pPr>
            <a:r>
              <a:rPr lang="en-US" sz="2100" b="1" spc="-64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Визначення</a:t>
            </a:r>
            <a:endParaRPr lang="en-US" sz="2100" dirty="0"/>
          </a:p>
        </p:txBody>
      </p:sp>
      <p:sp>
        <p:nvSpPr>
          <p:cNvPr id="6" name="Text 3"/>
          <p:cNvSpPr/>
          <p:nvPr/>
        </p:nvSpPr>
        <p:spPr>
          <a:xfrm>
            <a:off x="977027" y="3286125"/>
            <a:ext cx="3264337" cy="37928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700"/>
              </a:lnSpc>
              <a:buNone/>
            </a:pPr>
            <a:r>
              <a:rPr lang="en-US" sz="1650" spc="-34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Штучний інтелект - це галузь комп'ютерної науки, що займається створенням інтелектуальних систем, здатних виконувати завдання, які зазвичай вимагають людського інтелекту, наприклад, розв'язування проблем, прийняття рішень, навчання та розпізнавання образів.</a:t>
            </a:r>
            <a:endParaRPr lang="en-US" sz="1650" dirty="0"/>
          </a:p>
        </p:txBody>
      </p:sp>
      <p:sp>
        <p:nvSpPr>
          <p:cNvPr id="7" name="Shape 4"/>
          <p:cNvSpPr/>
          <p:nvPr/>
        </p:nvSpPr>
        <p:spPr>
          <a:xfrm>
            <a:off x="4679752" y="2597348"/>
            <a:ext cx="3710345" cy="4704636"/>
          </a:xfrm>
          <a:prstGeom prst="roundRect">
            <a:avLst>
              <a:gd name="adj" fmla="val 2439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4902756" y="2820353"/>
            <a:ext cx="2693194" cy="3365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650"/>
              </a:lnSpc>
              <a:buNone/>
            </a:pPr>
            <a:r>
              <a:rPr lang="en-US" sz="2100" b="1" spc="-64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Можливості</a:t>
            </a:r>
            <a:endParaRPr lang="en-US" sz="2100" dirty="0"/>
          </a:p>
        </p:txBody>
      </p:sp>
      <p:sp>
        <p:nvSpPr>
          <p:cNvPr id="9" name="Text 6"/>
          <p:cNvSpPr/>
          <p:nvPr/>
        </p:nvSpPr>
        <p:spPr>
          <a:xfrm>
            <a:off x="4902756" y="3286125"/>
            <a:ext cx="3264337" cy="34480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700"/>
              </a:lnSpc>
              <a:buNone/>
            </a:pPr>
            <a:r>
              <a:rPr lang="en-US" sz="1650" spc="-34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ШІ має широкий спектр можливостей, включаючи обробку природної мови, комп'ютерний зір, машинне навчання та глибоке навчання. Ці можливості можна використовувати для автоматизації завдань, аналізу даних та створення персоналізованих досвідів.</a:t>
            </a:r>
            <a:endParaRPr lang="en-US" sz="16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2310408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46867" y="2966918"/>
            <a:ext cx="13336667" cy="11551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4500"/>
              </a:lnSpc>
              <a:buNone/>
            </a:pPr>
            <a:r>
              <a:rPr lang="en-US" sz="3600" b="1" spc="-109" kern="0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Переваги використання штучного інтелекту в дошкільній освіті</a:t>
            </a:r>
            <a:endParaRPr lang="en-US" sz="3600" dirty="0"/>
          </a:p>
        </p:txBody>
      </p:sp>
      <p:sp>
        <p:nvSpPr>
          <p:cNvPr id="4" name="Shape 1"/>
          <p:cNvSpPr/>
          <p:nvPr/>
        </p:nvSpPr>
        <p:spPr>
          <a:xfrm>
            <a:off x="646867" y="4607123"/>
            <a:ext cx="415766" cy="415766"/>
          </a:xfrm>
          <a:prstGeom prst="roundRect">
            <a:avLst>
              <a:gd name="adj" fmla="val 18672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799148" y="4676299"/>
            <a:ext cx="111204" cy="27729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150"/>
              </a:lnSpc>
              <a:buNone/>
            </a:pPr>
            <a:r>
              <a:rPr lang="en-US" sz="2150" b="1" spc="-65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1</a:t>
            </a:r>
            <a:endParaRPr lang="en-US" sz="2150" dirty="0"/>
          </a:p>
        </p:txBody>
      </p:sp>
      <p:sp>
        <p:nvSpPr>
          <p:cNvPr id="6" name="Text 3"/>
          <p:cNvSpPr/>
          <p:nvPr/>
        </p:nvSpPr>
        <p:spPr>
          <a:xfrm>
            <a:off x="1247418" y="4607123"/>
            <a:ext cx="2814280" cy="28884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250"/>
              </a:lnSpc>
              <a:buNone/>
            </a:pPr>
            <a:r>
              <a:rPr lang="en-US" sz="1800" b="1" spc="-55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Персоналізація навчання</a:t>
            </a:r>
            <a:endParaRPr lang="en-US" sz="1800" dirty="0"/>
          </a:p>
        </p:txBody>
      </p:sp>
      <p:sp>
        <p:nvSpPr>
          <p:cNvPr id="7" name="Text 4"/>
          <p:cNvSpPr/>
          <p:nvPr/>
        </p:nvSpPr>
        <p:spPr>
          <a:xfrm>
            <a:off x="1247418" y="5006816"/>
            <a:ext cx="5975390" cy="5912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300"/>
              </a:lnSpc>
              <a:buNone/>
            </a:pPr>
            <a:r>
              <a:rPr lang="en-US" sz="1450" spc="-29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ШІ може створювати індивідуальні навчальні програми для кожної дитини, враховуючи її інтереси, здібності та швидкість навчання.</a:t>
            </a:r>
            <a:endParaRPr lang="en-US" sz="1450" dirty="0"/>
          </a:p>
        </p:txBody>
      </p:sp>
      <p:sp>
        <p:nvSpPr>
          <p:cNvPr id="8" name="Shape 5"/>
          <p:cNvSpPr/>
          <p:nvPr/>
        </p:nvSpPr>
        <p:spPr>
          <a:xfrm>
            <a:off x="7407593" y="4607123"/>
            <a:ext cx="415766" cy="415766"/>
          </a:xfrm>
          <a:prstGeom prst="roundRect">
            <a:avLst>
              <a:gd name="adj" fmla="val 18672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7532251" y="4676299"/>
            <a:ext cx="166330" cy="27729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150"/>
              </a:lnSpc>
              <a:buNone/>
            </a:pPr>
            <a:r>
              <a:rPr lang="en-US" sz="2150" b="1" spc="-65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2</a:t>
            </a:r>
            <a:endParaRPr lang="en-US" sz="2150" dirty="0"/>
          </a:p>
        </p:txBody>
      </p:sp>
      <p:sp>
        <p:nvSpPr>
          <p:cNvPr id="10" name="Text 7"/>
          <p:cNvSpPr/>
          <p:nvPr/>
        </p:nvSpPr>
        <p:spPr>
          <a:xfrm>
            <a:off x="8008144" y="4607123"/>
            <a:ext cx="3023830" cy="28884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250"/>
              </a:lnSpc>
              <a:buNone/>
            </a:pPr>
            <a:r>
              <a:rPr lang="en-US" sz="1800" b="1" spc="-55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Інтерактивні навчальні ігри</a:t>
            </a:r>
            <a:endParaRPr lang="en-US" sz="1800" dirty="0"/>
          </a:p>
        </p:txBody>
      </p:sp>
      <p:sp>
        <p:nvSpPr>
          <p:cNvPr id="11" name="Text 8"/>
          <p:cNvSpPr/>
          <p:nvPr/>
        </p:nvSpPr>
        <p:spPr>
          <a:xfrm>
            <a:off x="8008144" y="5006816"/>
            <a:ext cx="5975390" cy="88689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300"/>
              </a:lnSpc>
              <a:buNone/>
            </a:pPr>
            <a:r>
              <a:rPr lang="en-US" sz="1450" spc="-29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ШІ може створювати цікаві та захоплюючі ігри, які допомагають дітям розвивати різні навички, наприклад, логічне мислення, креативність, мовні навички та просторове мислення.</a:t>
            </a:r>
            <a:endParaRPr lang="en-US" sz="1450" dirty="0"/>
          </a:p>
        </p:txBody>
      </p:sp>
      <p:sp>
        <p:nvSpPr>
          <p:cNvPr id="12" name="Shape 9"/>
          <p:cNvSpPr/>
          <p:nvPr/>
        </p:nvSpPr>
        <p:spPr>
          <a:xfrm>
            <a:off x="646867" y="6286381"/>
            <a:ext cx="415766" cy="415766"/>
          </a:xfrm>
          <a:prstGeom prst="roundRect">
            <a:avLst>
              <a:gd name="adj" fmla="val 18672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769382" y="6355556"/>
            <a:ext cx="170617" cy="27729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150"/>
              </a:lnSpc>
              <a:buNone/>
            </a:pPr>
            <a:r>
              <a:rPr lang="en-US" sz="2150" b="1" spc="-65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3</a:t>
            </a:r>
            <a:endParaRPr lang="en-US" sz="2150" dirty="0"/>
          </a:p>
        </p:txBody>
      </p:sp>
      <p:sp>
        <p:nvSpPr>
          <p:cNvPr id="14" name="Text 11"/>
          <p:cNvSpPr/>
          <p:nvPr/>
        </p:nvSpPr>
        <p:spPr>
          <a:xfrm>
            <a:off x="1247418" y="6286381"/>
            <a:ext cx="2608898" cy="28884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250"/>
              </a:lnSpc>
              <a:buNone/>
            </a:pPr>
            <a:r>
              <a:rPr lang="en-US" sz="1800" b="1" spc="-55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Автоматизація завдань</a:t>
            </a:r>
            <a:endParaRPr lang="en-US" sz="1800" dirty="0"/>
          </a:p>
        </p:txBody>
      </p:sp>
      <p:sp>
        <p:nvSpPr>
          <p:cNvPr id="15" name="Text 12"/>
          <p:cNvSpPr/>
          <p:nvPr/>
        </p:nvSpPr>
        <p:spPr>
          <a:xfrm>
            <a:off x="1247418" y="6686074"/>
            <a:ext cx="5975390" cy="5912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300"/>
              </a:lnSpc>
              <a:buNone/>
            </a:pPr>
            <a:r>
              <a:rPr lang="en-US" sz="1450" spc="-29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ШІ може автоматизувати рутинні завдання для вихователів, наприклад, перевірку домашніх завдань або планування занять.</a:t>
            </a:r>
            <a:endParaRPr lang="en-US" sz="1450" dirty="0"/>
          </a:p>
        </p:txBody>
      </p:sp>
      <p:sp>
        <p:nvSpPr>
          <p:cNvPr id="16" name="Shape 13"/>
          <p:cNvSpPr/>
          <p:nvPr/>
        </p:nvSpPr>
        <p:spPr>
          <a:xfrm>
            <a:off x="7407593" y="6286381"/>
            <a:ext cx="415766" cy="415766"/>
          </a:xfrm>
          <a:prstGeom prst="roundRect">
            <a:avLst>
              <a:gd name="adj" fmla="val 18672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7525822" y="6355556"/>
            <a:ext cx="179189" cy="27729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150"/>
              </a:lnSpc>
              <a:buNone/>
            </a:pPr>
            <a:r>
              <a:rPr lang="en-US" sz="2150" b="1" spc="-65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4</a:t>
            </a:r>
            <a:endParaRPr lang="en-US" sz="2150" dirty="0"/>
          </a:p>
        </p:txBody>
      </p:sp>
      <p:sp>
        <p:nvSpPr>
          <p:cNvPr id="18" name="Text 15"/>
          <p:cNvSpPr/>
          <p:nvPr/>
        </p:nvSpPr>
        <p:spPr>
          <a:xfrm>
            <a:off x="8008144" y="6286381"/>
            <a:ext cx="2310408" cy="28884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250"/>
              </a:lnSpc>
              <a:buNone/>
            </a:pPr>
            <a:r>
              <a:rPr lang="en-US" sz="1800" b="1" spc="-55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Збільшення безпеки</a:t>
            </a:r>
            <a:endParaRPr lang="en-US" sz="1800" dirty="0"/>
          </a:p>
        </p:txBody>
      </p:sp>
      <p:sp>
        <p:nvSpPr>
          <p:cNvPr id="19" name="Text 16"/>
          <p:cNvSpPr/>
          <p:nvPr/>
        </p:nvSpPr>
        <p:spPr>
          <a:xfrm>
            <a:off x="8008144" y="6686074"/>
            <a:ext cx="5975390" cy="88689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300"/>
              </a:lnSpc>
              <a:buNone/>
            </a:pPr>
            <a:r>
              <a:rPr lang="en-US" sz="1450" spc="-29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ШІ може використовуватися для моніторингу дітей, наприклад, для виявлення небезпечних ситуацій або відстеження їхнього пересування.</a:t>
            </a:r>
            <a:endParaRPr lang="en-US" sz="14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004060"/>
            <a:ext cx="130428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5550"/>
              </a:lnSpc>
              <a:buNone/>
            </a:pPr>
            <a:r>
              <a:rPr lang="en-US" sz="4450" b="1" spc="-134" kern="0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Приклади застосування штучного інтелекту в дошкільних закладах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793790" y="3988594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750"/>
              </a:lnSpc>
              <a:buNone/>
            </a:pPr>
            <a:r>
              <a:rPr lang="en-US" sz="2200" b="1" spc="-67" kern="0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Навчальні ігри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793790" y="4569738"/>
            <a:ext cx="3978116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spc="-36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Ігри з віртуальними персонажами, які адаптуються до рівня дитини та надають зворотний зв'язок.</a:t>
            </a:r>
            <a:endParaRPr lang="en-US" sz="1750" dirty="0"/>
          </a:p>
        </p:txBody>
      </p:sp>
      <p:sp>
        <p:nvSpPr>
          <p:cNvPr id="5" name="Text 3"/>
          <p:cNvSpPr/>
          <p:nvPr/>
        </p:nvSpPr>
        <p:spPr>
          <a:xfrm>
            <a:off x="5332928" y="3988594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750"/>
              </a:lnSpc>
              <a:buNone/>
            </a:pPr>
            <a:r>
              <a:rPr lang="en-US" sz="2200" b="1" spc="-67" kern="0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Інтерактивні книги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5332928" y="4569738"/>
            <a:ext cx="3978116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spc="-36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Книги з вбудованими функціями ШІ, які реагують на дії дітей, наприклад, промовляють текст або показують анімацію.</a:t>
            </a:r>
            <a:endParaRPr lang="en-US" sz="1750" dirty="0"/>
          </a:p>
        </p:txBody>
      </p:sp>
      <p:sp>
        <p:nvSpPr>
          <p:cNvPr id="7" name="Text 5"/>
          <p:cNvSpPr/>
          <p:nvPr/>
        </p:nvSpPr>
        <p:spPr>
          <a:xfrm>
            <a:off x="9872067" y="3988594"/>
            <a:ext cx="2973943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750"/>
              </a:lnSpc>
              <a:buNone/>
            </a:pPr>
            <a:r>
              <a:rPr lang="en-US" sz="2200" b="1" spc="-67" kern="0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Системи моніторингу</a:t>
            </a:r>
            <a:endParaRPr lang="en-US" sz="2200" dirty="0"/>
          </a:p>
        </p:txBody>
      </p:sp>
      <p:sp>
        <p:nvSpPr>
          <p:cNvPr id="8" name="Text 6"/>
          <p:cNvSpPr/>
          <p:nvPr/>
        </p:nvSpPr>
        <p:spPr>
          <a:xfrm>
            <a:off x="9872067" y="4569738"/>
            <a:ext cx="3978116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spc="-36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Камери з ШІ, які розпізнають обличчя дітей та стежать за їхньою безпекою, а також виявляють небезпечні ситуації.</a:t>
            </a:r>
            <a:endParaRPr lang="en-US" sz="17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03871" y="564833"/>
            <a:ext cx="7709059" cy="12811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5000"/>
              </a:lnSpc>
              <a:buNone/>
            </a:pPr>
            <a:r>
              <a:rPr lang="en-US" sz="4000" b="1" spc="-121" kern="0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Інтерактивні навчальні ігри та симуляції</a:t>
            </a:r>
            <a:endParaRPr lang="en-US" sz="4000" dirty="0"/>
          </a:p>
        </p:txBody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03871" y="2153364"/>
            <a:ext cx="1024890" cy="1837134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7536180" y="2358271"/>
            <a:ext cx="3616285" cy="3202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500"/>
              </a:lnSpc>
              <a:buNone/>
            </a:pPr>
            <a:r>
              <a:rPr lang="en-US" sz="2000" b="1" spc="-61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Створення віртуальних світів</a:t>
            </a:r>
            <a:endParaRPr lang="en-US" sz="2000" dirty="0"/>
          </a:p>
        </p:txBody>
      </p:sp>
      <p:sp>
        <p:nvSpPr>
          <p:cNvPr id="6" name="Text 2"/>
          <p:cNvSpPr/>
          <p:nvPr/>
        </p:nvSpPr>
        <p:spPr>
          <a:xfrm>
            <a:off x="7536180" y="2801541"/>
            <a:ext cx="6376749" cy="98405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550"/>
              </a:lnSpc>
              <a:buNone/>
            </a:pPr>
            <a:r>
              <a:rPr lang="en-US" sz="1600" spc="-32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ШІ може створювати віртуальні світи для дітей, де вони можуть досліджувати, гратися та вчитися в безпечному та захоплюючому середовищі.</a:t>
            </a:r>
            <a:endParaRPr lang="en-US" sz="1600" dirty="0"/>
          </a:p>
        </p:txBody>
      </p:sp>
      <p:pic>
        <p:nvPicPr>
          <p:cNvPr id="7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03871" y="3990499"/>
            <a:ext cx="1024890" cy="1837134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7536180" y="4195405"/>
            <a:ext cx="2808923" cy="3202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500"/>
              </a:lnSpc>
              <a:buNone/>
            </a:pPr>
            <a:r>
              <a:rPr lang="en-US" sz="2000" b="1" spc="-61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Інтерактивні елементи</a:t>
            </a:r>
            <a:endParaRPr lang="en-US" sz="2000" dirty="0"/>
          </a:p>
        </p:txBody>
      </p:sp>
      <p:sp>
        <p:nvSpPr>
          <p:cNvPr id="9" name="Text 4"/>
          <p:cNvSpPr/>
          <p:nvPr/>
        </p:nvSpPr>
        <p:spPr>
          <a:xfrm>
            <a:off x="7536180" y="4638675"/>
            <a:ext cx="6376749" cy="98405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550"/>
              </a:lnSpc>
              <a:buNone/>
            </a:pPr>
            <a:r>
              <a:rPr lang="en-US" sz="1600" spc="-32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Ці світи можуть містити інтерактивні елементи, які реагують на дії дітей, наприклад, розмовляють з ними, пропонують завдання або показують анімацію.</a:t>
            </a:r>
            <a:endParaRPr lang="en-US" sz="1600" dirty="0"/>
          </a:p>
        </p:txBody>
      </p:sp>
      <p:pic>
        <p:nvPicPr>
          <p:cNvPr id="10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03871" y="5827633"/>
            <a:ext cx="1024890" cy="1837134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7536180" y="6032540"/>
            <a:ext cx="2562463" cy="3202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500"/>
              </a:lnSpc>
              <a:buNone/>
            </a:pPr>
            <a:r>
              <a:rPr lang="en-US" sz="2000" b="1" spc="-61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Розвиток навичок</a:t>
            </a:r>
            <a:endParaRPr lang="en-US" sz="2000" dirty="0"/>
          </a:p>
        </p:txBody>
      </p:sp>
      <p:sp>
        <p:nvSpPr>
          <p:cNvPr id="12" name="Text 6"/>
          <p:cNvSpPr/>
          <p:nvPr/>
        </p:nvSpPr>
        <p:spPr>
          <a:xfrm>
            <a:off x="7536180" y="6475809"/>
            <a:ext cx="6376749" cy="98405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550"/>
              </a:lnSpc>
              <a:buNone/>
            </a:pPr>
            <a:r>
              <a:rPr lang="en-US" sz="1600" spc="-32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Віртуальні ігри та симуляції можуть допомогти дітям розвивати різні навички, наприклад, логічне мислення, креативність, мовні навички та просторове мислення.</a:t>
            </a:r>
            <a:endParaRPr lang="en-US" sz="16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242649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79371" y="3087529"/>
            <a:ext cx="12274034" cy="6066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4750"/>
              </a:lnSpc>
              <a:buNone/>
            </a:pPr>
            <a:r>
              <a:rPr lang="en-US" sz="3800" b="1" spc="-115" kern="0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Персоналізований підхід до навчання та оцінювання</a:t>
            </a:r>
            <a:endParaRPr lang="en-US" sz="3800" dirty="0"/>
          </a:p>
        </p:txBody>
      </p:sp>
      <p:sp>
        <p:nvSpPr>
          <p:cNvPr id="4" name="Shape 1"/>
          <p:cNvSpPr/>
          <p:nvPr/>
        </p:nvSpPr>
        <p:spPr>
          <a:xfrm>
            <a:off x="7303770" y="3985260"/>
            <a:ext cx="22860" cy="3583305"/>
          </a:xfrm>
          <a:prstGeom prst="roundRect">
            <a:avLst>
              <a:gd name="adj" fmla="val 356662"/>
            </a:avLst>
          </a:prstGeom>
          <a:solidFill>
            <a:srgbClr val="C0C1D7"/>
          </a:solidFill>
          <a:ln/>
        </p:spPr>
      </p:sp>
      <p:sp>
        <p:nvSpPr>
          <p:cNvPr id="5" name="Shape 2"/>
          <p:cNvSpPr/>
          <p:nvPr/>
        </p:nvSpPr>
        <p:spPr>
          <a:xfrm>
            <a:off x="6440329" y="4410551"/>
            <a:ext cx="679371" cy="22860"/>
          </a:xfrm>
          <a:prstGeom prst="roundRect">
            <a:avLst>
              <a:gd name="adj" fmla="val 356662"/>
            </a:avLst>
          </a:prstGeom>
          <a:solidFill>
            <a:srgbClr val="C0C1D7"/>
          </a:solidFill>
          <a:ln/>
        </p:spPr>
      </p:sp>
      <p:sp>
        <p:nvSpPr>
          <p:cNvPr id="6" name="Shape 3"/>
          <p:cNvSpPr/>
          <p:nvPr/>
        </p:nvSpPr>
        <p:spPr>
          <a:xfrm>
            <a:off x="7096839" y="4203621"/>
            <a:ext cx="436721" cy="436721"/>
          </a:xfrm>
          <a:prstGeom prst="roundRect">
            <a:avLst>
              <a:gd name="adj" fmla="val 18669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7256740" y="4276368"/>
            <a:ext cx="116800" cy="2912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250"/>
              </a:lnSpc>
              <a:buNone/>
            </a:pPr>
            <a:r>
              <a:rPr lang="en-US" sz="2250" b="1" spc="-69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1</a:t>
            </a:r>
            <a:endParaRPr lang="en-US" sz="2250" dirty="0"/>
          </a:p>
        </p:txBody>
      </p:sp>
      <p:sp>
        <p:nvSpPr>
          <p:cNvPr id="8" name="Text 5"/>
          <p:cNvSpPr/>
          <p:nvPr/>
        </p:nvSpPr>
        <p:spPr>
          <a:xfrm>
            <a:off x="3821073" y="4179332"/>
            <a:ext cx="2426494" cy="3032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indent="0" marL="0">
              <a:lnSpc>
                <a:spcPts val="2350"/>
              </a:lnSpc>
              <a:buNone/>
            </a:pPr>
            <a:r>
              <a:rPr lang="en-US" sz="1900" b="1" spc="-57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Аналіз даних</a:t>
            </a:r>
            <a:endParaRPr lang="en-US" sz="1900" dirty="0"/>
          </a:p>
        </p:txBody>
      </p:sp>
      <p:sp>
        <p:nvSpPr>
          <p:cNvPr id="9" name="Text 6"/>
          <p:cNvSpPr/>
          <p:nvPr/>
        </p:nvSpPr>
        <p:spPr>
          <a:xfrm>
            <a:off x="679371" y="4599027"/>
            <a:ext cx="5568196" cy="6210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 indent="0" marL="0">
              <a:lnSpc>
                <a:spcPts val="2400"/>
              </a:lnSpc>
              <a:buNone/>
            </a:pPr>
            <a:r>
              <a:rPr lang="en-US" sz="1500" spc="-31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ШІ може аналізувати дані про успішність дітей, їхні інтереси та потреби.</a:t>
            </a:r>
            <a:endParaRPr lang="en-US" sz="1500" dirty="0"/>
          </a:p>
        </p:txBody>
      </p:sp>
      <p:sp>
        <p:nvSpPr>
          <p:cNvPr id="10" name="Shape 7"/>
          <p:cNvSpPr/>
          <p:nvPr/>
        </p:nvSpPr>
        <p:spPr>
          <a:xfrm>
            <a:off x="7510701" y="5381030"/>
            <a:ext cx="679371" cy="22860"/>
          </a:xfrm>
          <a:prstGeom prst="roundRect">
            <a:avLst>
              <a:gd name="adj" fmla="val 356662"/>
            </a:avLst>
          </a:prstGeom>
          <a:solidFill>
            <a:srgbClr val="C0C1D7"/>
          </a:solidFill>
          <a:ln/>
        </p:spPr>
      </p:sp>
      <p:sp>
        <p:nvSpPr>
          <p:cNvPr id="11" name="Shape 8"/>
          <p:cNvSpPr/>
          <p:nvPr/>
        </p:nvSpPr>
        <p:spPr>
          <a:xfrm>
            <a:off x="7096839" y="5174099"/>
            <a:ext cx="436721" cy="436721"/>
          </a:xfrm>
          <a:prstGeom prst="roundRect">
            <a:avLst>
              <a:gd name="adj" fmla="val 18669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7227808" y="5246846"/>
            <a:ext cx="174665" cy="2912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250"/>
              </a:lnSpc>
              <a:buNone/>
            </a:pPr>
            <a:r>
              <a:rPr lang="en-US" sz="2250" b="1" spc="-69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2</a:t>
            </a:r>
            <a:endParaRPr lang="en-US" sz="2250" dirty="0"/>
          </a:p>
        </p:txBody>
      </p:sp>
      <p:sp>
        <p:nvSpPr>
          <p:cNvPr id="13" name="Text 10"/>
          <p:cNvSpPr/>
          <p:nvPr/>
        </p:nvSpPr>
        <p:spPr>
          <a:xfrm>
            <a:off x="8382833" y="5149810"/>
            <a:ext cx="4493776" cy="3032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350"/>
              </a:lnSpc>
              <a:buNone/>
            </a:pPr>
            <a:r>
              <a:rPr lang="en-US" sz="1900" b="1" spc="-57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Створення персоналізованих програм</a:t>
            </a:r>
            <a:endParaRPr lang="en-US" sz="1900" dirty="0"/>
          </a:p>
        </p:txBody>
      </p:sp>
      <p:sp>
        <p:nvSpPr>
          <p:cNvPr id="14" name="Text 11"/>
          <p:cNvSpPr/>
          <p:nvPr/>
        </p:nvSpPr>
        <p:spPr>
          <a:xfrm>
            <a:off x="8382833" y="5569506"/>
            <a:ext cx="5568196" cy="6210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400"/>
              </a:lnSpc>
              <a:buNone/>
            </a:pPr>
            <a:r>
              <a:rPr lang="en-US" sz="1500" spc="-31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На основі аналізу даних ШІ може створювати індивідуальні навчальні програми для кожної дитини.</a:t>
            </a:r>
            <a:endParaRPr lang="en-US" sz="1500" dirty="0"/>
          </a:p>
        </p:txBody>
      </p:sp>
      <p:sp>
        <p:nvSpPr>
          <p:cNvPr id="15" name="Shape 12"/>
          <p:cNvSpPr/>
          <p:nvPr/>
        </p:nvSpPr>
        <p:spPr>
          <a:xfrm>
            <a:off x="6440329" y="6254472"/>
            <a:ext cx="679371" cy="22860"/>
          </a:xfrm>
          <a:prstGeom prst="roundRect">
            <a:avLst>
              <a:gd name="adj" fmla="val 356662"/>
            </a:avLst>
          </a:prstGeom>
          <a:solidFill>
            <a:srgbClr val="C0C1D7"/>
          </a:solidFill>
          <a:ln/>
        </p:spPr>
      </p:sp>
      <p:sp>
        <p:nvSpPr>
          <p:cNvPr id="16" name="Shape 13"/>
          <p:cNvSpPr/>
          <p:nvPr/>
        </p:nvSpPr>
        <p:spPr>
          <a:xfrm>
            <a:off x="7096839" y="6047542"/>
            <a:ext cx="436721" cy="436721"/>
          </a:xfrm>
          <a:prstGeom prst="roundRect">
            <a:avLst>
              <a:gd name="adj" fmla="val 18669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7225546" y="6120289"/>
            <a:ext cx="179189" cy="2912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250"/>
              </a:lnSpc>
              <a:buNone/>
            </a:pPr>
            <a:r>
              <a:rPr lang="en-US" sz="2250" b="1" spc="-69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3</a:t>
            </a:r>
            <a:endParaRPr lang="en-US" sz="2250" dirty="0"/>
          </a:p>
        </p:txBody>
      </p:sp>
      <p:sp>
        <p:nvSpPr>
          <p:cNvPr id="18" name="Text 15"/>
          <p:cNvSpPr/>
          <p:nvPr/>
        </p:nvSpPr>
        <p:spPr>
          <a:xfrm>
            <a:off x="3821073" y="6023253"/>
            <a:ext cx="2426494" cy="3032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indent="0" marL="0">
              <a:lnSpc>
                <a:spcPts val="2350"/>
              </a:lnSpc>
              <a:buNone/>
            </a:pPr>
            <a:r>
              <a:rPr lang="en-US" sz="1900" b="1" spc="-57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Оцінювання</a:t>
            </a:r>
            <a:endParaRPr lang="en-US" sz="1900" dirty="0"/>
          </a:p>
        </p:txBody>
      </p:sp>
      <p:sp>
        <p:nvSpPr>
          <p:cNvPr id="19" name="Text 16"/>
          <p:cNvSpPr/>
          <p:nvPr/>
        </p:nvSpPr>
        <p:spPr>
          <a:xfrm>
            <a:off x="679371" y="6442948"/>
            <a:ext cx="5568196" cy="93154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 indent="0" marL="0">
              <a:lnSpc>
                <a:spcPts val="2400"/>
              </a:lnSpc>
              <a:buNone/>
            </a:pPr>
            <a:r>
              <a:rPr lang="en-US" sz="1500" spc="-31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ШІ може використовувати різні методи для оцінювання успішності дітей, наприклад, спостереження, тестування або аналіз їхньої взаємодії з навчальними програмами.</a:t>
            </a:r>
            <a:endParaRPr lang="en-US" sz="15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114812" y="637699"/>
            <a:ext cx="7887176" cy="112204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4400"/>
              </a:lnSpc>
              <a:buNone/>
            </a:pPr>
            <a:r>
              <a:rPr lang="en-US" sz="3500" b="1" spc="-106" kern="0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Автоматизація рутинних завдань для вихователів</a:t>
            </a:r>
            <a:endParaRPr lang="en-US" sz="3500" dirty="0"/>
          </a:p>
        </p:txBody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4812" y="2029063"/>
            <a:ext cx="448866" cy="448866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6114812" y="2657475"/>
            <a:ext cx="2244328" cy="28051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200"/>
              </a:lnSpc>
              <a:buNone/>
            </a:pPr>
            <a:r>
              <a:rPr lang="en-US" sz="1750" b="1" spc="-53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Планування занять</a:t>
            </a:r>
            <a:endParaRPr lang="en-US" sz="1750" dirty="0"/>
          </a:p>
        </p:txBody>
      </p:sp>
      <p:sp>
        <p:nvSpPr>
          <p:cNvPr id="6" name="Text 2"/>
          <p:cNvSpPr/>
          <p:nvPr/>
        </p:nvSpPr>
        <p:spPr>
          <a:xfrm>
            <a:off x="6114812" y="3045619"/>
            <a:ext cx="7887176" cy="5743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250"/>
              </a:lnSpc>
              <a:buNone/>
            </a:pPr>
            <a:r>
              <a:rPr lang="en-US" sz="1400" spc="-28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ШІ може допомогти вихователям складати ефективні плани занять, враховуючи потреби та інтереси дітей.</a:t>
            </a:r>
            <a:endParaRPr lang="en-US" sz="1400" dirty="0"/>
          </a:p>
        </p:txBody>
      </p:sp>
      <p:pic>
        <p:nvPicPr>
          <p:cNvPr id="7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4812" y="4158615"/>
            <a:ext cx="448866" cy="448866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6114812" y="4787027"/>
            <a:ext cx="3143012" cy="28051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200"/>
              </a:lnSpc>
              <a:buNone/>
            </a:pPr>
            <a:r>
              <a:rPr lang="en-US" sz="1750" b="1" spc="-53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Перевірка домашніх завдань</a:t>
            </a:r>
            <a:endParaRPr lang="en-US" sz="1750" dirty="0"/>
          </a:p>
        </p:txBody>
      </p:sp>
      <p:sp>
        <p:nvSpPr>
          <p:cNvPr id="9" name="Text 4"/>
          <p:cNvSpPr/>
          <p:nvPr/>
        </p:nvSpPr>
        <p:spPr>
          <a:xfrm>
            <a:off x="6114812" y="5175171"/>
            <a:ext cx="7887176" cy="2871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250"/>
              </a:lnSpc>
              <a:buNone/>
            </a:pPr>
            <a:r>
              <a:rPr lang="en-US" sz="1400" spc="-28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ШІ може автоматично перевіряти домашні завдання дітей та надавати зворотний зв'язок.</a:t>
            </a:r>
            <a:endParaRPr lang="en-US" sz="1400" dirty="0"/>
          </a:p>
        </p:txBody>
      </p:sp>
      <p:pic>
        <p:nvPicPr>
          <p:cNvPr id="10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14812" y="6000988"/>
            <a:ext cx="448866" cy="448866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6114812" y="6629400"/>
            <a:ext cx="2746772" cy="28051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200"/>
              </a:lnSpc>
              <a:buNone/>
            </a:pPr>
            <a:r>
              <a:rPr lang="en-US" sz="1750" b="1" spc="-53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Організація документації</a:t>
            </a:r>
            <a:endParaRPr lang="en-US" sz="1750" dirty="0"/>
          </a:p>
        </p:txBody>
      </p:sp>
      <p:sp>
        <p:nvSpPr>
          <p:cNvPr id="12" name="Text 6"/>
          <p:cNvSpPr/>
          <p:nvPr/>
        </p:nvSpPr>
        <p:spPr>
          <a:xfrm>
            <a:off x="6114812" y="7017544"/>
            <a:ext cx="7887176" cy="5743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250"/>
              </a:lnSpc>
              <a:buNone/>
            </a:pPr>
            <a:r>
              <a:rPr lang="en-US" sz="1400" spc="-28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ШІ може допомогати вихователям зберігати та систематизувати навчальні матеріали та документацію.</a:t>
            </a:r>
            <a:endParaRPr lang="en-US" sz="1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6163" y="905470"/>
            <a:ext cx="7671673" cy="13146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5150"/>
              </a:lnSpc>
              <a:buNone/>
            </a:pPr>
            <a:r>
              <a:rPr lang="en-US" sz="4100" b="1" spc="-124" kern="0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Підвищення ефективності адміністративної діяльності</a:t>
            </a:r>
            <a:endParaRPr lang="en-US" sz="4100" dirty="0"/>
          </a:p>
        </p:txBody>
      </p:sp>
      <p:sp>
        <p:nvSpPr>
          <p:cNvPr id="4" name="Shape 1"/>
          <p:cNvSpPr/>
          <p:nvPr/>
        </p:nvSpPr>
        <p:spPr>
          <a:xfrm>
            <a:off x="736163" y="2535674"/>
            <a:ext cx="7671673" cy="4788337"/>
          </a:xfrm>
          <a:prstGeom prst="roundRect">
            <a:avLst>
              <a:gd name="adj" fmla="val 1845"/>
            </a:avLst>
          </a:prstGeom>
          <a:noFill/>
          <a:ln w="7620">
            <a:solidFill>
              <a:srgbClr val="000000">
                <a:alpha val="8000"/>
              </a:srgbClr>
            </a:solidFill>
            <a:prstDash val="solid"/>
          </a:ln>
        </p:spPr>
      </p:sp>
      <p:sp>
        <p:nvSpPr>
          <p:cNvPr id="5" name="Shape 2"/>
          <p:cNvSpPr/>
          <p:nvPr/>
        </p:nvSpPr>
        <p:spPr>
          <a:xfrm>
            <a:off x="743783" y="2543294"/>
            <a:ext cx="7656433" cy="604242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</p:sp>
      <p:sp>
        <p:nvSpPr>
          <p:cNvPr id="6" name="Text 3"/>
          <p:cNvSpPr/>
          <p:nvPr/>
        </p:nvSpPr>
        <p:spPr>
          <a:xfrm>
            <a:off x="954048" y="2677120"/>
            <a:ext cx="3403878" cy="3365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650"/>
              </a:lnSpc>
              <a:buNone/>
            </a:pPr>
            <a:r>
              <a:rPr lang="en-US" sz="1650" spc="-33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Завдання</a:t>
            </a:r>
            <a:endParaRPr lang="en-US" sz="1650" dirty="0"/>
          </a:p>
        </p:txBody>
      </p:sp>
      <p:sp>
        <p:nvSpPr>
          <p:cNvPr id="7" name="Text 4"/>
          <p:cNvSpPr/>
          <p:nvPr/>
        </p:nvSpPr>
        <p:spPr>
          <a:xfrm>
            <a:off x="4786074" y="2677120"/>
            <a:ext cx="3403878" cy="3365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650"/>
              </a:lnSpc>
              <a:buNone/>
            </a:pPr>
            <a:r>
              <a:rPr lang="en-US" sz="1650" spc="-33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Як ШІ може допомогти</a:t>
            </a:r>
            <a:endParaRPr lang="en-US" sz="1650" dirty="0"/>
          </a:p>
        </p:txBody>
      </p:sp>
      <p:sp>
        <p:nvSpPr>
          <p:cNvPr id="8" name="Shape 5"/>
          <p:cNvSpPr/>
          <p:nvPr/>
        </p:nvSpPr>
        <p:spPr>
          <a:xfrm>
            <a:off x="743783" y="3147536"/>
            <a:ext cx="7656433" cy="1277422"/>
          </a:xfrm>
          <a:prstGeom prst="rect">
            <a:avLst/>
          </a:prstGeom>
          <a:solidFill>
            <a:srgbClr val="000000">
              <a:alpha val="4000"/>
            </a:srgbClr>
          </a:solidFill>
          <a:ln/>
        </p:spPr>
      </p:sp>
      <p:sp>
        <p:nvSpPr>
          <p:cNvPr id="9" name="Text 6"/>
          <p:cNvSpPr/>
          <p:nvPr/>
        </p:nvSpPr>
        <p:spPr>
          <a:xfrm>
            <a:off x="954048" y="3281363"/>
            <a:ext cx="3403878" cy="3365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650"/>
              </a:lnSpc>
              <a:buNone/>
            </a:pPr>
            <a:r>
              <a:rPr lang="en-US" sz="1650" spc="-33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Реєстрація дітей</a:t>
            </a:r>
            <a:endParaRPr lang="en-US" sz="1650" dirty="0"/>
          </a:p>
        </p:txBody>
      </p:sp>
      <p:sp>
        <p:nvSpPr>
          <p:cNvPr id="10" name="Text 7"/>
          <p:cNvSpPr/>
          <p:nvPr/>
        </p:nvSpPr>
        <p:spPr>
          <a:xfrm>
            <a:off x="4786074" y="3281363"/>
            <a:ext cx="3403878" cy="10097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650"/>
              </a:lnSpc>
              <a:buNone/>
            </a:pPr>
            <a:r>
              <a:rPr lang="en-US" sz="1650" spc="-33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Автоматизація процесу реєстрації та збору даних про дітей.</a:t>
            </a:r>
            <a:endParaRPr lang="en-US" sz="1650" dirty="0"/>
          </a:p>
        </p:txBody>
      </p:sp>
      <p:sp>
        <p:nvSpPr>
          <p:cNvPr id="11" name="Shape 8"/>
          <p:cNvSpPr/>
          <p:nvPr/>
        </p:nvSpPr>
        <p:spPr>
          <a:xfrm>
            <a:off x="743783" y="4424958"/>
            <a:ext cx="7656433" cy="1614011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</p:sp>
      <p:sp>
        <p:nvSpPr>
          <p:cNvPr id="12" name="Text 9"/>
          <p:cNvSpPr/>
          <p:nvPr/>
        </p:nvSpPr>
        <p:spPr>
          <a:xfrm>
            <a:off x="954048" y="4558784"/>
            <a:ext cx="3403878" cy="3365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650"/>
              </a:lnSpc>
              <a:buNone/>
            </a:pPr>
            <a:r>
              <a:rPr lang="en-US" sz="1650" spc="-33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Створення розкладів</a:t>
            </a:r>
            <a:endParaRPr lang="en-US" sz="1650" dirty="0"/>
          </a:p>
        </p:txBody>
      </p:sp>
      <p:sp>
        <p:nvSpPr>
          <p:cNvPr id="13" name="Text 10"/>
          <p:cNvSpPr/>
          <p:nvPr/>
        </p:nvSpPr>
        <p:spPr>
          <a:xfrm>
            <a:off x="4786074" y="4558784"/>
            <a:ext cx="3403878" cy="134635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650"/>
              </a:lnSpc>
              <a:buNone/>
            </a:pPr>
            <a:r>
              <a:rPr lang="en-US" sz="1650" spc="-33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Створення оптимальних розкладів занять та вихователів, враховуючи навантаження та потреби дітей.</a:t>
            </a:r>
            <a:endParaRPr lang="en-US" sz="1650" dirty="0"/>
          </a:p>
        </p:txBody>
      </p:sp>
      <p:sp>
        <p:nvSpPr>
          <p:cNvPr id="14" name="Shape 11"/>
          <p:cNvSpPr/>
          <p:nvPr/>
        </p:nvSpPr>
        <p:spPr>
          <a:xfrm>
            <a:off x="743783" y="6038969"/>
            <a:ext cx="7656433" cy="1277422"/>
          </a:xfrm>
          <a:prstGeom prst="rect">
            <a:avLst/>
          </a:prstGeom>
          <a:solidFill>
            <a:srgbClr val="000000">
              <a:alpha val="4000"/>
            </a:srgbClr>
          </a:solidFill>
          <a:ln/>
        </p:spPr>
      </p:sp>
      <p:sp>
        <p:nvSpPr>
          <p:cNvPr id="15" name="Text 12"/>
          <p:cNvSpPr/>
          <p:nvPr/>
        </p:nvSpPr>
        <p:spPr>
          <a:xfrm>
            <a:off x="954048" y="6172795"/>
            <a:ext cx="3403878" cy="3365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650"/>
              </a:lnSpc>
              <a:buNone/>
            </a:pPr>
            <a:r>
              <a:rPr lang="en-US" sz="1650" spc="-33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Комунікація з батьками</a:t>
            </a:r>
            <a:endParaRPr lang="en-US" sz="1650" dirty="0"/>
          </a:p>
        </p:txBody>
      </p:sp>
      <p:sp>
        <p:nvSpPr>
          <p:cNvPr id="16" name="Text 13"/>
          <p:cNvSpPr/>
          <p:nvPr/>
        </p:nvSpPr>
        <p:spPr>
          <a:xfrm>
            <a:off x="4786074" y="6172795"/>
            <a:ext cx="3403878" cy="10097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650"/>
              </a:lnSpc>
              <a:buNone/>
            </a:pPr>
            <a:r>
              <a:rPr lang="en-US" sz="1650" spc="-33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Автоматизація розсилки повідомлень та нагадувань батькам про події в садочку.</a:t>
            </a:r>
            <a:endParaRPr lang="en-US" sz="16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3031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5330" y="577691"/>
            <a:ext cx="7673340" cy="131325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5150"/>
              </a:lnSpc>
              <a:buNone/>
            </a:pPr>
            <a:r>
              <a:rPr lang="en-US" sz="4100" b="1" spc="-124" kern="0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Забезпечення безпеки та моніторинг дітей</a:t>
            </a:r>
            <a:endParaRPr lang="en-US" sz="4100" dirty="0"/>
          </a:p>
        </p:txBody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330" y="2205990"/>
            <a:ext cx="1050488" cy="1882973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2100858" y="2416016"/>
            <a:ext cx="2937986" cy="3282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550"/>
              </a:lnSpc>
              <a:buNone/>
            </a:pPr>
            <a:r>
              <a:rPr lang="en-US" sz="2050" b="1" spc="-62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Розпізнавання обличчя</a:t>
            </a:r>
            <a:endParaRPr lang="en-US" sz="2050" dirty="0"/>
          </a:p>
        </p:txBody>
      </p:sp>
      <p:sp>
        <p:nvSpPr>
          <p:cNvPr id="6" name="Text 2"/>
          <p:cNvSpPr/>
          <p:nvPr/>
        </p:nvSpPr>
        <p:spPr>
          <a:xfrm>
            <a:off x="2100858" y="2870240"/>
            <a:ext cx="6307812" cy="100869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600"/>
              </a:lnSpc>
              <a:buNone/>
            </a:pPr>
            <a:r>
              <a:rPr lang="en-US" sz="1650" spc="-33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ШІ може використовувати розпізнавання обличчя для ідентифікації дітей та контролю їхнього перебування в садочку.</a:t>
            </a:r>
            <a:endParaRPr lang="en-US" sz="1650" dirty="0"/>
          </a:p>
        </p:txBody>
      </p:sp>
      <p:pic>
        <p:nvPicPr>
          <p:cNvPr id="7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330" y="4088963"/>
            <a:ext cx="1050488" cy="1680686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2100858" y="4298990"/>
            <a:ext cx="2626162" cy="3282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550"/>
              </a:lnSpc>
              <a:buNone/>
            </a:pPr>
            <a:r>
              <a:rPr lang="en-US" sz="2050" b="1" spc="-62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Моніторинг руху</a:t>
            </a:r>
            <a:endParaRPr lang="en-US" sz="2050" dirty="0"/>
          </a:p>
        </p:txBody>
      </p:sp>
      <p:sp>
        <p:nvSpPr>
          <p:cNvPr id="9" name="Text 4"/>
          <p:cNvSpPr/>
          <p:nvPr/>
        </p:nvSpPr>
        <p:spPr>
          <a:xfrm>
            <a:off x="2100858" y="4753213"/>
            <a:ext cx="6307812" cy="67246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600"/>
              </a:lnSpc>
              <a:buNone/>
            </a:pPr>
            <a:r>
              <a:rPr lang="en-US" sz="1650" spc="-33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ШІ може використовувати камери для моніторингу руху дітей в садочку та виявлення небезпечних ситуацій.</a:t>
            </a:r>
            <a:endParaRPr lang="en-US" sz="1650" dirty="0"/>
          </a:p>
        </p:txBody>
      </p:sp>
      <p:pic>
        <p:nvPicPr>
          <p:cNvPr id="10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330" y="5769650"/>
            <a:ext cx="1050488" cy="1882973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2100858" y="5979676"/>
            <a:ext cx="3835718" cy="3282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550"/>
              </a:lnSpc>
              <a:buNone/>
            </a:pPr>
            <a:r>
              <a:rPr lang="en-US" sz="2050" b="1" spc="-62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Попередження про небезпеку</a:t>
            </a:r>
            <a:endParaRPr lang="en-US" sz="2050" dirty="0"/>
          </a:p>
        </p:txBody>
      </p:sp>
      <p:sp>
        <p:nvSpPr>
          <p:cNvPr id="12" name="Text 6"/>
          <p:cNvSpPr/>
          <p:nvPr/>
        </p:nvSpPr>
        <p:spPr>
          <a:xfrm>
            <a:off x="2100858" y="6433899"/>
            <a:ext cx="6307812" cy="100869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600"/>
              </a:lnSpc>
              <a:buNone/>
            </a:pPr>
            <a:r>
              <a:rPr lang="en-US" sz="1650" spc="-33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ШІ може використовувати датчики та алгоритми для виявлення потенційних небезпек, наприклад, пожежі або витік газу.</a:t>
            </a:r>
            <a:endParaRPr lang="en-US" sz="16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266271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45569" y="3418761"/>
            <a:ext cx="13139261" cy="133135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5200"/>
              </a:lnSpc>
              <a:buNone/>
            </a:pPr>
            <a:r>
              <a:rPr lang="en-US" sz="4150" b="1" spc="-126" kern="0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Виклики та рекомендації щодо впровадження ШІ в дошкільну освіту</a:t>
            </a:r>
            <a:endParaRPr lang="en-US" sz="4150" dirty="0"/>
          </a:p>
        </p:txBody>
      </p:sp>
      <p:sp>
        <p:nvSpPr>
          <p:cNvPr id="4" name="Shape 1"/>
          <p:cNvSpPr/>
          <p:nvPr/>
        </p:nvSpPr>
        <p:spPr>
          <a:xfrm>
            <a:off x="745569" y="5309116"/>
            <a:ext cx="479227" cy="479227"/>
          </a:xfrm>
          <a:prstGeom prst="roundRect">
            <a:avLst>
              <a:gd name="adj" fmla="val 18669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921068" y="5388888"/>
            <a:ext cx="128230" cy="3195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500"/>
              </a:lnSpc>
              <a:buNone/>
            </a:pPr>
            <a:r>
              <a:rPr lang="en-US" sz="2500" b="1" spc="-75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1</a:t>
            </a:r>
            <a:endParaRPr lang="en-US" sz="2500" dirty="0"/>
          </a:p>
        </p:txBody>
      </p:sp>
      <p:sp>
        <p:nvSpPr>
          <p:cNvPr id="6" name="Text 3"/>
          <p:cNvSpPr/>
          <p:nvPr/>
        </p:nvSpPr>
        <p:spPr>
          <a:xfrm>
            <a:off x="1437799" y="5309116"/>
            <a:ext cx="2662714" cy="3327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600"/>
              </a:lnSpc>
              <a:buNone/>
            </a:pPr>
            <a:r>
              <a:rPr lang="en-US" sz="2050" b="1" spc="-63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Етичні питання</a:t>
            </a:r>
            <a:endParaRPr lang="en-US" sz="2050" dirty="0"/>
          </a:p>
        </p:txBody>
      </p:sp>
      <p:sp>
        <p:nvSpPr>
          <p:cNvPr id="7" name="Text 4"/>
          <p:cNvSpPr/>
          <p:nvPr/>
        </p:nvSpPr>
        <p:spPr>
          <a:xfrm>
            <a:off x="1437799" y="5769650"/>
            <a:ext cx="3545562" cy="17037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650"/>
              </a:lnSpc>
              <a:buNone/>
            </a:pPr>
            <a:r>
              <a:rPr lang="en-US" sz="1650" spc="-34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Важливо забезпечити відповідальне та етичне використання ШІ в освіті, зокрема стосовно конфіденційності даних дітей та уникнення дискримінації.</a:t>
            </a:r>
            <a:endParaRPr lang="en-US" sz="1650" dirty="0"/>
          </a:p>
        </p:txBody>
      </p:sp>
      <p:sp>
        <p:nvSpPr>
          <p:cNvPr id="8" name="Shape 5"/>
          <p:cNvSpPr/>
          <p:nvPr/>
        </p:nvSpPr>
        <p:spPr>
          <a:xfrm>
            <a:off x="5196364" y="5309116"/>
            <a:ext cx="479227" cy="479227"/>
          </a:xfrm>
          <a:prstGeom prst="roundRect">
            <a:avLst>
              <a:gd name="adj" fmla="val 18669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5340072" y="5388888"/>
            <a:ext cx="191691" cy="3195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500"/>
              </a:lnSpc>
              <a:buNone/>
            </a:pPr>
            <a:r>
              <a:rPr lang="en-US" sz="2500" b="1" spc="-75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2</a:t>
            </a:r>
            <a:endParaRPr lang="en-US" sz="2500" dirty="0"/>
          </a:p>
        </p:txBody>
      </p:sp>
      <p:sp>
        <p:nvSpPr>
          <p:cNvPr id="10" name="Text 7"/>
          <p:cNvSpPr/>
          <p:nvPr/>
        </p:nvSpPr>
        <p:spPr>
          <a:xfrm>
            <a:off x="5888593" y="5309116"/>
            <a:ext cx="2671763" cy="3327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600"/>
              </a:lnSpc>
              <a:buNone/>
            </a:pPr>
            <a:r>
              <a:rPr lang="en-US" sz="2050" b="1" spc="-63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Навчання персоналу</a:t>
            </a:r>
            <a:endParaRPr lang="en-US" sz="2050" dirty="0"/>
          </a:p>
        </p:txBody>
      </p:sp>
      <p:sp>
        <p:nvSpPr>
          <p:cNvPr id="11" name="Text 8"/>
          <p:cNvSpPr/>
          <p:nvPr/>
        </p:nvSpPr>
        <p:spPr>
          <a:xfrm>
            <a:off x="5888593" y="5769650"/>
            <a:ext cx="3545562" cy="17037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650"/>
              </a:lnSpc>
              <a:buNone/>
            </a:pPr>
            <a:r>
              <a:rPr lang="en-US" sz="1650" spc="-34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Вихователі та адміністративний персонал потребують належного навчання щодо використання ШІ, щоб ефективно використовувати його можливості.</a:t>
            </a:r>
            <a:endParaRPr lang="en-US" sz="1650" dirty="0"/>
          </a:p>
        </p:txBody>
      </p:sp>
      <p:sp>
        <p:nvSpPr>
          <p:cNvPr id="12" name="Shape 9"/>
          <p:cNvSpPr/>
          <p:nvPr/>
        </p:nvSpPr>
        <p:spPr>
          <a:xfrm>
            <a:off x="9647158" y="5309116"/>
            <a:ext cx="479227" cy="479227"/>
          </a:xfrm>
          <a:prstGeom prst="roundRect">
            <a:avLst>
              <a:gd name="adj" fmla="val 18669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9788366" y="5388888"/>
            <a:ext cx="196691" cy="3195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500"/>
              </a:lnSpc>
              <a:buNone/>
            </a:pPr>
            <a:r>
              <a:rPr lang="en-US" sz="2500" b="1" spc="-75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3</a:t>
            </a:r>
            <a:endParaRPr lang="en-US" sz="2500" dirty="0"/>
          </a:p>
        </p:txBody>
      </p:sp>
      <p:sp>
        <p:nvSpPr>
          <p:cNvPr id="14" name="Text 11"/>
          <p:cNvSpPr/>
          <p:nvPr/>
        </p:nvSpPr>
        <p:spPr>
          <a:xfrm>
            <a:off x="10339388" y="5309116"/>
            <a:ext cx="2795707" cy="3327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600"/>
              </a:lnSpc>
              <a:buNone/>
            </a:pPr>
            <a:r>
              <a:rPr lang="en-US" sz="2050" b="1" spc="-63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Доступність ресурсів</a:t>
            </a:r>
            <a:endParaRPr lang="en-US" sz="2050" dirty="0"/>
          </a:p>
        </p:txBody>
      </p:sp>
      <p:sp>
        <p:nvSpPr>
          <p:cNvPr id="15" name="Text 12"/>
          <p:cNvSpPr/>
          <p:nvPr/>
        </p:nvSpPr>
        <p:spPr>
          <a:xfrm>
            <a:off x="10339388" y="5769650"/>
            <a:ext cx="3545562" cy="13630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650"/>
              </a:lnSpc>
              <a:buNone/>
            </a:pPr>
            <a:r>
              <a:rPr lang="en-US" sz="1650" spc="-34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Важливо забезпечити доступність та доступність ШІ-рішень для всіх дошкільних закладів, незалежно від їхнього розміру та ресурсів.</a:t>
            </a:r>
            <a:endParaRPr lang="en-US" sz="16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2024-11-28T14:35:37Z</dcterms:created>
  <dcterms:modified xsi:type="dcterms:W3CDTF">2024-11-28T14:35:37Z</dcterms:modified>
</cp:coreProperties>
</file>