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83" r:id="rId6"/>
    <p:sldId id="262" r:id="rId7"/>
    <p:sldId id="286" r:id="rId8"/>
    <p:sldId id="287" r:id="rId9"/>
    <p:sldId id="288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B7CBCD"/>
    <a:srgbClr val="30A383"/>
    <a:srgbClr val="1481B8"/>
    <a:srgbClr val="D6E1E2"/>
    <a:srgbClr val="D6FDFF"/>
    <a:srgbClr val="30A484"/>
    <a:srgbClr val="1F528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 autoAdjust="0"/>
    <p:restoredTop sz="94660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/>
          <p:cNvSpPr>
            <a:spLocks noChangeArrowheads="1"/>
          </p:cNvSpPr>
          <p:nvPr/>
        </p:nvSpPr>
        <p:spPr bwMode="white">
          <a:xfrm>
            <a:off x="0" y="6350"/>
            <a:ext cx="9144000" cy="2946400"/>
          </a:xfrm>
          <a:prstGeom prst="rect">
            <a:avLst/>
          </a:prstGeom>
          <a:solidFill>
            <a:srgbClr val="1F528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93" name="Freeform 21"/>
          <p:cNvSpPr>
            <a:spLocks/>
          </p:cNvSpPr>
          <p:nvPr/>
        </p:nvSpPr>
        <p:spPr bwMode="gray">
          <a:xfrm>
            <a:off x="-14288" y="1931988"/>
            <a:ext cx="9158288" cy="2506662"/>
          </a:xfrm>
          <a:custGeom>
            <a:avLst/>
            <a:gdLst/>
            <a:ahLst/>
            <a:cxnLst>
              <a:cxn ang="0">
                <a:pos x="0" y="465"/>
              </a:cxn>
              <a:cxn ang="0">
                <a:pos x="2916" y="18"/>
              </a:cxn>
              <a:cxn ang="0">
                <a:pos x="5769" y="475"/>
              </a:cxn>
              <a:cxn ang="0">
                <a:pos x="5766" y="1579"/>
              </a:cxn>
              <a:cxn ang="0">
                <a:pos x="6" y="1579"/>
              </a:cxn>
              <a:cxn ang="0">
                <a:pos x="0" y="465"/>
              </a:cxn>
            </a:cxnLst>
            <a:rect l="0" t="0" r="r" b="b"/>
            <a:pathLst>
              <a:path w="5769" h="1579">
                <a:moveTo>
                  <a:pt x="0" y="465"/>
                </a:moveTo>
                <a:cubicBezTo>
                  <a:pt x="722" y="228"/>
                  <a:pt x="1673" y="36"/>
                  <a:pt x="2916" y="18"/>
                </a:cubicBezTo>
                <a:cubicBezTo>
                  <a:pt x="4159" y="0"/>
                  <a:pt x="5348" y="247"/>
                  <a:pt x="5769" y="475"/>
                </a:cubicBezTo>
                <a:lnTo>
                  <a:pt x="5766" y="1579"/>
                </a:lnTo>
                <a:lnTo>
                  <a:pt x="6" y="1579"/>
                </a:lnTo>
                <a:lnTo>
                  <a:pt x="0" y="465"/>
                </a:lnTo>
                <a:close/>
              </a:path>
            </a:pathLst>
          </a:custGeom>
          <a:solidFill>
            <a:schemeClr val="tx1"/>
          </a:solidFill>
          <a:ln w="57150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white">
          <a:xfrm>
            <a:off x="0" y="4933950"/>
            <a:ext cx="9163050" cy="1941513"/>
          </a:xfrm>
          <a:prstGeom prst="rect">
            <a:avLst/>
          </a:prstGeom>
          <a:solidFill>
            <a:srgbClr val="30A484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91" name="Freeform 19" descr="108a"/>
          <p:cNvSpPr>
            <a:spLocks/>
          </p:cNvSpPr>
          <p:nvPr/>
        </p:nvSpPr>
        <p:spPr bwMode="gray">
          <a:xfrm>
            <a:off x="-4763" y="2046288"/>
            <a:ext cx="9148763" cy="2787650"/>
          </a:xfrm>
          <a:custGeom>
            <a:avLst/>
            <a:gdLst/>
            <a:ahLst/>
            <a:cxnLst>
              <a:cxn ang="0">
                <a:pos x="0" y="586"/>
              </a:cxn>
              <a:cxn ang="0">
                <a:pos x="2929" y="18"/>
              </a:cxn>
              <a:cxn ang="0">
                <a:pos x="5763" y="593"/>
              </a:cxn>
              <a:cxn ang="0">
                <a:pos x="5763" y="1756"/>
              </a:cxn>
              <a:cxn ang="0">
                <a:pos x="0" y="1752"/>
              </a:cxn>
              <a:cxn ang="0">
                <a:pos x="0" y="586"/>
              </a:cxn>
            </a:cxnLst>
            <a:rect l="0" t="0" r="r" b="b"/>
            <a:pathLst>
              <a:path w="5763" h="1756">
                <a:moveTo>
                  <a:pt x="0" y="586"/>
                </a:moveTo>
                <a:cubicBezTo>
                  <a:pt x="693" y="340"/>
                  <a:pt x="1521" y="0"/>
                  <a:pt x="2929" y="18"/>
                </a:cubicBezTo>
                <a:cubicBezTo>
                  <a:pt x="4337" y="36"/>
                  <a:pt x="5292" y="322"/>
                  <a:pt x="5763" y="593"/>
                </a:cubicBezTo>
                <a:lnTo>
                  <a:pt x="5763" y="1756"/>
                </a:lnTo>
                <a:lnTo>
                  <a:pt x="0" y="1752"/>
                </a:lnTo>
                <a:lnTo>
                  <a:pt x="0" y="586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 w="57150" cmpd="sng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3092" name="Rectangle 20"/>
          <p:cNvSpPr>
            <a:spLocks noChangeArrowheads="1"/>
          </p:cNvSpPr>
          <p:nvPr/>
        </p:nvSpPr>
        <p:spPr bwMode="gray">
          <a:xfrm>
            <a:off x="0" y="4826000"/>
            <a:ext cx="9156700" cy="168275"/>
          </a:xfrm>
          <a:prstGeom prst="rect">
            <a:avLst/>
          </a:prstGeom>
          <a:gradFill rotWithShape="1">
            <a:gsLst>
              <a:gs pos="0">
                <a:srgbClr val="30A484"/>
              </a:gs>
              <a:gs pos="100000">
                <a:srgbClr val="30A484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black">
          <a:xfrm>
            <a:off x="914400" y="900113"/>
            <a:ext cx="7239000" cy="784225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828800" y="5314950"/>
            <a:ext cx="60198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0"/>
            <a:ext cx="1079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D6E1E2"/>
                </a:solidFill>
              </a:rPr>
              <a:t>LOGO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93825"/>
            <a:ext cx="4038600" cy="4930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393825"/>
            <a:ext cx="4038600" cy="4930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19088"/>
            <a:ext cx="8229600" cy="67151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393825"/>
            <a:ext cx="8229600" cy="493077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39" name="Object 15"/>
          <p:cNvGraphicFramePr>
            <a:graphicFrameLocks noChangeAspect="1"/>
          </p:cNvGraphicFramePr>
          <p:nvPr/>
        </p:nvGraphicFramePr>
        <p:xfrm>
          <a:off x="0" y="247650"/>
          <a:ext cx="9144000" cy="1155700"/>
        </p:xfrm>
        <a:graphic>
          <a:graphicData uri="http://schemas.openxmlformats.org/presentationml/2006/ole">
            <p:oleObj spid="_x0000_s1039" name="Image" r:id="rId15" imgW="6311111" imgH="1155148" progId="">
              <p:embed/>
            </p:oleObj>
          </a:graphicData>
        </a:graphic>
      </p:graphicFrame>
      <p:sp>
        <p:nvSpPr>
          <p:cNvPr id="1040" name="Rectangle 16"/>
          <p:cNvSpPr>
            <a:spLocks noChangeArrowheads="1"/>
          </p:cNvSpPr>
          <p:nvPr/>
        </p:nvSpPr>
        <p:spPr bwMode="ltGray">
          <a:xfrm>
            <a:off x="0" y="6524625"/>
            <a:ext cx="9144000" cy="333375"/>
          </a:xfrm>
          <a:prstGeom prst="rect">
            <a:avLst/>
          </a:prstGeom>
          <a:solidFill>
            <a:srgbClr val="30A38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041" name="Rectangle 17"/>
          <p:cNvSpPr>
            <a:spLocks noChangeArrowheads="1"/>
          </p:cNvSpPr>
          <p:nvPr/>
        </p:nvSpPr>
        <p:spPr bwMode="white">
          <a:xfrm>
            <a:off x="0" y="0"/>
            <a:ext cx="9144000" cy="241300"/>
          </a:xfrm>
          <a:prstGeom prst="rect">
            <a:avLst/>
          </a:prstGeom>
          <a:solidFill>
            <a:srgbClr val="1F528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457200" y="319088"/>
            <a:ext cx="82296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white">
          <a:xfrm>
            <a:off x="6096000" y="6567488"/>
            <a:ext cx="26670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200" b="1">
                <a:solidFill>
                  <a:schemeClr val="bg1"/>
                </a:solidFill>
              </a:rPr>
              <a:t>COMPANY LOGO</a:t>
            </a:r>
          </a:p>
        </p:txBody>
      </p:sp>
      <p:sp>
        <p:nvSpPr>
          <p:cNvPr id="1042" name="Freeform 18"/>
          <p:cNvSpPr>
            <a:spLocks/>
          </p:cNvSpPr>
          <p:nvPr/>
        </p:nvSpPr>
        <p:spPr bwMode="white">
          <a:xfrm>
            <a:off x="3175" y="963613"/>
            <a:ext cx="9140825" cy="461962"/>
          </a:xfrm>
          <a:custGeom>
            <a:avLst/>
            <a:gdLst/>
            <a:ahLst/>
            <a:cxnLst>
              <a:cxn ang="0">
                <a:pos x="0" y="290"/>
              </a:cxn>
              <a:cxn ang="0">
                <a:pos x="1" y="193"/>
              </a:cxn>
              <a:cxn ang="0">
                <a:pos x="1833" y="25"/>
              </a:cxn>
              <a:cxn ang="0">
                <a:pos x="3966" y="41"/>
              </a:cxn>
              <a:cxn ang="0">
                <a:pos x="5760" y="184"/>
              </a:cxn>
              <a:cxn ang="0">
                <a:pos x="5764" y="291"/>
              </a:cxn>
              <a:cxn ang="0">
                <a:pos x="0" y="290"/>
              </a:cxn>
            </a:cxnLst>
            <a:rect l="0" t="0" r="r" b="b"/>
            <a:pathLst>
              <a:path w="5764" h="291">
                <a:moveTo>
                  <a:pt x="0" y="290"/>
                </a:moveTo>
                <a:lnTo>
                  <a:pt x="1" y="193"/>
                </a:lnTo>
                <a:cubicBezTo>
                  <a:pt x="305" y="150"/>
                  <a:pt x="1172" y="50"/>
                  <a:pt x="1833" y="25"/>
                </a:cubicBezTo>
                <a:cubicBezTo>
                  <a:pt x="2494" y="0"/>
                  <a:pt x="3312" y="15"/>
                  <a:pt x="3966" y="41"/>
                </a:cubicBezTo>
                <a:cubicBezTo>
                  <a:pt x="4620" y="68"/>
                  <a:pt x="5460" y="142"/>
                  <a:pt x="5760" y="184"/>
                </a:cubicBezTo>
                <a:lnTo>
                  <a:pt x="5764" y="291"/>
                </a:lnTo>
                <a:lnTo>
                  <a:pt x="0" y="29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93825"/>
            <a:ext cx="8229600" cy="493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6" name="Text Box 22"/>
          <p:cNvSpPr txBox="1">
            <a:spLocks noChangeArrowheads="1"/>
          </p:cNvSpPr>
          <p:nvPr/>
        </p:nvSpPr>
        <p:spPr bwMode="auto">
          <a:xfrm>
            <a:off x="6829425" y="14288"/>
            <a:ext cx="18843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000" b="1">
                <a:solidFill>
                  <a:schemeClr val="bg1"/>
                </a:solidFill>
              </a:rPr>
              <a:t>www.themegallery.com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rgbClr val="1481B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214414" y="4786322"/>
            <a:ext cx="7000924" cy="1857388"/>
          </a:xfrm>
        </p:spPr>
        <p:txBody>
          <a:bodyPr/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Взаємодія соціальних інститутів у вихованні учнівської молоді в цифровому освітньому просторі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6" name="Picture 8" descr="C:\Users\Zt_Sfera\Desktop\202002181636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482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472" y="1500174"/>
            <a:ext cx="8229600" cy="671512"/>
          </a:xfrm>
        </p:spPr>
        <p:txBody>
          <a:bodyPr/>
          <a:lstStyle/>
          <a:p>
            <a:r>
              <a:rPr lang="en-US" dirty="0"/>
              <a:t>Contents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65552" name="Text Box 16"/>
          <p:cNvSpPr txBox="1">
            <a:spLocks noChangeArrowheads="1"/>
          </p:cNvSpPr>
          <p:nvPr/>
        </p:nvSpPr>
        <p:spPr bwMode="gray">
          <a:xfrm>
            <a:off x="2025650" y="303688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chemeClr val="bg1"/>
                </a:solidFill>
                <a:latin typeface="Arial" charset="0"/>
              </a:rPr>
              <a:t>2</a:t>
            </a:r>
          </a:p>
        </p:txBody>
      </p:sp>
      <p:sp>
        <p:nvSpPr>
          <p:cNvPr id="65567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>
              <a:latin typeface="Arial" charset="0"/>
            </a:endParaRPr>
          </a:p>
        </p:txBody>
      </p:sp>
      <p:sp>
        <p:nvSpPr>
          <p:cNvPr id="33" name="Rectangle 3"/>
          <p:cNvSpPr txBox="1">
            <a:spLocks noChangeArrowheads="1"/>
          </p:cNvSpPr>
          <p:nvPr/>
        </p:nvSpPr>
        <p:spPr bwMode="auto">
          <a:xfrm>
            <a:off x="285720" y="1500174"/>
            <a:ext cx="8643997" cy="455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Соціально-економічні й технологічні</a:t>
            </a:r>
            <a:r>
              <a:rPr lang="en-US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зміни в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1481B8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Україні передбачають</a:t>
            </a:r>
            <a:r>
              <a:rPr lang="en-US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активний пошук нових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1481B8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lang="ru-RU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ш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ляхів</a:t>
            </a:r>
            <a:r>
              <a:rPr lang="en-US" sz="2800" b="1" kern="0" dirty="0" smtClean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підвищення ефективності</a:t>
            </a:r>
            <a:r>
              <a:rPr lang="ru-RU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виховання дітей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та молоді.</a:t>
            </a:r>
            <a:endParaRPr kumimoji="0" lang="en-US" sz="2800" b="1" i="0" u="none" strike="noStrike" kern="0" cap="none" spc="0" normalizeH="0" baseline="0" noProof="0" dirty="0" smtClean="0">
              <a:ln>
                <a:noFill/>
              </a:ln>
              <a:solidFill>
                <a:srgbClr val="1481B8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	Зростання темпів розвитку та</a:t>
            </a:r>
            <a:r>
              <a:rPr lang="ru-RU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застосування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цифрових технологій</a:t>
            </a:r>
            <a:r>
              <a:rPr lang="ru-RU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актуалізує необхідність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lang="uk-UA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kumimoji="0" lang="uk-UA" sz="28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ідвищення</a:t>
            </a:r>
            <a:r>
              <a:rPr lang="ru-RU" sz="2800" b="1" kern="0" dirty="0" smtClean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якості підготовки педагогів до</a:t>
            </a:r>
            <a:r>
              <a:rPr lang="ru-RU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їхнього</a:t>
            </a:r>
          </a:p>
          <a:p>
            <a:pPr marL="342900" marR="0" lvl="0" indent="-342900" algn="just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використання в освітньому</a:t>
            </a:r>
            <a:r>
              <a:rPr lang="ru-RU" sz="2800" b="1" kern="0" dirty="0">
                <a:solidFill>
                  <a:srgbClr val="1481B8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1481B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й виховному процесах.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1481B8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Char char="v"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Char char="§"/>
              <a:tabLst/>
              <a:defRPr/>
            </a:pPr>
            <a:endParaRPr kumimoji="0" lang="en-US" sz="2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65570" name="AutoShape 34" descr="Портфоліо: AlisaRut | Стокові фотографії, ілюстрації та векторні зображення 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5572" name="AutoShape 36" descr="Портфоліо: AlisaRut | Стокові фотографії, ілюстрації та векторні зображення 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5574" name="AutoShape 38" descr="Портфоліо: AlisaRut | Стокові фотографії, ілюстрації та векторні зображення 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5576" name="AutoShape 40" descr="Комп'ютерні курси для дітей в Києві, курси програмування для дітей ITEAKi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6929454" y="6500834"/>
            <a:ext cx="2214546" cy="3571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5577" name="Picture 41" descr="C:\Users\Zt_Sfera\Desktop\4134234343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290" y="4857760"/>
            <a:ext cx="5786477" cy="21431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>
                <a:latin typeface="Times New Roman" pitchFamily="18" charset="0"/>
                <a:cs typeface="Times New Roman" pitchFamily="18" charset="0"/>
              </a:rPr>
              <a:t>Розроблено Концепцію виховання дітей та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молоді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цифровому просторі, яка уявляє собою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систему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науково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обґрунтованих положень,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що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визначають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суспільні виклики й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стратегічні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напрями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виховання молодого покоління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умовах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цифрової реальності.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29454" y="6500834"/>
            <a:ext cx="2214546" cy="3571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6564" name="Picture 4" descr="C:\Users\Zt_Sfera\Desktop\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CFD1CE"/>
              </a:clrFrom>
              <a:clrTo>
                <a:srgbClr val="CFD1C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90" y="4612439"/>
            <a:ext cx="4000496" cy="22455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2" name="AutoShape 8"/>
          <p:cNvSpPr>
            <a:spLocks noChangeAspect="1" noChangeArrowheads="1" noTextEdit="1"/>
          </p:cNvSpPr>
          <p:nvPr/>
        </p:nvSpPr>
        <p:spPr bwMode="gray">
          <a:xfrm flipH="1">
            <a:off x="4868863" y="3252788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1" name="Содержимое 3"/>
          <p:cNvSpPr>
            <a:spLocks noGrp="1"/>
          </p:cNvSpPr>
          <p:nvPr>
            <p:ph idx="1"/>
          </p:nvPr>
        </p:nvSpPr>
        <p:spPr>
          <a:xfrm>
            <a:off x="214282" y="1142984"/>
            <a:ext cx="7472386" cy="4535505"/>
          </a:xfrm>
        </p:spPr>
        <p:txBody>
          <a:bodyPr/>
          <a:lstStyle/>
          <a:p>
            <a:pPr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Враховуючи  практико орієнтований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характер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діяльності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соціальних інститутів, задіяних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вихованні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дітей та молоді (заклади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освіти,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громадські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дитячі та молодіжні об’єднання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цілком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слушно створити можливості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для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виховання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успішної особистості, яка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здатна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відповідати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на виклики цифрового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суспільства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конструктивно діяти в умовах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діджиталізації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929454" y="6500834"/>
            <a:ext cx="2214546" cy="3571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7605" name="Picture 21" descr="C:\Users\Zt_Sfera\Desktop\imag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4786322"/>
            <a:ext cx="3609977" cy="20716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одержимое 3"/>
          <p:cNvSpPr txBox="1">
            <a:spLocks/>
          </p:cNvSpPr>
          <p:nvPr/>
        </p:nvSpPr>
        <p:spPr>
          <a:xfrm>
            <a:off x="428596" y="1142984"/>
            <a:ext cx="8229600" cy="4930775"/>
          </a:xfrm>
          <a:prstGeom prst="rect">
            <a:avLst/>
          </a:prstGeo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трансформаційні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процеси в суспільстві під впливом зростаючої глобалізації, автоматизації,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цифровізації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формування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нових вимог до змісту освіти і виховання в умовах цифрового суспільства (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практикоорієнтованість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, пріоритет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діяльнісного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 змісту освіти над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знаннєвим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);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низьку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адаптивність системи освіти до інтенсивних змін, пов’язаних з розвитком цифрових технологій (наприклад, </a:t>
            </a:r>
            <a:r>
              <a:rPr lang="uk-UA" dirty="0" err="1">
                <a:latin typeface="Times New Roman" pitchFamily="18" charset="0"/>
                <a:cs typeface="Times New Roman" pitchFamily="18" charset="0"/>
              </a:rPr>
              <a:t>гейміфікація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, персоналізація освіти, використання доповненої реальності, штучного інтелекту тощо);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потреби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практики, орієнтовані на оновлення змісту, методів, прийомів виховання в цифровому відкритому середовищі;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очевидну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життєву необхідністю розвитку цифрових компетенцій дітей та молоді в цифровому відкритому середовищі;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актуальність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виховання ціннісних орієнтирів у цифровому відкритому середовищі, зумовлену поширенням засобів комунікації і масової інформації з використанням ІКТ;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розвиток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суспільства , яке засноване на передових цифрових технологіях, що забезпечують розвиток науки і технологій для добробуту суспільства, орієнтованого на людину.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Tx/>
              <a:buFont typeface="Wingdings" pitchFamily="2" charset="2"/>
              <a:buNone/>
              <a:tabLst/>
              <a:defRPr/>
            </a:pPr>
            <a:endParaRPr kumimoji="0" lang="ru-RU" b="1" i="0" u="none" strike="noStrike" kern="0" cap="none" spc="0" normalizeH="0" baseline="0" noProof="0" dirty="0" smtClean="0">
              <a:ln>
                <a:noFill/>
              </a:ln>
              <a:solidFill>
                <a:srgbClr val="1481B8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8258204" cy="990600"/>
          </a:xfrm>
          <a:solidFill>
            <a:schemeClr val="tx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1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чинників, які сприяють налагодженню взаємодії соціальних інститутів у вихованні дітей та молоді в цифровому освітньому просторі, можна віднести: </a:t>
            </a:r>
            <a:r>
              <a:rPr lang="ru-RU" sz="1800" dirty="0">
                <a:solidFill>
                  <a:schemeClr val="accent5"/>
                </a:solidFill>
              </a:rPr>
              <a:t/>
            </a:r>
            <a:br>
              <a:rPr lang="ru-RU" sz="1800" dirty="0">
                <a:solidFill>
                  <a:schemeClr val="accent5"/>
                </a:solidFill>
              </a:rPr>
            </a:br>
            <a:endParaRPr lang="en-US" sz="16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6929454" y="6500834"/>
            <a:ext cx="2214546" cy="3571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Содержимое 3"/>
          <p:cNvSpPr>
            <a:spLocks noGrp="1"/>
          </p:cNvSpPr>
          <p:nvPr>
            <p:ph idx="1"/>
          </p:nvPr>
        </p:nvSpPr>
        <p:spPr>
          <a:xfrm>
            <a:off x="457200" y="1393825"/>
            <a:ext cx="8229600" cy="4930775"/>
          </a:xfrm>
        </p:spPr>
        <p:txBody>
          <a:bodyPr/>
          <a:lstStyle/>
          <a:p>
            <a:pPr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Аналіз діяльності соціальних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інститутів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(закладів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освіти, громадських дитячих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молодіжних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організацій та об’єднань) 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нових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умовах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(зокрема, у період пандемії,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воєнного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стану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) засвідчив їхню активізацію в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пошуках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нових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можливостей (проведення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занять,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виховних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заходів, курсів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постійний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зв’язок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зі своїми вихованцями, організація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та</a:t>
            </a:r>
          </a:p>
          <a:p>
            <a:pPr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реалізація </a:t>
            </a:r>
            <a:r>
              <a:rPr lang="uk-UA" sz="2400" dirty="0" err="1">
                <a:latin typeface="Times New Roman" pitchFamily="18" charset="0"/>
                <a:cs typeface="Times New Roman" pitchFamily="18" charset="0"/>
              </a:rPr>
              <a:t>проєктів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929454" y="6500834"/>
            <a:ext cx="2214546" cy="3571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9654" name="Picture 22" descr="C:\Users\Zt_Sfera\Desktop\d1566d233efd463fc456bf0c093ffe0e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3CAB1"/>
              </a:clrFrom>
              <a:clrTo>
                <a:srgbClr val="03CAB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00562" y="4794249"/>
            <a:ext cx="4643438" cy="2063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58204" cy="1071570"/>
          </a:xfrm>
          <a:solidFill>
            <a:schemeClr val="tx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18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uk-UA" sz="18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1800" b="1" dirty="0" smtClean="0">
                <a:solidFill>
                  <a:schemeClr val="tx2">
                    <a:lumMod val="75000"/>
                  </a:schemeClr>
                </a:solidFill>
              </a:rPr>
              <a:t>Відтак можемо окреслити певні тенденції, які стали характерними в суспільстві, зокрема для діяльності соціальних інститутів в умовах функціонування </a:t>
            </a:r>
            <a:r>
              <a:rPr lang="uk-UA" sz="1800" b="1" dirty="0" err="1" smtClean="0">
                <a:solidFill>
                  <a:schemeClr val="tx2">
                    <a:lumMod val="75000"/>
                  </a:schemeClr>
                </a:solidFill>
              </a:rPr>
              <a:t>онлайн</a:t>
            </a:r>
            <a:r>
              <a:rPr lang="uk-UA" sz="1800" b="1" dirty="0" smtClean="0">
                <a:solidFill>
                  <a:schemeClr val="tx2">
                    <a:lumMod val="75000"/>
                  </a:schemeClr>
                </a:solidFill>
              </a:rPr>
              <a:t>: 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142984"/>
            <a:ext cx="8858312" cy="4930775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оволодіння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різними способами передачі інформації насамперед освітянами. Використання можливостей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Інтернет мережі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— вимога часу. Мало володіти унікальними знаннями — треба вміти транслювати їх у світ (до цільової аудиторії) в умовах пандемії, воєнного стану. Інакше їхня цінність ризикує залишитися на дуже локальному рівні;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 переосмислення трудової діяльності в режимі «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». Робота колективів (волонтерських, педагогічних, наукових) проілюструвала їхню здатність до змін, мобільність або ж, навпаки, невміння швидко реагувати на виклики часу. Запорукою успішності стала професійна мобільність та адаптивність;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 зростання ролі самоосвіти та самоорганізації: переважна більшість освітян тією чи іншою мірою в обмежені терміни оволоділи необхідними знаннями, закріпили навички та знайшли ресурси для того, щоб продовжити працювати в умовах, що змінилися (освоїли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онлайн-платформи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створили профілі, налагодили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онлайн-спілкування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 стала очевидною роль мотивації до навчання та роботи;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утвердження ролі вчителя як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тьютора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провідника. В умовах пандемії та воєнного стану посилилася роль педагога не як ретранслятора знань, а координатора, того, який веде за собою. У зв’язку із цим поглибилося розуміння ролі педагогічного супроводу, особистого спілкування, впливу педагога на особистість дитини;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зростання ролі спільнот — однодумців, людей, які не обов’язково пов’язані професійними інтересами або працюють в одній організації, а орієнтовані на досягнення спільно значущого результату  (батьки, педагоги, волонтери,  тощо).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29454" y="6500834"/>
            <a:ext cx="2214546" cy="3571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93825"/>
            <a:ext cx="8543956" cy="4930775"/>
          </a:xfrm>
        </p:spPr>
        <p:txBody>
          <a:bodyPr/>
          <a:lstStyle/>
          <a:p>
            <a:pPr algn="ctr"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Таким чином, виховання в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цифровому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відкритому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середовищі є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складовою частиною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процесу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формування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зрілої особистості,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підготовленої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життя, готової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самореалізації,</a:t>
            </a:r>
          </a:p>
          <a:p>
            <a:pPr algn="ctr"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датної протистояти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небажаним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впливам</a:t>
            </a:r>
          </a:p>
          <a:p>
            <a:pPr algn="ctr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інформаційного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потоку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й маніпуляціям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929454" y="6500834"/>
            <a:ext cx="2214546" cy="35716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9569" name="Picture 1" descr="C:\Users\Zt_Sfera\Desktop\707daa41-8c7e-4362-bd88-b8f1e12c405c.jpg.850x445_q82_cro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4015609"/>
            <a:ext cx="5429288" cy="28423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58204" cy="1142984"/>
          </a:xfrm>
          <a:solidFill>
            <a:schemeClr val="tx1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20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uk-UA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2000" b="1" dirty="0" smtClean="0">
                <a:solidFill>
                  <a:schemeClr val="tx2">
                    <a:lumMod val="75000"/>
                  </a:schemeClr>
                </a:solidFill>
              </a:rPr>
              <a:t>Отже, взаємодія соціальних інститутів у вихованні дітей та молоді в цифровому освітньому просторі має спрямовуватися на: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  <a:solidFill>
            <a:schemeClr val="tx1">
              <a:lumMod val="20000"/>
              <a:lumOff val="80000"/>
            </a:schemeClr>
          </a:solidFill>
        </p:spPr>
        <p:txBody>
          <a:bodyPr/>
          <a:lstStyle/>
          <a:p>
            <a:pPr marL="0">
              <a:spcBef>
                <a:spcPts val="0"/>
              </a:spcBef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формування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цифрового освітнього середовища, забезпечення освітян методичним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онлайн-інструментарієм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(методиками, технологіями, ресурсами, сервісами);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розроблення регламентів і протоколів функціонування цифрового виховного середовища, підвищення інформаційної відкритості та прозорості;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розвиток професійних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інтернет-спільнот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для обміну досвідом та підвищення кваліфікації, налагодження механізмів зворотного зв’язку;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створення нових та модернізацію існуючих можливостей для соціалізації й виховання дітей та молоді в цифровому просторі;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модернізацію виховного процесу, спрямованого на підготовку дітей та молоді до самореалізації в умовах цифрового суспільства;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підготовку соціальних інститутів до функціонування в умовах змін (упровадження технологій, оптимізація процесів, гнучкість вимог, зміна освітніх і виховних парадигм, мобільність освітніх та виховних послуг);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 формування в дітей та молоді низки навичок: когнітивних (логічне і креативне мислення, цифрова грамотність, уміння вирішувати проблеми); соціальних (здатність бути ефективними в цифровому просторі, готовність отримувати новий досвід, сумлінність, емоційна стабільність, саморегулювання,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неконфліктність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, прийняття рішень, навички міжособистісного спілкування); технічних (навички, необхідні для роботи за конкретною професією в умовах </a:t>
            </a:r>
            <a:r>
              <a:rPr lang="uk-UA" sz="1600" dirty="0" err="1">
                <a:latin typeface="Times New Roman" pitchFamily="18" charset="0"/>
                <a:cs typeface="Times New Roman" pitchFamily="18" charset="0"/>
              </a:rPr>
              <a:t>цифровізації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);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</a:pP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розроблення, обґрунтування та впровадження в діяльність соціальних інститутів (дитячих і молодіжних громадських об’єднань та закладів освіти) новітнього змісту й методів виховання ціннісного ставлення до комунікацій у цифровому відкритому середовищі; формування цифрових компетенцій як ключових навичок особистості ХХІ століття.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7">
  <a:themeElements>
    <a:clrScheme name="sample 3">
      <a:dk1>
        <a:srgbClr val="1F5281"/>
      </a:dk1>
      <a:lt1>
        <a:srgbClr val="FFFFFF"/>
      </a:lt1>
      <a:dk2>
        <a:srgbClr val="003399"/>
      </a:dk2>
      <a:lt2>
        <a:srgbClr val="D6E1E2"/>
      </a:lt2>
      <a:accent1>
        <a:srgbClr val="30A483"/>
      </a:accent1>
      <a:accent2>
        <a:srgbClr val="CC9900"/>
      </a:accent2>
      <a:accent3>
        <a:srgbClr val="FFFFFF"/>
      </a:accent3>
      <a:accent4>
        <a:srgbClr val="19456D"/>
      </a:accent4>
      <a:accent5>
        <a:srgbClr val="ADCFC1"/>
      </a:accent5>
      <a:accent6>
        <a:srgbClr val="B98A00"/>
      </a:accent6>
      <a:hlink>
        <a:srgbClr val="1481B8"/>
      </a:hlink>
      <a:folHlink>
        <a:srgbClr val="83A6A7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00CC99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00B98A"/>
        </a:accent6>
        <a:hlink>
          <a:srgbClr val="9999FF"/>
        </a:hlink>
        <a:folHlink>
          <a:srgbClr val="3333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1F5281"/>
        </a:dk1>
        <a:lt1>
          <a:srgbClr val="FFFFFF"/>
        </a:lt1>
        <a:dk2>
          <a:srgbClr val="003399"/>
        </a:dk2>
        <a:lt2>
          <a:srgbClr val="D6E1E2"/>
        </a:lt2>
        <a:accent1>
          <a:srgbClr val="30A483"/>
        </a:accent1>
        <a:accent2>
          <a:srgbClr val="CC9900"/>
        </a:accent2>
        <a:accent3>
          <a:srgbClr val="FFFFFF"/>
        </a:accent3>
        <a:accent4>
          <a:srgbClr val="19456D"/>
        </a:accent4>
        <a:accent5>
          <a:srgbClr val="ADCFC1"/>
        </a:accent5>
        <a:accent6>
          <a:srgbClr val="B98A00"/>
        </a:accent6>
        <a:hlink>
          <a:srgbClr val="1481B8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17</Template>
  <TotalTime>77</TotalTime>
  <Words>817</Words>
  <Application>Microsoft PowerPoint</Application>
  <PresentationFormat>Экран (4:3)</PresentationFormat>
  <Paragraphs>64</Paragraphs>
  <Slides>9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17</vt:lpstr>
      <vt:lpstr>Image</vt:lpstr>
      <vt:lpstr>Слайд 1</vt:lpstr>
      <vt:lpstr>Contents</vt:lpstr>
      <vt:lpstr>Слайд 3</vt:lpstr>
      <vt:lpstr>Слайд 4</vt:lpstr>
      <vt:lpstr>До чинників, які сприяють налагодженню взаємодії соціальних інститутів у вихованні дітей та молоді в цифровому освітньому просторі, можна віднести:  </vt:lpstr>
      <vt:lpstr>Слайд 6</vt:lpstr>
      <vt:lpstr> Відтак можемо окреслити певні тенденції, які стали характерними в суспільстві, зокрема для діяльності соціальних інститутів в умовах функціонування онлайн:  </vt:lpstr>
      <vt:lpstr>Слайд 8</vt:lpstr>
      <vt:lpstr> Отже, взаємодія соціальних інститутів у вихованні дітей та молоді в цифровому освітньому просторі має спрямовуватися на: 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Zt_Sfera</dc:creator>
  <cp:lastModifiedBy>Zt_Sfera</cp:lastModifiedBy>
  <cp:revision>10</cp:revision>
  <dcterms:created xsi:type="dcterms:W3CDTF">2022-12-20T07:32:04Z</dcterms:created>
  <dcterms:modified xsi:type="dcterms:W3CDTF">2023-03-03T08:26:37Z</dcterms:modified>
</cp:coreProperties>
</file>