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75" r:id="rId3"/>
    <p:sldId id="259" r:id="rId4"/>
    <p:sldId id="280" r:id="rId5"/>
    <p:sldId id="257" r:id="rId6"/>
    <p:sldId id="278" r:id="rId7"/>
    <p:sldId id="279" r:id="rId8"/>
    <p:sldId id="282" r:id="rId9"/>
    <p:sldId id="286" r:id="rId10"/>
    <p:sldId id="277" r:id="rId11"/>
    <p:sldId id="283" r:id="rId12"/>
    <p:sldId id="288" r:id="rId13"/>
    <p:sldId id="289" r:id="rId14"/>
    <p:sldId id="291" r:id="rId15"/>
    <p:sldId id="284" r:id="rId16"/>
    <p:sldId id="28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1" d="100"/>
          <a:sy n="81" d="100"/>
        </p:scale>
        <p:origin x="-276" y="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0343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123785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83963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8280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819360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10815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25531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986837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916298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535540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7666957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691935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4219674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746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280679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33762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F8EAA-CFAE-4187-9239-02E80A90A721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0178DC2-83B6-408B-B7FF-608261309B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636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ransition spd="slow">
    <p:fad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lms.e-school.net.ua/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osvitoria.media/experience/kreatyvnyj-urok-ukrayinskoyi-movy-12-lajfhakiv-iz-vykorystannyam-vsho/" TargetMode="External"/><Relationship Id="rId2" Type="http://schemas.openxmlformats.org/officeDocument/2006/relationships/hyperlink" Target="https://nuschool.com.ua/lessons/world/1-2klas/13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osvitoria.media/experience/yak-stvoryty-kreatyvnyj-urok-z-ukrayinskoyi-literatury-cheklist-uchytely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37437" y="247487"/>
            <a:ext cx="7766936" cy="1646302"/>
          </a:xfrm>
        </p:spPr>
        <p:txBody>
          <a:bodyPr/>
          <a:lstStyle/>
          <a:p>
            <a:pPr algn="ctr"/>
            <a:r>
              <a:rPr lang="uk-UA" dirty="0" smtClean="0"/>
              <a:t>Загальні вимоги до сучасного уроку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697415" y="3266933"/>
            <a:ext cx="4794738" cy="1467480"/>
          </a:xfrm>
          <a:noFill/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Підготувала вчителька української мови та літератури </a:t>
            </a:r>
          </a:p>
          <a:p>
            <a:pPr algn="ctr"/>
            <a:r>
              <a:rPr lang="uk-UA" dirty="0" err="1" smtClean="0">
                <a:solidFill>
                  <a:schemeClr val="tx2">
                    <a:lumMod val="50000"/>
                  </a:schemeClr>
                </a:solidFill>
              </a:rPr>
              <a:t>Новомиргородського</a:t>
            </a:r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 ліцею №2 </a:t>
            </a:r>
          </a:p>
          <a:p>
            <a:pPr algn="ctr"/>
            <a:r>
              <a:rPr lang="uk-UA" dirty="0" err="1" smtClean="0">
                <a:solidFill>
                  <a:schemeClr val="tx2">
                    <a:lumMod val="50000"/>
                  </a:schemeClr>
                </a:solidFill>
              </a:rPr>
              <a:t>Вітковська</a:t>
            </a:r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 Л. В. 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89" y="1949308"/>
            <a:ext cx="4817819" cy="41027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157924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>
                <a:solidFill>
                  <a:schemeClr val="tx1"/>
                </a:solidFill>
              </a:rPr>
              <a:t>Завдання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педагога в тому, </a:t>
            </a:r>
            <a:r>
              <a:rPr lang="ru-RU" dirty="0" err="1">
                <a:solidFill>
                  <a:schemeClr val="tx1"/>
                </a:solidFill>
              </a:rPr>
              <a:t>щоб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підвести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дітей</a:t>
            </a:r>
            <a:r>
              <a:rPr lang="ru-RU" dirty="0">
                <a:solidFill>
                  <a:schemeClr val="tx1"/>
                </a:solidFill>
              </a:rPr>
              <a:t> до дверей </a:t>
            </a:r>
            <a:r>
              <a:rPr lang="ru-RU" dirty="0" err="1">
                <a:solidFill>
                  <a:schemeClr val="tx1"/>
                </a:solidFill>
              </a:rPr>
              <a:t>життя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дати</a:t>
            </a:r>
            <a:r>
              <a:rPr lang="ru-RU" dirty="0">
                <a:solidFill>
                  <a:schemeClr val="tx1"/>
                </a:solidFill>
              </a:rPr>
              <a:t> ключ і </a:t>
            </a:r>
            <a:r>
              <a:rPr lang="ru-RU" dirty="0" err="1">
                <a:solidFill>
                  <a:schemeClr val="tx1"/>
                </a:solidFill>
              </a:rPr>
              <a:t>навчити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учня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користуватися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цим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інструментом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В. О. </a:t>
            </a:r>
            <a:r>
              <a:rPr lang="ru-RU" i="1" dirty="0" err="1" smtClean="0">
                <a:solidFill>
                  <a:schemeClr val="accent1">
                    <a:lumMod val="75000"/>
                  </a:schemeClr>
                </a:solidFill>
              </a:rPr>
              <a:t>Сухомлинський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36" y="3153202"/>
            <a:ext cx="7514785" cy="3364829"/>
          </a:xfrm>
        </p:spPr>
      </p:pic>
    </p:spTree>
    <p:extLst>
      <p:ext uri="{BB962C8B-B14F-4D97-AF65-F5344CB8AC3E}">
        <p14:creationId xmlns:p14="http://schemas.microsoft.com/office/powerpoint/2010/main" val="20300734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Новий</a:t>
            </a:r>
            <a:r>
              <a:rPr lang="ru-RU" b="1" dirty="0" smtClean="0"/>
              <a:t> Стандарт </a:t>
            </a:r>
            <a:r>
              <a:rPr lang="ru-RU" b="1" dirty="0" err="1" smtClean="0"/>
              <a:t>гарантує</a:t>
            </a:r>
            <a:r>
              <a:rPr lang="ru-RU" b="1" dirty="0" smtClean="0"/>
              <a:t> </a:t>
            </a:r>
            <a:r>
              <a:rPr lang="ru-RU" b="1" dirty="0" err="1" smtClean="0"/>
              <a:t>вчителю</a:t>
            </a:r>
            <a:r>
              <a:rPr lang="ru-RU" b="1" dirty="0" smtClean="0"/>
              <a:t> </a:t>
            </a:r>
            <a:r>
              <a:rPr lang="ru-RU" b="1" dirty="0" err="1" smtClean="0"/>
              <a:t>більшу</a:t>
            </a:r>
            <a:r>
              <a:rPr lang="ru-RU" b="1" dirty="0" smtClean="0"/>
              <a:t> </a:t>
            </a:r>
            <a:r>
              <a:rPr lang="ru-RU" b="1" dirty="0" err="1" smtClean="0"/>
              <a:t>професійну</a:t>
            </a:r>
            <a:r>
              <a:rPr lang="ru-RU" b="1" dirty="0" smtClean="0"/>
              <a:t> свободу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183797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НУШ сама по </a:t>
            </a:r>
            <a:r>
              <a:rPr lang="ru-RU" sz="2400" dirty="0" err="1" smtClean="0">
                <a:solidFill>
                  <a:schemeClr val="tx1"/>
                </a:solidFill>
              </a:rPr>
              <a:t>собі</a:t>
            </a:r>
            <a:r>
              <a:rPr lang="ru-RU" sz="2400" dirty="0" smtClean="0">
                <a:solidFill>
                  <a:schemeClr val="tx1"/>
                </a:solidFill>
              </a:rPr>
              <a:t> не </a:t>
            </a:r>
            <a:r>
              <a:rPr lang="ru-RU" sz="2400" dirty="0" err="1" smtClean="0">
                <a:solidFill>
                  <a:schemeClr val="tx1"/>
                </a:solidFill>
              </a:rPr>
              <a:t>визначає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зміст</a:t>
            </a:r>
            <a:r>
              <a:rPr lang="ru-RU" sz="2400" dirty="0" smtClean="0">
                <a:solidFill>
                  <a:schemeClr val="tx1"/>
                </a:solidFill>
              </a:rPr>
              <a:t> конкретного уроку, не </a:t>
            </a:r>
            <a:r>
              <a:rPr lang="ru-RU" sz="2400" dirty="0" err="1" smtClean="0">
                <a:solidFill>
                  <a:schemeClr val="tx1"/>
                </a:solidFill>
              </a:rPr>
              <a:t>відповідає</a:t>
            </a:r>
            <a:r>
              <a:rPr lang="ru-RU" sz="2400" dirty="0" smtClean="0">
                <a:solidFill>
                  <a:schemeClr val="tx1"/>
                </a:solidFill>
              </a:rPr>
              <a:t> на </a:t>
            </a:r>
            <a:r>
              <a:rPr lang="ru-RU" sz="2400" dirty="0" err="1" smtClean="0">
                <a:solidFill>
                  <a:schemeClr val="tx1"/>
                </a:solidFill>
              </a:rPr>
              <a:t>питання</a:t>
            </a:r>
            <a:r>
              <a:rPr lang="ru-RU" sz="2400" dirty="0" smtClean="0">
                <a:solidFill>
                  <a:schemeClr val="tx1"/>
                </a:solidFill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</a:rPr>
              <a:t>які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методичні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прийоми</a:t>
            </a:r>
            <a:r>
              <a:rPr lang="ru-RU" sz="2400" dirty="0" smtClean="0">
                <a:solidFill>
                  <a:schemeClr val="tx1"/>
                </a:solidFill>
              </a:rPr>
              <a:t> і </a:t>
            </a:r>
            <a:r>
              <a:rPr lang="ru-RU" sz="2400" dirty="0" err="1" smtClean="0">
                <a:solidFill>
                  <a:schemeClr val="tx1"/>
                </a:solidFill>
              </a:rPr>
              <a:t>педагогічні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технології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відрізняють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сучасний</a:t>
            </a:r>
            <a:r>
              <a:rPr lang="ru-RU" sz="2400" dirty="0" smtClean="0">
                <a:solidFill>
                  <a:schemeClr val="tx1"/>
                </a:solidFill>
              </a:rPr>
              <a:t> урок, </a:t>
            </a:r>
            <a:r>
              <a:rPr lang="ru-RU" sz="2400" dirty="0" err="1" smtClean="0">
                <a:solidFill>
                  <a:schemeClr val="tx1"/>
                </a:solidFill>
              </a:rPr>
              <a:t>які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форми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роботи</a:t>
            </a:r>
            <a:r>
              <a:rPr lang="ru-RU" sz="2400" dirty="0" smtClean="0">
                <a:solidFill>
                  <a:schemeClr val="tx1"/>
                </a:solidFill>
              </a:rPr>
              <a:t> з </a:t>
            </a:r>
            <a:r>
              <a:rPr lang="ru-RU" sz="2400" dirty="0" err="1" smtClean="0">
                <a:solidFill>
                  <a:schemeClr val="tx1"/>
                </a:solidFill>
              </a:rPr>
              <a:t>дітьми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повинні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застосовуватись</a:t>
            </a:r>
            <a:r>
              <a:rPr lang="ru-RU" sz="2400" dirty="0" smtClean="0">
                <a:solidFill>
                  <a:schemeClr val="tx1"/>
                </a:solidFill>
              </a:rPr>
              <a:t> на </a:t>
            </a:r>
            <a:r>
              <a:rPr lang="ru-RU" sz="2400" dirty="0" err="1" smtClean="0">
                <a:solidFill>
                  <a:schemeClr val="tx1"/>
                </a:solidFill>
              </a:rPr>
              <a:t>сучасному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занятті</a:t>
            </a:r>
            <a:r>
              <a:rPr lang="ru-RU" sz="2400" dirty="0" smtClean="0">
                <a:solidFill>
                  <a:schemeClr val="tx1"/>
                </a:solidFill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</a:rPr>
              <a:t>хто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або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що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має</a:t>
            </a:r>
            <a:r>
              <a:rPr lang="ru-RU" sz="2400" dirty="0" smtClean="0">
                <a:solidFill>
                  <a:schemeClr val="tx1"/>
                </a:solidFill>
              </a:rPr>
              <a:t> бути </a:t>
            </a:r>
            <a:r>
              <a:rPr lang="ru-RU" sz="2400" dirty="0" err="1" smtClean="0">
                <a:solidFill>
                  <a:schemeClr val="tx1"/>
                </a:solidFill>
              </a:rPr>
              <a:t>основним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джерелом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інформації</a:t>
            </a:r>
            <a:r>
              <a:rPr lang="ru-RU" sz="2400" dirty="0" smtClean="0">
                <a:solidFill>
                  <a:schemeClr val="tx1"/>
                </a:solidFill>
              </a:rPr>
              <a:t> на </a:t>
            </a:r>
            <a:r>
              <a:rPr lang="ru-RU" sz="2400" dirty="0" err="1" smtClean="0">
                <a:solidFill>
                  <a:schemeClr val="tx1"/>
                </a:solidFill>
              </a:rPr>
              <a:t>уроці</a:t>
            </a:r>
            <a:r>
              <a:rPr lang="ru-RU" sz="2400" dirty="0" smtClean="0">
                <a:solidFill>
                  <a:schemeClr val="tx1"/>
                </a:solidFill>
              </a:rPr>
              <a:t>. Усе </a:t>
            </a:r>
            <a:r>
              <a:rPr lang="ru-RU" sz="2400" dirty="0" err="1" smtClean="0">
                <a:solidFill>
                  <a:schemeClr val="tx1"/>
                </a:solidFill>
              </a:rPr>
              <a:t>це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визначає</a:t>
            </a:r>
            <a:r>
              <a:rPr lang="ru-RU" sz="2400" dirty="0" smtClean="0">
                <a:solidFill>
                  <a:schemeClr val="tx1"/>
                </a:solidFill>
              </a:rPr>
              <a:t> сам учитель, і </a:t>
            </a:r>
            <a:r>
              <a:rPr lang="ru-RU" sz="2400" dirty="0" err="1" smtClean="0">
                <a:solidFill>
                  <a:schemeClr val="tx1"/>
                </a:solidFill>
              </a:rPr>
              <a:t>його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академічні</a:t>
            </a:r>
            <a:r>
              <a:rPr lang="ru-RU" sz="2400" dirty="0" smtClean="0">
                <a:solidFill>
                  <a:schemeClr val="tx1"/>
                </a:solidFill>
              </a:rPr>
              <a:t> права і </a:t>
            </a:r>
            <a:r>
              <a:rPr lang="ru-RU" sz="2400" dirty="0" err="1" smtClean="0">
                <a:solidFill>
                  <a:schemeClr val="tx1"/>
                </a:solidFill>
              </a:rPr>
              <a:t>свободи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закріплені</a:t>
            </a:r>
            <a:r>
              <a:rPr lang="ru-RU" sz="2400" dirty="0" smtClean="0">
                <a:solidFill>
                  <a:schemeClr val="tx1"/>
                </a:solidFill>
              </a:rPr>
              <a:t> в </a:t>
            </a:r>
            <a:r>
              <a:rPr lang="ru-RU" sz="2400" dirty="0" err="1" smtClean="0">
                <a:solidFill>
                  <a:schemeClr val="tx1"/>
                </a:solidFill>
              </a:rPr>
              <a:t>законі</a:t>
            </a:r>
            <a:r>
              <a:rPr lang="ru-RU" sz="2400" dirty="0" smtClean="0">
                <a:solidFill>
                  <a:schemeClr val="tx1"/>
                </a:solidFill>
              </a:rPr>
              <a:t> «Про </a:t>
            </a:r>
            <a:r>
              <a:rPr lang="ru-RU" sz="2400" dirty="0" err="1" smtClean="0">
                <a:solidFill>
                  <a:schemeClr val="tx1"/>
                </a:solidFill>
              </a:rPr>
              <a:t>освіту</a:t>
            </a:r>
            <a:r>
              <a:rPr lang="ru-RU" sz="2400" dirty="0" smtClean="0">
                <a:solidFill>
                  <a:schemeClr val="tx1"/>
                </a:solidFill>
              </a:rPr>
              <a:t>» (ст. 1, п. 1.2; ст. 54, п. 1). 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Тільки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вчитель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обирає</a:t>
            </a:r>
            <a:r>
              <a:rPr lang="ru-RU" sz="2400" dirty="0" smtClean="0">
                <a:solidFill>
                  <a:schemeClr val="tx1"/>
                </a:solidFill>
              </a:rPr>
              <a:t>, яка форма </a:t>
            </a:r>
            <a:r>
              <a:rPr lang="ru-RU" sz="2400" dirty="0" err="1" smtClean="0">
                <a:solidFill>
                  <a:schemeClr val="tx1"/>
                </a:solidFill>
              </a:rPr>
              <a:t>роботи</a:t>
            </a:r>
            <a:r>
              <a:rPr lang="ru-RU" sz="2400" dirty="0" smtClean="0">
                <a:solidFill>
                  <a:schemeClr val="tx1"/>
                </a:solidFill>
              </a:rPr>
              <a:t> з </a:t>
            </a:r>
            <a:r>
              <a:rPr lang="ru-RU" sz="2400" dirty="0" err="1" smtClean="0">
                <a:solidFill>
                  <a:schemeClr val="tx1"/>
                </a:solidFill>
              </a:rPr>
              <a:t>учнями</a:t>
            </a:r>
            <a:r>
              <a:rPr lang="ru-RU" sz="2400" dirty="0" smtClean="0">
                <a:solidFill>
                  <a:schemeClr val="tx1"/>
                </a:solidFill>
              </a:rPr>
              <a:t> у </a:t>
            </a:r>
            <a:r>
              <a:rPr lang="ru-RU" sz="2400" dirty="0" err="1" smtClean="0">
                <a:solidFill>
                  <a:schemeClr val="tx1"/>
                </a:solidFill>
              </a:rPr>
              <a:t>нього</a:t>
            </a:r>
            <a:r>
              <a:rPr lang="ru-RU" sz="2400" dirty="0" smtClean="0">
                <a:solidFill>
                  <a:schemeClr val="tx1"/>
                </a:solidFill>
              </a:rPr>
              <a:t> на </a:t>
            </a:r>
            <a:r>
              <a:rPr lang="ru-RU" sz="2400" dirty="0" err="1" smtClean="0">
                <a:solidFill>
                  <a:schemeClr val="tx1"/>
                </a:solidFill>
              </a:rPr>
              <a:t>уроці</a:t>
            </a:r>
            <a:r>
              <a:rPr lang="ru-RU" sz="2400" dirty="0" smtClean="0">
                <a:solidFill>
                  <a:schemeClr val="tx1"/>
                </a:solidFill>
              </a:rPr>
              <a:t> буде: </a:t>
            </a:r>
            <a:r>
              <a:rPr lang="ru-RU" sz="2400" dirty="0" err="1" smtClean="0">
                <a:solidFill>
                  <a:schemeClr val="tx1"/>
                </a:solidFill>
              </a:rPr>
              <a:t>групова</a:t>
            </a:r>
            <a:r>
              <a:rPr lang="ru-RU" sz="2400" dirty="0" smtClean="0">
                <a:solidFill>
                  <a:schemeClr val="tx1"/>
                </a:solidFill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</a:rPr>
              <a:t>фронтальна</a:t>
            </a:r>
            <a:r>
              <a:rPr lang="ru-RU" sz="2400" dirty="0" smtClean="0">
                <a:solidFill>
                  <a:schemeClr val="tx1"/>
                </a:solidFill>
              </a:rPr>
              <a:t>, робота в парах </a:t>
            </a:r>
            <a:r>
              <a:rPr lang="ru-RU" sz="2400" dirty="0" err="1" smtClean="0">
                <a:solidFill>
                  <a:schemeClr val="tx1"/>
                </a:solidFill>
              </a:rPr>
              <a:t>тощо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0274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570" y="539261"/>
            <a:ext cx="57794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600" b="1" u="sng" dirty="0" err="1">
                <a:solidFill>
                  <a:schemeClr val="accent1"/>
                </a:solidFill>
              </a:rPr>
              <a:t>Першочерговим</a:t>
            </a:r>
            <a:r>
              <a:rPr lang="ru-RU" sz="3600" b="1" u="sng" dirty="0">
                <a:solidFill>
                  <a:schemeClr val="accent1"/>
                </a:solidFill>
              </a:rPr>
              <a:t> </a:t>
            </a:r>
            <a:r>
              <a:rPr lang="ru-RU" sz="3600" b="1" u="sng" dirty="0" err="1">
                <a:solidFill>
                  <a:schemeClr val="accent1"/>
                </a:solidFill>
              </a:rPr>
              <a:t>завданням</a:t>
            </a:r>
            <a:r>
              <a:rPr lang="ru-RU" sz="3600" b="1" u="sng" dirty="0">
                <a:solidFill>
                  <a:schemeClr val="accent1"/>
                </a:solidFill>
              </a:rPr>
              <a:t> </a:t>
            </a:r>
            <a:r>
              <a:rPr lang="ru-RU" sz="3600" b="1" u="sng" dirty="0" err="1">
                <a:solidFill>
                  <a:schemeClr val="accent1"/>
                </a:solidFill>
              </a:rPr>
              <a:t>школи</a:t>
            </a:r>
            <a:r>
              <a:rPr lang="ru-RU" sz="3600" b="1" u="sng" dirty="0">
                <a:solidFill>
                  <a:schemeClr val="accent1"/>
                </a:solidFill>
              </a:rPr>
              <a:t> </a:t>
            </a:r>
            <a:r>
              <a:rPr lang="ru-RU" sz="3600" b="1" u="sng" dirty="0" smtClean="0">
                <a:solidFill>
                  <a:schemeClr val="accent1"/>
                </a:solidFill>
              </a:rPr>
              <a:t>          </a:t>
            </a:r>
          </a:p>
          <a:p>
            <a:pPr lvl="0"/>
            <a:r>
              <a:rPr lang="ru-RU" sz="2400" dirty="0" smtClean="0"/>
              <a:t>є </a:t>
            </a:r>
            <a:r>
              <a:rPr lang="ru-RU" sz="2400" dirty="0" err="1"/>
              <a:t>розвиток</a:t>
            </a:r>
            <a:r>
              <a:rPr lang="ru-RU" sz="2400" dirty="0"/>
              <a:t> в </a:t>
            </a:r>
            <a:r>
              <a:rPr lang="ru-RU" sz="2400" dirty="0" err="1"/>
              <a:t>учня</a:t>
            </a:r>
            <a:r>
              <a:rPr lang="ru-RU" sz="2400" dirty="0"/>
              <a:t> такого типу </a:t>
            </a:r>
            <a:r>
              <a:rPr lang="ru-RU" sz="2400" dirty="0" err="1"/>
              <a:t>мислення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забезпечить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</a:t>
            </a:r>
            <a:r>
              <a:rPr lang="ru-RU" sz="2400" dirty="0" err="1"/>
              <a:t>можливість</a:t>
            </a:r>
            <a:r>
              <a:rPr lang="ru-RU" sz="2400" dirty="0"/>
              <a:t> адекватно </a:t>
            </a:r>
            <a:r>
              <a:rPr lang="ru-RU" sz="2400" dirty="0" err="1"/>
              <a:t>оцінювати</a:t>
            </a:r>
            <a:r>
              <a:rPr lang="ru-RU" sz="2400" dirty="0"/>
              <a:t> </a:t>
            </a:r>
            <a:r>
              <a:rPr lang="ru-RU" sz="2400" dirty="0" err="1"/>
              <a:t>нові</a:t>
            </a:r>
            <a:r>
              <a:rPr lang="ru-RU" sz="2400" dirty="0"/>
              <a:t> </a:t>
            </a:r>
            <a:r>
              <a:rPr lang="ru-RU" sz="2400" dirty="0" err="1"/>
              <a:t>обставини</a:t>
            </a:r>
            <a:r>
              <a:rPr lang="ru-RU" sz="2400" dirty="0"/>
              <a:t> та </a:t>
            </a:r>
            <a:r>
              <a:rPr lang="ru-RU" sz="2400" dirty="0" err="1"/>
              <a:t>формувати</a:t>
            </a:r>
            <a:r>
              <a:rPr lang="ru-RU" sz="2400" dirty="0"/>
              <a:t> </a:t>
            </a:r>
            <a:r>
              <a:rPr lang="ru-RU" sz="2400" dirty="0" err="1"/>
              <a:t>стратегію</a:t>
            </a:r>
            <a:r>
              <a:rPr lang="ru-RU" sz="2400" dirty="0"/>
              <a:t> </a:t>
            </a:r>
            <a:r>
              <a:rPr lang="ru-RU" sz="2400" dirty="0" err="1"/>
              <a:t>подолання</a:t>
            </a:r>
            <a:r>
              <a:rPr lang="ru-RU" sz="2400" dirty="0"/>
              <a:t> проблем,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повсякчас</a:t>
            </a:r>
            <a:r>
              <a:rPr lang="ru-RU" sz="2400" dirty="0"/>
              <a:t> </a:t>
            </a:r>
            <a:r>
              <a:rPr lang="ru-RU" sz="2400" dirty="0" err="1"/>
              <a:t>виникатимуть</a:t>
            </a:r>
            <a:r>
              <a:rPr lang="ru-RU" sz="2400" dirty="0"/>
              <a:t>, а в «</a:t>
            </a:r>
            <a:r>
              <a:rPr lang="ru-RU" sz="2400" dirty="0" err="1"/>
              <a:t>дорослому</a:t>
            </a:r>
            <a:r>
              <a:rPr lang="ru-RU" sz="2400" dirty="0"/>
              <a:t>» </a:t>
            </a:r>
            <a:r>
              <a:rPr lang="ru-RU" sz="2400" dirty="0" err="1"/>
              <a:t>житті</a:t>
            </a:r>
            <a:r>
              <a:rPr lang="ru-RU" sz="2400" dirty="0"/>
              <a:t> </a:t>
            </a:r>
            <a:r>
              <a:rPr lang="ru-RU" sz="2400" dirty="0" err="1"/>
              <a:t>уможливить</a:t>
            </a:r>
            <a:r>
              <a:rPr lang="ru-RU" sz="2400" dirty="0"/>
              <a:t> </a:t>
            </a:r>
            <a:r>
              <a:rPr lang="ru-RU" sz="2400" dirty="0" err="1"/>
              <a:t>пристосування</a:t>
            </a:r>
            <a:r>
              <a:rPr lang="ru-RU" sz="2400" dirty="0"/>
              <a:t> </a:t>
            </a:r>
            <a:r>
              <a:rPr lang="ru-RU" sz="2400" dirty="0" err="1"/>
              <a:t>випускника</a:t>
            </a:r>
            <a:r>
              <a:rPr lang="ru-RU" sz="2400" dirty="0"/>
              <a:t> до </a:t>
            </a:r>
            <a:r>
              <a:rPr lang="ru-RU" sz="2400" dirty="0" err="1"/>
              <a:t>нових</a:t>
            </a:r>
            <a:r>
              <a:rPr lang="ru-RU" sz="2400" dirty="0"/>
              <a:t>, часом </a:t>
            </a:r>
            <a:r>
              <a:rPr lang="ru-RU" sz="2400" dirty="0" err="1"/>
              <a:t>непередбачуваних</a:t>
            </a:r>
            <a:r>
              <a:rPr lang="ru-RU" sz="2400" dirty="0"/>
              <a:t> </a:t>
            </a:r>
            <a:r>
              <a:rPr lang="ru-RU" sz="2400" dirty="0" err="1"/>
              <a:t>політичних</a:t>
            </a:r>
            <a:r>
              <a:rPr lang="ru-RU" sz="2400" dirty="0"/>
              <a:t>, </a:t>
            </a:r>
            <a:r>
              <a:rPr lang="ru-RU" sz="2400" dirty="0" err="1"/>
              <a:t>економічних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обставин</a:t>
            </a:r>
            <a:r>
              <a:rPr lang="ru-RU" sz="2400" dirty="0"/>
              <a:t>. Тому </a:t>
            </a:r>
            <a:r>
              <a:rPr lang="ru-RU" sz="2400" dirty="0" err="1">
                <a:solidFill>
                  <a:srgbClr val="FF0000"/>
                </a:solidFill>
              </a:rPr>
              <a:t>розвиток</a:t>
            </a:r>
            <a:r>
              <a:rPr lang="ru-RU" sz="2400" dirty="0">
                <a:solidFill>
                  <a:srgbClr val="FF0000"/>
                </a:solidFill>
              </a:rPr>
              <a:t> критичного </a:t>
            </a:r>
            <a:r>
              <a:rPr lang="ru-RU" sz="2400" dirty="0" err="1">
                <a:solidFill>
                  <a:srgbClr val="FF0000"/>
                </a:solidFill>
              </a:rPr>
              <a:t>мислення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стає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найактуальнішим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завданням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освіти</a:t>
            </a:r>
            <a:r>
              <a:rPr lang="ru-RU" sz="24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108" y="1438693"/>
            <a:ext cx="3833446" cy="3833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082592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2" y="1092448"/>
            <a:ext cx="4412138" cy="45887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62079" y="263207"/>
            <a:ext cx="556524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u="sng" dirty="0" err="1">
                <a:solidFill>
                  <a:schemeClr val="accent1">
                    <a:lumMod val="75000"/>
                  </a:schemeClr>
                </a:solidFill>
              </a:rPr>
              <a:t>О</a:t>
            </a:r>
            <a:r>
              <a:rPr lang="ru-RU" sz="3200" b="1" i="1" u="sng" dirty="0" err="1" smtClean="0">
                <a:solidFill>
                  <a:schemeClr val="accent1">
                    <a:lumMod val="75000"/>
                  </a:schemeClr>
                </a:solidFill>
              </a:rPr>
              <a:t>сновні</a:t>
            </a:r>
            <a:r>
              <a:rPr lang="ru-RU" sz="3200" b="1" i="1" u="sng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sz="3200" b="1" i="1" u="sng" dirty="0" err="1">
                <a:solidFill>
                  <a:schemeClr val="accent1">
                    <a:lumMod val="75000"/>
                  </a:schemeClr>
                </a:solidFill>
              </a:rPr>
              <a:t>вимоги</a:t>
            </a:r>
            <a:r>
              <a:rPr lang="ru-RU" sz="3200" b="1" i="1" u="sng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sz="3200" b="1" i="1" u="sng" dirty="0" err="1">
                <a:solidFill>
                  <a:schemeClr val="accent1">
                    <a:lumMod val="75000"/>
                  </a:schemeClr>
                </a:solidFill>
              </a:rPr>
              <a:t>щодо</a:t>
            </a:r>
            <a:r>
              <a:rPr lang="ru-RU" sz="3200" b="1" i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b="1" i="1" u="sng" dirty="0" err="1">
                <a:solidFill>
                  <a:schemeClr val="accent1">
                    <a:lumMod val="75000"/>
                  </a:schemeClr>
                </a:solidFill>
              </a:rPr>
              <a:t>підготовки</a:t>
            </a:r>
            <a:r>
              <a:rPr lang="ru-RU" sz="3200" b="1" i="1" u="sng" dirty="0">
                <a:solidFill>
                  <a:schemeClr val="accent1">
                    <a:lumMod val="75000"/>
                  </a:schemeClr>
                </a:solidFill>
              </a:rPr>
              <a:t> та </a:t>
            </a:r>
            <a:r>
              <a:rPr lang="ru-RU" sz="3200" b="1" i="1" u="sng" dirty="0" err="1" smtClean="0">
                <a:solidFill>
                  <a:schemeClr val="accent1">
                    <a:lumMod val="75000"/>
                  </a:schemeClr>
                </a:solidFill>
              </a:rPr>
              <a:t>проведення</a:t>
            </a:r>
            <a:r>
              <a:rPr lang="ru-RU" sz="3200" b="1" i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b="1" i="1" u="sng" dirty="0" err="1" smtClean="0">
                <a:solidFill>
                  <a:schemeClr val="accent1">
                    <a:lumMod val="75000"/>
                  </a:schemeClr>
                </a:solidFill>
              </a:rPr>
              <a:t>сучасного</a:t>
            </a:r>
            <a:r>
              <a:rPr lang="ru-RU" sz="3200" b="1" i="1" u="sng" dirty="0" smtClean="0">
                <a:solidFill>
                  <a:schemeClr val="accent1">
                    <a:lumMod val="75000"/>
                  </a:schemeClr>
                </a:solidFill>
              </a:rPr>
              <a:t> уроку: </a:t>
            </a:r>
            <a:endParaRPr lang="ru-RU" sz="3200" b="1" i="1" u="sng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ru-RU" sz="2800" dirty="0" smtClean="0">
                <a:solidFill>
                  <a:srgbClr val="FF0000"/>
                </a:solidFill>
              </a:rPr>
              <a:t>*</a:t>
            </a:r>
            <a:r>
              <a:rPr lang="ru-RU" sz="2800" dirty="0" err="1" smtClean="0"/>
              <a:t>варіативність</a:t>
            </a:r>
            <a:r>
              <a:rPr lang="ru-RU" sz="2800" dirty="0" smtClean="0"/>
              <a:t> </a:t>
            </a:r>
            <a:r>
              <a:rPr lang="ru-RU" sz="2800" dirty="0"/>
              <a:t>і </a:t>
            </a:r>
            <a:r>
              <a:rPr lang="ru-RU" sz="2800" dirty="0" err="1"/>
              <a:t>гнучкість</a:t>
            </a:r>
            <a:r>
              <a:rPr lang="ru-RU" sz="2800" dirty="0"/>
              <a:t> </a:t>
            </a:r>
            <a:r>
              <a:rPr lang="ru-RU" sz="2800" dirty="0" err="1"/>
              <a:t>структури</a:t>
            </a:r>
            <a:r>
              <a:rPr lang="ru-RU" sz="2800" dirty="0"/>
              <a:t> </a:t>
            </a:r>
            <a:r>
              <a:rPr lang="ru-RU" sz="2800" b="1" dirty="0"/>
              <a:t>уроку</a:t>
            </a:r>
            <a:r>
              <a:rPr lang="ru-RU" sz="2800" dirty="0"/>
              <a:t>;</a:t>
            </a:r>
          </a:p>
          <a:p>
            <a:pPr lvl="0"/>
            <a:r>
              <a:rPr lang="ru-RU" sz="2800" dirty="0" smtClean="0">
                <a:solidFill>
                  <a:srgbClr val="FF0000"/>
                </a:solidFill>
              </a:rPr>
              <a:t>*</a:t>
            </a:r>
            <a:r>
              <a:rPr lang="ru-RU" sz="2800" dirty="0" err="1" smtClean="0"/>
              <a:t>спрямованість</a:t>
            </a:r>
            <a:r>
              <a:rPr lang="ru-RU" sz="2800" dirty="0"/>
              <a:t> </a:t>
            </a:r>
            <a:r>
              <a:rPr lang="ru-RU" sz="2800" b="1" dirty="0"/>
              <a:t>уроку</a:t>
            </a:r>
            <a:r>
              <a:rPr lang="ru-RU" sz="2800" dirty="0"/>
              <a:t> на </a:t>
            </a:r>
            <a:r>
              <a:rPr lang="ru-RU" sz="2800" dirty="0" err="1"/>
              <a:t>особистість</a:t>
            </a:r>
            <a:r>
              <a:rPr lang="ru-RU" sz="2800" dirty="0"/>
              <a:t> </a:t>
            </a:r>
            <a:r>
              <a:rPr lang="ru-RU" sz="2800" dirty="0" err="1"/>
              <a:t>учня</a:t>
            </a:r>
            <a:r>
              <a:rPr lang="ru-RU" sz="2800" dirty="0"/>
              <a:t>;</a:t>
            </a:r>
          </a:p>
          <a:p>
            <a:pPr lvl="0"/>
            <a:r>
              <a:rPr lang="ru-RU" sz="2800" dirty="0" smtClean="0">
                <a:solidFill>
                  <a:srgbClr val="FF0000"/>
                </a:solidFill>
              </a:rPr>
              <a:t>*</a:t>
            </a:r>
            <a:r>
              <a:rPr lang="ru-RU" sz="2800" dirty="0" err="1" smtClean="0"/>
              <a:t>оптимізація</a:t>
            </a:r>
            <a:r>
              <a:rPr lang="ru-RU" sz="2800" dirty="0" smtClean="0"/>
              <a:t> </a:t>
            </a:r>
            <a:r>
              <a:rPr lang="ru-RU" sz="2800" dirty="0"/>
              <a:t>форм </a:t>
            </a:r>
            <a:r>
              <a:rPr lang="ru-RU" sz="2800" dirty="0" err="1"/>
              <a:t>роботи</a:t>
            </a:r>
            <a:r>
              <a:rPr lang="ru-RU" sz="2800" dirty="0"/>
              <a:t> на </a:t>
            </a:r>
            <a:r>
              <a:rPr lang="ru-RU" sz="2800" b="1" dirty="0" err="1"/>
              <a:t>уроці</a:t>
            </a:r>
            <a:r>
              <a:rPr lang="ru-RU" sz="2800" dirty="0"/>
              <a:t>;</a:t>
            </a:r>
          </a:p>
          <a:p>
            <a:pPr lvl="0"/>
            <a:r>
              <a:rPr lang="ru-RU" sz="2800" dirty="0" smtClean="0">
                <a:solidFill>
                  <a:srgbClr val="FF0000"/>
                </a:solidFill>
              </a:rPr>
              <a:t>*</a:t>
            </a:r>
            <a:r>
              <a:rPr lang="ru-RU" sz="2800" dirty="0" err="1" smtClean="0"/>
              <a:t>формування</a:t>
            </a:r>
            <a:r>
              <a:rPr lang="ru-RU" sz="2800" dirty="0" smtClean="0"/>
              <a:t> </a:t>
            </a:r>
            <a:r>
              <a:rPr lang="ru-RU" sz="2800" dirty="0" err="1"/>
              <a:t>найважливіших</a:t>
            </a:r>
            <a:r>
              <a:rPr lang="ru-RU" sz="2800" dirty="0"/>
              <a:t> компетентностей </a:t>
            </a:r>
            <a:r>
              <a:rPr lang="ru-RU" sz="2800" dirty="0" err="1"/>
              <a:t>учнів</a:t>
            </a:r>
            <a:r>
              <a:rPr lang="ru-RU" sz="2800" dirty="0"/>
              <a:t>;</a:t>
            </a:r>
          </a:p>
          <a:p>
            <a:pPr lvl="0"/>
            <a:r>
              <a:rPr lang="ru-RU" sz="2800" dirty="0" smtClean="0">
                <a:solidFill>
                  <a:srgbClr val="FF0000"/>
                </a:solidFill>
              </a:rPr>
              <a:t>*</a:t>
            </a:r>
            <a:r>
              <a:rPr lang="ru-RU" sz="2800" dirty="0" err="1" smtClean="0"/>
              <a:t>співпраця</a:t>
            </a:r>
            <a:r>
              <a:rPr lang="ru-RU" sz="2800" dirty="0" smtClean="0"/>
              <a:t> </a:t>
            </a:r>
            <a:r>
              <a:rPr lang="ru-RU" sz="2800" dirty="0" err="1"/>
              <a:t>вчителя</a:t>
            </a:r>
            <a:r>
              <a:rPr lang="ru-RU" sz="2800" dirty="0"/>
              <a:t> і </a:t>
            </a:r>
            <a:r>
              <a:rPr lang="ru-RU" sz="2800" dirty="0" err="1"/>
              <a:t>учня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54691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0308" y="422031"/>
            <a:ext cx="902676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err="1">
                <a:solidFill>
                  <a:srgbClr val="C00000"/>
                </a:solidFill>
              </a:rPr>
              <a:t>К</a:t>
            </a:r>
            <a:r>
              <a:rPr lang="ru-RU" sz="2800" b="1" u="sng" dirty="0" err="1" smtClean="0">
                <a:solidFill>
                  <a:srgbClr val="C00000"/>
                </a:solidFill>
              </a:rPr>
              <a:t>ритерії</a:t>
            </a:r>
            <a:r>
              <a:rPr lang="ru-RU" sz="2800" b="1" u="sng" dirty="0" smtClean="0">
                <a:solidFill>
                  <a:srgbClr val="C00000"/>
                </a:solidFill>
              </a:rPr>
              <a:t> </a:t>
            </a:r>
            <a:r>
              <a:rPr lang="ru-RU" sz="2800" b="1" u="sng" dirty="0" err="1">
                <a:solidFill>
                  <a:srgbClr val="C00000"/>
                </a:solidFill>
              </a:rPr>
              <a:t>сучасного</a:t>
            </a:r>
            <a:r>
              <a:rPr lang="ru-RU" sz="2800" b="1" u="sng" dirty="0">
                <a:solidFill>
                  <a:srgbClr val="C00000"/>
                </a:solidFill>
              </a:rPr>
              <a:t> уроку</a:t>
            </a:r>
            <a:r>
              <a:rPr lang="ru-RU" sz="2800" b="1" u="sng" dirty="0" smtClean="0">
                <a:solidFill>
                  <a:srgbClr val="C00000"/>
                </a:solidFill>
              </a:rPr>
              <a:t>:</a:t>
            </a:r>
          </a:p>
          <a:p>
            <a:pPr marL="342900" indent="-342900">
              <a:buAutoNum type="arabicPeriod"/>
            </a:pPr>
            <a:r>
              <a:rPr lang="ru-RU" sz="2000" i="1" dirty="0" err="1" smtClean="0">
                <a:solidFill>
                  <a:schemeClr val="accent1"/>
                </a:solidFill>
              </a:rPr>
              <a:t>Можливості</a:t>
            </a:r>
            <a:r>
              <a:rPr lang="ru-RU" sz="2000" i="1" dirty="0" smtClean="0">
                <a:solidFill>
                  <a:schemeClr val="accent1"/>
                </a:solidFill>
              </a:rPr>
              <a:t> </a:t>
            </a:r>
            <a:r>
              <a:rPr lang="ru-RU" sz="2000" i="1" dirty="0" err="1">
                <a:solidFill>
                  <a:schemeClr val="accent1"/>
                </a:solidFill>
              </a:rPr>
              <a:t>самореалізації</a:t>
            </a:r>
            <a:r>
              <a:rPr lang="ru-RU" sz="2000" i="1" dirty="0">
                <a:solidFill>
                  <a:schemeClr val="accent1"/>
                </a:solidFill>
              </a:rPr>
              <a:t> </a:t>
            </a:r>
            <a:r>
              <a:rPr lang="ru-RU" sz="2000" i="1" dirty="0" err="1">
                <a:solidFill>
                  <a:schemeClr val="accent1"/>
                </a:solidFill>
              </a:rPr>
              <a:t>учня</a:t>
            </a:r>
            <a:r>
              <a:rPr lang="ru-RU" sz="2000" i="1" dirty="0">
                <a:solidFill>
                  <a:schemeClr val="accent1"/>
                </a:solidFill>
              </a:rPr>
              <a:t>.</a:t>
            </a:r>
            <a:r>
              <a:rPr lang="ru-RU" sz="2000" dirty="0"/>
              <a:t> </a:t>
            </a:r>
            <a:endParaRPr lang="ru-RU" sz="2000" dirty="0" smtClean="0"/>
          </a:p>
          <a:p>
            <a:r>
              <a:rPr lang="ru-RU" sz="2000" dirty="0" err="1" smtClean="0"/>
              <a:t>Учень</a:t>
            </a:r>
            <a:r>
              <a:rPr lang="ru-RU" sz="2000" dirty="0" smtClean="0"/>
              <a:t> </a:t>
            </a:r>
            <a:r>
              <a:rPr lang="ru-RU" sz="2000" dirty="0"/>
              <a:t>не просто </a:t>
            </a:r>
            <a:r>
              <a:rPr lang="ru-RU" sz="2000" dirty="0" err="1" smtClean="0"/>
              <a:t>опановує</a:t>
            </a:r>
            <a:r>
              <a:rPr lang="ru-RU" sz="2000" dirty="0" smtClean="0"/>
              <a:t> </a:t>
            </a:r>
            <a:r>
              <a:rPr lang="ru-RU" sz="2000" dirty="0" err="1"/>
              <a:t>матеріал</a:t>
            </a:r>
            <a:r>
              <a:rPr lang="ru-RU" sz="2000" dirty="0"/>
              <a:t>, а </a:t>
            </a:r>
            <a:r>
              <a:rPr lang="ru-RU" sz="2000" dirty="0" err="1" smtClean="0"/>
              <a:t>розуміє</a:t>
            </a:r>
            <a:r>
              <a:rPr lang="ru-RU" sz="2000" dirty="0" smtClean="0"/>
              <a:t>, </a:t>
            </a:r>
            <a:r>
              <a:rPr lang="ru-RU" sz="2000" dirty="0" err="1"/>
              <a:t>навіщо</a:t>
            </a:r>
            <a:r>
              <a:rPr lang="ru-RU" sz="2000" dirty="0"/>
              <a:t> і для </a:t>
            </a:r>
            <a:r>
              <a:rPr lang="ru-RU" sz="2000" dirty="0" err="1"/>
              <a:t>чого</a:t>
            </a:r>
            <a:r>
              <a:rPr lang="ru-RU" sz="2000" dirty="0"/>
              <a:t> </a:t>
            </a:r>
            <a:r>
              <a:rPr lang="ru-RU" sz="2000" dirty="0" err="1"/>
              <a:t>вивчає</a:t>
            </a:r>
            <a:r>
              <a:rPr lang="ru-RU" sz="2000" dirty="0"/>
              <a:t> </a:t>
            </a:r>
            <a:r>
              <a:rPr lang="ru-RU" sz="2000" dirty="0" err="1"/>
              <a:t>цей</a:t>
            </a:r>
            <a:r>
              <a:rPr lang="ru-RU" sz="2000" dirty="0"/>
              <a:t> </a:t>
            </a:r>
            <a:r>
              <a:rPr lang="ru-RU" sz="2000" dirty="0" smtClean="0"/>
              <a:t>предмет.</a:t>
            </a:r>
          </a:p>
          <a:p>
            <a:r>
              <a:rPr lang="ru-RU" sz="2000" i="1" dirty="0" smtClean="0">
                <a:solidFill>
                  <a:schemeClr val="accent1"/>
                </a:solidFill>
              </a:rPr>
              <a:t>2. </a:t>
            </a:r>
            <a:r>
              <a:rPr lang="ru-RU" sz="2000" i="1" dirty="0" err="1" smtClean="0">
                <a:solidFill>
                  <a:schemeClr val="accent1"/>
                </a:solidFill>
              </a:rPr>
              <a:t>Відкриття</a:t>
            </a:r>
            <a:r>
              <a:rPr lang="ru-RU" sz="2000" i="1" dirty="0" smtClean="0">
                <a:solidFill>
                  <a:schemeClr val="accent1"/>
                </a:solidFill>
              </a:rPr>
              <a:t> </a:t>
            </a:r>
            <a:r>
              <a:rPr lang="ru-RU" sz="2000" i="1" dirty="0">
                <a:solidFill>
                  <a:schemeClr val="accent1"/>
                </a:solidFill>
              </a:rPr>
              <a:t>нового.</a:t>
            </a:r>
            <a:r>
              <a:rPr lang="ru-RU" sz="2000" dirty="0">
                <a:solidFill>
                  <a:schemeClr val="accent1"/>
                </a:solidFill>
              </a:rPr>
              <a:t> </a:t>
            </a:r>
            <a:endParaRPr lang="ru-RU" sz="2000" dirty="0" smtClean="0">
              <a:solidFill>
                <a:schemeClr val="accent1"/>
              </a:solidFill>
            </a:endParaRPr>
          </a:p>
          <a:p>
            <a:r>
              <a:rPr lang="ru-RU" sz="2000" dirty="0" smtClean="0"/>
              <a:t>Урок </a:t>
            </a:r>
            <a:r>
              <a:rPr lang="ru-RU" sz="2000" dirty="0" err="1" smtClean="0"/>
              <a:t>має</a:t>
            </a:r>
            <a:r>
              <a:rPr lang="ru-RU" sz="2000" dirty="0" smtClean="0"/>
              <a:t> бути </a:t>
            </a:r>
            <a:r>
              <a:rPr lang="ru-RU" sz="2000" dirty="0" err="1" smtClean="0"/>
              <a:t>творчим</a:t>
            </a:r>
            <a:r>
              <a:rPr lang="ru-RU" sz="2000" dirty="0" smtClean="0"/>
              <a:t>, </a:t>
            </a:r>
            <a:r>
              <a:rPr lang="ru-RU" sz="2000" dirty="0" err="1" smtClean="0"/>
              <a:t>евристичним</a:t>
            </a:r>
            <a:r>
              <a:rPr lang="ru-RU" sz="2000" dirty="0" smtClean="0"/>
              <a:t>, </a:t>
            </a:r>
            <a:r>
              <a:rPr lang="ru-RU" sz="2000" dirty="0" err="1" smtClean="0"/>
              <a:t>бо</a:t>
            </a:r>
            <a:r>
              <a:rPr lang="ru-RU" sz="2000" dirty="0" smtClean="0"/>
              <a:t> </a:t>
            </a:r>
            <a:r>
              <a:rPr lang="ru-RU" sz="2000" dirty="0" err="1" smtClean="0"/>
              <a:t>такий</a:t>
            </a:r>
            <a:r>
              <a:rPr lang="ru-RU" sz="2000" dirty="0" smtClean="0"/>
              <a:t>  </a:t>
            </a:r>
            <a:r>
              <a:rPr lang="ru-RU" sz="2000" dirty="0"/>
              <a:t>урок </a:t>
            </a:r>
            <a:r>
              <a:rPr lang="ru-RU" sz="2000" dirty="0" err="1"/>
              <a:t>завжди</a:t>
            </a:r>
            <a:r>
              <a:rPr lang="ru-RU" sz="2000" dirty="0"/>
              <a:t> не схожий на </a:t>
            </a:r>
            <a:r>
              <a:rPr lang="ru-RU" sz="2000" dirty="0" err="1"/>
              <a:t>інші</a:t>
            </a:r>
            <a:r>
              <a:rPr lang="ru-RU" sz="2000" dirty="0" smtClean="0"/>
              <a:t>.  </a:t>
            </a:r>
            <a:r>
              <a:rPr lang="ru-RU" sz="2000" dirty="0" err="1" smtClean="0"/>
              <a:t>Завдання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вчителя</a:t>
            </a:r>
            <a:r>
              <a:rPr lang="ru-RU" sz="2000" dirty="0" smtClean="0"/>
              <a:t> - </a:t>
            </a:r>
            <a:r>
              <a:rPr lang="ru-RU" sz="2000" dirty="0" err="1"/>
              <a:t>дати</a:t>
            </a:r>
            <a:r>
              <a:rPr lang="ru-RU" sz="2000" dirty="0"/>
              <a:t> </a:t>
            </a:r>
            <a:r>
              <a:rPr lang="ru-RU" sz="2000" dirty="0" err="1"/>
              <a:t>можливість</a:t>
            </a:r>
            <a:r>
              <a:rPr lang="ru-RU" sz="2000" dirty="0"/>
              <a:t> </a:t>
            </a:r>
            <a:r>
              <a:rPr lang="ru-RU" sz="2000" dirty="0" smtClean="0"/>
              <a:t>кожному </a:t>
            </a:r>
            <a:r>
              <a:rPr lang="ru-RU" sz="2000" dirty="0" err="1" smtClean="0"/>
              <a:t>учню</a:t>
            </a:r>
            <a:r>
              <a:rPr lang="ru-RU" sz="2000" dirty="0"/>
              <a:t> </a:t>
            </a:r>
            <a:r>
              <a:rPr lang="ru-RU" sz="2000" dirty="0" err="1" smtClean="0"/>
              <a:t>проявити</a:t>
            </a:r>
            <a:r>
              <a:rPr lang="ru-RU" sz="2000" dirty="0" smtClean="0"/>
              <a:t> </a:t>
            </a:r>
            <a:r>
              <a:rPr lang="ru-RU" sz="2000" dirty="0"/>
              <a:t>себе «</a:t>
            </a:r>
            <a:r>
              <a:rPr lang="ru-RU" sz="2000" dirty="0" err="1"/>
              <a:t>по-своєму</a:t>
            </a:r>
            <a:r>
              <a:rPr lang="ru-RU" sz="2000" dirty="0"/>
              <a:t>», </a:t>
            </a:r>
            <a:r>
              <a:rPr lang="ru-RU" sz="2000" dirty="0" err="1"/>
              <a:t>вивчаючи</a:t>
            </a:r>
            <a:r>
              <a:rPr lang="ru-RU" sz="2000" dirty="0"/>
              <a:t> </a:t>
            </a:r>
            <a:r>
              <a:rPr lang="ru-RU" sz="2000" dirty="0" err="1"/>
              <a:t>ті</a:t>
            </a:r>
            <a:r>
              <a:rPr lang="ru-RU" sz="2000" dirty="0"/>
              <a:t> </a:t>
            </a:r>
            <a:r>
              <a:rPr lang="ru-RU" sz="2000" dirty="0" err="1"/>
              <a:t>самі</a:t>
            </a:r>
            <a:r>
              <a:rPr lang="ru-RU" sz="2000" dirty="0"/>
              <a:t> </a:t>
            </a:r>
            <a:r>
              <a:rPr lang="ru-RU" sz="2000" dirty="0" err="1"/>
              <a:t>питання</a:t>
            </a:r>
            <a:r>
              <a:rPr lang="ru-RU" sz="2000" dirty="0" smtClean="0"/>
              <a:t>.</a:t>
            </a:r>
          </a:p>
          <a:p>
            <a:r>
              <a:rPr lang="ru-RU" sz="2000" i="1" dirty="0" smtClean="0">
                <a:solidFill>
                  <a:schemeClr val="accent1"/>
                </a:solidFill>
              </a:rPr>
              <a:t>3. </a:t>
            </a:r>
            <a:r>
              <a:rPr lang="ru-RU" sz="2000" i="1" dirty="0" err="1" smtClean="0">
                <a:solidFill>
                  <a:schemeClr val="accent1"/>
                </a:solidFill>
              </a:rPr>
              <a:t>Створення</a:t>
            </a:r>
            <a:r>
              <a:rPr lang="ru-RU" sz="2000" i="1" dirty="0" smtClean="0">
                <a:solidFill>
                  <a:schemeClr val="accent1"/>
                </a:solidFill>
              </a:rPr>
              <a:t> </a:t>
            </a:r>
            <a:r>
              <a:rPr lang="ru-RU" sz="2000" i="1" dirty="0" err="1">
                <a:solidFill>
                  <a:schemeClr val="accent1"/>
                </a:solidFill>
              </a:rPr>
              <a:t>навчальної</a:t>
            </a:r>
            <a:r>
              <a:rPr lang="ru-RU" sz="2000" i="1" dirty="0">
                <a:solidFill>
                  <a:schemeClr val="accent1"/>
                </a:solidFill>
              </a:rPr>
              <a:t> </a:t>
            </a:r>
            <a:r>
              <a:rPr lang="ru-RU" sz="2000" i="1" dirty="0" err="1" smtClean="0">
                <a:solidFill>
                  <a:schemeClr val="accent1"/>
                </a:solidFill>
              </a:rPr>
              <a:t>продукції</a:t>
            </a:r>
            <a:r>
              <a:rPr lang="ru-RU" sz="2000" i="1" dirty="0" smtClean="0">
                <a:solidFill>
                  <a:schemeClr val="accent1"/>
                </a:solidFill>
              </a:rPr>
              <a:t>.</a:t>
            </a:r>
          </a:p>
          <a:p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/>
              <a:t>учень</a:t>
            </a:r>
            <a:r>
              <a:rPr lang="ru-RU" sz="2000" dirty="0"/>
              <a:t> </a:t>
            </a:r>
            <a:r>
              <a:rPr lang="ru-RU" sz="2000" dirty="0" err="1"/>
              <a:t>навчився</a:t>
            </a:r>
            <a:r>
              <a:rPr lang="ru-RU" sz="2000" dirty="0"/>
              <a:t> на уроках </a:t>
            </a:r>
            <a:r>
              <a:rPr lang="ru-RU" sz="2000" dirty="0" err="1"/>
              <a:t>створювати</a:t>
            </a:r>
            <a:r>
              <a:rPr lang="ru-RU" sz="2000" dirty="0"/>
              <a:t> </a:t>
            </a:r>
            <a:r>
              <a:rPr lang="ru-RU" sz="2000" dirty="0" err="1" smtClean="0"/>
              <a:t>освітню</a:t>
            </a:r>
            <a:r>
              <a:rPr lang="ru-RU" sz="2000" dirty="0" smtClean="0"/>
              <a:t> </a:t>
            </a:r>
            <a:r>
              <a:rPr lang="ru-RU" sz="2000" dirty="0" err="1"/>
              <a:t>продукцію</a:t>
            </a:r>
            <a:r>
              <a:rPr lang="ru-RU" sz="2000" dirty="0"/>
              <a:t> (</a:t>
            </a:r>
            <a:r>
              <a:rPr lang="ru-RU" sz="2000" dirty="0" err="1"/>
              <a:t>проекти</a:t>
            </a:r>
            <a:r>
              <a:rPr lang="ru-RU" sz="2000" dirty="0"/>
              <a:t>, </a:t>
            </a:r>
            <a:r>
              <a:rPr lang="ru-RU" sz="2000" dirty="0" err="1"/>
              <a:t>моделі</a:t>
            </a:r>
            <a:r>
              <a:rPr lang="ru-RU" sz="2000" dirty="0"/>
              <a:t>, </a:t>
            </a:r>
            <a:r>
              <a:rPr lang="ru-RU" sz="2000" dirty="0" err="1"/>
              <a:t>плани</a:t>
            </a:r>
            <a:r>
              <a:rPr lang="ru-RU" sz="2000" dirty="0"/>
              <a:t>, </a:t>
            </a:r>
            <a:r>
              <a:rPr lang="ru-RU" sz="2000" dirty="0" err="1"/>
              <a:t>схеми</a:t>
            </a:r>
            <a:r>
              <a:rPr lang="ru-RU" sz="2000" dirty="0"/>
              <a:t> </a:t>
            </a:r>
            <a:r>
              <a:rPr lang="ru-RU" sz="2000" dirty="0" err="1"/>
              <a:t>тощо</a:t>
            </a:r>
            <a:r>
              <a:rPr lang="ru-RU" sz="2000" dirty="0"/>
              <a:t>), </a:t>
            </a:r>
            <a:r>
              <a:rPr lang="ru-RU" sz="2000" dirty="0" err="1"/>
              <a:t>він</a:t>
            </a:r>
            <a:r>
              <a:rPr lang="ru-RU" sz="2000" dirty="0"/>
              <a:t> у </a:t>
            </a:r>
            <a:r>
              <a:rPr lang="ru-RU" sz="2000" dirty="0" err="1"/>
              <a:t>майбутньому</a:t>
            </a:r>
            <a:r>
              <a:rPr lang="ru-RU" sz="2000" dirty="0"/>
              <a:t> </a:t>
            </a:r>
            <a:r>
              <a:rPr lang="ru-RU" sz="2000" dirty="0" err="1"/>
              <a:t>зможе</a:t>
            </a:r>
            <a:r>
              <a:rPr lang="ru-RU" sz="2000" dirty="0"/>
              <a:t> бути </a:t>
            </a:r>
            <a:r>
              <a:rPr lang="ru-RU" sz="2000" dirty="0" err="1"/>
              <a:t>корисним</a:t>
            </a:r>
            <a:r>
              <a:rPr lang="ru-RU" sz="2000" dirty="0"/>
              <a:t> </a:t>
            </a:r>
            <a:r>
              <a:rPr lang="ru-RU" sz="2000" dirty="0" smtClean="0"/>
              <a:t>людям. </a:t>
            </a:r>
            <a:r>
              <a:rPr lang="ru-RU" sz="2000" dirty="0" err="1"/>
              <a:t>Якщо</a:t>
            </a:r>
            <a:r>
              <a:rPr lang="ru-RU" sz="2000" dirty="0"/>
              <a:t> ж </a:t>
            </a:r>
            <a:r>
              <a:rPr lang="ru-RU" sz="2000" dirty="0" err="1"/>
              <a:t>під</a:t>
            </a:r>
            <a:r>
              <a:rPr lang="ru-RU" sz="2000" dirty="0"/>
              <a:t> час </a:t>
            </a:r>
            <a:r>
              <a:rPr lang="ru-RU" sz="2000" dirty="0" err="1"/>
              <a:t>навчання</a:t>
            </a:r>
            <a:r>
              <a:rPr lang="ru-RU" sz="2000" dirty="0"/>
              <a:t> </a:t>
            </a:r>
            <a:r>
              <a:rPr lang="ru-RU" sz="2000" dirty="0" err="1"/>
              <a:t>учню</a:t>
            </a:r>
            <a:r>
              <a:rPr lang="ru-RU" sz="2000" dirty="0"/>
              <a:t> не </a:t>
            </a:r>
            <a:r>
              <a:rPr lang="ru-RU" sz="2000" dirty="0" err="1"/>
              <a:t>пропонується</a:t>
            </a:r>
            <a:r>
              <a:rPr lang="ru-RU" sz="2000" dirty="0"/>
              <a:t> </a:t>
            </a:r>
            <a:r>
              <a:rPr lang="ru-RU" sz="2000" dirty="0" err="1"/>
              <a:t>нічого</a:t>
            </a:r>
            <a:r>
              <a:rPr lang="ru-RU" sz="2000" dirty="0"/>
              <a:t> </a:t>
            </a:r>
            <a:r>
              <a:rPr lang="ru-RU" sz="2000" dirty="0" err="1"/>
              <a:t>створювати</a:t>
            </a:r>
            <a:r>
              <a:rPr lang="ru-RU" sz="2000" dirty="0"/>
              <a:t>, а </a:t>
            </a:r>
            <a:r>
              <a:rPr lang="ru-RU" sz="2000" dirty="0" err="1"/>
              <a:t>тільки</a:t>
            </a:r>
            <a:r>
              <a:rPr lang="ru-RU" sz="2000" dirty="0"/>
              <a:t> </a:t>
            </a:r>
            <a:r>
              <a:rPr lang="ru-RU" sz="2000" dirty="0" err="1" smtClean="0"/>
              <a:t>знайомитися</a:t>
            </a:r>
            <a:r>
              <a:rPr lang="ru-RU" sz="2000" dirty="0" smtClean="0"/>
              <a:t> </a:t>
            </a:r>
            <a:r>
              <a:rPr lang="ru-RU" sz="2000" dirty="0"/>
              <a:t>з </a:t>
            </a:r>
            <a:r>
              <a:rPr lang="ru-RU" sz="2000" dirty="0" smtClean="0"/>
              <a:t>готовою </a:t>
            </a:r>
            <a:r>
              <a:rPr lang="ru-RU" sz="2000" dirty="0" err="1"/>
              <a:t>інформацією</a:t>
            </a:r>
            <a:r>
              <a:rPr lang="ru-RU" sz="2000" dirty="0"/>
              <a:t>, то </a:t>
            </a:r>
            <a:r>
              <a:rPr lang="ru-RU" sz="2000" dirty="0" err="1"/>
              <a:t>підготувати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до реального </a:t>
            </a:r>
            <a:r>
              <a:rPr lang="ru-RU" sz="2000" dirty="0" err="1"/>
              <a:t>життя</a:t>
            </a:r>
            <a:r>
              <a:rPr lang="ru-RU" sz="2000" dirty="0"/>
              <a:t> </a:t>
            </a:r>
            <a:r>
              <a:rPr lang="ru-RU" sz="2000" dirty="0" err="1"/>
              <a:t>неможливо</a:t>
            </a:r>
            <a:r>
              <a:rPr lang="ru-RU" sz="2000" dirty="0"/>
              <a:t>. </a:t>
            </a:r>
            <a:r>
              <a:rPr lang="ru-RU" sz="2000" dirty="0" err="1"/>
              <a:t>У</a:t>
            </a:r>
            <a:r>
              <a:rPr lang="ru-RU" sz="2000" dirty="0" err="1" smtClean="0"/>
              <a:t>чні</a:t>
            </a:r>
            <a:r>
              <a:rPr lang="ru-RU" sz="2000" dirty="0" smtClean="0"/>
              <a:t> </a:t>
            </a:r>
            <a:r>
              <a:rPr lang="ru-RU" sz="2000" dirty="0" err="1"/>
              <a:t>більше</a:t>
            </a:r>
            <a:r>
              <a:rPr lang="ru-RU" sz="2000" dirty="0"/>
              <a:t> </a:t>
            </a:r>
            <a:r>
              <a:rPr lang="ru-RU" sz="2000" dirty="0" err="1"/>
              <a:t>люблять</a:t>
            </a:r>
            <a:r>
              <a:rPr lang="ru-RU" sz="2000" dirty="0"/>
              <a:t> </a:t>
            </a:r>
            <a:r>
              <a:rPr lang="ru-RU" sz="2000" dirty="0" err="1"/>
              <a:t>робити</a:t>
            </a:r>
            <a:r>
              <a:rPr lang="ru-RU" sz="2000" dirty="0"/>
              <a:t> </a:t>
            </a:r>
            <a:r>
              <a:rPr lang="ru-RU" sz="2000" dirty="0" err="1"/>
              <a:t>щось</a:t>
            </a:r>
            <a:r>
              <a:rPr lang="ru-RU" sz="2000" dirty="0"/>
              <a:t> </a:t>
            </a:r>
            <a:r>
              <a:rPr lang="ru-RU" sz="2000" dirty="0" err="1"/>
              <a:t>самі</a:t>
            </a:r>
            <a:r>
              <a:rPr lang="ru-RU" sz="2000" dirty="0"/>
              <a:t>, </a:t>
            </a:r>
            <a:r>
              <a:rPr lang="ru-RU" sz="2000" dirty="0" err="1"/>
              <a:t>аніж</a:t>
            </a:r>
            <a:r>
              <a:rPr lang="ru-RU" sz="2000" dirty="0"/>
              <a:t> </a:t>
            </a:r>
            <a:r>
              <a:rPr lang="ru-RU" sz="2000" dirty="0" err="1"/>
              <a:t>дивитися</a:t>
            </a:r>
            <a:r>
              <a:rPr lang="ru-RU" sz="2000" dirty="0"/>
              <a:t>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слухати</a:t>
            </a:r>
            <a:r>
              <a:rPr lang="ru-RU" sz="2000" dirty="0"/>
              <a:t> про те, як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зробили</a:t>
            </a:r>
            <a:r>
              <a:rPr lang="ru-RU" sz="2000" dirty="0"/>
              <a:t> </a:t>
            </a:r>
            <a:r>
              <a:rPr lang="ru-RU" sz="2000" dirty="0" err="1"/>
              <a:t>інші</a:t>
            </a:r>
            <a:r>
              <a:rPr lang="ru-RU" sz="2000" dirty="0"/>
              <a:t>. </a:t>
            </a:r>
            <a:endParaRPr lang="ru-RU" sz="2000" dirty="0" smtClean="0"/>
          </a:p>
          <a:p>
            <a:r>
              <a:rPr lang="ru-RU" sz="2000" i="1" dirty="0" smtClean="0">
                <a:solidFill>
                  <a:schemeClr val="accent1"/>
                </a:solidFill>
              </a:rPr>
              <a:t>4. </a:t>
            </a:r>
            <a:r>
              <a:rPr lang="ru-RU" sz="2000" i="1" dirty="0" err="1" smtClean="0">
                <a:solidFill>
                  <a:schemeClr val="accent1"/>
                </a:solidFill>
              </a:rPr>
              <a:t>Розвиток</a:t>
            </a:r>
            <a:r>
              <a:rPr lang="ru-RU" sz="2000" i="1" dirty="0" smtClean="0">
                <a:solidFill>
                  <a:schemeClr val="accent1"/>
                </a:solidFill>
              </a:rPr>
              <a:t> </a:t>
            </a:r>
            <a:r>
              <a:rPr lang="ru-RU" sz="2000" i="1" dirty="0">
                <a:solidFill>
                  <a:schemeClr val="accent1"/>
                </a:solidFill>
              </a:rPr>
              <a:t>компетентностей.</a:t>
            </a:r>
            <a:r>
              <a:rPr lang="ru-RU" sz="2000" dirty="0">
                <a:solidFill>
                  <a:schemeClr val="accent1"/>
                </a:solidFill>
              </a:rPr>
              <a:t> </a:t>
            </a:r>
            <a:endParaRPr lang="ru-RU" sz="2000" dirty="0" smtClean="0">
              <a:solidFill>
                <a:schemeClr val="accent1"/>
              </a:solidFill>
            </a:endParaRPr>
          </a:p>
          <a:p>
            <a:r>
              <a:rPr lang="ru-RU" sz="2000" dirty="0" smtClean="0"/>
              <a:t>Урок </a:t>
            </a:r>
            <a:r>
              <a:rPr lang="ru-RU" sz="2000" dirty="0" err="1"/>
              <a:t>має</a:t>
            </a:r>
            <a:r>
              <a:rPr lang="ru-RU" sz="2000" dirty="0"/>
              <a:t> бути таким, </a:t>
            </a:r>
            <a:r>
              <a:rPr lang="ru-RU" sz="2000" dirty="0" err="1"/>
              <a:t>щоб</a:t>
            </a:r>
            <a:r>
              <a:rPr lang="ru-RU" sz="2000" dirty="0"/>
              <a:t> </a:t>
            </a:r>
            <a:r>
              <a:rPr lang="ru-RU" sz="2000" dirty="0" err="1"/>
              <a:t>учні</a:t>
            </a:r>
            <a:r>
              <a:rPr lang="ru-RU" sz="2000" dirty="0"/>
              <a:t> стали </a:t>
            </a:r>
            <a:r>
              <a:rPr lang="ru-RU" sz="2000" dirty="0" err="1"/>
              <a:t>компетентними</a:t>
            </a:r>
            <a:r>
              <a:rPr lang="ru-RU" sz="2000" dirty="0"/>
              <a:t> в </a:t>
            </a:r>
            <a:r>
              <a:rPr lang="ru-RU" sz="2000" dirty="0" err="1"/>
              <a:t>освітніх</a:t>
            </a:r>
            <a:r>
              <a:rPr lang="ru-RU" sz="2000" dirty="0"/>
              <a:t> </a:t>
            </a:r>
            <a:r>
              <a:rPr lang="ru-RU" sz="2000" dirty="0" err="1"/>
              <a:t>галузях</a:t>
            </a:r>
            <a:r>
              <a:rPr lang="ru-RU" sz="2000" dirty="0"/>
              <a:t>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вивчають</a:t>
            </a:r>
            <a:r>
              <a:rPr lang="ru-RU" sz="2000" dirty="0"/>
              <a:t>, </a:t>
            </a:r>
            <a:r>
              <a:rPr lang="ru-RU" sz="2000" dirty="0" err="1"/>
              <a:t>мали</a:t>
            </a:r>
            <a:r>
              <a:rPr lang="ru-RU" sz="2000" dirty="0"/>
              <a:t> </a:t>
            </a:r>
            <a:r>
              <a:rPr lang="ru-RU" sz="2000" dirty="0" err="1"/>
              <a:t>досвід</a:t>
            </a:r>
            <a:r>
              <a:rPr lang="ru-RU" sz="2000" dirty="0"/>
              <a:t> </a:t>
            </a:r>
            <a:r>
              <a:rPr lang="ru-RU" sz="2000" dirty="0" err="1"/>
              <a:t>отримання</a:t>
            </a:r>
            <a:r>
              <a:rPr lang="ru-RU" sz="2000" dirty="0"/>
              <a:t> реального результату.</a:t>
            </a:r>
            <a:endParaRPr lang="ru-RU" sz="2000" dirty="0">
              <a:solidFill>
                <a:schemeClr val="accent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892" y="422031"/>
            <a:ext cx="3001108" cy="1999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04904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785" y="152400"/>
            <a:ext cx="916744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 smtClean="0">
                <a:solidFill>
                  <a:schemeClr val="accent1"/>
                </a:solidFill>
              </a:rPr>
              <a:t>Роль учителя на сучасному уроці</a:t>
            </a:r>
          </a:p>
          <a:p>
            <a:endParaRPr lang="uk-UA" sz="2800" b="1" u="sng" dirty="0" smtClean="0">
              <a:solidFill>
                <a:schemeClr val="accent1"/>
              </a:solidFill>
            </a:endParaRPr>
          </a:p>
          <a:p>
            <a:pPr lvl="0"/>
            <a:r>
              <a:rPr lang="uk-UA" sz="2800" dirty="0" smtClean="0">
                <a:solidFill>
                  <a:schemeClr val="accent1"/>
                </a:solidFill>
              </a:rPr>
              <a:t>1. </a:t>
            </a:r>
            <a:r>
              <a:rPr lang="ru-RU" sz="2400" dirty="0" err="1" smtClean="0"/>
              <a:t>Якщо</a:t>
            </a:r>
            <a:r>
              <a:rPr lang="ru-RU" sz="2400" dirty="0" smtClean="0"/>
              <a:t> </a:t>
            </a:r>
            <a:r>
              <a:rPr lang="ru-RU" sz="2400" dirty="0" err="1"/>
              <a:t>раніше</a:t>
            </a:r>
            <a:r>
              <a:rPr lang="ru-RU" sz="2400" dirty="0"/>
              <a:t> </a:t>
            </a:r>
            <a:r>
              <a:rPr lang="ru-RU" sz="2400" dirty="0" err="1"/>
              <a:t>вчитель</a:t>
            </a:r>
            <a:r>
              <a:rPr lang="ru-RU" sz="2400" dirty="0"/>
              <a:t> просто </a:t>
            </a:r>
            <a:r>
              <a:rPr lang="ru-RU" sz="2400" dirty="0" err="1"/>
              <a:t>формував</a:t>
            </a:r>
            <a:r>
              <a:rPr lang="ru-RU" sz="2400" dirty="0"/>
              <a:t> </a:t>
            </a:r>
            <a:r>
              <a:rPr lang="ru-RU" sz="2400" dirty="0" err="1"/>
              <a:t>нові</a:t>
            </a:r>
            <a:r>
              <a:rPr lang="ru-RU" sz="2400" dirty="0"/>
              <a:t> </a:t>
            </a:r>
            <a:r>
              <a:rPr lang="ru-RU" sz="2400" dirty="0" err="1"/>
              <a:t>знання</a:t>
            </a:r>
            <a:r>
              <a:rPr lang="ru-RU" sz="2400" dirty="0"/>
              <a:t>, то </a:t>
            </a:r>
            <a:r>
              <a:rPr lang="ru-RU" sz="2400" dirty="0" err="1"/>
              <a:t>тепер</a:t>
            </a:r>
            <a:r>
              <a:rPr lang="ru-RU" sz="2400" dirty="0"/>
              <a:t> </a:t>
            </a:r>
            <a:r>
              <a:rPr lang="ru-RU" sz="2400" dirty="0" err="1"/>
              <a:t>слід</a:t>
            </a:r>
            <a:r>
              <a:rPr lang="ru-RU" sz="2400" dirty="0"/>
              <a:t> так </a:t>
            </a:r>
            <a:r>
              <a:rPr lang="ru-RU" sz="2400" dirty="0" err="1"/>
              <a:t>організувати</a:t>
            </a:r>
            <a:r>
              <a:rPr lang="ru-RU" sz="2400" dirty="0"/>
              <a:t> </a:t>
            </a:r>
            <a:r>
              <a:rPr lang="ru-RU" sz="2400" dirty="0" err="1"/>
              <a:t>навчальний</a:t>
            </a:r>
            <a:r>
              <a:rPr lang="ru-RU" sz="2400" dirty="0"/>
              <a:t> </a:t>
            </a:r>
            <a:r>
              <a:rPr lang="ru-RU" sz="2400" dirty="0" err="1"/>
              <a:t>процес</a:t>
            </a:r>
            <a:r>
              <a:rPr lang="ru-RU" sz="2400" dirty="0"/>
              <a:t>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>
                <a:solidFill>
                  <a:schemeClr val="accent1"/>
                </a:solidFill>
              </a:rPr>
              <a:t>учень</a:t>
            </a:r>
            <a:r>
              <a:rPr lang="ru-RU" sz="2400" dirty="0">
                <a:solidFill>
                  <a:schemeClr val="accent1"/>
                </a:solidFill>
              </a:rPr>
              <a:t> сам </a:t>
            </a:r>
            <a:r>
              <a:rPr lang="ru-RU" sz="2400" dirty="0" err="1">
                <a:solidFill>
                  <a:schemeClr val="accent1"/>
                </a:solidFill>
              </a:rPr>
              <a:t>дійшов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 err="1">
                <a:solidFill>
                  <a:schemeClr val="accent1"/>
                </a:solidFill>
              </a:rPr>
              <a:t>потрібного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 err="1">
                <a:solidFill>
                  <a:schemeClr val="accent1"/>
                </a:solidFill>
              </a:rPr>
              <a:t>висновку</a:t>
            </a:r>
            <a:r>
              <a:rPr lang="ru-RU" sz="2400" dirty="0" smtClean="0"/>
              <a:t>.</a:t>
            </a:r>
          </a:p>
          <a:p>
            <a:pPr lvl="0"/>
            <a:endParaRPr lang="ru-RU" sz="2400" dirty="0" smtClean="0"/>
          </a:p>
          <a:p>
            <a:r>
              <a:rPr lang="ru-RU" sz="2400" dirty="0" smtClean="0">
                <a:solidFill>
                  <a:schemeClr val="accent1"/>
                </a:solidFill>
              </a:rPr>
              <a:t> 2. </a:t>
            </a:r>
            <a:r>
              <a:rPr lang="ru-RU" sz="2400" dirty="0" smtClean="0"/>
              <a:t>Роль </a:t>
            </a:r>
            <a:r>
              <a:rPr lang="ru-RU" sz="2400" dirty="0"/>
              <a:t>учителя </a:t>
            </a:r>
            <a:r>
              <a:rPr lang="ru-RU" sz="2400" dirty="0" err="1"/>
              <a:t>тепер</a:t>
            </a:r>
            <a:r>
              <a:rPr lang="ru-RU" sz="2400" dirty="0"/>
              <a:t> </a:t>
            </a:r>
            <a:r>
              <a:rPr lang="ru-RU" sz="2400" dirty="0" err="1"/>
              <a:t>полягає</a:t>
            </a:r>
            <a:r>
              <a:rPr lang="ru-RU" sz="2400" dirty="0"/>
              <a:t> в </a:t>
            </a:r>
            <a:r>
              <a:rPr lang="ru-RU" sz="2400" dirty="0" err="1"/>
              <a:t>перевірці</a:t>
            </a:r>
            <a:r>
              <a:rPr lang="ru-RU" sz="2400" dirty="0"/>
              <a:t> </a:t>
            </a:r>
            <a:r>
              <a:rPr lang="ru-RU" sz="2400" dirty="0" err="1"/>
              <a:t>дієвості</a:t>
            </a:r>
            <a:r>
              <a:rPr lang="ru-RU" sz="2400" dirty="0"/>
              <a:t> </a:t>
            </a:r>
            <a:r>
              <a:rPr lang="ru-RU" sz="2400" dirty="0" err="1" smtClean="0"/>
              <a:t>знайдених</a:t>
            </a:r>
            <a:r>
              <a:rPr lang="ru-RU" sz="2400" dirty="0" smtClean="0"/>
              <a:t> </a:t>
            </a:r>
            <a:r>
              <a:rPr lang="ru-RU" sz="2400" dirty="0" err="1"/>
              <a:t>шляхів</a:t>
            </a:r>
            <a:r>
              <a:rPr lang="ru-RU" sz="2400" dirty="0"/>
              <a:t> і </a:t>
            </a:r>
            <a:r>
              <a:rPr lang="ru-RU" sz="2400" dirty="0" err="1"/>
              <a:t>правильній</a:t>
            </a:r>
            <a:r>
              <a:rPr lang="ru-RU" sz="2400" dirty="0"/>
              <a:t> </a:t>
            </a:r>
            <a:r>
              <a:rPr lang="ru-RU" sz="2400" dirty="0" err="1"/>
              <a:t>підготовці</a:t>
            </a:r>
            <a:r>
              <a:rPr lang="ru-RU" sz="2400" dirty="0"/>
              <a:t> </a:t>
            </a:r>
            <a:r>
              <a:rPr lang="ru-RU" sz="2400" dirty="0" err="1"/>
              <a:t>учнів</a:t>
            </a:r>
            <a:r>
              <a:rPr lang="ru-RU" sz="2400" dirty="0"/>
              <a:t> до </a:t>
            </a:r>
            <a:r>
              <a:rPr lang="ru-RU" sz="2400" dirty="0" err="1"/>
              <a:t>роботи</a:t>
            </a:r>
            <a:r>
              <a:rPr lang="ru-RU" sz="2400" dirty="0"/>
              <a:t> у </a:t>
            </a:r>
            <a:r>
              <a:rPr lang="ru-RU" sz="2400" dirty="0" err="1"/>
              <a:t>групах</a:t>
            </a:r>
            <a:r>
              <a:rPr lang="ru-RU" sz="2400" dirty="0"/>
              <a:t> (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індивідуально</a:t>
            </a:r>
            <a:r>
              <a:rPr lang="ru-RU" sz="2400" dirty="0"/>
              <a:t>). </a:t>
            </a:r>
            <a:r>
              <a:rPr lang="ru-RU" sz="2400" dirty="0" err="1">
                <a:solidFill>
                  <a:schemeClr val="accent1"/>
                </a:solidFill>
              </a:rPr>
              <a:t>Навчання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 err="1">
                <a:solidFill>
                  <a:schemeClr val="accent1"/>
                </a:solidFill>
              </a:rPr>
              <a:t>переростає</a:t>
            </a:r>
            <a:r>
              <a:rPr lang="ru-RU" sz="2400" dirty="0">
                <a:solidFill>
                  <a:schemeClr val="accent1"/>
                </a:solidFill>
              </a:rPr>
              <a:t> у </a:t>
            </a:r>
            <a:r>
              <a:rPr lang="ru-RU" sz="2400" dirty="0" err="1">
                <a:solidFill>
                  <a:schemeClr val="accent1"/>
                </a:solidFill>
              </a:rPr>
              <a:t>пізнання</a:t>
            </a:r>
            <a:r>
              <a:rPr lang="ru-RU" sz="2400" dirty="0">
                <a:solidFill>
                  <a:schemeClr val="accent1"/>
                </a:solidFill>
              </a:rPr>
              <a:t>, </a:t>
            </a:r>
            <a:r>
              <a:rPr lang="ru-RU" sz="2400" dirty="0" err="1">
                <a:solidFill>
                  <a:schemeClr val="accent1"/>
                </a:solidFill>
              </a:rPr>
              <a:t>відкриття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chemeClr val="accent1"/>
                </a:solidFill>
              </a:rPr>
              <a:t>3. </a:t>
            </a:r>
            <a:r>
              <a:rPr lang="ru-RU" sz="2400" dirty="0" err="1" smtClean="0"/>
              <a:t>Створює</a:t>
            </a:r>
            <a:r>
              <a:rPr lang="ru-RU" sz="2400" dirty="0" smtClean="0"/>
              <a:t> </a:t>
            </a:r>
            <a:r>
              <a:rPr lang="ru-RU" sz="2400" dirty="0" err="1"/>
              <a:t>умови</a:t>
            </a:r>
            <a:r>
              <a:rPr lang="ru-RU" sz="2400" dirty="0"/>
              <a:t> для </a:t>
            </a:r>
            <a:r>
              <a:rPr lang="ru-RU" sz="2400" dirty="0" err="1">
                <a:solidFill>
                  <a:schemeClr val="accent1"/>
                </a:solidFill>
              </a:rPr>
              <a:t>зародження</a:t>
            </a:r>
            <a:r>
              <a:rPr lang="ru-RU" sz="2400" dirty="0">
                <a:solidFill>
                  <a:schemeClr val="accent1"/>
                </a:solidFill>
              </a:rPr>
              <a:t> і </a:t>
            </a:r>
            <a:r>
              <a:rPr lang="ru-RU" sz="2400" dirty="0" err="1">
                <a:solidFill>
                  <a:schemeClr val="accent1"/>
                </a:solidFill>
              </a:rPr>
              <a:t>пробудження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 smtClean="0">
                <a:solidFill>
                  <a:schemeClr val="accent1"/>
                </a:solidFill>
              </a:rPr>
              <a:t>компетентностей</a:t>
            </a:r>
            <a:r>
              <a:rPr lang="ru-RU" sz="2400" dirty="0" smtClean="0"/>
              <a:t>.</a:t>
            </a:r>
            <a:endParaRPr lang="ru-RU" sz="2400" dirty="0"/>
          </a:p>
          <a:p>
            <a:pPr lvl="0"/>
            <a:endParaRPr lang="ru-RU" sz="2400" dirty="0"/>
          </a:p>
          <a:p>
            <a:endParaRPr lang="ru-RU" sz="2800" b="1" u="sng" dirty="0">
              <a:solidFill>
                <a:schemeClr val="accent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599" y="3648200"/>
            <a:ext cx="3817693" cy="2737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99620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678" y="278340"/>
            <a:ext cx="9144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err="1">
                <a:solidFill>
                  <a:schemeClr val="accent1"/>
                </a:solidFill>
              </a:rPr>
              <a:t>М</a:t>
            </a:r>
            <a:r>
              <a:rPr lang="ru-RU" sz="3200" b="1" u="sng" dirty="0" err="1" smtClean="0">
                <a:solidFill>
                  <a:schemeClr val="accent1"/>
                </a:solidFill>
              </a:rPr>
              <a:t>отивація</a:t>
            </a:r>
            <a:r>
              <a:rPr lang="ru-RU" sz="3200" b="1" u="sng" dirty="0" smtClean="0">
                <a:solidFill>
                  <a:schemeClr val="accent1"/>
                </a:solidFill>
              </a:rPr>
              <a:t> </a:t>
            </a:r>
            <a:r>
              <a:rPr lang="ru-RU" sz="3200" b="1" u="sng" dirty="0" err="1">
                <a:solidFill>
                  <a:schemeClr val="accent1"/>
                </a:solidFill>
              </a:rPr>
              <a:t>навчальної</a:t>
            </a:r>
            <a:r>
              <a:rPr lang="ru-RU" sz="3200" b="1" u="sng" dirty="0">
                <a:solidFill>
                  <a:schemeClr val="accent1"/>
                </a:solidFill>
              </a:rPr>
              <a:t> </a:t>
            </a:r>
            <a:r>
              <a:rPr lang="ru-RU" sz="3200" b="1" u="sng" dirty="0" err="1">
                <a:solidFill>
                  <a:schemeClr val="accent1"/>
                </a:solidFill>
              </a:rPr>
              <a:t>діяльності</a:t>
            </a:r>
            <a:r>
              <a:rPr lang="ru-RU" sz="3200" b="1" u="sng" dirty="0">
                <a:solidFill>
                  <a:schemeClr val="accent1"/>
                </a:solidFill>
              </a:rPr>
              <a:t> </a:t>
            </a:r>
            <a:r>
              <a:rPr lang="ru-RU" sz="3200" b="1" u="sng" dirty="0" err="1" smtClean="0">
                <a:solidFill>
                  <a:schemeClr val="accent1"/>
                </a:solidFill>
              </a:rPr>
              <a:t>учнів</a:t>
            </a:r>
            <a:endParaRPr lang="ru-RU" sz="3200" b="1" u="sng" dirty="0" smtClean="0">
              <a:solidFill>
                <a:schemeClr val="accent1"/>
              </a:solidFill>
            </a:endParaRPr>
          </a:p>
          <a:p>
            <a:endParaRPr lang="ru-RU" sz="3200" b="1" u="sng" dirty="0" smtClean="0">
              <a:solidFill>
                <a:schemeClr val="accent1"/>
              </a:solidFill>
            </a:endParaRPr>
          </a:p>
          <a:p>
            <a:r>
              <a:rPr lang="ru-RU" sz="2000" dirty="0" smtClean="0">
                <a:solidFill>
                  <a:schemeClr val="accent1"/>
                </a:solidFill>
              </a:rPr>
              <a:t>✵ </a:t>
            </a:r>
            <a:r>
              <a:rPr lang="ru-RU" sz="2000" dirty="0" err="1" smtClean="0"/>
              <a:t>Під</a:t>
            </a:r>
            <a:r>
              <a:rPr lang="ru-RU" sz="2000" dirty="0" smtClean="0"/>
              <a:t> </a:t>
            </a:r>
            <a:r>
              <a:rPr lang="ru-RU" sz="2000" dirty="0"/>
              <a:t>час </a:t>
            </a:r>
            <a:r>
              <a:rPr lang="ru-RU" sz="2000" dirty="0" err="1"/>
              <a:t>мотивації</a:t>
            </a:r>
            <a:r>
              <a:rPr lang="ru-RU" sz="2000" dirty="0"/>
              <a:t> </a:t>
            </a:r>
            <a:r>
              <a:rPr lang="ru-RU" sz="2000" dirty="0" err="1"/>
              <a:t>важливо</a:t>
            </a:r>
            <a:r>
              <a:rPr lang="ru-RU" sz="2000" dirty="0"/>
              <a:t> </a:t>
            </a:r>
            <a:r>
              <a:rPr lang="ru-RU" sz="2000" dirty="0" err="1"/>
              <a:t>пояснити</a:t>
            </a:r>
            <a:r>
              <a:rPr lang="ru-RU" sz="2000" dirty="0"/>
              <a:t> школярам, </a:t>
            </a:r>
            <a:r>
              <a:rPr lang="ru-RU" sz="2000" b="1" dirty="0">
                <a:solidFill>
                  <a:srgbClr val="92D050"/>
                </a:solidFill>
              </a:rPr>
              <a:t>для </a:t>
            </a:r>
            <a:r>
              <a:rPr lang="ru-RU" sz="2000" b="1" dirty="0" err="1">
                <a:solidFill>
                  <a:srgbClr val="92D050"/>
                </a:solidFill>
              </a:rPr>
              <a:t>чого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їм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потрібно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виконувати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цю</a:t>
            </a:r>
            <a:r>
              <a:rPr lang="ru-RU" sz="2000" b="1" dirty="0">
                <a:solidFill>
                  <a:srgbClr val="92D050"/>
                </a:solidFill>
              </a:rPr>
              <a:t> роботу</a:t>
            </a:r>
            <a:r>
              <a:rPr lang="ru-RU" sz="2000" dirty="0"/>
              <a:t>, </a:t>
            </a:r>
            <a:r>
              <a:rPr lang="ru-RU" sz="2000" dirty="0" err="1"/>
              <a:t>засвоювати</a:t>
            </a:r>
            <a:r>
              <a:rPr lang="ru-RU" sz="2000" dirty="0"/>
              <a:t> </a:t>
            </a:r>
            <a:r>
              <a:rPr lang="ru-RU" sz="2000" dirty="0" err="1"/>
              <a:t>відповідні</a:t>
            </a:r>
            <a:r>
              <a:rPr lang="ru-RU" sz="2000" dirty="0"/>
              <a:t> </a:t>
            </a:r>
            <a:r>
              <a:rPr lang="ru-RU" sz="2000" dirty="0" err="1"/>
              <a:t>знання</a:t>
            </a:r>
            <a:r>
              <a:rPr lang="ru-RU" sz="2000" dirty="0"/>
              <a:t>, </a:t>
            </a:r>
            <a:r>
              <a:rPr lang="ru-RU" sz="2000" dirty="0" err="1"/>
              <a:t>уміння</a:t>
            </a:r>
            <a:r>
              <a:rPr lang="ru-RU" sz="2000" dirty="0"/>
              <a:t> і </a:t>
            </a:r>
            <a:r>
              <a:rPr lang="ru-RU" sz="2000" dirty="0" err="1"/>
              <a:t>т.ін</a:t>
            </a:r>
            <a:r>
              <a:rPr lang="ru-RU" sz="2000" dirty="0"/>
              <a:t>.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chemeClr val="accent1"/>
                </a:solidFill>
              </a:rPr>
              <a:t>✵</a:t>
            </a:r>
            <a:r>
              <a:rPr lang="ru-RU" sz="2000" dirty="0" smtClean="0"/>
              <a:t>Учитель не повинен бути </a:t>
            </a:r>
            <a:r>
              <a:rPr lang="ru-RU" sz="2000" dirty="0" err="1" smtClean="0"/>
              <a:t>авторитарним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керівником</a:t>
            </a:r>
            <a:r>
              <a:rPr lang="ru-RU" sz="2000" dirty="0" smtClean="0"/>
              <a:t>.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</a:t>
            </a:r>
            <a:r>
              <a:rPr lang="ru-RU" sz="2000" dirty="0" err="1" smtClean="0"/>
              <a:t>мудрий</a:t>
            </a:r>
            <a:r>
              <a:rPr lang="ru-RU" sz="2000" dirty="0" smtClean="0"/>
              <a:t> наставник, то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дає</a:t>
            </a:r>
            <a:r>
              <a:rPr lang="ru-RU" sz="2000" dirty="0" smtClean="0"/>
              <a:t> </a:t>
            </a:r>
            <a:r>
              <a:rPr lang="ru-RU" sz="2000" dirty="0" err="1"/>
              <a:t>змогу</a:t>
            </a:r>
            <a:r>
              <a:rPr lang="ru-RU" sz="2000" dirty="0"/>
              <a:t> </a:t>
            </a:r>
            <a:r>
              <a:rPr lang="ru-RU" sz="2000" dirty="0" err="1"/>
              <a:t>скеровувати</a:t>
            </a:r>
            <a:r>
              <a:rPr lang="ru-RU" sz="2000" dirty="0"/>
              <a:t> </a:t>
            </a:r>
            <a:r>
              <a:rPr lang="ru-RU" sz="2000" dirty="0" err="1"/>
              <a:t>мотиви</a:t>
            </a:r>
            <a:r>
              <a:rPr lang="ru-RU" sz="2000" dirty="0"/>
              <a:t> і, </a:t>
            </a:r>
            <a:r>
              <a:rPr lang="ru-RU" sz="2000" dirty="0" err="1"/>
              <a:t>відповідно</a:t>
            </a:r>
            <a:r>
              <a:rPr lang="ru-RU" sz="2000" dirty="0"/>
              <a:t>, </a:t>
            </a:r>
            <a:r>
              <a:rPr lang="ru-RU" sz="2000" dirty="0" err="1"/>
              <a:t>увагу</a:t>
            </a:r>
            <a:r>
              <a:rPr lang="ru-RU" sz="2000" dirty="0"/>
              <a:t> та </a:t>
            </a:r>
            <a:r>
              <a:rPr lang="ru-RU" sz="2000" dirty="0" err="1"/>
              <a:t>зусилля</a:t>
            </a:r>
            <a:r>
              <a:rPr lang="ru-RU" sz="2000" dirty="0"/>
              <a:t> </a:t>
            </a:r>
            <a:r>
              <a:rPr lang="ru-RU" sz="2000" dirty="0" err="1"/>
              <a:t>учнів</a:t>
            </a:r>
            <a:r>
              <a:rPr lang="ru-RU" sz="2000" dirty="0"/>
              <a:t> у </a:t>
            </a:r>
            <a:r>
              <a:rPr lang="ru-RU" sz="2000" b="1" dirty="0" err="1">
                <a:solidFill>
                  <a:srgbClr val="92D050"/>
                </a:solidFill>
              </a:rPr>
              <a:t>потрібному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напрямку</a:t>
            </a:r>
            <a:r>
              <a:rPr lang="ru-RU" sz="2000" b="1" dirty="0">
                <a:solidFill>
                  <a:srgbClr val="92D050"/>
                </a:solidFill>
              </a:rPr>
              <a:t> для </a:t>
            </a:r>
            <a:r>
              <a:rPr lang="ru-RU" sz="2000" b="1" dirty="0" err="1">
                <a:solidFill>
                  <a:srgbClr val="92D050"/>
                </a:solidFill>
              </a:rPr>
              <a:t>досягнення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запланованого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err="1">
                <a:solidFill>
                  <a:srgbClr val="92D050"/>
                </a:solidFill>
              </a:rPr>
              <a:t>навчального</a:t>
            </a:r>
            <a:r>
              <a:rPr lang="ru-RU" sz="2000" b="1" dirty="0">
                <a:solidFill>
                  <a:srgbClr val="92D050"/>
                </a:solidFill>
              </a:rPr>
              <a:t> </a:t>
            </a:r>
            <a:r>
              <a:rPr lang="ru-RU" sz="2000" b="1" dirty="0" smtClean="0">
                <a:solidFill>
                  <a:srgbClr val="92D050"/>
                </a:solidFill>
              </a:rPr>
              <a:t>результату</a:t>
            </a:r>
            <a:r>
              <a:rPr lang="ru-RU" sz="2000" dirty="0" smtClean="0"/>
              <a:t>.</a:t>
            </a:r>
          </a:p>
          <a:p>
            <a:endParaRPr lang="ru-RU" sz="2000" dirty="0" smtClean="0">
              <a:solidFill>
                <a:schemeClr val="accent1"/>
              </a:solidFill>
            </a:endParaRPr>
          </a:p>
          <a:p>
            <a:r>
              <a:rPr lang="ru-RU" sz="2000" dirty="0" smtClean="0">
                <a:solidFill>
                  <a:schemeClr val="accent1"/>
                </a:solidFill>
              </a:rPr>
              <a:t>✵</a:t>
            </a:r>
            <a:r>
              <a:rPr lang="ru-RU" sz="2000" dirty="0"/>
              <a:t> </a:t>
            </a:r>
            <a:r>
              <a:rPr lang="ru-RU" sz="2000" dirty="0" smtClean="0"/>
              <a:t>Учитель </a:t>
            </a:r>
            <a:r>
              <a:rPr lang="ru-RU" sz="2000" dirty="0" err="1" smtClean="0"/>
              <a:t>може</a:t>
            </a:r>
            <a:r>
              <a:rPr lang="ru-RU" sz="2000" dirty="0" smtClean="0"/>
              <a:t> </a:t>
            </a:r>
            <a:r>
              <a:rPr lang="ru-RU" sz="2000" dirty="0" err="1" smtClean="0"/>
              <a:t>використати</a:t>
            </a:r>
            <a:r>
              <a:rPr lang="ru-RU" sz="2000" dirty="0" smtClean="0"/>
              <a:t> </a:t>
            </a:r>
            <a:r>
              <a:rPr lang="ru-RU" sz="2000" dirty="0" err="1"/>
              <a:t>методи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b="1" dirty="0" err="1">
                <a:solidFill>
                  <a:schemeClr val="accent1"/>
                </a:solidFill>
              </a:rPr>
              <a:t>створюють</a:t>
            </a:r>
            <a:r>
              <a:rPr lang="ru-RU" sz="2000" b="1" dirty="0">
                <a:solidFill>
                  <a:schemeClr val="accent1"/>
                </a:solidFill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</a:rPr>
              <a:t>проблемні</a:t>
            </a:r>
            <a:r>
              <a:rPr lang="ru-RU" sz="2000" b="1" dirty="0">
                <a:solidFill>
                  <a:schemeClr val="accent1"/>
                </a:solidFill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</a:rPr>
              <a:t>ситуації</a:t>
            </a:r>
            <a:r>
              <a:rPr lang="ru-RU" sz="2000" b="1" dirty="0">
                <a:solidFill>
                  <a:schemeClr val="accent1"/>
                </a:solidFill>
              </a:rPr>
              <a:t>, </a:t>
            </a:r>
            <a:r>
              <a:rPr lang="ru-RU" sz="2000" b="1" dirty="0" err="1">
                <a:solidFill>
                  <a:schemeClr val="accent1"/>
                </a:solidFill>
              </a:rPr>
              <a:t>викликають</a:t>
            </a:r>
            <a:r>
              <a:rPr lang="ru-RU" sz="2000" b="1" dirty="0">
                <a:solidFill>
                  <a:schemeClr val="accent1"/>
                </a:solidFill>
              </a:rPr>
              <a:t> у </a:t>
            </a:r>
            <a:r>
              <a:rPr lang="ru-RU" sz="2000" b="1" dirty="0" err="1">
                <a:solidFill>
                  <a:schemeClr val="accent1"/>
                </a:solidFill>
              </a:rPr>
              <a:t>дітей</a:t>
            </a:r>
            <a:r>
              <a:rPr lang="ru-RU" sz="2000" b="1" dirty="0">
                <a:solidFill>
                  <a:schemeClr val="accent1"/>
                </a:solidFill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</a:rPr>
              <a:t>подив</a:t>
            </a:r>
            <a:r>
              <a:rPr lang="ru-RU" sz="2000" b="1" dirty="0">
                <a:solidFill>
                  <a:schemeClr val="accent1"/>
                </a:solidFill>
              </a:rPr>
              <a:t>, </a:t>
            </a:r>
            <a:r>
              <a:rPr lang="ru-RU" sz="2000" b="1" dirty="0" err="1">
                <a:solidFill>
                  <a:schemeClr val="accent1"/>
                </a:solidFill>
              </a:rPr>
              <a:t>здивування</a:t>
            </a:r>
            <a:r>
              <a:rPr lang="ru-RU" sz="2000" b="1" dirty="0">
                <a:solidFill>
                  <a:schemeClr val="accent1"/>
                </a:solidFill>
              </a:rPr>
              <a:t>, </a:t>
            </a:r>
            <a:r>
              <a:rPr lang="ru-RU" sz="2000" b="1" dirty="0" err="1">
                <a:solidFill>
                  <a:schemeClr val="accent1"/>
                </a:solidFill>
              </a:rPr>
              <a:t>збуджують</a:t>
            </a:r>
            <a:r>
              <a:rPr lang="ru-RU" sz="2000" b="1" dirty="0">
                <a:solidFill>
                  <a:schemeClr val="accent1"/>
                </a:solidFill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</a:rPr>
              <a:t>інтерес</a:t>
            </a:r>
            <a:r>
              <a:rPr lang="ru-RU" sz="2000" b="1" dirty="0">
                <a:solidFill>
                  <a:schemeClr val="accent1"/>
                </a:solidFill>
              </a:rPr>
              <a:t> до теми проекту </a:t>
            </a:r>
            <a:r>
              <a:rPr lang="ru-RU" sz="2000" dirty="0" err="1"/>
              <a:t>тощо</a:t>
            </a:r>
            <a:r>
              <a:rPr lang="ru-RU" sz="2000" dirty="0"/>
              <a:t>.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може</a:t>
            </a:r>
            <a:r>
              <a:rPr lang="ru-RU" sz="2000" dirty="0"/>
              <a:t> бути і </a:t>
            </a:r>
            <a:r>
              <a:rPr lang="ru-RU" sz="2000" dirty="0" err="1"/>
              <a:t>цікава</a:t>
            </a:r>
            <a:r>
              <a:rPr lang="ru-RU" sz="2000" dirty="0"/>
              <a:t> </a:t>
            </a:r>
            <a:r>
              <a:rPr lang="ru-RU" sz="2000" dirty="0" err="1"/>
              <a:t>розповідь</a:t>
            </a:r>
            <a:r>
              <a:rPr lang="ru-RU" sz="2000" dirty="0"/>
              <a:t> учителя, і </a:t>
            </a:r>
            <a:r>
              <a:rPr lang="ru-RU" sz="2000" dirty="0" err="1"/>
              <a:t>бесіда</a:t>
            </a:r>
            <a:r>
              <a:rPr lang="ru-RU" sz="2000" dirty="0"/>
              <a:t>, і </a:t>
            </a:r>
            <a:r>
              <a:rPr lang="ru-RU" sz="2000" dirty="0" err="1"/>
              <a:t>демонстрування</a:t>
            </a:r>
            <a:r>
              <a:rPr lang="ru-RU" sz="2000" dirty="0"/>
              <a:t> </a:t>
            </a:r>
            <a:r>
              <a:rPr lang="ru-RU" sz="2000" dirty="0" err="1"/>
              <a:t>наочності</a:t>
            </a:r>
            <a:r>
              <a:rPr lang="ru-RU" sz="2000" dirty="0"/>
              <a:t>, й нескладна </a:t>
            </a:r>
            <a:r>
              <a:rPr lang="ru-RU" sz="2000" dirty="0" err="1"/>
              <a:t>інтерактивна</a:t>
            </a:r>
            <a:r>
              <a:rPr lang="ru-RU" sz="2000" dirty="0"/>
              <a:t> </a:t>
            </a:r>
            <a:r>
              <a:rPr lang="ru-RU" sz="2000" dirty="0" err="1"/>
              <a:t>технологія</a:t>
            </a:r>
            <a:r>
              <a:rPr lang="ru-RU" sz="2000" dirty="0"/>
              <a:t> («</a:t>
            </a:r>
            <a:r>
              <a:rPr lang="ru-RU" sz="2000" dirty="0" err="1"/>
              <a:t>мікрофон</a:t>
            </a:r>
            <a:r>
              <a:rPr lang="ru-RU" sz="2000" dirty="0"/>
              <a:t>», «</a:t>
            </a:r>
            <a:r>
              <a:rPr lang="ru-RU" sz="2000" dirty="0" err="1"/>
              <a:t>мозковий</a:t>
            </a:r>
            <a:r>
              <a:rPr lang="ru-RU" sz="2000" dirty="0"/>
              <a:t> штурм» </a:t>
            </a:r>
            <a:r>
              <a:rPr lang="ru-RU" sz="2000" dirty="0" err="1"/>
              <a:t>тощо</a:t>
            </a:r>
            <a:r>
              <a:rPr lang="ru-RU" sz="2000" dirty="0"/>
              <a:t>).</a:t>
            </a:r>
            <a:endParaRPr lang="ru-RU" sz="2000" b="1" u="sng" dirty="0">
              <a:solidFill>
                <a:schemeClr val="accent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662" y="1544809"/>
            <a:ext cx="2899026" cy="2990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98162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169" y="1667234"/>
            <a:ext cx="4443046" cy="4674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8952" y="169600"/>
            <a:ext cx="7795848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u="sng" dirty="0">
                <a:solidFill>
                  <a:schemeClr val="accent1"/>
                </a:solidFill>
              </a:rPr>
              <a:t>Як зробити урок </a:t>
            </a:r>
            <a:r>
              <a:rPr lang="uk-UA" sz="2800" b="1" u="sng" dirty="0" err="1">
                <a:solidFill>
                  <a:schemeClr val="accent1"/>
                </a:solidFill>
              </a:rPr>
              <a:t>цікавиим</a:t>
            </a:r>
            <a:r>
              <a:rPr lang="uk-UA" sz="2800" b="1" u="sng" dirty="0">
                <a:solidFill>
                  <a:schemeClr val="accent1"/>
                </a:solidFill>
              </a:rPr>
              <a:t> та ефективним?</a:t>
            </a:r>
          </a:p>
          <a:p>
            <a:r>
              <a:rPr lang="ru-RU" sz="2400" i="1" dirty="0" smtClean="0"/>
              <a:t>У</a:t>
            </a:r>
            <a:r>
              <a:rPr lang="ru-RU" sz="2400" dirty="0"/>
              <a:t> наш час учителю </a:t>
            </a:r>
            <a:r>
              <a:rPr lang="ru-RU" sz="2400" dirty="0" err="1"/>
              <a:t>доступний</a:t>
            </a:r>
            <a:r>
              <a:rPr lang="ru-RU" sz="2400" dirty="0"/>
              <a:t> широкий арсенал </a:t>
            </a:r>
            <a:r>
              <a:rPr lang="ru-RU" sz="2400" dirty="0" err="1"/>
              <a:t>освітніх</a:t>
            </a:r>
            <a:r>
              <a:rPr lang="ru-RU" sz="2400" dirty="0"/>
              <a:t> </a:t>
            </a:r>
            <a:r>
              <a:rPr lang="ru-RU" sz="2400" dirty="0" err="1"/>
              <a:t>електронних</a:t>
            </a:r>
            <a:r>
              <a:rPr lang="ru-RU" sz="2400" dirty="0"/>
              <a:t> та </a:t>
            </a:r>
            <a:r>
              <a:rPr lang="ru-RU" sz="2400" dirty="0" err="1"/>
              <a:t>інтернет-ресурсів</a:t>
            </a:r>
            <a:r>
              <a:rPr lang="ru-RU" sz="2400" dirty="0"/>
              <a:t>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i="1" dirty="0" err="1" smtClean="0">
                <a:solidFill>
                  <a:srgbClr val="FF0000"/>
                </a:solidFill>
              </a:rPr>
              <a:t>Використання</a:t>
            </a:r>
            <a:r>
              <a:rPr lang="ru-RU" sz="2400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i="1" dirty="0">
                <a:solidFill>
                  <a:srgbClr val="FF0000"/>
                </a:solidFill>
              </a:rPr>
              <a:t>на </a:t>
            </a:r>
            <a:r>
              <a:rPr lang="ru-RU" sz="2400" b="1" i="1" dirty="0" err="1">
                <a:solidFill>
                  <a:srgbClr val="FF0000"/>
                </a:solidFill>
              </a:rPr>
              <a:t>уроці</a:t>
            </a:r>
            <a:r>
              <a:rPr lang="ru-RU" sz="2400" b="1" i="1" dirty="0">
                <a:solidFill>
                  <a:srgbClr val="FF0000"/>
                </a:solidFill>
              </a:rPr>
              <a:t> ІКТ </a:t>
            </a:r>
            <a:r>
              <a:rPr lang="ru-RU" sz="2400" b="1" i="1" dirty="0" err="1">
                <a:solidFill>
                  <a:srgbClr val="FF0000"/>
                </a:solidFill>
              </a:rPr>
              <a:t>дозволяє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endParaRPr lang="ru-RU" sz="2400" b="1" i="1" dirty="0" smtClean="0">
              <a:solidFill>
                <a:srgbClr val="FF0000"/>
              </a:solidFill>
            </a:endParaRPr>
          </a:p>
          <a:p>
            <a:endParaRPr lang="ru-RU" sz="2400" dirty="0" smtClean="0">
              <a:solidFill>
                <a:srgbClr val="92D050"/>
              </a:solidFill>
            </a:endParaRPr>
          </a:p>
          <a:p>
            <a:r>
              <a:rPr lang="en-US" sz="2400" dirty="0">
                <a:solidFill>
                  <a:schemeClr val="accent1"/>
                </a:solidFill>
              </a:rPr>
              <a:t>✵ </a:t>
            </a:r>
            <a:r>
              <a:rPr lang="ru-RU" sz="2400" dirty="0" err="1" smtClean="0"/>
              <a:t>підвищити</a:t>
            </a:r>
            <a:r>
              <a:rPr lang="ru-RU" sz="2400" dirty="0" smtClean="0"/>
              <a:t> </a:t>
            </a:r>
            <a:r>
              <a:rPr lang="ru-RU" sz="2400" dirty="0" err="1"/>
              <a:t>мотивацію</a:t>
            </a:r>
            <a:r>
              <a:rPr lang="ru-RU" sz="2400" dirty="0"/>
              <a:t>, </a:t>
            </a:r>
            <a:r>
              <a:rPr lang="ru-RU" sz="2400" dirty="0" err="1"/>
              <a:t>активізувати</a:t>
            </a:r>
            <a:r>
              <a:rPr lang="ru-RU" sz="2400" dirty="0"/>
              <a:t> </a:t>
            </a:r>
            <a:r>
              <a:rPr lang="ru-RU" sz="2400" dirty="0" err="1" smtClean="0"/>
              <a:t>пізнавальний</a:t>
            </a:r>
            <a:r>
              <a:rPr lang="ru-RU" sz="2400" dirty="0" smtClean="0"/>
              <a:t> </a:t>
            </a:r>
            <a:r>
              <a:rPr lang="ru-RU" sz="2400" dirty="0" err="1"/>
              <a:t>інтерес</a:t>
            </a:r>
            <a:r>
              <a:rPr lang="ru-RU" sz="2400" dirty="0"/>
              <a:t> у </a:t>
            </a:r>
            <a:r>
              <a:rPr lang="ru-RU" sz="2400" dirty="0" err="1"/>
              <a:t>школярів</a:t>
            </a:r>
            <a:r>
              <a:rPr lang="ru-RU" sz="2400" dirty="0"/>
              <a:t> до </a:t>
            </a:r>
            <a:r>
              <a:rPr lang="ru-RU" sz="2400" dirty="0" err="1"/>
              <a:t>навчання</a:t>
            </a:r>
            <a:r>
              <a:rPr lang="ru-RU" sz="2400" dirty="0"/>
              <a:t>;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en-US" sz="2400" dirty="0">
                <a:solidFill>
                  <a:schemeClr val="accent1"/>
                </a:solidFill>
              </a:rPr>
              <a:t>✵</a:t>
            </a:r>
            <a:r>
              <a:rPr lang="ru-RU" sz="2400" dirty="0" err="1" smtClean="0"/>
              <a:t>забезпечити</a:t>
            </a:r>
            <a:r>
              <a:rPr lang="ru-RU" sz="2400" dirty="0" smtClean="0"/>
              <a:t> </a:t>
            </a:r>
            <a:r>
              <a:rPr lang="ru-RU" sz="2400" dirty="0" err="1"/>
              <a:t>індивідуалізацію</a:t>
            </a:r>
            <a:r>
              <a:rPr lang="ru-RU" sz="2400" dirty="0"/>
              <a:t> </a:t>
            </a:r>
            <a:r>
              <a:rPr lang="ru-RU" sz="2400" dirty="0" err="1"/>
              <a:t>навчання</a:t>
            </a:r>
            <a:r>
              <a:rPr lang="ru-RU" sz="2400" dirty="0"/>
              <a:t>, </a:t>
            </a:r>
            <a:r>
              <a:rPr lang="ru-RU" sz="2400" dirty="0" err="1" smtClean="0"/>
              <a:t>сприяти</a:t>
            </a:r>
            <a:r>
              <a:rPr lang="ru-RU" sz="2400" dirty="0" smtClean="0"/>
              <a:t> </a:t>
            </a:r>
            <a:r>
              <a:rPr lang="ru-RU" sz="2400" dirty="0" err="1"/>
              <a:t>особистістю</a:t>
            </a:r>
            <a:r>
              <a:rPr lang="ru-RU" sz="2400" dirty="0"/>
              <a:t> </a:t>
            </a:r>
            <a:r>
              <a:rPr lang="ru-RU" sz="2400" dirty="0" err="1"/>
              <a:t>орієнтованому</a:t>
            </a:r>
            <a:r>
              <a:rPr lang="ru-RU" sz="2400" dirty="0"/>
              <a:t> </a:t>
            </a:r>
            <a:r>
              <a:rPr lang="ru-RU" sz="2400" dirty="0" err="1"/>
              <a:t>підходу</a:t>
            </a:r>
            <a:r>
              <a:rPr lang="ru-RU" sz="2400" dirty="0"/>
              <a:t>, на </a:t>
            </a:r>
            <a:r>
              <a:rPr lang="ru-RU" sz="2400" dirty="0" err="1"/>
              <a:t>якісно</a:t>
            </a:r>
            <a:r>
              <a:rPr lang="ru-RU" sz="2400" dirty="0"/>
              <a:t> </a:t>
            </a:r>
            <a:r>
              <a:rPr lang="ru-RU" sz="2400" dirty="0" err="1"/>
              <a:t>новий</a:t>
            </a:r>
            <a:r>
              <a:rPr lang="ru-RU" sz="2400" dirty="0"/>
              <a:t> </a:t>
            </a:r>
            <a:r>
              <a:rPr lang="ru-RU" sz="2400" dirty="0" err="1"/>
              <a:t>рівень</a:t>
            </a:r>
            <a:r>
              <a:rPr lang="ru-RU" sz="2400" dirty="0"/>
              <a:t> </a:t>
            </a:r>
            <a:r>
              <a:rPr lang="ru-RU" sz="2400" dirty="0" err="1"/>
              <a:t>підняти</a:t>
            </a:r>
            <a:r>
              <a:rPr lang="ru-RU" sz="2400" dirty="0"/>
              <a:t> </a:t>
            </a:r>
            <a:r>
              <a:rPr lang="ru-RU" sz="2400" dirty="0" err="1"/>
              <a:t>візуалізацію</a:t>
            </a:r>
            <a:r>
              <a:rPr lang="ru-RU" sz="2400" dirty="0"/>
              <a:t> </a:t>
            </a:r>
            <a:r>
              <a:rPr lang="ru-RU" sz="2400" dirty="0" err="1"/>
              <a:t>матеріалу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вивчається</a:t>
            </a:r>
            <a:r>
              <a:rPr lang="ru-RU" sz="2400" dirty="0"/>
              <a:t>;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en-US" sz="2400" dirty="0">
                <a:solidFill>
                  <a:schemeClr val="accent1"/>
                </a:solidFill>
              </a:rPr>
              <a:t>✵ </a:t>
            </a:r>
            <a:r>
              <a:rPr lang="ru-RU" sz="2400" dirty="0" err="1" smtClean="0"/>
              <a:t>включити</a:t>
            </a:r>
            <a:r>
              <a:rPr lang="ru-RU" sz="2400" dirty="0" smtClean="0"/>
              <a:t> </a:t>
            </a:r>
            <a:r>
              <a:rPr lang="ru-RU" sz="2400" dirty="0"/>
              <a:t>арсенал </a:t>
            </a:r>
            <a:r>
              <a:rPr lang="ru-RU" sz="2400" dirty="0" err="1"/>
              <a:t>нових</a:t>
            </a:r>
            <a:r>
              <a:rPr lang="ru-RU" sz="2400" dirty="0"/>
              <a:t> </a:t>
            </a:r>
            <a:r>
              <a:rPr lang="ru-RU" sz="2400" dirty="0" err="1"/>
              <a:t>методів</a:t>
            </a:r>
            <a:r>
              <a:rPr lang="ru-RU" sz="2400" dirty="0"/>
              <a:t> </a:t>
            </a:r>
            <a:r>
              <a:rPr lang="ru-RU" sz="2400" dirty="0" err="1"/>
              <a:t>навчання</a:t>
            </a:r>
            <a:r>
              <a:rPr lang="ru-RU" sz="2400" dirty="0"/>
              <a:t> - </a:t>
            </a:r>
            <a:r>
              <a:rPr lang="ru-RU" sz="2400" dirty="0" err="1"/>
              <a:t>моделювання</a:t>
            </a:r>
            <a:r>
              <a:rPr lang="ru-RU" sz="2400" dirty="0"/>
              <a:t>, </a:t>
            </a:r>
            <a:r>
              <a:rPr lang="ru-RU" sz="2400" dirty="0" err="1"/>
              <a:t>імітації</a:t>
            </a:r>
            <a:r>
              <a:rPr lang="ru-RU" sz="2400" dirty="0"/>
              <a:t> </a:t>
            </a:r>
            <a:r>
              <a:rPr lang="ru-RU" sz="2400" dirty="0" err="1"/>
              <a:t>процесів</a:t>
            </a:r>
            <a:r>
              <a:rPr lang="ru-RU" sz="2400" dirty="0"/>
              <a:t> </a:t>
            </a:r>
            <a:r>
              <a:rPr lang="ru-RU" sz="2400" dirty="0" err="1" smtClean="0"/>
              <a:t>тощо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505331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677" y="425470"/>
            <a:ext cx="8979877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u="sng" dirty="0" smtClean="0">
                <a:solidFill>
                  <a:schemeClr val="accent1"/>
                </a:solidFill>
              </a:rPr>
              <a:t>Як зробити урок </a:t>
            </a:r>
            <a:r>
              <a:rPr lang="uk-UA" sz="3200" b="1" u="sng" dirty="0" err="1" smtClean="0">
                <a:solidFill>
                  <a:schemeClr val="accent1"/>
                </a:solidFill>
              </a:rPr>
              <a:t>цікавиим</a:t>
            </a:r>
            <a:r>
              <a:rPr lang="uk-UA" sz="3200" b="1" u="sng" dirty="0" smtClean="0">
                <a:solidFill>
                  <a:schemeClr val="accent1"/>
                </a:solidFill>
              </a:rPr>
              <a:t> та ефективним?</a:t>
            </a:r>
          </a:p>
          <a:p>
            <a:r>
              <a:rPr lang="en-US" sz="2000" dirty="0" smtClean="0">
                <a:solidFill>
                  <a:schemeClr val="accent1"/>
                </a:solidFill>
              </a:rPr>
              <a:t>✵</a:t>
            </a:r>
            <a:r>
              <a:rPr lang="uk-UA" sz="2000" dirty="0" smtClean="0">
                <a:solidFill>
                  <a:schemeClr val="accent1"/>
                </a:solidFill>
              </a:rPr>
              <a:t>   </a:t>
            </a:r>
            <a:r>
              <a:rPr lang="ru-RU" sz="2000" dirty="0" err="1" smtClean="0"/>
              <a:t>завдання</a:t>
            </a:r>
            <a:r>
              <a:rPr lang="ru-RU" sz="2000" dirty="0" smtClean="0"/>
              <a:t> </a:t>
            </a:r>
            <a:r>
              <a:rPr lang="ru-RU" sz="2000" dirty="0"/>
              <a:t>уроку </a:t>
            </a:r>
            <a:r>
              <a:rPr lang="ru-RU" sz="2000" dirty="0" err="1"/>
              <a:t>мають</a:t>
            </a:r>
            <a:r>
              <a:rPr lang="ru-RU" sz="2000" dirty="0"/>
              <a:t> бути</a:t>
            </a:r>
            <a:r>
              <a:rPr lang="ru-RU" sz="2000" dirty="0">
                <a:solidFill>
                  <a:schemeClr val="accent1"/>
                </a:solidFill>
              </a:rPr>
              <a:t> короткими </a:t>
            </a:r>
            <a:r>
              <a:rPr lang="ru-RU" sz="2000" dirty="0"/>
              <a:t>і максимально </a:t>
            </a:r>
            <a:r>
              <a:rPr lang="ru-RU" sz="2000" dirty="0" err="1">
                <a:solidFill>
                  <a:schemeClr val="accent1"/>
                </a:solidFill>
              </a:rPr>
              <a:t>зрозумілими</a:t>
            </a:r>
            <a:r>
              <a:rPr lang="ru-RU" sz="2000" dirty="0"/>
              <a:t> для кожного </a:t>
            </a:r>
            <a:r>
              <a:rPr lang="ru-RU" sz="2000" dirty="0" err="1"/>
              <a:t>учня</a:t>
            </a:r>
            <a:r>
              <a:rPr lang="ru-RU" sz="2000" dirty="0" smtClean="0"/>
              <a:t>;</a:t>
            </a:r>
          </a:p>
          <a:p>
            <a:pPr lvl="0"/>
            <a:r>
              <a:rPr lang="ru-RU" sz="2000" dirty="0">
                <a:solidFill>
                  <a:schemeClr val="accent1"/>
                </a:solidFill>
              </a:rPr>
              <a:t>✵</a:t>
            </a:r>
            <a:r>
              <a:rPr lang="ru-RU" sz="2000" dirty="0"/>
              <a:t> </a:t>
            </a:r>
            <a:r>
              <a:rPr lang="ru-RU" sz="2000" dirty="0" err="1"/>
              <a:t>під</a:t>
            </a:r>
            <a:r>
              <a:rPr lang="ru-RU" sz="2000" dirty="0"/>
              <a:t> час </a:t>
            </a:r>
            <a:r>
              <a:rPr lang="ru-RU" sz="2000" dirty="0" err="1"/>
              <a:t>повідомлення</a:t>
            </a:r>
            <a:r>
              <a:rPr lang="ru-RU" sz="2000" dirty="0"/>
              <a:t> </a:t>
            </a:r>
            <a:r>
              <a:rPr lang="ru-RU" sz="2000" dirty="0" err="1"/>
              <a:t>завдань</a:t>
            </a:r>
            <a:r>
              <a:rPr lang="ru-RU" sz="2000" dirty="0"/>
              <a:t> уроку </a:t>
            </a:r>
            <a:r>
              <a:rPr lang="ru-RU" sz="2000" dirty="0" err="1"/>
              <a:t>вчитель</a:t>
            </a:r>
            <a:r>
              <a:rPr lang="ru-RU" sz="2000" dirty="0"/>
              <a:t> </a:t>
            </a:r>
            <a:r>
              <a:rPr lang="ru-RU" sz="2000" dirty="0" err="1"/>
              <a:t>мусить</a:t>
            </a:r>
            <a:r>
              <a:rPr lang="ru-RU" sz="2000" dirty="0"/>
              <a:t> </a:t>
            </a:r>
            <a:r>
              <a:rPr lang="ru-RU" sz="2000" dirty="0" err="1"/>
              <a:t>забезпечити</a:t>
            </a:r>
            <a:r>
              <a:rPr lang="ru-RU" sz="2000" dirty="0"/>
              <a:t> </a:t>
            </a:r>
            <a:r>
              <a:rPr lang="ru-RU" sz="2000" dirty="0" err="1">
                <a:solidFill>
                  <a:schemeClr val="accent1"/>
                </a:solidFill>
              </a:rPr>
              <a:t>зворотній</a:t>
            </a:r>
            <a:r>
              <a:rPr lang="ru-RU" sz="2000" dirty="0">
                <a:solidFill>
                  <a:schemeClr val="accent1"/>
                </a:solidFill>
              </a:rPr>
              <a:t> </a:t>
            </a:r>
            <a:r>
              <a:rPr lang="ru-RU" sz="2000" dirty="0" err="1">
                <a:solidFill>
                  <a:schemeClr val="accent1"/>
                </a:solidFill>
              </a:rPr>
              <a:t>зв’язок</a:t>
            </a:r>
            <a:r>
              <a:rPr lang="ru-RU" sz="2000" dirty="0">
                <a:solidFill>
                  <a:schemeClr val="accent1"/>
                </a:solidFill>
              </a:rPr>
              <a:t> з </a:t>
            </a:r>
            <a:r>
              <a:rPr lang="ru-RU" sz="2000" dirty="0" err="1">
                <a:solidFill>
                  <a:schemeClr val="accent1"/>
                </a:solidFill>
              </a:rPr>
              <a:t>класом</a:t>
            </a:r>
            <a:r>
              <a:rPr lang="ru-RU" sz="2000" dirty="0"/>
              <a:t>. Так,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повідомлення</a:t>
            </a:r>
            <a:r>
              <a:rPr lang="ru-RU" sz="2000" dirty="0"/>
              <a:t> </a:t>
            </a:r>
            <a:r>
              <a:rPr lang="ru-RU" sz="2000" dirty="0" err="1"/>
              <a:t>завдань</a:t>
            </a:r>
            <a:r>
              <a:rPr lang="ru-RU" sz="2000" dirty="0"/>
              <a:t> </a:t>
            </a:r>
            <a:r>
              <a:rPr lang="ru-RU" sz="2000" dirty="0" err="1"/>
              <a:t>з’ясовують</a:t>
            </a:r>
            <a:r>
              <a:rPr lang="ru-RU" sz="2000" dirty="0"/>
              <a:t>,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зрозуміли</a:t>
            </a:r>
            <a:r>
              <a:rPr lang="ru-RU" sz="2000" dirty="0"/>
              <a:t> </a:t>
            </a:r>
            <a:r>
              <a:rPr lang="ru-RU" sz="2000" dirty="0" err="1"/>
              <a:t>сказане</a:t>
            </a:r>
            <a:r>
              <a:rPr lang="ru-RU" sz="2000" dirty="0"/>
              <a:t>, і </a:t>
            </a:r>
            <a:r>
              <a:rPr lang="ru-RU" sz="2000" dirty="0" err="1"/>
              <a:t>докладно</a:t>
            </a:r>
            <a:r>
              <a:rPr lang="ru-RU" sz="2000" dirty="0"/>
              <a:t> </a:t>
            </a:r>
            <a:r>
              <a:rPr lang="ru-RU" sz="2000" dirty="0" err="1"/>
              <a:t>пояснюють</a:t>
            </a:r>
            <a:r>
              <a:rPr lang="ru-RU" sz="2000" dirty="0"/>
              <a:t> </a:t>
            </a:r>
            <a:r>
              <a:rPr lang="ru-RU" sz="2000" dirty="0" err="1"/>
              <a:t>незрозумілі</a:t>
            </a:r>
            <a:r>
              <a:rPr lang="ru-RU" sz="2000" dirty="0"/>
              <a:t> </a:t>
            </a:r>
            <a:r>
              <a:rPr lang="ru-RU" sz="2000" dirty="0" err="1"/>
              <a:t>місця</a:t>
            </a:r>
            <a:r>
              <a:rPr lang="ru-RU" sz="2000" dirty="0"/>
              <a:t> </a:t>
            </a:r>
            <a:r>
              <a:rPr lang="ru-RU" sz="2000" dirty="0" err="1"/>
              <a:t>чи</a:t>
            </a:r>
            <a:r>
              <a:rPr lang="ru-RU" sz="2000" dirty="0"/>
              <a:t> слова;</a:t>
            </a:r>
          </a:p>
          <a:p>
            <a:pPr lvl="0"/>
            <a:r>
              <a:rPr lang="ru-RU" sz="2000" dirty="0">
                <a:solidFill>
                  <a:schemeClr val="accent1"/>
                </a:solidFill>
              </a:rPr>
              <a:t>✵</a:t>
            </a:r>
            <a:r>
              <a:rPr lang="ru-RU" sz="2000" dirty="0"/>
              <a:t> </a:t>
            </a:r>
            <a:r>
              <a:rPr lang="ru-RU" sz="2000" dirty="0">
                <a:solidFill>
                  <a:schemeClr val="accent1"/>
                </a:solidFill>
              </a:rPr>
              <a:t>не </a:t>
            </a:r>
            <a:r>
              <a:rPr lang="ru-RU" sz="2000" dirty="0" err="1">
                <a:solidFill>
                  <a:schemeClr val="accent1"/>
                </a:solidFill>
              </a:rPr>
              <a:t>варто</a:t>
            </a:r>
            <a:r>
              <a:rPr lang="ru-RU" sz="2000" dirty="0">
                <a:solidFill>
                  <a:schemeClr val="accent1"/>
                </a:solidFill>
              </a:rPr>
              <a:t> </a:t>
            </a:r>
            <a:r>
              <a:rPr lang="ru-RU" sz="2000" dirty="0" err="1">
                <a:solidFill>
                  <a:schemeClr val="accent1"/>
                </a:solidFill>
              </a:rPr>
              <a:t>перевантажувати</a:t>
            </a:r>
            <a:r>
              <a:rPr lang="ru-RU" sz="2000" dirty="0">
                <a:solidFill>
                  <a:schemeClr val="accent1"/>
                </a:solidFill>
              </a:rPr>
              <a:t> урок </a:t>
            </a:r>
            <a:r>
              <a:rPr lang="ru-RU" sz="2000" dirty="0" err="1">
                <a:solidFill>
                  <a:schemeClr val="accent1"/>
                </a:solidFill>
              </a:rPr>
              <a:t>завданнями</a:t>
            </a:r>
            <a:r>
              <a:rPr lang="ru-RU" sz="2000" dirty="0"/>
              <a:t>, </a:t>
            </a:r>
            <a:r>
              <a:rPr lang="ru-RU" sz="2000" dirty="0" err="1"/>
              <a:t>адже</a:t>
            </a:r>
            <a:r>
              <a:rPr lang="ru-RU" sz="2000" dirty="0"/>
              <a:t> </a:t>
            </a:r>
            <a:r>
              <a:rPr lang="ru-RU" sz="2000" dirty="0" err="1"/>
              <a:t>їх</a:t>
            </a:r>
            <a:r>
              <a:rPr lang="ru-RU" sz="2000" dirty="0"/>
              <a:t> треба </a:t>
            </a:r>
            <a:r>
              <a:rPr lang="ru-RU" sz="2000" dirty="0" err="1"/>
              <a:t>виконати</a:t>
            </a:r>
            <a:r>
              <a:rPr lang="ru-RU" sz="2000" dirty="0"/>
              <a:t>. Тому </a:t>
            </a:r>
            <a:r>
              <a:rPr lang="ru-RU" sz="2000" dirty="0" err="1"/>
              <a:t>кількість</a:t>
            </a:r>
            <a:r>
              <a:rPr lang="ru-RU" sz="2000" dirty="0"/>
              <a:t> і </a:t>
            </a:r>
            <a:r>
              <a:rPr lang="ru-RU" sz="2000" dirty="0" err="1"/>
              <a:t>зміст</a:t>
            </a:r>
            <a:r>
              <a:rPr lang="ru-RU" sz="2000" dirty="0"/>
              <a:t> </a:t>
            </a:r>
            <a:r>
              <a:rPr lang="ru-RU" sz="2000" dirty="0" err="1"/>
              <a:t>завдань</a:t>
            </a:r>
            <a:r>
              <a:rPr lang="ru-RU" sz="2000" dirty="0"/>
              <a:t> </a:t>
            </a:r>
            <a:r>
              <a:rPr lang="ru-RU" sz="2000" dirty="0" err="1"/>
              <a:t>повинні</a:t>
            </a:r>
            <a:r>
              <a:rPr lang="ru-RU" sz="2000" dirty="0"/>
              <a:t> бути </a:t>
            </a:r>
            <a:r>
              <a:rPr lang="ru-RU" sz="2000" dirty="0" err="1">
                <a:solidFill>
                  <a:schemeClr val="accent1"/>
                </a:solidFill>
              </a:rPr>
              <a:t>реальними</a:t>
            </a:r>
            <a:r>
              <a:rPr lang="ru-RU" sz="2000" dirty="0">
                <a:solidFill>
                  <a:schemeClr val="accent1"/>
                </a:solidFill>
              </a:rPr>
              <a:t> і </a:t>
            </a:r>
            <a:r>
              <a:rPr lang="ru-RU" sz="2000" dirty="0" err="1">
                <a:solidFill>
                  <a:schemeClr val="accent1"/>
                </a:solidFill>
              </a:rPr>
              <a:t>посильними</a:t>
            </a:r>
            <a:r>
              <a:rPr lang="ru-RU" sz="2000" dirty="0">
                <a:solidFill>
                  <a:schemeClr val="accent1"/>
                </a:solidFill>
              </a:rPr>
              <a:t> </a:t>
            </a:r>
            <a:r>
              <a:rPr lang="ru-RU" sz="2000" dirty="0"/>
              <a:t>для </a:t>
            </a:r>
            <a:r>
              <a:rPr lang="ru-RU" sz="2000" dirty="0" err="1"/>
              <a:t>учнів</a:t>
            </a:r>
            <a:r>
              <a:rPr lang="ru-RU" sz="2000" dirty="0" smtClean="0"/>
              <a:t>;</a:t>
            </a:r>
          </a:p>
          <a:p>
            <a:r>
              <a:rPr lang="ru-RU" sz="2000" dirty="0">
                <a:solidFill>
                  <a:schemeClr val="accent1"/>
                </a:solidFill>
              </a:rPr>
              <a:t>✵</a:t>
            </a:r>
            <a:r>
              <a:rPr lang="ru-RU" sz="2000" dirty="0"/>
              <a:t> </a:t>
            </a:r>
            <a:r>
              <a:rPr lang="ru-RU" sz="2000" dirty="0" err="1">
                <a:solidFill>
                  <a:schemeClr val="accent1"/>
                </a:solidFill>
              </a:rPr>
              <a:t>завдання</a:t>
            </a:r>
            <a:r>
              <a:rPr lang="ru-RU" sz="2000" dirty="0">
                <a:solidFill>
                  <a:schemeClr val="accent1"/>
                </a:solidFill>
              </a:rPr>
              <a:t> уроку </a:t>
            </a:r>
            <a:r>
              <a:rPr lang="ru-RU" sz="2000" dirty="0" err="1">
                <a:solidFill>
                  <a:schemeClr val="accent1"/>
                </a:solidFill>
              </a:rPr>
              <a:t>формулюються</a:t>
            </a:r>
            <a:r>
              <a:rPr lang="ru-RU" sz="2000" dirty="0">
                <a:solidFill>
                  <a:schemeClr val="accent1"/>
                </a:solidFill>
              </a:rPr>
              <a:t> для </a:t>
            </a:r>
            <a:r>
              <a:rPr lang="ru-RU" sz="2000" dirty="0" err="1">
                <a:solidFill>
                  <a:schemeClr val="accent1"/>
                </a:solidFill>
              </a:rPr>
              <a:t>учнів</a:t>
            </a:r>
            <a:r>
              <a:rPr lang="ru-RU" sz="2000" dirty="0"/>
              <a:t>, а не для </a:t>
            </a:r>
            <a:r>
              <a:rPr lang="ru-RU" sz="2000" dirty="0" err="1"/>
              <a:t>вчителя</a:t>
            </a:r>
            <a:r>
              <a:rPr lang="ru-RU" sz="2000" dirty="0"/>
              <a:t>. Тому в </a:t>
            </a:r>
            <a:r>
              <a:rPr lang="ru-RU" sz="2000" dirty="0" err="1"/>
              <a:t>конспекті</a:t>
            </a:r>
            <a:r>
              <a:rPr lang="ru-RU" sz="2000" dirty="0"/>
              <a:t> уроку </a:t>
            </a:r>
            <a:r>
              <a:rPr lang="ru-RU" sz="2000" dirty="0" err="1"/>
              <a:t>завдання</a:t>
            </a:r>
            <a:r>
              <a:rPr lang="ru-RU" sz="2000" dirty="0"/>
              <a:t> </a:t>
            </a:r>
            <a:r>
              <a:rPr lang="ru-RU" sz="2000" dirty="0" err="1"/>
              <a:t>слід</a:t>
            </a:r>
            <a:r>
              <a:rPr lang="ru-RU" sz="2000" dirty="0"/>
              <a:t> </a:t>
            </a:r>
            <a:r>
              <a:rPr lang="ru-RU" sz="2000" dirty="0" err="1"/>
              <a:t>зазначати</a:t>
            </a:r>
            <a:r>
              <a:rPr lang="ru-RU" sz="2000" dirty="0"/>
              <a:t> у </a:t>
            </a:r>
            <a:r>
              <a:rPr lang="ru-RU" sz="2000" dirty="0" err="1"/>
              <a:t>вигляді</a:t>
            </a:r>
            <a:r>
              <a:rPr lang="ru-RU" sz="2000" dirty="0"/>
              <a:t> </a:t>
            </a:r>
            <a:r>
              <a:rPr lang="ru-RU" sz="2000" dirty="0" err="1"/>
              <a:t>дієслів</a:t>
            </a:r>
            <a:r>
              <a:rPr lang="ru-RU" sz="2000" dirty="0"/>
              <a:t>, </a:t>
            </a:r>
            <a:r>
              <a:rPr lang="ru-RU" sz="2000" dirty="0" err="1"/>
              <a:t>наприклад</a:t>
            </a:r>
            <a:r>
              <a:rPr lang="ru-RU" sz="2000" dirty="0"/>
              <a:t>: </a:t>
            </a:r>
            <a:r>
              <a:rPr lang="ru-RU" sz="2000" dirty="0" err="1"/>
              <a:t>визначити</a:t>
            </a:r>
            <a:r>
              <a:rPr lang="ru-RU" sz="2000" dirty="0"/>
              <a:t>, </a:t>
            </a:r>
            <a:r>
              <a:rPr lang="ru-RU" sz="2000" dirty="0" err="1"/>
              <a:t>сформулювати</a:t>
            </a:r>
            <a:r>
              <a:rPr lang="ru-RU" sz="2000" dirty="0"/>
              <a:t>, </a:t>
            </a:r>
            <a:r>
              <a:rPr lang="ru-RU" sz="2000" dirty="0" err="1"/>
              <a:t>систематизувати</a:t>
            </a:r>
            <a:r>
              <a:rPr lang="ru-RU" sz="2000" dirty="0"/>
              <a:t>, </a:t>
            </a:r>
            <a:r>
              <a:rPr lang="ru-RU" sz="2000" dirty="0" err="1"/>
              <a:t>дослідити</a:t>
            </a:r>
            <a:r>
              <a:rPr lang="ru-RU" sz="2000" dirty="0"/>
              <a:t>, </a:t>
            </a:r>
            <a:r>
              <a:rPr lang="ru-RU" sz="2000" dirty="0" err="1"/>
              <a:t>розв’язати</a:t>
            </a:r>
            <a:r>
              <a:rPr lang="ru-RU" sz="2000" dirty="0"/>
              <a:t>... Добре, коли </a:t>
            </a:r>
            <a:r>
              <a:rPr lang="ru-RU" sz="2000" dirty="0" err="1"/>
              <a:t>учні</a:t>
            </a:r>
            <a:r>
              <a:rPr lang="ru-RU" sz="2000" dirty="0"/>
              <a:t> </a:t>
            </a:r>
            <a:r>
              <a:rPr lang="ru-RU" sz="2000" dirty="0" err="1"/>
              <a:t>обговорюють</a:t>
            </a:r>
            <a:r>
              <a:rPr lang="ru-RU" sz="2000" dirty="0"/>
              <a:t> </a:t>
            </a:r>
            <a:r>
              <a:rPr lang="ru-RU" sz="2000" dirty="0" err="1"/>
              <a:t>завдання</a:t>
            </a:r>
            <a:r>
              <a:rPr lang="ru-RU" sz="2000" dirty="0"/>
              <a:t> уроку. У такому </a:t>
            </a:r>
            <a:r>
              <a:rPr lang="ru-RU" sz="2000" dirty="0" err="1"/>
              <a:t>разі</a:t>
            </a:r>
            <a:r>
              <a:rPr lang="ru-RU" sz="2000" dirty="0"/>
              <a:t> учитель </a:t>
            </a:r>
            <a:r>
              <a:rPr lang="ru-RU" sz="2000" dirty="0" err="1"/>
              <a:t>підсумовує</a:t>
            </a:r>
            <a:r>
              <a:rPr lang="ru-RU" sz="2000" dirty="0"/>
              <a:t> </a:t>
            </a:r>
            <a:r>
              <a:rPr lang="ru-RU" sz="2000" dirty="0" err="1"/>
              <a:t>їх</a:t>
            </a:r>
            <a:r>
              <a:rPr lang="ru-RU" sz="2000" dirty="0"/>
              <a:t> </a:t>
            </a:r>
            <a:r>
              <a:rPr lang="ru-RU" sz="2000" dirty="0" err="1"/>
              <a:t>відповіді</a:t>
            </a:r>
            <a:r>
              <a:rPr lang="ru-RU" sz="2000" dirty="0"/>
              <a:t> та </a:t>
            </a:r>
            <a:r>
              <a:rPr lang="ru-RU" sz="2000" dirty="0" err="1"/>
              <a:t>виписує</a:t>
            </a:r>
            <a:r>
              <a:rPr lang="ru-RU" sz="2000" dirty="0"/>
              <a:t> на </a:t>
            </a:r>
            <a:r>
              <a:rPr lang="ru-RU" sz="2000" dirty="0" err="1"/>
              <a:t>дошці</a:t>
            </a:r>
            <a:r>
              <a:rPr lang="ru-RU" sz="2000" dirty="0"/>
              <a:t> </a:t>
            </a:r>
            <a:r>
              <a:rPr lang="ru-RU" sz="2000" dirty="0" err="1"/>
              <a:t>завдання</a:t>
            </a:r>
            <a:r>
              <a:rPr lang="ru-RU" sz="2000" dirty="0" smtClean="0"/>
              <a:t>.</a:t>
            </a:r>
          </a:p>
          <a:p>
            <a:pPr lvl="0"/>
            <a:r>
              <a:rPr lang="ru-RU" sz="2000" dirty="0">
                <a:solidFill>
                  <a:schemeClr val="accent1"/>
                </a:solidFill>
              </a:rPr>
              <a:t>✵</a:t>
            </a:r>
            <a:r>
              <a:rPr lang="ru-RU" sz="2000" dirty="0"/>
              <a:t> </a:t>
            </a:r>
            <a:r>
              <a:rPr lang="ru-RU" sz="2000" dirty="0">
                <a:solidFill>
                  <a:schemeClr val="accent1"/>
                </a:solidFill>
              </a:rPr>
              <a:t>у </a:t>
            </a:r>
            <a:r>
              <a:rPr lang="ru-RU" sz="2000" dirty="0" err="1">
                <a:solidFill>
                  <a:schemeClr val="accent1"/>
                </a:solidFill>
              </a:rPr>
              <a:t>підсумках</a:t>
            </a:r>
            <a:r>
              <a:rPr lang="ru-RU" sz="2000" dirty="0">
                <a:solidFill>
                  <a:schemeClr val="accent1"/>
                </a:solidFill>
              </a:rPr>
              <a:t> уроку </a:t>
            </a:r>
            <a:r>
              <a:rPr lang="ru-RU" sz="2000" dirty="0" err="1"/>
              <a:t>вчитель</a:t>
            </a:r>
            <a:r>
              <a:rPr lang="ru-RU" sz="2000" dirty="0"/>
              <a:t> </a:t>
            </a:r>
            <a:r>
              <a:rPr lang="ru-RU" sz="2000" dirty="0" err="1"/>
              <a:t>знову</a:t>
            </a:r>
            <a:r>
              <a:rPr lang="ru-RU" sz="2000" dirty="0"/>
              <a:t> </a:t>
            </a:r>
            <a:r>
              <a:rPr lang="ru-RU" sz="2000" dirty="0" err="1"/>
              <a:t>повертає</a:t>
            </a:r>
            <a:r>
              <a:rPr lang="ru-RU" sz="2000" dirty="0"/>
              <a:t> </a:t>
            </a:r>
            <a:r>
              <a:rPr lang="ru-RU" sz="2000" dirty="0" err="1"/>
              <a:t>учнів</a:t>
            </a:r>
            <a:r>
              <a:rPr lang="ru-RU" sz="2000" dirty="0"/>
              <a:t> до </a:t>
            </a:r>
            <a:r>
              <a:rPr lang="ru-RU" sz="2000" dirty="0" err="1"/>
              <a:t>завдань</a:t>
            </a:r>
            <a:r>
              <a:rPr lang="ru-RU" sz="2000" dirty="0"/>
              <a:t> уроку. Тут </a:t>
            </a:r>
            <a:r>
              <a:rPr lang="ru-RU" sz="2000" dirty="0" err="1">
                <a:solidFill>
                  <a:schemeClr val="accent1"/>
                </a:solidFill>
              </a:rPr>
              <a:t>важливо</a:t>
            </a:r>
            <a:r>
              <a:rPr lang="ru-RU" sz="2000" dirty="0"/>
              <a:t>, </a:t>
            </a:r>
            <a:r>
              <a:rPr lang="ru-RU" sz="2000" dirty="0" err="1"/>
              <a:t>щоб</a:t>
            </a:r>
            <a:r>
              <a:rPr lang="ru-RU" sz="2000" dirty="0"/>
              <a:t> </a:t>
            </a:r>
            <a:r>
              <a:rPr lang="ru-RU" sz="2000" dirty="0" err="1"/>
              <a:t>учні</a:t>
            </a:r>
            <a:r>
              <a:rPr lang="ru-RU" sz="2000" dirty="0"/>
              <a:t> назвали,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завдання</a:t>
            </a:r>
            <a:r>
              <a:rPr lang="ru-RU" sz="2000" dirty="0"/>
              <a:t> </a:t>
            </a:r>
            <a:r>
              <a:rPr lang="ru-RU" sz="2000" dirty="0" err="1"/>
              <a:t>було</a:t>
            </a:r>
            <a:r>
              <a:rPr lang="ru-RU" sz="2000" dirty="0"/>
              <a:t> </a:t>
            </a:r>
            <a:r>
              <a:rPr lang="ru-RU" sz="2000" dirty="0" err="1"/>
              <a:t>виконано</a:t>
            </a:r>
            <a:r>
              <a:rPr lang="ru-RU" sz="2000" dirty="0"/>
              <a:t>, а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ні</a:t>
            </a:r>
            <a:r>
              <a:rPr lang="ru-RU" sz="2000" dirty="0"/>
              <a:t>.</a:t>
            </a:r>
          </a:p>
          <a:p>
            <a:endParaRPr lang="ru-RU" sz="2000" dirty="0"/>
          </a:p>
          <a:p>
            <a:pPr lvl="0"/>
            <a:endParaRPr lang="ru-RU" sz="2000" dirty="0"/>
          </a:p>
          <a:p>
            <a:endParaRPr lang="ru-RU" sz="2000" dirty="0">
              <a:solidFill>
                <a:schemeClr val="accent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554" y="3501624"/>
            <a:ext cx="2989384" cy="18909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991187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462" y="416114"/>
            <a:ext cx="950741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>
                <a:solidFill>
                  <a:srgbClr val="92D050"/>
                </a:solidFill>
              </a:rPr>
              <a:t>Таким чином, </a:t>
            </a:r>
            <a:r>
              <a:rPr lang="ru-RU" sz="2800" b="1" dirty="0" err="1">
                <a:solidFill>
                  <a:srgbClr val="92D050"/>
                </a:solidFill>
              </a:rPr>
              <a:t>підготовка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сучасного</a:t>
            </a:r>
            <a:r>
              <a:rPr lang="ru-RU" sz="2800" b="1" dirty="0">
                <a:solidFill>
                  <a:srgbClr val="92D050"/>
                </a:solidFill>
              </a:rPr>
              <a:t> уроку </a:t>
            </a:r>
            <a:r>
              <a:rPr lang="ru-RU" sz="2800" b="1" dirty="0" err="1">
                <a:solidFill>
                  <a:srgbClr val="92D050"/>
                </a:solidFill>
              </a:rPr>
              <a:t>являє</a:t>
            </a:r>
            <a:r>
              <a:rPr lang="ru-RU" sz="2800" b="1" dirty="0">
                <a:solidFill>
                  <a:srgbClr val="92D050"/>
                </a:solidFill>
              </a:rPr>
              <a:t> собою </a:t>
            </a:r>
            <a:r>
              <a:rPr lang="ru-RU" sz="2800" b="1" dirty="0" err="1">
                <a:solidFill>
                  <a:srgbClr val="92D050"/>
                </a:solidFill>
              </a:rPr>
              <a:t>цілеспрямоване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поєднання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наступних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елементів</a:t>
            </a:r>
            <a:r>
              <a:rPr lang="ru-RU" sz="2800" b="1" dirty="0">
                <a:solidFill>
                  <a:srgbClr val="92D050"/>
                </a:solidFill>
              </a:rPr>
              <a:t>, </a:t>
            </a:r>
            <a:r>
              <a:rPr lang="ru-RU" sz="2800" b="1" dirty="0" err="1">
                <a:solidFill>
                  <a:srgbClr val="92D050"/>
                </a:solidFill>
              </a:rPr>
              <a:t>спрямованих</a:t>
            </a:r>
            <a:r>
              <a:rPr lang="ru-RU" sz="2800" b="1" dirty="0">
                <a:solidFill>
                  <a:srgbClr val="92D050"/>
                </a:solidFill>
              </a:rPr>
              <a:t> на </a:t>
            </a:r>
            <a:r>
              <a:rPr lang="ru-RU" sz="2800" b="1" dirty="0" err="1">
                <a:solidFill>
                  <a:srgbClr val="92D050"/>
                </a:solidFill>
              </a:rPr>
              <a:t>досягнення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планованих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освітніх</a:t>
            </a:r>
            <a:r>
              <a:rPr lang="ru-RU" sz="2800" b="1" dirty="0">
                <a:solidFill>
                  <a:srgbClr val="92D050"/>
                </a:solidFill>
              </a:rPr>
              <a:t> </a:t>
            </a:r>
            <a:r>
              <a:rPr lang="ru-RU" sz="2800" b="1" dirty="0" err="1">
                <a:solidFill>
                  <a:srgbClr val="92D050"/>
                </a:solidFill>
              </a:rPr>
              <a:t>результатів</a:t>
            </a:r>
            <a:r>
              <a:rPr lang="ru-RU" dirty="0"/>
              <a:t>:</a:t>
            </a:r>
          </a:p>
          <a:p>
            <a:pPr lvl="0"/>
            <a:r>
              <a:rPr lang="ru-RU" sz="2800" dirty="0">
                <a:solidFill>
                  <a:srgbClr val="92D050"/>
                </a:solidFill>
              </a:rPr>
              <a:t>✵</a:t>
            </a:r>
            <a:r>
              <a:rPr lang="ru-RU" sz="2800" dirty="0"/>
              <a:t> </a:t>
            </a:r>
            <a:r>
              <a:rPr lang="ru-RU" sz="2800" dirty="0" err="1"/>
              <a:t>педагогічна</a:t>
            </a:r>
            <a:r>
              <a:rPr lang="ru-RU" sz="2800" dirty="0"/>
              <a:t> </a:t>
            </a:r>
            <a:r>
              <a:rPr lang="ru-RU" sz="2800" dirty="0" err="1"/>
              <a:t>ситуація</a:t>
            </a:r>
            <a:r>
              <a:rPr lang="ru-RU" sz="2800" dirty="0"/>
              <a:t>;</a:t>
            </a:r>
          </a:p>
          <a:p>
            <a:pPr lvl="0"/>
            <a:r>
              <a:rPr lang="ru-RU" sz="2800" dirty="0" smtClean="0">
                <a:solidFill>
                  <a:srgbClr val="92D050"/>
                </a:solidFill>
              </a:rPr>
              <a:t>✵   </a:t>
            </a:r>
            <a:r>
              <a:rPr lang="ru-RU" sz="2800" dirty="0" err="1" smtClean="0"/>
              <a:t>зміст</a:t>
            </a:r>
            <a:r>
              <a:rPr lang="ru-RU" sz="2800" dirty="0" smtClean="0"/>
              <a:t> </a:t>
            </a:r>
            <a:r>
              <a:rPr lang="ru-RU" sz="2800" dirty="0" err="1"/>
              <a:t>навчання</a:t>
            </a:r>
            <a:r>
              <a:rPr lang="ru-RU" sz="2800" dirty="0"/>
              <a:t>;</a:t>
            </a:r>
          </a:p>
          <a:p>
            <a:pPr lvl="0"/>
            <a:r>
              <a:rPr lang="ru-RU" sz="2800" dirty="0">
                <a:solidFill>
                  <a:srgbClr val="92D050"/>
                </a:solidFill>
              </a:rPr>
              <a:t>✵</a:t>
            </a:r>
            <a:r>
              <a:rPr lang="ru-RU" sz="2800" dirty="0"/>
              <a:t> </a:t>
            </a:r>
            <a:r>
              <a:rPr lang="ru-RU" sz="2800" dirty="0" err="1"/>
              <a:t>технічне</a:t>
            </a:r>
            <a:r>
              <a:rPr lang="ru-RU" sz="2800" dirty="0"/>
              <a:t> </a:t>
            </a:r>
            <a:r>
              <a:rPr lang="ru-RU" sz="2800" dirty="0" err="1"/>
              <a:t>оснащення</a:t>
            </a:r>
            <a:r>
              <a:rPr lang="ru-RU" sz="2800" dirty="0"/>
              <a:t>;</a:t>
            </a:r>
          </a:p>
          <a:p>
            <a:pPr lvl="0"/>
            <a:r>
              <a:rPr lang="ru-RU" sz="2800" dirty="0">
                <a:solidFill>
                  <a:srgbClr val="92D050"/>
                </a:solidFill>
              </a:rPr>
              <a:t>✵</a:t>
            </a:r>
            <a:r>
              <a:rPr lang="ru-RU" sz="2800" dirty="0"/>
              <a:t> </a:t>
            </a:r>
            <a:r>
              <a:rPr lang="ru-RU" sz="2800" dirty="0" err="1"/>
              <a:t>програмне</a:t>
            </a:r>
            <a:r>
              <a:rPr lang="ru-RU" sz="2800" dirty="0"/>
              <a:t> </a:t>
            </a:r>
            <a:r>
              <a:rPr lang="ru-RU" sz="2800" dirty="0" err="1"/>
              <a:t>забезпечення</a:t>
            </a:r>
            <a:r>
              <a:rPr lang="ru-RU" sz="2800" dirty="0"/>
              <a:t>;</a:t>
            </a:r>
          </a:p>
          <a:p>
            <a:pPr lvl="0"/>
            <a:r>
              <a:rPr lang="ru-RU" sz="2800" dirty="0">
                <a:solidFill>
                  <a:srgbClr val="92D050"/>
                </a:solidFill>
              </a:rPr>
              <a:t>✵</a:t>
            </a:r>
            <a:r>
              <a:rPr lang="ru-RU" sz="2800" dirty="0"/>
              <a:t> </a:t>
            </a:r>
            <a:r>
              <a:rPr lang="ru-RU" sz="2800" dirty="0" err="1"/>
              <a:t>організація</a:t>
            </a:r>
            <a:r>
              <a:rPr lang="ru-RU" sz="2800" dirty="0"/>
              <a:t> </a:t>
            </a:r>
            <a:r>
              <a:rPr lang="ru-RU" sz="2800" dirty="0" err="1"/>
              <a:t>навчання</a:t>
            </a:r>
            <a:r>
              <a:rPr lang="ru-RU" sz="2800" dirty="0"/>
              <a:t> в </a:t>
            </a:r>
            <a:r>
              <a:rPr lang="ru-RU" sz="2800" dirty="0" err="1"/>
              <a:t>інформаційно-освітньому</a:t>
            </a:r>
            <a:r>
              <a:rPr lang="ru-RU" sz="2800" dirty="0"/>
              <a:t> </a:t>
            </a:r>
            <a:r>
              <a:rPr lang="ru-RU" sz="2800" dirty="0" smtClean="0"/>
              <a:t>      </a:t>
            </a:r>
            <a:r>
              <a:rPr lang="ru-RU" sz="2800" dirty="0" err="1" smtClean="0"/>
              <a:t>середовищі</a:t>
            </a:r>
            <a:r>
              <a:rPr lang="ru-RU" sz="2800" dirty="0" smtClean="0"/>
              <a:t> </a:t>
            </a:r>
            <a:r>
              <a:rPr lang="ru-RU" sz="2800" dirty="0"/>
              <a:t>уроку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338" y="3678230"/>
            <a:ext cx="2848708" cy="2942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91165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908" y="366319"/>
            <a:ext cx="916744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3600" b="1" u="sng" dirty="0" err="1" smtClean="0">
                <a:solidFill>
                  <a:srgbClr val="92D050"/>
                </a:solidFill>
              </a:rPr>
              <a:t>Ідеї</a:t>
            </a:r>
            <a:r>
              <a:rPr lang="ru-RU" sz="3600" b="1" u="sng" dirty="0" smtClean="0">
                <a:solidFill>
                  <a:srgbClr val="92D050"/>
                </a:solidFill>
              </a:rPr>
              <a:t> </a:t>
            </a:r>
            <a:r>
              <a:rPr lang="ru-RU" sz="3600" b="1" u="sng" dirty="0">
                <a:solidFill>
                  <a:srgbClr val="92D050"/>
                </a:solidFill>
              </a:rPr>
              <a:t>та </a:t>
            </a:r>
            <a:r>
              <a:rPr lang="ru-RU" sz="3600" b="1" u="sng" dirty="0" err="1">
                <a:solidFill>
                  <a:srgbClr val="92D050"/>
                </a:solidFill>
              </a:rPr>
              <a:t>моделі</a:t>
            </a:r>
            <a:r>
              <a:rPr lang="ru-RU" sz="3600" b="1" u="sng" dirty="0">
                <a:solidFill>
                  <a:srgbClr val="92D050"/>
                </a:solidFill>
              </a:rPr>
              <a:t> для </a:t>
            </a:r>
            <a:r>
              <a:rPr lang="ru-RU" sz="3600" b="1" u="sng" dirty="0" err="1">
                <a:solidFill>
                  <a:srgbClr val="92D050"/>
                </a:solidFill>
              </a:rPr>
              <a:t>проведення</a:t>
            </a:r>
            <a:r>
              <a:rPr lang="ru-RU" sz="3600" b="1" u="sng" dirty="0">
                <a:solidFill>
                  <a:srgbClr val="92D050"/>
                </a:solidFill>
              </a:rPr>
              <a:t> </a:t>
            </a:r>
            <a:r>
              <a:rPr lang="ru-RU" sz="3600" b="1" u="sng" dirty="0" err="1" smtClean="0">
                <a:solidFill>
                  <a:srgbClr val="92D050"/>
                </a:solidFill>
              </a:rPr>
              <a:t>уроків</a:t>
            </a:r>
            <a:r>
              <a:rPr lang="ru-RU" sz="3600" b="1" u="sng" dirty="0" smtClean="0">
                <a:solidFill>
                  <a:srgbClr val="92D050"/>
                </a:solidFill>
              </a:rPr>
              <a:t>: </a:t>
            </a:r>
          </a:p>
          <a:p>
            <a:pPr fontAlgn="base"/>
            <a:endParaRPr lang="ru-RU" sz="3600" b="1" u="sng" dirty="0" smtClean="0">
              <a:solidFill>
                <a:srgbClr val="92D050"/>
              </a:solidFill>
            </a:endParaRPr>
          </a:p>
          <a:p>
            <a:pPr fontAlgn="base"/>
            <a:r>
              <a:rPr lang="ru-RU" sz="2800" u="sng" dirty="0" smtClean="0">
                <a:solidFill>
                  <a:srgbClr val="92D050"/>
                </a:solidFill>
              </a:rPr>
              <a:t>Тема.</a:t>
            </a:r>
            <a:r>
              <a:rPr lang="ru-RU" sz="2800" dirty="0" smtClean="0">
                <a:solidFill>
                  <a:srgbClr val="92D05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Правопис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слів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іншомовного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походження</a:t>
            </a:r>
            <a:endParaRPr lang="ru-RU" sz="2800" dirty="0" smtClean="0">
              <a:solidFill>
                <a:srgbClr val="FF0000"/>
              </a:solidFill>
            </a:endParaRPr>
          </a:p>
          <a:p>
            <a:pPr fontAlgn="base"/>
            <a:r>
              <a:rPr lang="ru-RU" sz="2800" dirty="0" smtClean="0">
                <a:solidFill>
                  <a:srgbClr val="002060"/>
                </a:solidFill>
              </a:rPr>
              <a:t>(урок-</a:t>
            </a:r>
            <a:r>
              <a:rPr lang="ru-RU" sz="2800" dirty="0" err="1" smtClean="0">
                <a:solidFill>
                  <a:srgbClr val="002060"/>
                </a:solidFill>
              </a:rPr>
              <a:t>мандрівка</a:t>
            </a:r>
            <a:r>
              <a:rPr lang="ru-RU" sz="2800" dirty="0">
                <a:solidFill>
                  <a:srgbClr val="002060"/>
                </a:solidFill>
              </a:rPr>
              <a:t>, тур </a:t>
            </a:r>
            <a:r>
              <a:rPr lang="ru-RU" sz="2800" dirty="0" err="1">
                <a:solidFill>
                  <a:srgbClr val="002060"/>
                </a:solidFill>
              </a:rPr>
              <a:t>кімнатами</a:t>
            </a:r>
            <a:r>
              <a:rPr lang="ru-RU" sz="2800" dirty="0">
                <a:solidFill>
                  <a:srgbClr val="002060"/>
                </a:solidFill>
              </a:rPr>
              <a:t>, </a:t>
            </a:r>
            <a:r>
              <a:rPr lang="ru-RU" sz="2800" dirty="0" err="1">
                <a:solidFill>
                  <a:srgbClr val="002060"/>
                </a:solidFill>
              </a:rPr>
              <a:t>огляд</a:t>
            </a: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музею)</a:t>
            </a:r>
          </a:p>
          <a:p>
            <a:pPr fontAlgn="base"/>
            <a:endParaRPr lang="ru-RU" sz="2800" dirty="0">
              <a:solidFill>
                <a:srgbClr val="002060"/>
              </a:solidFill>
            </a:endParaRPr>
          </a:p>
          <a:p>
            <a:pPr fontAlgn="base"/>
            <a:r>
              <a:rPr lang="ru-RU" sz="2800" dirty="0">
                <a:solidFill>
                  <a:schemeClr val="accent1"/>
                </a:solidFill>
              </a:rPr>
              <a:t>✵</a:t>
            </a:r>
            <a:r>
              <a:rPr lang="ru-RU" sz="2800" dirty="0" err="1" smtClean="0"/>
              <a:t>Можна</a:t>
            </a:r>
            <a:r>
              <a:rPr lang="ru-RU" sz="2800" dirty="0" smtClean="0"/>
              <a:t> </a:t>
            </a:r>
            <a:r>
              <a:rPr lang="ru-RU" sz="2800" dirty="0" err="1"/>
              <a:t>влаштувати</a:t>
            </a:r>
            <a:r>
              <a:rPr lang="ru-RU" sz="2800" dirty="0"/>
              <a:t> для </a:t>
            </a:r>
            <a:r>
              <a:rPr lang="ru-RU" sz="2800" dirty="0" err="1"/>
              <a:t>учнів</a:t>
            </a:r>
            <a:r>
              <a:rPr lang="ru-RU" sz="2800" dirty="0"/>
              <a:t> </a:t>
            </a:r>
            <a:r>
              <a:rPr lang="ru-RU" sz="2800" dirty="0">
                <a:solidFill>
                  <a:srgbClr val="002060"/>
                </a:solidFill>
              </a:rPr>
              <a:t>урок-</a:t>
            </a:r>
            <a:r>
              <a:rPr lang="ru-RU" sz="2800" dirty="0" err="1">
                <a:solidFill>
                  <a:srgbClr val="002060"/>
                </a:solidFill>
              </a:rPr>
              <a:t>мандрівку</a:t>
            </a:r>
            <a:r>
              <a:rPr lang="ru-RU" sz="2800" dirty="0"/>
              <a:t> </a:t>
            </a:r>
            <a:r>
              <a:rPr lang="ru-RU" sz="2800" dirty="0" err="1" smtClean="0"/>
              <a:t>закордонними</a:t>
            </a:r>
            <a:r>
              <a:rPr lang="ru-RU" sz="2800" dirty="0" smtClean="0"/>
              <a:t> </a:t>
            </a:r>
            <a:r>
              <a:rPr lang="ru-RU" sz="2800" dirty="0" err="1" smtClean="0"/>
              <a:t>містами</a:t>
            </a:r>
            <a:r>
              <a:rPr lang="ru-RU" sz="2800" dirty="0" smtClean="0"/>
              <a:t>. </a:t>
            </a:r>
          </a:p>
          <a:p>
            <a:pPr fontAlgn="base"/>
            <a:r>
              <a:rPr lang="ru-RU" sz="2800" dirty="0">
                <a:solidFill>
                  <a:schemeClr val="accent1"/>
                </a:solidFill>
              </a:rPr>
              <a:t>✵ </a:t>
            </a:r>
            <a:r>
              <a:rPr lang="ru-RU" sz="2800" dirty="0" err="1" smtClean="0"/>
              <a:t>Ще</a:t>
            </a:r>
            <a:r>
              <a:rPr lang="ru-RU" sz="2800" dirty="0" smtClean="0"/>
              <a:t> </a:t>
            </a:r>
            <a:r>
              <a:rPr lang="ru-RU" sz="2800" dirty="0"/>
              <a:t>одна модель такого уроку — </a:t>
            </a:r>
            <a:r>
              <a:rPr lang="ru-RU" sz="2800" dirty="0">
                <a:solidFill>
                  <a:srgbClr val="002060"/>
                </a:solidFill>
              </a:rPr>
              <a:t>«</a:t>
            </a:r>
            <a:r>
              <a:rPr lang="ru-RU" sz="2800" dirty="0" err="1">
                <a:solidFill>
                  <a:srgbClr val="002060"/>
                </a:solidFill>
              </a:rPr>
              <a:t>румтур</a:t>
            </a:r>
            <a:r>
              <a:rPr lang="ru-RU" sz="2800" dirty="0">
                <a:solidFill>
                  <a:srgbClr val="002060"/>
                </a:solidFill>
              </a:rPr>
              <a:t>» </a:t>
            </a:r>
            <a:r>
              <a:rPr lang="ru-RU" sz="2800" dirty="0" err="1">
                <a:solidFill>
                  <a:srgbClr val="002060"/>
                </a:solidFill>
              </a:rPr>
              <a:t>або</a:t>
            </a:r>
            <a:r>
              <a:rPr lang="ru-RU" sz="2800" dirty="0">
                <a:solidFill>
                  <a:srgbClr val="002060"/>
                </a:solidFill>
              </a:rPr>
              <a:t> тур </a:t>
            </a:r>
            <a:r>
              <a:rPr lang="ru-RU" sz="2800" dirty="0" err="1">
                <a:solidFill>
                  <a:srgbClr val="002060"/>
                </a:solidFill>
              </a:rPr>
              <a:t>кімнатами</a:t>
            </a:r>
            <a:r>
              <a:rPr lang="ru-RU" sz="2800" dirty="0"/>
              <a:t>, </a:t>
            </a:r>
            <a:r>
              <a:rPr lang="ru-RU" sz="2800" dirty="0" err="1"/>
              <a:t>який</a:t>
            </a:r>
            <a:r>
              <a:rPr lang="ru-RU" sz="2800" dirty="0"/>
              <a:t> часто </a:t>
            </a:r>
            <a:r>
              <a:rPr lang="ru-RU" sz="2800" dirty="0" err="1"/>
              <a:t>практикують</a:t>
            </a:r>
            <a:r>
              <a:rPr lang="ru-RU" sz="2800" dirty="0"/>
              <a:t> </a:t>
            </a:r>
            <a:r>
              <a:rPr lang="ru-RU" sz="2800" dirty="0" err="1"/>
              <a:t>блогери</a:t>
            </a:r>
            <a:r>
              <a:rPr lang="ru-RU" sz="2800" dirty="0" smtClean="0"/>
              <a:t>.</a:t>
            </a:r>
          </a:p>
          <a:p>
            <a:pPr fontAlgn="base"/>
            <a:r>
              <a:rPr lang="ru-RU" sz="2800" dirty="0" smtClean="0"/>
              <a:t> </a:t>
            </a:r>
            <a:r>
              <a:rPr lang="ru-RU" sz="2800" dirty="0">
                <a:solidFill>
                  <a:schemeClr val="accent1"/>
                </a:solidFill>
              </a:rPr>
              <a:t>✵ </a:t>
            </a:r>
            <a:r>
              <a:rPr lang="ru-RU" sz="2800" dirty="0" err="1" smtClean="0"/>
              <a:t>Дуже</a:t>
            </a:r>
            <a:r>
              <a:rPr lang="ru-RU" sz="2800" dirty="0" smtClean="0"/>
              <a:t> </a:t>
            </a:r>
            <a:r>
              <a:rPr lang="ru-RU" sz="2800" dirty="0" err="1"/>
              <a:t>цікавим</a:t>
            </a:r>
            <a:r>
              <a:rPr lang="ru-RU" sz="2800" dirty="0"/>
              <a:t> </a:t>
            </a:r>
            <a:r>
              <a:rPr lang="ru-RU" sz="2800" dirty="0" err="1"/>
              <a:t>може</a:t>
            </a:r>
            <a:r>
              <a:rPr lang="ru-RU" sz="2800" dirty="0"/>
              <a:t> бути </a:t>
            </a:r>
            <a:r>
              <a:rPr lang="ru-RU" sz="2800" dirty="0">
                <a:solidFill>
                  <a:srgbClr val="002060"/>
                </a:solidFill>
              </a:rPr>
              <a:t>урок-</a:t>
            </a:r>
            <a:r>
              <a:rPr lang="ru-RU" sz="2800" dirty="0" err="1">
                <a:solidFill>
                  <a:srgbClr val="002060"/>
                </a:solidFill>
              </a:rPr>
              <a:t>огляд</a:t>
            </a:r>
            <a:r>
              <a:rPr lang="ru-RU" sz="2800" dirty="0">
                <a:solidFill>
                  <a:srgbClr val="002060"/>
                </a:solidFill>
              </a:rPr>
              <a:t> музею</a:t>
            </a:r>
            <a:r>
              <a:rPr lang="ru-RU" sz="2800" dirty="0"/>
              <a:t>. </a:t>
            </a:r>
            <a:r>
              <a:rPr lang="ru-RU" sz="2800" dirty="0" err="1"/>
              <a:t>Адже</a:t>
            </a:r>
            <a:r>
              <a:rPr lang="ru-RU" sz="2800" dirty="0"/>
              <a:t> </a:t>
            </a:r>
            <a:r>
              <a:rPr lang="ru-RU" sz="2800" dirty="0" err="1"/>
              <a:t>чимало</a:t>
            </a:r>
            <a:r>
              <a:rPr lang="ru-RU" sz="2800" dirty="0"/>
              <a:t> </a:t>
            </a:r>
            <a:r>
              <a:rPr lang="ru-RU" sz="2800" dirty="0" err="1"/>
              <a:t>світових</a:t>
            </a:r>
            <a:r>
              <a:rPr lang="ru-RU" sz="2800" dirty="0"/>
              <a:t> </a:t>
            </a:r>
            <a:r>
              <a:rPr lang="ru-RU" sz="2800" dirty="0" err="1"/>
              <a:t>музеїв</a:t>
            </a:r>
            <a:r>
              <a:rPr lang="ru-RU" sz="2800" dirty="0"/>
              <a:t> </a:t>
            </a:r>
            <a:r>
              <a:rPr lang="ru-RU" sz="2800" dirty="0" err="1"/>
              <a:t>сьогодні</a:t>
            </a:r>
            <a:r>
              <a:rPr lang="ru-RU" sz="2800" dirty="0"/>
              <a:t> </a:t>
            </a:r>
            <a:r>
              <a:rPr lang="ru-RU" sz="2800" dirty="0" err="1"/>
              <a:t>відкрили</a:t>
            </a:r>
            <a:r>
              <a:rPr lang="ru-RU" sz="2800" dirty="0"/>
              <a:t> </a:t>
            </a:r>
            <a:r>
              <a:rPr lang="ru-RU" sz="2800" dirty="0" err="1"/>
              <a:t>свої</a:t>
            </a:r>
            <a:r>
              <a:rPr lang="ru-RU" sz="2800" dirty="0"/>
              <a:t> </a:t>
            </a:r>
            <a:r>
              <a:rPr lang="ru-RU" sz="2800" dirty="0" err="1"/>
              <a:t>експозиції</a:t>
            </a:r>
            <a:r>
              <a:rPr lang="ru-RU" sz="2800" dirty="0"/>
              <a:t> для онлайн-</a:t>
            </a:r>
            <a:r>
              <a:rPr lang="ru-RU" sz="2800" dirty="0" err="1"/>
              <a:t>огляду</a:t>
            </a:r>
            <a:r>
              <a:rPr lang="ru-RU" sz="2800" dirty="0"/>
              <a:t>.</a:t>
            </a:r>
          </a:p>
          <a:p>
            <a:endParaRPr lang="ru-RU" sz="3600" b="1" u="sng" dirty="0">
              <a:solidFill>
                <a:srgbClr val="92D05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070" y="3271663"/>
            <a:ext cx="3116929" cy="3353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72743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570" y="304800"/>
            <a:ext cx="9319846" cy="59400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base"/>
            <a:r>
              <a:rPr lang="ru-RU" sz="4000" b="1" dirty="0" err="1">
                <a:solidFill>
                  <a:srgbClr val="92D050"/>
                </a:solidFill>
              </a:rPr>
              <a:t>Перевернутий</a:t>
            </a:r>
            <a:r>
              <a:rPr lang="ru-RU" sz="4000" b="1" dirty="0">
                <a:solidFill>
                  <a:srgbClr val="92D050"/>
                </a:solidFill>
              </a:rPr>
              <a:t> урок</a:t>
            </a:r>
            <a:endParaRPr lang="ru-RU" sz="4000" dirty="0">
              <a:solidFill>
                <a:srgbClr val="92D050"/>
              </a:solidFill>
            </a:endParaRPr>
          </a:p>
          <a:p>
            <a:r>
              <a:rPr lang="ru-RU" sz="2400" dirty="0" err="1"/>
              <a:t>Ідея</a:t>
            </a:r>
            <a:r>
              <a:rPr lang="ru-RU" sz="2400" dirty="0"/>
              <a:t> перевернутого уроку в тому,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учні</a:t>
            </a:r>
            <a:r>
              <a:rPr lang="ru-RU" sz="2400" dirty="0"/>
              <a:t> </a:t>
            </a:r>
            <a:r>
              <a:rPr lang="ru-RU" sz="2400" dirty="0" err="1"/>
              <a:t>опрацювали</a:t>
            </a:r>
            <a:r>
              <a:rPr lang="ru-RU" sz="2400" dirty="0"/>
              <a:t> </a:t>
            </a:r>
            <a:r>
              <a:rPr lang="ru-RU" sz="2400" dirty="0" err="1"/>
              <a:t>вдома</a:t>
            </a:r>
            <a:r>
              <a:rPr lang="ru-RU" sz="2400" dirty="0"/>
              <a:t> ту </a:t>
            </a:r>
            <a:r>
              <a:rPr lang="ru-RU" sz="2400" dirty="0" err="1"/>
              <a:t>чи</a:t>
            </a:r>
            <a:r>
              <a:rPr lang="ru-RU" sz="2400" dirty="0"/>
              <a:t> ту тему на </a:t>
            </a:r>
            <a:r>
              <a:rPr lang="ru-RU" sz="2400" dirty="0" err="1"/>
              <a:t>платформі</a:t>
            </a:r>
            <a:r>
              <a:rPr lang="ru-RU" sz="2400" dirty="0"/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ВШО </a:t>
            </a:r>
            <a:r>
              <a:rPr lang="ru-RU" sz="2400" dirty="0" smtClean="0"/>
              <a:t>(</a:t>
            </a:r>
            <a:r>
              <a:rPr lang="ru-RU" sz="2400" b="1" dirty="0" err="1" smtClean="0"/>
              <a:t>Всеукраїнська</a:t>
            </a:r>
            <a:r>
              <a:rPr lang="ru-RU" sz="2400" b="1" dirty="0" smtClean="0"/>
              <a:t> </a:t>
            </a:r>
            <a:r>
              <a:rPr lang="ru-RU" sz="2400" b="1" dirty="0"/>
              <a:t>школа </a:t>
            </a:r>
            <a:r>
              <a:rPr lang="ru-RU" sz="2400" b="1" dirty="0" smtClean="0"/>
              <a:t>онлайн. </a:t>
            </a:r>
            <a:r>
              <a:rPr lang="ru-RU" sz="2400" dirty="0" err="1" smtClean="0"/>
              <a:t>Відеоуроки</a:t>
            </a:r>
            <a:r>
              <a:rPr lang="ru-RU" sz="2400" dirty="0"/>
              <a:t>, тести та </a:t>
            </a:r>
            <a:r>
              <a:rPr lang="ru-RU" sz="2400" dirty="0" err="1"/>
              <a:t>завдання</a:t>
            </a:r>
            <a:r>
              <a:rPr lang="ru-RU" sz="2400" dirty="0"/>
              <a:t> для </a:t>
            </a:r>
            <a:r>
              <a:rPr lang="ru-RU" sz="2400" dirty="0" err="1"/>
              <a:t>школярів</a:t>
            </a:r>
            <a:r>
              <a:rPr lang="ru-RU" sz="2400" dirty="0"/>
              <a:t> 5-11 </a:t>
            </a:r>
            <a:r>
              <a:rPr lang="ru-RU" sz="2400" dirty="0" err="1" smtClean="0"/>
              <a:t>класів</a:t>
            </a:r>
            <a:r>
              <a:rPr lang="ru-RU" sz="2400" dirty="0" smtClean="0"/>
              <a:t> </a:t>
            </a:r>
            <a:r>
              <a:rPr lang="en-US" sz="2400" dirty="0" smtClean="0">
                <a:solidFill>
                  <a:srgbClr val="0070C0"/>
                </a:solidFill>
                <a:hlinkClick r:id="rId2"/>
              </a:rPr>
              <a:t>https</a:t>
            </a:r>
            <a:r>
              <a:rPr lang="en-US" sz="2400" dirty="0">
                <a:solidFill>
                  <a:srgbClr val="0070C0"/>
                </a:solidFill>
                <a:hlinkClick r:id="rId2"/>
              </a:rPr>
              <a:t>://lms.e-school.net.ua</a:t>
            </a:r>
            <a:r>
              <a:rPr lang="en-US" sz="2400" dirty="0" smtClean="0">
                <a:solidFill>
                  <a:srgbClr val="0070C0"/>
                </a:solidFill>
                <a:hlinkClick r:id="rId2"/>
              </a:rPr>
              <a:t>/</a:t>
            </a:r>
            <a:r>
              <a:rPr lang="uk-UA" sz="2400" dirty="0" smtClean="0"/>
              <a:t>)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400" dirty="0"/>
              <a:t>і на початку уроку </a:t>
            </a:r>
            <a:r>
              <a:rPr lang="ru-RU" sz="2400" dirty="0" err="1"/>
              <a:t>були</a:t>
            </a:r>
            <a:r>
              <a:rPr lang="ru-RU" sz="2400" dirty="0"/>
              <a:t> </a:t>
            </a:r>
            <a:r>
              <a:rPr lang="ru-RU" sz="2400" dirty="0" err="1"/>
              <a:t>готові</a:t>
            </a:r>
            <a:r>
              <a:rPr lang="ru-RU" sz="2400" dirty="0"/>
              <a:t> </a:t>
            </a:r>
            <a:r>
              <a:rPr lang="ru-RU" sz="2400" dirty="0" err="1"/>
              <a:t>виконувати</a:t>
            </a:r>
            <a:r>
              <a:rPr lang="ru-RU" sz="2400" dirty="0"/>
              <a:t> </a:t>
            </a:r>
            <a:r>
              <a:rPr lang="ru-RU" sz="2400" dirty="0" err="1"/>
              <a:t>завдання</a:t>
            </a:r>
            <a:r>
              <a:rPr lang="ru-RU" sz="2400" dirty="0"/>
              <a:t>. </a:t>
            </a:r>
            <a:endParaRPr lang="ru-RU" sz="2400" dirty="0" smtClean="0"/>
          </a:p>
          <a:p>
            <a:pPr fontAlgn="base"/>
            <a:r>
              <a:rPr lang="ru-RU" sz="2400" dirty="0" smtClean="0">
                <a:solidFill>
                  <a:srgbClr val="FF0000"/>
                </a:solidFill>
              </a:rPr>
              <a:t>Ось </a:t>
            </a:r>
            <a:r>
              <a:rPr lang="ru-RU" sz="2400" dirty="0" err="1">
                <a:solidFill>
                  <a:srgbClr val="FF0000"/>
                </a:solidFill>
              </a:rPr>
              <a:t>які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ідеї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можна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втілити</a:t>
            </a:r>
            <a:r>
              <a:rPr lang="ru-RU" sz="2400" dirty="0">
                <a:solidFill>
                  <a:srgbClr val="FF0000"/>
                </a:solidFill>
              </a:rPr>
              <a:t> в межах такого уроку:</a:t>
            </a:r>
          </a:p>
          <a:p>
            <a:pPr lvl="0" fontAlgn="base"/>
            <a:r>
              <a:rPr lang="ru-RU" sz="2400" dirty="0"/>
              <a:t>Робота на «</a:t>
            </a:r>
            <a:r>
              <a:rPr lang="ru-RU" sz="2400" dirty="0" err="1"/>
              <a:t>станціях</a:t>
            </a:r>
            <a:r>
              <a:rPr lang="ru-RU" sz="2400" dirty="0"/>
              <a:t>» (</a:t>
            </a:r>
            <a:r>
              <a:rPr lang="ru-RU" sz="2400" dirty="0" err="1"/>
              <a:t>підходить</a:t>
            </a:r>
            <a:r>
              <a:rPr lang="ru-RU" sz="2400" dirty="0"/>
              <a:t> як </a:t>
            </a:r>
            <a:r>
              <a:rPr lang="ru-RU" sz="2400" dirty="0" err="1"/>
              <a:t>окреме</a:t>
            </a:r>
            <a:r>
              <a:rPr lang="ru-RU" sz="2400" dirty="0"/>
              <a:t> </a:t>
            </a:r>
            <a:r>
              <a:rPr lang="ru-RU" sz="2400" dirty="0" err="1"/>
              <a:t>місце</a:t>
            </a:r>
            <a:r>
              <a:rPr lang="ru-RU" sz="2400" dirty="0"/>
              <a:t> в </a:t>
            </a:r>
            <a:r>
              <a:rPr lang="ru-RU" sz="2400" dirty="0" err="1"/>
              <a:t>класі</a:t>
            </a:r>
            <a:r>
              <a:rPr lang="ru-RU" sz="2400" dirty="0"/>
              <a:t>, так і </a:t>
            </a:r>
            <a:r>
              <a:rPr lang="ru-RU" sz="2400" dirty="0" err="1"/>
              <a:t>місце</a:t>
            </a:r>
            <a:r>
              <a:rPr lang="ru-RU" sz="2400" dirty="0"/>
              <a:t> на онлайн-</a:t>
            </a:r>
            <a:r>
              <a:rPr lang="ru-RU" sz="2400" dirty="0" err="1"/>
              <a:t>дошці</a:t>
            </a:r>
            <a:r>
              <a:rPr lang="ru-RU" sz="2400" dirty="0"/>
              <a:t>). </a:t>
            </a:r>
            <a:endParaRPr lang="ru-RU" sz="2400" dirty="0" smtClean="0"/>
          </a:p>
          <a:p>
            <a:pPr lvl="0" fontAlgn="base"/>
            <a:r>
              <a:rPr lang="ru-RU" sz="2400" dirty="0" smtClean="0"/>
              <a:t>На </a:t>
            </a:r>
            <a:r>
              <a:rPr lang="ru-RU" sz="2400" dirty="0" err="1"/>
              <a:t>кожній</a:t>
            </a:r>
            <a:r>
              <a:rPr lang="ru-RU" sz="2400" dirty="0"/>
              <a:t> «</a:t>
            </a:r>
            <a:r>
              <a:rPr lang="ru-RU" sz="2400" dirty="0" err="1"/>
              <a:t>станції</a:t>
            </a:r>
            <a:r>
              <a:rPr lang="ru-RU" sz="2400" dirty="0"/>
              <a:t>» </a:t>
            </a:r>
            <a:r>
              <a:rPr lang="ru-RU" sz="2400" dirty="0" err="1"/>
              <a:t>закріплене</a:t>
            </a:r>
            <a:r>
              <a:rPr lang="ru-RU" sz="2400" dirty="0"/>
              <a:t> те </a:t>
            </a:r>
            <a:r>
              <a:rPr lang="ru-RU" sz="2400" dirty="0" err="1"/>
              <a:t>чи</a:t>
            </a:r>
            <a:r>
              <a:rPr lang="ru-RU" sz="2400" dirty="0"/>
              <a:t> те </a:t>
            </a:r>
            <a:r>
              <a:rPr lang="ru-RU" sz="2400" dirty="0" err="1"/>
              <a:t>завдання</a:t>
            </a:r>
            <a:r>
              <a:rPr lang="ru-RU" sz="2400" dirty="0"/>
              <a:t>. </a:t>
            </a:r>
            <a:r>
              <a:rPr lang="ru-RU" sz="2400" dirty="0" err="1"/>
              <a:t>Учень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пройти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станції</a:t>
            </a:r>
            <a:r>
              <a:rPr lang="ru-RU" sz="2400" dirty="0"/>
              <a:t> за урок. </a:t>
            </a:r>
            <a:endParaRPr lang="ru-RU" sz="2400" dirty="0" smtClean="0"/>
          </a:p>
          <a:p>
            <a:pPr lvl="0" fontAlgn="base"/>
            <a:r>
              <a:rPr lang="ru-RU" sz="2400" i="1" dirty="0" err="1" smtClean="0">
                <a:solidFill>
                  <a:schemeClr val="accent1"/>
                </a:solidFill>
              </a:rPr>
              <a:t>Станції</a:t>
            </a:r>
            <a:r>
              <a:rPr lang="ru-RU" sz="2400" i="1" dirty="0" smtClean="0">
                <a:solidFill>
                  <a:schemeClr val="accent1"/>
                </a:solidFill>
              </a:rPr>
              <a:t> </a:t>
            </a:r>
            <a:r>
              <a:rPr lang="ru-RU" sz="2400" i="1" dirty="0" err="1" smtClean="0">
                <a:solidFill>
                  <a:schemeClr val="accent1"/>
                </a:solidFill>
              </a:rPr>
              <a:t>можна</a:t>
            </a:r>
            <a:r>
              <a:rPr lang="ru-RU" sz="2400" i="1" dirty="0" smtClean="0">
                <a:solidFill>
                  <a:schemeClr val="accent1"/>
                </a:solidFill>
              </a:rPr>
              <a:t> </a:t>
            </a:r>
            <a:r>
              <a:rPr lang="ru-RU" sz="2400" i="1" dirty="0">
                <a:solidFill>
                  <a:schemeClr val="accent1"/>
                </a:solidFill>
              </a:rPr>
              <a:t>розбити на </a:t>
            </a:r>
            <a:r>
              <a:rPr lang="ru-RU" sz="2400" i="1" dirty="0" err="1">
                <a:solidFill>
                  <a:schemeClr val="accent1"/>
                </a:solidFill>
              </a:rPr>
              <a:t>групи</a:t>
            </a:r>
            <a:r>
              <a:rPr lang="ru-RU" sz="2400" i="1" dirty="0" smtClean="0">
                <a:solidFill>
                  <a:schemeClr val="accent1"/>
                </a:solidFill>
              </a:rPr>
              <a:t>:</a:t>
            </a:r>
          </a:p>
          <a:p>
            <a:pPr lvl="0" fontAlgn="base"/>
            <a:r>
              <a:rPr lang="ru-RU" sz="2400" dirty="0" smtClean="0"/>
              <a:t> </a:t>
            </a:r>
            <a:r>
              <a:rPr lang="ru-RU" sz="2400" dirty="0">
                <a:solidFill>
                  <a:srgbClr val="92D050"/>
                </a:solidFill>
              </a:rPr>
              <a:t>✵ </a:t>
            </a:r>
            <a:r>
              <a:rPr lang="ru-RU" sz="2400" dirty="0" err="1" smtClean="0"/>
              <a:t>станція</a:t>
            </a:r>
            <a:r>
              <a:rPr lang="ru-RU" sz="2400" dirty="0" smtClean="0"/>
              <a:t> </a:t>
            </a:r>
            <a:r>
              <a:rPr lang="ru-RU" sz="2400" dirty="0"/>
              <a:t>«</a:t>
            </a:r>
            <a:r>
              <a:rPr lang="ru-RU" sz="2400" dirty="0" err="1"/>
              <a:t>Відео</a:t>
            </a:r>
            <a:r>
              <a:rPr lang="ru-RU" sz="2400" dirty="0" smtClean="0"/>
              <a:t>»,</a:t>
            </a:r>
          </a:p>
          <a:p>
            <a:pPr lvl="0" fontAlgn="base"/>
            <a:r>
              <a:rPr lang="ru-RU" sz="2400" dirty="0" smtClean="0"/>
              <a:t> </a:t>
            </a:r>
            <a:r>
              <a:rPr lang="ru-RU" sz="2400" dirty="0">
                <a:solidFill>
                  <a:srgbClr val="92D050"/>
                </a:solidFill>
              </a:rPr>
              <a:t>✵ </a:t>
            </a:r>
            <a:r>
              <a:rPr lang="ru-RU" sz="2400" dirty="0" err="1" smtClean="0"/>
              <a:t>станція</a:t>
            </a:r>
            <a:r>
              <a:rPr lang="ru-RU" sz="2400" dirty="0" smtClean="0"/>
              <a:t> </a:t>
            </a:r>
            <a:r>
              <a:rPr lang="ru-RU" sz="2400" dirty="0"/>
              <a:t>«</a:t>
            </a:r>
            <a:r>
              <a:rPr lang="ru-RU" sz="2400" dirty="0" err="1"/>
              <a:t>Теорія</a:t>
            </a:r>
            <a:r>
              <a:rPr lang="ru-RU" sz="2400" dirty="0"/>
              <a:t>», </a:t>
            </a:r>
            <a:endParaRPr lang="ru-RU" sz="2400" dirty="0" smtClean="0"/>
          </a:p>
          <a:p>
            <a:pPr lvl="0" fontAlgn="base"/>
            <a:r>
              <a:rPr lang="ru-RU" sz="2400" dirty="0" smtClean="0"/>
              <a:t> </a:t>
            </a:r>
            <a:r>
              <a:rPr lang="ru-RU" sz="2400" dirty="0">
                <a:solidFill>
                  <a:srgbClr val="92D050"/>
                </a:solidFill>
              </a:rPr>
              <a:t>✵ </a:t>
            </a:r>
            <a:r>
              <a:rPr lang="ru-RU" sz="2400" dirty="0" err="1" smtClean="0"/>
              <a:t>станція</a:t>
            </a:r>
            <a:r>
              <a:rPr lang="ru-RU" sz="2400" dirty="0" smtClean="0"/>
              <a:t> </a:t>
            </a:r>
            <a:r>
              <a:rPr lang="ru-RU" sz="2400" dirty="0"/>
              <a:t>«Практика</a:t>
            </a:r>
            <a:r>
              <a:rPr lang="ru-RU" sz="2400" dirty="0" smtClean="0"/>
              <a:t>».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319" y="4107497"/>
            <a:ext cx="2815004" cy="2546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5628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570" y="462279"/>
            <a:ext cx="865163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>
                <a:solidFill>
                  <a:schemeClr val="accent1"/>
                </a:solidFill>
              </a:rPr>
              <a:t>Підбір</a:t>
            </a:r>
            <a:r>
              <a:rPr lang="ru-RU" sz="3600" b="1" dirty="0">
                <a:solidFill>
                  <a:schemeClr val="accent1"/>
                </a:solidFill>
              </a:rPr>
              <a:t> </a:t>
            </a:r>
            <a:r>
              <a:rPr lang="ru-RU" sz="3600" b="1" dirty="0" err="1">
                <a:solidFill>
                  <a:schemeClr val="accent1"/>
                </a:solidFill>
              </a:rPr>
              <a:t>аудіо</a:t>
            </a:r>
            <a:r>
              <a:rPr lang="ru-RU" sz="3600" b="1" dirty="0">
                <a:solidFill>
                  <a:schemeClr val="accent1"/>
                </a:solidFill>
              </a:rPr>
              <a:t> для </a:t>
            </a:r>
            <a:r>
              <a:rPr lang="ru-RU" sz="3600" b="1" dirty="0" err="1">
                <a:solidFill>
                  <a:schemeClr val="accent1"/>
                </a:solidFill>
              </a:rPr>
              <a:t>вивчення</a:t>
            </a:r>
            <a:r>
              <a:rPr lang="ru-RU" sz="3600" b="1" dirty="0">
                <a:solidFill>
                  <a:schemeClr val="accent1"/>
                </a:solidFill>
              </a:rPr>
              <a:t> </a:t>
            </a:r>
            <a:r>
              <a:rPr lang="ru-RU" sz="3600" b="1" dirty="0" err="1">
                <a:solidFill>
                  <a:schemeClr val="accent1"/>
                </a:solidFill>
              </a:rPr>
              <a:t>певної</a:t>
            </a:r>
            <a:r>
              <a:rPr lang="ru-RU" sz="3600" b="1" dirty="0">
                <a:solidFill>
                  <a:schemeClr val="accent1"/>
                </a:solidFill>
              </a:rPr>
              <a:t> теми (</a:t>
            </a:r>
            <a:r>
              <a:rPr lang="ru-RU" sz="3600" b="1" dirty="0" err="1">
                <a:solidFill>
                  <a:schemeClr val="accent1"/>
                </a:solidFill>
              </a:rPr>
              <a:t>пісні</a:t>
            </a:r>
            <a:r>
              <a:rPr lang="ru-RU" sz="3600" b="1" dirty="0">
                <a:solidFill>
                  <a:schemeClr val="accent1"/>
                </a:solidFill>
              </a:rPr>
              <a:t> на слова </a:t>
            </a:r>
            <a:r>
              <a:rPr lang="ru-RU" sz="3600" b="1" dirty="0" err="1">
                <a:solidFill>
                  <a:schemeClr val="accent1"/>
                </a:solidFill>
              </a:rPr>
              <a:t>поета</a:t>
            </a:r>
            <a:r>
              <a:rPr lang="ru-RU" sz="3600" b="1" dirty="0" smtClean="0">
                <a:solidFill>
                  <a:schemeClr val="accent1"/>
                </a:solidFill>
              </a:rPr>
              <a:t>).</a:t>
            </a:r>
          </a:p>
          <a:p>
            <a:r>
              <a:rPr lang="ru-RU" dirty="0"/>
              <a:t> </a:t>
            </a:r>
            <a:r>
              <a:rPr lang="ru-RU" sz="2400" dirty="0" err="1"/>
              <a:t>Б</a:t>
            </a:r>
            <a:r>
              <a:rPr lang="ru-RU" sz="2400" dirty="0" err="1" smtClean="0"/>
              <a:t>агато</a:t>
            </a:r>
            <a:r>
              <a:rPr lang="ru-RU" sz="2400" dirty="0" smtClean="0"/>
              <a:t> </a:t>
            </a:r>
            <a:r>
              <a:rPr lang="ru-RU" sz="2400" dirty="0" err="1"/>
              <a:t>сучасних</a:t>
            </a:r>
            <a:r>
              <a:rPr lang="ru-RU" sz="2400" dirty="0"/>
              <a:t> </a:t>
            </a:r>
            <a:r>
              <a:rPr lang="ru-RU" sz="2400" dirty="0" err="1"/>
              <a:t>українських</a:t>
            </a:r>
            <a:r>
              <a:rPr lang="ru-RU" sz="2400" dirty="0"/>
              <a:t> </a:t>
            </a:r>
            <a:r>
              <a:rPr lang="ru-RU" sz="2400" dirty="0" err="1"/>
              <a:t>пісень</a:t>
            </a:r>
            <a:r>
              <a:rPr lang="ru-RU" sz="2400" dirty="0"/>
              <a:t> </a:t>
            </a:r>
            <a:r>
              <a:rPr lang="ru-RU" sz="2400" dirty="0" err="1"/>
              <a:t>написані</a:t>
            </a:r>
            <a:r>
              <a:rPr lang="ru-RU" sz="2400" dirty="0"/>
              <a:t> на слова </a:t>
            </a:r>
            <a:r>
              <a:rPr lang="ru-RU" sz="2400" dirty="0" err="1">
                <a:solidFill>
                  <a:srgbClr val="FF0000"/>
                </a:solidFill>
              </a:rPr>
              <a:t>українських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класиків</a:t>
            </a:r>
            <a:r>
              <a:rPr lang="ru-RU" sz="2400" dirty="0"/>
              <a:t>. З</a:t>
            </a:r>
            <a:r>
              <a:rPr lang="ru-RU" sz="2400" dirty="0" smtClean="0"/>
              <a:t>араз </a:t>
            </a:r>
            <a:r>
              <a:rPr lang="ru-RU" sz="2400" dirty="0" err="1"/>
              <a:t>цей</a:t>
            </a:r>
            <a:r>
              <a:rPr lang="ru-RU" sz="2400" dirty="0"/>
              <a:t> </a:t>
            </a:r>
            <a:r>
              <a:rPr lang="ru-RU" sz="2400" dirty="0" err="1"/>
              <a:t>інтерес</a:t>
            </a:r>
            <a:r>
              <a:rPr lang="ru-RU" sz="2400" dirty="0"/>
              <a:t> до </a:t>
            </a:r>
            <a:r>
              <a:rPr lang="ru-RU" sz="2400" dirty="0" err="1"/>
              <a:t>української</a:t>
            </a:r>
            <a:r>
              <a:rPr lang="ru-RU" sz="2400" dirty="0"/>
              <a:t> </a:t>
            </a:r>
            <a:r>
              <a:rPr lang="ru-RU" sz="2400" dirty="0" err="1"/>
              <a:t>літератури</a:t>
            </a:r>
            <a:r>
              <a:rPr lang="ru-RU" sz="2400" dirty="0"/>
              <a:t> </a:t>
            </a:r>
            <a:r>
              <a:rPr lang="ru-RU" sz="2400" dirty="0" err="1"/>
              <a:t>стає</a:t>
            </a:r>
            <a:r>
              <a:rPr lang="ru-RU" sz="2400" dirty="0"/>
              <a:t> в десятки </a:t>
            </a:r>
            <a:r>
              <a:rPr lang="ru-RU" sz="2400" dirty="0" err="1"/>
              <a:t>разів</a:t>
            </a:r>
            <a:r>
              <a:rPr lang="ru-RU" sz="2400" dirty="0"/>
              <a:t> </a:t>
            </a:r>
            <a:r>
              <a:rPr lang="ru-RU" sz="2400" dirty="0" err="1"/>
              <a:t>сильнішим</a:t>
            </a:r>
            <a:r>
              <a:rPr lang="ru-RU" sz="2400" dirty="0"/>
              <a:t>. </a:t>
            </a:r>
            <a:r>
              <a:rPr lang="ru-RU" sz="2400" dirty="0" err="1"/>
              <a:t>Наприклад</a:t>
            </a:r>
            <a:r>
              <a:rPr lang="ru-RU" sz="2400" dirty="0"/>
              <a:t>, </a:t>
            </a:r>
            <a:r>
              <a:rPr lang="ru-RU" sz="2400" dirty="0" err="1"/>
              <a:t>пісня</a:t>
            </a:r>
            <a:r>
              <a:rPr lang="ru-RU" sz="2400" dirty="0"/>
              <a:t> </a:t>
            </a:r>
            <a:r>
              <a:rPr lang="en-US" sz="2400" dirty="0"/>
              <a:t>KOZAK System «</a:t>
            </a:r>
            <a:r>
              <a:rPr lang="ru-RU" sz="2400" dirty="0"/>
              <a:t>Не моя» на </a:t>
            </a:r>
            <a:r>
              <a:rPr lang="ru-RU" sz="2400" dirty="0" err="1"/>
              <a:t>вірші</a:t>
            </a:r>
            <a:r>
              <a:rPr lang="ru-RU" sz="2400" dirty="0"/>
              <a:t> Василя Симоненко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пісня</a:t>
            </a:r>
            <a:r>
              <a:rPr lang="ru-RU" sz="2400" dirty="0"/>
              <a:t> </a:t>
            </a:r>
            <a:r>
              <a:rPr lang="en-US" sz="2400" dirty="0" err="1"/>
              <a:t>O.Torvald</a:t>
            </a:r>
            <a:r>
              <a:rPr lang="en-US" sz="2400" dirty="0"/>
              <a:t> «</a:t>
            </a:r>
            <a:r>
              <a:rPr lang="ru-RU" sz="2400" dirty="0" err="1"/>
              <a:t>Мовчи</a:t>
            </a:r>
            <a:r>
              <a:rPr lang="ru-RU" sz="2400" dirty="0"/>
              <a:t>» на слова </a:t>
            </a:r>
            <a:r>
              <a:rPr lang="ru-RU" sz="2400" dirty="0" err="1"/>
              <a:t>Євгена</a:t>
            </a:r>
            <a:r>
              <a:rPr lang="ru-RU" sz="2400" dirty="0"/>
              <a:t> Плужника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>
                <a:solidFill>
                  <a:schemeClr val="accent1"/>
                </a:solidFill>
              </a:rPr>
              <a:t>Пропонуємо</a:t>
            </a:r>
            <a:r>
              <a:rPr lang="ru-RU" sz="2400" dirty="0" smtClean="0">
                <a:solidFill>
                  <a:schemeClr val="accent1"/>
                </a:solidFill>
              </a:rPr>
              <a:t> </a:t>
            </a:r>
            <a:r>
              <a:rPr lang="ru-RU" sz="2400" dirty="0" err="1">
                <a:solidFill>
                  <a:schemeClr val="accent1"/>
                </a:solidFill>
              </a:rPr>
              <a:t>дітям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 err="1" smtClean="0">
                <a:solidFill>
                  <a:schemeClr val="accent1"/>
                </a:solidFill>
              </a:rPr>
              <a:t>відшукати</a:t>
            </a:r>
            <a:r>
              <a:rPr lang="ru-RU" sz="2400" dirty="0" smtClean="0">
                <a:solidFill>
                  <a:schemeClr val="accent1"/>
                </a:solidFill>
              </a:rPr>
              <a:t> </a:t>
            </a:r>
            <a:r>
              <a:rPr lang="ru-RU" sz="2400" dirty="0" err="1">
                <a:solidFill>
                  <a:schemeClr val="accent1"/>
                </a:solidFill>
              </a:rPr>
              <a:t>такі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 err="1">
                <a:solidFill>
                  <a:schemeClr val="accent1"/>
                </a:solidFill>
              </a:rPr>
              <a:t>аналогії</a:t>
            </a:r>
            <a:r>
              <a:rPr lang="ru-RU" sz="2400" dirty="0">
                <a:solidFill>
                  <a:schemeClr val="accent1"/>
                </a:solidFill>
              </a:rPr>
              <a:t> </a:t>
            </a:r>
            <a:r>
              <a:rPr lang="ru-RU" sz="2400" dirty="0"/>
              <a:t>— </a:t>
            </a:r>
            <a:endParaRPr lang="ru-RU" sz="2400" dirty="0" smtClean="0"/>
          </a:p>
          <a:p>
            <a:r>
              <a:rPr lang="ru-RU" sz="2400" dirty="0" smtClean="0"/>
              <a:t>і </a:t>
            </a:r>
            <a:r>
              <a:rPr lang="ru-RU" sz="2400" dirty="0" err="1"/>
              <a:t>побудувати</a:t>
            </a:r>
            <a:r>
              <a:rPr lang="ru-RU" sz="2400" dirty="0"/>
              <a:t> </a:t>
            </a:r>
            <a:r>
              <a:rPr lang="ru-RU" sz="2400" dirty="0" err="1"/>
              <a:t>зв’язки</a:t>
            </a:r>
            <a:r>
              <a:rPr lang="ru-RU" sz="2400" dirty="0"/>
              <a:t> </a:t>
            </a:r>
            <a:r>
              <a:rPr lang="ru-RU" sz="2400" dirty="0" err="1"/>
              <a:t>минулого</a:t>
            </a:r>
            <a:r>
              <a:rPr lang="ru-RU" sz="2400" dirty="0"/>
              <a:t> й </a:t>
            </a:r>
            <a:r>
              <a:rPr lang="ru-RU" sz="2400" dirty="0" err="1" smtClean="0"/>
              <a:t>сучасності</a:t>
            </a:r>
            <a:r>
              <a:rPr lang="ru-RU" sz="2400" dirty="0" smtClean="0"/>
              <a:t>. </a:t>
            </a:r>
          </a:p>
          <a:p>
            <a:r>
              <a:rPr lang="ru-RU" sz="2400" dirty="0" smtClean="0"/>
              <a:t>Так</a:t>
            </a:r>
            <a:r>
              <a:rPr lang="ru-RU" sz="2800" dirty="0" smtClean="0"/>
              <a:t>, </a:t>
            </a:r>
            <a:r>
              <a:rPr lang="ru-RU" sz="2400" dirty="0" smtClean="0"/>
              <a:t>з </a:t>
            </a:r>
            <a:r>
              <a:rPr lang="ru-RU" sz="2400" dirty="0" err="1" smtClean="0"/>
              <a:t>учнями</a:t>
            </a:r>
            <a:r>
              <a:rPr lang="ru-RU" sz="2400" dirty="0" smtClean="0"/>
              <a:t> 7-Б </a:t>
            </a:r>
            <a:r>
              <a:rPr lang="ru-RU" sz="2400" dirty="0" err="1" smtClean="0"/>
              <a:t>класу</a:t>
            </a:r>
            <a:r>
              <a:rPr lang="ru-RU" sz="2400" dirty="0" smtClean="0"/>
              <a:t> ми створили </a:t>
            </a:r>
            <a:r>
              <a:rPr lang="ru-RU" sz="2400" dirty="0" err="1" smtClean="0"/>
              <a:t>літературно-музичний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проєкт</a:t>
            </a:r>
            <a:r>
              <a:rPr lang="ru-RU" sz="2400" dirty="0" smtClean="0"/>
              <a:t> </a:t>
            </a:r>
            <a:r>
              <a:rPr lang="ru-RU" sz="2800" i="1" dirty="0" err="1" smtClean="0">
                <a:solidFill>
                  <a:schemeClr val="accent1"/>
                </a:solidFill>
              </a:rPr>
              <a:t>Українська</a:t>
            </a:r>
            <a:r>
              <a:rPr lang="ru-RU" sz="2800" i="1" dirty="0" smtClean="0">
                <a:solidFill>
                  <a:schemeClr val="accent1"/>
                </a:solidFill>
              </a:rPr>
              <a:t> </a:t>
            </a:r>
            <a:r>
              <a:rPr lang="ru-RU" sz="2800" i="1" dirty="0" err="1">
                <a:solidFill>
                  <a:schemeClr val="accent1"/>
                </a:solidFill>
              </a:rPr>
              <a:t>мова</a:t>
            </a:r>
            <a:r>
              <a:rPr lang="ru-RU" sz="2800" i="1" dirty="0">
                <a:solidFill>
                  <a:schemeClr val="accent1"/>
                </a:solidFill>
              </a:rPr>
              <a:t> у </a:t>
            </a:r>
            <a:r>
              <a:rPr lang="ru-RU" sz="2800" i="1" dirty="0" err="1" smtClean="0">
                <a:solidFill>
                  <a:schemeClr val="accent1"/>
                </a:solidFill>
              </a:rPr>
              <a:t>піснях</a:t>
            </a:r>
            <a:r>
              <a:rPr lang="ru-RU" sz="2800" i="1" dirty="0" smtClean="0">
                <a:solidFill>
                  <a:schemeClr val="accent1"/>
                </a:solidFill>
              </a:rPr>
              <a:t>.</a:t>
            </a:r>
            <a:endParaRPr lang="ru-RU" sz="2800" i="1" dirty="0">
              <a:solidFill>
                <a:schemeClr val="accent1"/>
              </a:solidFill>
            </a:endParaRPr>
          </a:p>
          <a:p>
            <a:r>
              <a:rPr lang="ru-RU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Пісні</a:t>
            </a:r>
            <a:r>
              <a:rPr lang="ru-RU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на </a:t>
            </a:r>
            <a:r>
              <a:rPr lang="ru-RU" sz="28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вірші</a:t>
            </a:r>
            <a:r>
              <a:rPr lang="ru-RU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українських</a:t>
            </a:r>
            <a:r>
              <a:rPr lang="ru-RU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поетів</a:t>
            </a:r>
            <a:r>
              <a:rPr lang="ru-RU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- </a:t>
            </a:r>
            <a:r>
              <a:rPr lang="ru-RU" sz="28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це</a:t>
            </a:r>
            <a:r>
              <a:rPr lang="ru-RU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модно, актуально, </a:t>
            </a:r>
            <a:r>
              <a:rPr lang="ru-RU" sz="28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патріотично</a:t>
            </a:r>
            <a:r>
              <a:rPr lang="ru-RU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!»</a:t>
            </a:r>
          </a:p>
          <a:p>
            <a:r>
              <a:rPr lang="ru-RU" sz="2800" i="1" dirty="0" smtClean="0">
                <a:solidFill>
                  <a:srgbClr val="92D050"/>
                </a:solidFill>
              </a:rPr>
              <a:t> </a:t>
            </a:r>
            <a:endParaRPr lang="ru-RU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1565" y="3010065"/>
            <a:ext cx="3770435" cy="2243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6707580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94117" y="2086707"/>
            <a:ext cx="8366760" cy="13208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7200" b="1" dirty="0" smtClean="0"/>
              <a:t>Дякую за увагу!</a:t>
            </a:r>
            <a:endParaRPr lang="ru-RU" sz="7200" b="1" dirty="0"/>
          </a:p>
        </p:txBody>
      </p:sp>
    </p:spTree>
    <p:extLst>
      <p:ext uri="{BB962C8B-B14F-4D97-AF65-F5344CB8AC3E}">
        <p14:creationId xmlns:p14="http://schemas.microsoft.com/office/powerpoint/2010/main" val="40107487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9231" y="544342"/>
            <a:ext cx="783101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Використані джерела:</a:t>
            </a:r>
          </a:p>
          <a:p>
            <a:pPr marL="342900" indent="-342900">
              <a:buAutoNum type="arabicPeriod"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nuschool.com.ua/lessons/world/1-2klas/13.html</a:t>
            </a:r>
            <a:endParaRPr lang="uk-UA" dirty="0" smtClean="0"/>
          </a:p>
          <a:p>
            <a:endParaRPr lang="uk-UA" dirty="0" smtClean="0"/>
          </a:p>
          <a:p>
            <a:r>
              <a:rPr lang="uk-UA" dirty="0" smtClean="0"/>
              <a:t>2.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://osvitoria.media/experience/kreatyvnyj-urok-ukrayinskoyi-movy-12-lajfhakiv-iz-vykorystannyam-vsho</a:t>
            </a:r>
            <a:r>
              <a:rPr lang="en-US" dirty="0" smtClean="0">
                <a:hlinkClick r:id="rId3"/>
              </a:rPr>
              <a:t>/</a:t>
            </a:r>
            <a:r>
              <a:rPr lang="uk-UA" dirty="0" smtClean="0"/>
              <a:t>   </a:t>
            </a:r>
          </a:p>
          <a:p>
            <a:endParaRPr lang="uk-UA" dirty="0" smtClean="0"/>
          </a:p>
          <a:p>
            <a:r>
              <a:rPr lang="uk-UA" dirty="0" smtClean="0"/>
              <a:t>3.</a:t>
            </a:r>
            <a:r>
              <a:rPr lang="en-US" dirty="0">
                <a:hlinkClick r:id="rId4"/>
              </a:rPr>
              <a:t> https://osvitoria.media/experience/yak-stvoryty-kreatyvnyj-urok-z-ukrayinskoyi-literatury-cheklist-uchytelya/</a:t>
            </a:r>
            <a:r>
              <a:rPr lang="uk-UA" dirty="0"/>
              <a:t> 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31633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394</TotalTime>
  <Words>683</Words>
  <Application>Microsoft Office PowerPoint</Application>
  <PresentationFormat>Произвольный</PresentationFormat>
  <Paragraphs>94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Грань</vt:lpstr>
      <vt:lpstr>Загальні вимоги до сучасного уроку</vt:lpstr>
      <vt:lpstr>Завдання педагога в тому, щоб підвести дітей до дверей життя, дати ключ і навчити учня користуватися цим інструментом. В. О. Сухомлинський </vt:lpstr>
      <vt:lpstr>Новий Стандарт гарантує вчителю більшу професійну свободу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Сучасний урок у Новій українській школі </dc:title>
  <dc:creator>Пользователь Windows</dc:creator>
  <cp:lastModifiedBy>User</cp:lastModifiedBy>
  <cp:revision>42</cp:revision>
  <dcterms:created xsi:type="dcterms:W3CDTF">2018-10-25T07:01:28Z</dcterms:created>
  <dcterms:modified xsi:type="dcterms:W3CDTF">2023-05-05T09:39:08Z</dcterms:modified>
</cp:coreProperties>
</file>