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57" r:id="rId4"/>
    <p:sldId id="258" r:id="rId5"/>
    <p:sldId id="260" r:id="rId6"/>
    <p:sldId id="261" r:id="rId7"/>
    <p:sldId id="265" r:id="rId8"/>
    <p:sldId id="263" r:id="rId9"/>
    <p:sldId id="262" r:id="rId10"/>
    <p:sldId id="264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471" autoAdjust="0"/>
    <p:restoredTop sz="94660"/>
  </p:normalViewPr>
  <p:slideViewPr>
    <p:cSldViewPr snapToGrid="0">
      <p:cViewPr varScale="1">
        <p:scale>
          <a:sx n="65" d="100"/>
          <a:sy n="65" d="100"/>
        </p:scale>
        <p:origin x="51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5FD625-016F-4FD3-B436-80D730C90B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8888153-5E11-41F5-B2D0-53D5DF4510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59287C8-E310-4B9B-BAC4-610DD5EDE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FB41F-B65D-4737-9BB5-71DF7C3A42EE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29102AC-118D-48A5-9F71-423A522B8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11E9200-0ED5-4980-8660-0F48B95BF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BB8F4-DBE3-4F12-80B1-D56D76344D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4376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6FD233-337D-4F14-AFB6-9F827207C6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56E214B-E329-4633-94B0-3570DD4B02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1EA017B-FC86-4C23-A6B0-59580AFB4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FB41F-B65D-4737-9BB5-71DF7C3A42EE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5C4B495-0B4A-4904-B34A-C8F85EE0C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7B7373D-F7AB-48CC-8DF4-E97C9333B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BB8F4-DBE3-4F12-80B1-D56D76344D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8713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AFD021-819A-42D7-9522-E298375C5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64928A4-EDC2-49DD-983D-2BF728D2E1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8BAF416-4665-488B-8658-09C0D86A4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FB41F-B65D-4737-9BB5-71DF7C3A42EE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0D9F519-DDC7-43FF-A028-DBC9644C1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D99AB71-3E05-483C-86EC-3EB86BF16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BB8F4-DBE3-4F12-80B1-D56D76344D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032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711596-444E-4714-AADB-E3B3E5DEF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01359C1-2E80-4CC5-AA9B-4130D61F89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AAEB43E-4C32-4BBA-9082-BE68323AD6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E44F635-1097-45C9-AE32-1300C3D0B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FB41F-B65D-4737-9BB5-71DF7C3A42EE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C86C53F-DF4E-4ACB-B3A6-A124D8222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F6581E3-D467-495C-83CB-66E716BBC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BB8F4-DBE3-4F12-80B1-D56D76344D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6127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165E13-AA80-4BDB-9A26-80A693E1B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C533611-2732-4319-923D-61F728C7F7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CED7E45-FA4D-47C3-8592-880FC8984D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7F6D7EE-7000-4CD7-A303-D40781EB95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B86997F-62F9-4213-8FC7-D87E0E7C8C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26E7541-1DBF-44DC-8920-7BC620D0E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FB41F-B65D-4737-9BB5-71DF7C3A42EE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D28682D-3759-4FDE-BCFC-923B486A9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B85E7E6-3F46-4271-8596-0BB946D18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BB8F4-DBE3-4F12-80B1-D56D76344D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669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93F638-69DB-4A2E-BAA4-5E1651949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14D32DC-C499-4006-B20B-3D6D86471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FB41F-B65D-4737-9BB5-71DF7C3A42EE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4D15975-D6ED-46AD-A2D9-DF96BAA6B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C97A7F1-6FC7-4611-BDCE-5B7613C9E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BB8F4-DBE3-4F12-80B1-D56D76344D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0240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C87583D-3637-456D-A2B6-A6E87E524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FB41F-B65D-4737-9BB5-71DF7C3A42EE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41F6E29-2C51-4D9A-BA84-09BB24DC82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3E9814D-4258-41C9-B95F-449B62776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BB8F4-DBE3-4F12-80B1-D56D76344D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311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7440FD-3E30-4BE0-99F5-89E85DB78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6D2969E-435A-498E-A51C-25CCD945A5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AE59971-E1AE-4025-A899-54E47AE629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F885F1C-5275-428A-8213-A067ADBF1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FB41F-B65D-4737-9BB5-71DF7C3A42EE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3A1B73B-0FE4-4328-A8B9-B7FDBA954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96CAA50-C920-46A5-8657-803C17EA3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BB8F4-DBE3-4F12-80B1-D56D76344D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78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A031D6-E5E6-4F83-8470-1B1B0C6F7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3FF8FB0-72AF-4A75-810A-6D2BAC28DE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7AE2D55-195E-481E-8F53-4E1AC862F9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BF26064-17A8-4CA3-B998-3AC8641C9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FB41F-B65D-4737-9BB5-71DF7C3A42EE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BAD1BF9-8988-41F4-8FB6-066B632B9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6E0330A-07BA-4346-97A4-1EF6E697B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BB8F4-DBE3-4F12-80B1-D56D76344D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1623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C865D8-40B7-46F9-B6CD-C9C37C4DB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817720E-78AE-461E-A7D7-FB7F094E26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733490-B338-478B-985D-448A1FBC8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FB41F-B65D-4737-9BB5-71DF7C3A42EE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5A7583-47A3-48EC-A18D-8315555D8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3D6C3D7-26EE-465B-ACB3-7464E94C7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BB8F4-DBE3-4F12-80B1-D56D76344D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420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ED9BC28-A209-491D-A9B2-CF409E2FC6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4DFCA7B-98F7-4DE2-A0C9-342BF8524B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4F2BA9F-A03C-41B9-93DA-057937BE9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FB41F-B65D-4737-9BB5-71DF7C3A42EE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CE36FA4-5CDE-4E2D-AFD0-22525ABAB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449E1B0-E2B7-47E5-9BED-4FB4EA734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BB8F4-DBE3-4F12-80B1-D56D76344D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166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C02662-0171-439C-B0E8-82242A05B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31E853A-E09A-4882-995F-0E36CD83AB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14182DF-23CB-4359-AB84-F559CA21A2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6FB41F-B65D-4737-9BB5-71DF7C3A42EE}" type="datetimeFigureOut">
              <a:rPr lang="ru-RU" smtClean="0"/>
              <a:t>20.01.2022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3AA189-7EC2-44DD-B588-B2538BF2BE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F1CEF0B-1011-4D24-9624-894AE32EA0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BB8F4-DBE3-4F12-80B1-D56D76344D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191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"/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10" Type="http://schemas.openxmlformats.org/officeDocument/2006/relationships/image" Target="../media/image29.jpeg"/><Relationship Id="rId4" Type="http://schemas.openxmlformats.org/officeDocument/2006/relationships/image" Target="../media/image23.jpg"/><Relationship Id="rId9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tsn.ua/nauka_it/kitay-testuye-tehnologiyu-totalnogo-kontrolyu-nad-lyudmi-scho-pro-ce-vidomo-1792777.html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tsn.ua/prosport/sche-dvi-krayini-ogolosili-pro-diplomatichniy-boykot-zimovoyi-olimpiadi-u-pekini-yak-reaguye-kitay-1928113.html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39.jpg"/><Relationship Id="rId7" Type="http://schemas.openxmlformats.org/officeDocument/2006/relationships/image" Target="../media/image2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40.jpg"/><Relationship Id="rId4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25F02C3-CCC9-4CC4-9C6E-C805BFB85E87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5B64FAD-EC7A-4A60-A06F-7BC562DB42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4300">
            <a:off x="8178507" y="544709"/>
            <a:ext cx="3601629" cy="2025916"/>
          </a:xfrm>
          <a:prstGeom prst="rect">
            <a:avLst/>
          </a:prstGeom>
          <a:ln w="5715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100" name="Picture 4" descr="Олимпийские резервы. Как Игры влияют на экономику и что с ними не так">
            <a:extLst>
              <a:ext uri="{FF2B5EF4-FFF2-40B4-BE49-F238E27FC236}">
                <a16:creationId xmlns:a16="http://schemas.microsoft.com/office/drawing/2014/main" id="{6D31E65B-B21E-4ECB-A4EC-A302AF9AF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07" y="4858331"/>
            <a:ext cx="3523380" cy="161029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2" name="Picture 6" descr="Зимові Олімпійські ігри Ванкувер 2010: кращі фото. День 5 | Велика Епоха">
            <a:extLst>
              <a:ext uri="{FF2B5EF4-FFF2-40B4-BE49-F238E27FC236}">
                <a16:creationId xmlns:a16="http://schemas.microsoft.com/office/drawing/2014/main" id="{774D586C-F176-42A2-8073-E0F2927585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9321" y="4230845"/>
            <a:ext cx="1643600" cy="247164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F3076BC-3586-4DFB-B542-4C7831EA80D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5071">
            <a:off x="529224" y="553363"/>
            <a:ext cx="2721855" cy="1860612"/>
          </a:xfrm>
          <a:prstGeom prst="rect">
            <a:avLst/>
          </a:prstGeom>
          <a:ln w="5715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098" name="Picture 2" descr="Зимние Олимпийские игры 2022 — Википедия">
            <a:extLst>
              <a:ext uri="{FF2B5EF4-FFF2-40B4-BE49-F238E27FC236}">
                <a16:creationId xmlns:a16="http://schemas.microsoft.com/office/drawing/2014/main" id="{4CA8EC81-4A9C-4E44-BE63-E2E97378B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2845" y="460574"/>
            <a:ext cx="2106310" cy="2544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F17C4C5-4335-4F3C-9350-8607B1DB0319}"/>
              </a:ext>
            </a:extLst>
          </p:cNvPr>
          <p:cNvSpPr/>
          <p:nvPr/>
        </p:nvSpPr>
        <p:spPr>
          <a:xfrm>
            <a:off x="317820" y="2967335"/>
            <a:ext cx="11556370" cy="11079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ru-RU" sz="6600" b="1" dirty="0">
                <a:ln w="381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З</a:t>
            </a:r>
            <a:r>
              <a:rPr lang="uk-UA" sz="6600" b="1" dirty="0">
                <a:ln w="38100">
                  <a:solidFill>
                    <a:srgbClr val="FF00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имові Олімпійські ігри</a:t>
            </a:r>
            <a:endParaRPr lang="ru-RU" sz="6600" b="1" dirty="0">
              <a:ln w="38100">
                <a:solidFill>
                  <a:srgbClr val="FF0000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8A93E50-062A-44CD-83D3-788904D7EFB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5069">
            <a:off x="5043411" y="4331544"/>
            <a:ext cx="3653202" cy="20457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67362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60307A9-DDFE-4BAA-A1E6-699EE2C31743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E03A5E8-C505-4786-8C4D-8312BE7E82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7116">
            <a:off x="754552" y="452581"/>
            <a:ext cx="4200525" cy="28003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716FE99-B574-483D-83CD-E9482175D0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5353">
            <a:off x="5819774" y="2951897"/>
            <a:ext cx="6096000" cy="3429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50E573C-9DDF-4B3B-A69B-A14CF35C75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95641">
            <a:off x="6574904" y="248744"/>
            <a:ext cx="4585742" cy="28929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1E7998D-7C1B-4A25-94CA-2BF193295F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0635">
            <a:off x="380674" y="3508560"/>
            <a:ext cx="5162877" cy="29112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8173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D5E5329-CF5A-4764-B1D8-ED97941D15C1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D8A886-BB9A-451B-868C-0091F76DF502}"/>
              </a:ext>
            </a:extLst>
          </p:cNvPr>
          <p:cNvSpPr txBox="1"/>
          <p:nvPr/>
        </p:nvSpPr>
        <p:spPr>
          <a:xfrm>
            <a:off x="266698" y="620707"/>
            <a:ext cx="6362701" cy="14773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4 лютого в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китайській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столиці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 Пекіні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розпочнуться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 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Олімпійські ігри-2022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.</a:t>
            </a:r>
          </a:p>
          <a:p>
            <a:pPr algn="ctr"/>
            <a:r>
              <a:rPr lang="ru-RU" b="0" i="0" dirty="0" err="1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Це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найбільші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 у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світі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змагання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 із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зимових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 видів спорту,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які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проводяться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 раз на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чотири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 роки. </a:t>
            </a:r>
          </a:p>
          <a:p>
            <a:pPr algn="ctr"/>
            <a:r>
              <a:rPr lang="ru-RU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У них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візьмуть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 участь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понад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 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4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тисячі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атлетів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 із 95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країн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B0604020202020204" pitchFamily="2" charset="0"/>
              </a:rPr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CECA8C5-FBDB-47D6-A8C6-149492658B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150" y="2934330"/>
            <a:ext cx="5223664" cy="330296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6" name="Picture 2" descr="Учасникам Олімпійських ігор в Токіо-2020 погрожують штрафом за інтимні  контакти - SPORTNEWS.COM.UA">
            <a:extLst>
              <a:ext uri="{FF2B5EF4-FFF2-40B4-BE49-F238E27FC236}">
                <a16:creationId xmlns:a16="http://schemas.microsoft.com/office/drawing/2014/main" id="{F7498B2E-F279-4E15-A5B0-C1B62FE6C3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060" y="3194523"/>
            <a:ext cx="5133975" cy="25669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427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4717EC-4571-4F56-B73A-AA006BEA6D50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BC2D02B-152B-4390-951A-909C53798AB5}"/>
              </a:ext>
            </a:extLst>
          </p:cNvPr>
          <p:cNvSpPr txBox="1"/>
          <p:nvPr/>
        </p:nvSpPr>
        <p:spPr>
          <a:xfrm>
            <a:off x="1276657" y="4159045"/>
            <a:ext cx="9902620" cy="230832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Під час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зимової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Олімпіади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в Пекіні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проводитимуться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змагання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</a:p>
          <a:p>
            <a:pPr algn="just"/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з 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15 дисциплін у семи видах спорту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.</a:t>
            </a:r>
          </a:p>
          <a:p>
            <a:pPr algn="just"/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Усього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розіграють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109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комплектів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медалей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. </a:t>
            </a:r>
          </a:p>
          <a:p>
            <a:pPr algn="just"/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Це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на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сім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більше,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ніж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у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південнокорейському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Пхенчхані-2018.</a:t>
            </a:r>
          </a:p>
          <a:p>
            <a:pPr algn="just"/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Нові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дисципліни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з’являться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у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бобслеї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шорт-треку,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лижному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фристайлі,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стрибках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з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трампліну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та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сноуборді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.</a:t>
            </a:r>
          </a:p>
          <a:p>
            <a:pPr algn="just"/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Ігри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в Пекіні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стануть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найбільш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збалансованими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в гендерному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плані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за всю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історію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-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відсоток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жінок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які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візьмуть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участь в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Олімпіаді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збільшиться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з 41 до 45.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3B96944-D287-473A-887A-7BAF95C7D4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106" y="333931"/>
            <a:ext cx="6083944" cy="34344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6516A6B-A5E1-4AD1-BA9F-A17BAAD1BA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0729" y="390631"/>
            <a:ext cx="5456885" cy="307144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96688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9AC4F6F-7C9A-4B72-B0FE-6C1AFF0B65CF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5FB64FD-E172-4892-88C1-503DC33D3CE7}"/>
              </a:ext>
            </a:extLst>
          </p:cNvPr>
          <p:cNvSpPr txBox="1"/>
          <p:nvPr/>
        </p:nvSpPr>
        <p:spPr>
          <a:xfrm>
            <a:off x="266700" y="584538"/>
            <a:ext cx="77724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Офіційним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талісманом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зимових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Олімпійських ігор-2022 року в Пекіні стала панда на ім’я </a:t>
            </a:r>
            <a:r>
              <a:rPr lang="ru-RU" b="1" i="1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Бін</a:t>
            </a:r>
            <a:r>
              <a:rPr lang="ru-RU" b="1" i="1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Дунь </a:t>
            </a:r>
            <a:r>
              <a:rPr lang="ru-RU" b="1" i="1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Дунь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.</a:t>
            </a:r>
          </a:p>
          <a:p>
            <a:pPr algn="l"/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"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Бін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" з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китайської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перекладається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як "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лід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", але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це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слово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також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означає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чистоту та силу. "Дунь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Дунь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"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символізує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дітей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.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Талісман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уособлює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силу тіла та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волі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спортсменів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також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покликаний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поширювати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олімпійський дух.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14A9F3F-D3FD-4F5E-8E4C-3C1A2F71EC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572" y="2365291"/>
            <a:ext cx="5381551" cy="40361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2BE2DD0-C59E-4CEA-8911-93622B8C77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44" y="2597519"/>
            <a:ext cx="5703051" cy="38039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39615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384A023-8204-40DB-A7C1-A241392869BD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624"/>
            <a:ext cx="12191999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4D77078-FE8E-416F-95B4-31E6863D8512}"/>
              </a:ext>
            </a:extLst>
          </p:cNvPr>
          <p:cNvSpPr txBox="1"/>
          <p:nvPr/>
        </p:nvSpPr>
        <p:spPr>
          <a:xfrm>
            <a:off x="504824" y="233363"/>
            <a:ext cx="10944225" cy="2154436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l"/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В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основі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емблеми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Олімпіади-2022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покладено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китайський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ієрогліф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"зима".</a:t>
            </a:r>
          </a:p>
          <a:p>
            <a:pPr algn="l"/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Верхня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частина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емблеми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нагадує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силует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ковзаняра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нижня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-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лижника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.</a:t>
            </a:r>
          </a:p>
          <a:p>
            <a:pPr algn="l"/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Зображення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посередині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символізує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гірські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хребти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Китаю,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лижні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траси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та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ковзанки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де спортсмени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змагатимуться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під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час Ігор.</a:t>
            </a:r>
          </a:p>
          <a:p>
            <a:pPr algn="l"/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Офіційний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девіз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зимових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Олімпійських та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Паралімпійських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ігор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Пекіна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endParaRPr lang="ru-RU" dirty="0">
              <a:solidFill>
                <a:srgbClr val="000000"/>
              </a:solidFill>
              <a:latin typeface="Roboto" panose="02000000000000000000" pitchFamily="2" charset="0"/>
            </a:endParaRPr>
          </a:p>
          <a:p>
            <a:pPr algn="ctr"/>
            <a:r>
              <a:rPr lang="ru-RU" sz="4400" b="1" i="1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"Разом заради </a:t>
            </a:r>
            <a:r>
              <a:rPr lang="ru-RU" sz="4400" b="1" i="1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спільного</a:t>
            </a:r>
            <a:r>
              <a:rPr lang="ru-RU" sz="4400" b="1" i="1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майбутнього"</a:t>
            </a:r>
            <a:r>
              <a:rPr lang="ru-RU" sz="4400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.</a:t>
            </a:r>
          </a:p>
        </p:txBody>
      </p:sp>
      <p:pic>
        <p:nvPicPr>
          <p:cNvPr id="5122" name="Picture 2" descr="Зимняя Олимпиада 2018 в Пхёнчхане. Люди, события. Американская мошенница -  Чемпионат">
            <a:extLst>
              <a:ext uri="{FF2B5EF4-FFF2-40B4-BE49-F238E27FC236}">
                <a16:creationId xmlns:a16="http://schemas.microsoft.com/office/drawing/2014/main" id="{3068336B-D9D5-435F-B595-1AFE976F9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611" y="3160137"/>
            <a:ext cx="4324351" cy="2882901"/>
          </a:xfrm>
          <a:prstGeom prst="rect">
            <a:avLst/>
          </a:prstGeom>
          <a:ln w="57150" cap="sq">
            <a:solidFill>
              <a:schemeClr val="bg1">
                <a:lumMod val="9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7067F3B-FDDB-494B-A7EA-BE27DAE9A31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51"/>
          <a:stretch/>
        </p:blipFill>
        <p:spPr>
          <a:xfrm>
            <a:off x="1062038" y="2533581"/>
            <a:ext cx="5305425" cy="38732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823088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6B98874-5489-4901-809C-75FF22BBB533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4" y="0"/>
            <a:ext cx="12193084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7DA3880-8609-4B87-A584-F850AE99E170}"/>
              </a:ext>
            </a:extLst>
          </p:cNvPr>
          <p:cNvSpPr txBox="1"/>
          <p:nvPr/>
        </p:nvSpPr>
        <p:spPr>
          <a:xfrm>
            <a:off x="485774" y="475893"/>
            <a:ext cx="8042503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i="0" dirty="0">
                <a:solidFill>
                  <a:srgbClr val="3D3D3D"/>
                </a:solidFill>
                <a:effectLst/>
                <a:latin typeface="Arial Black" panose="020B0A04020102020204" pitchFamily="34" charset="0"/>
              </a:rPr>
              <a:t>У Пекіні спортсмени будуть змагатися за медалі у таких видах спорту:</a:t>
            </a:r>
            <a:br>
              <a:rPr lang="ru-RU" b="1" dirty="0">
                <a:latin typeface="Arial Black" panose="020B0A04020102020204" pitchFamily="34" charset="0"/>
              </a:rPr>
            </a:b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–  </a:t>
            </a:r>
            <a:r>
              <a:rPr lang="ru-RU" b="0" i="0" dirty="0" err="1">
                <a:solidFill>
                  <a:srgbClr val="3D3D3D"/>
                </a:solidFill>
                <a:effectLst/>
                <a:latin typeface="mariupol-regular"/>
              </a:rPr>
              <a:t>біатлон</a:t>
            </a: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;</a:t>
            </a:r>
            <a:br>
              <a:rPr lang="ru-RU" dirty="0"/>
            </a:b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–  бобслей;</a:t>
            </a:r>
            <a:br>
              <a:rPr lang="ru-RU" dirty="0"/>
            </a:b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–  </a:t>
            </a:r>
            <a:r>
              <a:rPr lang="ru-RU" b="0" i="0" dirty="0" err="1">
                <a:solidFill>
                  <a:srgbClr val="3D3D3D"/>
                </a:solidFill>
                <a:effectLst/>
                <a:latin typeface="mariupol-regular"/>
              </a:rPr>
              <a:t>гірськолижний</a:t>
            </a: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 спорт;</a:t>
            </a:r>
            <a:br>
              <a:rPr lang="ru-RU" dirty="0"/>
            </a:b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–  </a:t>
            </a:r>
            <a:r>
              <a:rPr lang="ru-RU" b="0" i="0" dirty="0" err="1">
                <a:solidFill>
                  <a:srgbClr val="3D3D3D"/>
                </a:solidFill>
                <a:effectLst/>
                <a:latin typeface="mariupol-regular"/>
              </a:rPr>
              <a:t>керлінг</a:t>
            </a: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;</a:t>
            </a:r>
            <a:br>
              <a:rPr lang="ru-RU" dirty="0"/>
            </a:b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–  </a:t>
            </a:r>
            <a:r>
              <a:rPr lang="ru-RU" b="0" i="0" dirty="0" err="1">
                <a:solidFill>
                  <a:srgbClr val="3D3D3D"/>
                </a:solidFill>
                <a:effectLst/>
                <a:latin typeface="mariupol-regular"/>
              </a:rPr>
              <a:t>ковзанярський</a:t>
            </a: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 спорт;</a:t>
            </a:r>
            <a:br>
              <a:rPr lang="ru-RU" dirty="0"/>
            </a:b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–  </a:t>
            </a:r>
            <a:r>
              <a:rPr lang="ru-RU" b="0" i="0" dirty="0" err="1">
                <a:solidFill>
                  <a:srgbClr val="3D3D3D"/>
                </a:solidFill>
                <a:effectLst/>
                <a:latin typeface="mariupol-regular"/>
              </a:rPr>
              <a:t>лижне</a:t>
            </a: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 </a:t>
            </a:r>
            <a:r>
              <a:rPr lang="ru-RU" b="0" i="0" dirty="0" err="1">
                <a:solidFill>
                  <a:srgbClr val="3D3D3D"/>
                </a:solidFill>
                <a:effectLst/>
                <a:latin typeface="mariupol-regular"/>
              </a:rPr>
              <a:t>двоборство</a:t>
            </a: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;</a:t>
            </a:r>
            <a:br>
              <a:rPr lang="ru-RU" dirty="0"/>
            </a:b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–  </a:t>
            </a:r>
            <a:r>
              <a:rPr lang="ru-RU" b="0" i="0" dirty="0" err="1">
                <a:solidFill>
                  <a:srgbClr val="3D3D3D"/>
                </a:solidFill>
                <a:effectLst/>
                <a:latin typeface="mariupol-regular"/>
              </a:rPr>
              <a:t>лижні</a:t>
            </a: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 перегони;</a:t>
            </a:r>
            <a:br>
              <a:rPr lang="ru-RU" dirty="0"/>
            </a:b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–  </a:t>
            </a:r>
            <a:r>
              <a:rPr lang="ru-RU" b="0" i="0" dirty="0" err="1">
                <a:solidFill>
                  <a:srgbClr val="3D3D3D"/>
                </a:solidFill>
                <a:effectLst/>
                <a:latin typeface="mariupol-regular"/>
              </a:rPr>
              <a:t>стрибки</a:t>
            </a: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 з </a:t>
            </a:r>
            <a:r>
              <a:rPr lang="ru-RU" b="0" i="0" dirty="0" err="1">
                <a:solidFill>
                  <a:srgbClr val="3D3D3D"/>
                </a:solidFill>
                <a:effectLst/>
                <a:latin typeface="mariupol-regular"/>
              </a:rPr>
              <a:t>трампліну</a:t>
            </a: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;</a:t>
            </a:r>
            <a:br>
              <a:rPr lang="ru-RU" dirty="0"/>
            </a:b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–  </a:t>
            </a:r>
            <a:r>
              <a:rPr lang="ru-RU" b="0" i="0" dirty="0" err="1">
                <a:solidFill>
                  <a:srgbClr val="3D3D3D"/>
                </a:solidFill>
                <a:effectLst/>
                <a:latin typeface="mariupol-regular"/>
              </a:rPr>
              <a:t>санний</a:t>
            </a: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 спорт;</a:t>
            </a:r>
            <a:br>
              <a:rPr lang="ru-RU" dirty="0"/>
            </a:b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–  скелетон;</a:t>
            </a:r>
            <a:br>
              <a:rPr lang="ru-RU" dirty="0"/>
            </a:b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–  сноуборд;</a:t>
            </a:r>
            <a:br>
              <a:rPr lang="ru-RU" dirty="0"/>
            </a:b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–  </a:t>
            </a:r>
            <a:r>
              <a:rPr lang="ru-RU" b="0" i="0" dirty="0" err="1">
                <a:solidFill>
                  <a:srgbClr val="3D3D3D"/>
                </a:solidFill>
                <a:effectLst/>
                <a:latin typeface="mariupol-regular"/>
              </a:rPr>
              <a:t>фігурне</a:t>
            </a: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 </a:t>
            </a:r>
            <a:r>
              <a:rPr lang="ru-RU" b="0" i="0" dirty="0" err="1">
                <a:solidFill>
                  <a:srgbClr val="3D3D3D"/>
                </a:solidFill>
                <a:effectLst/>
                <a:latin typeface="mariupol-regular"/>
              </a:rPr>
              <a:t>катання</a:t>
            </a: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;</a:t>
            </a:r>
            <a:br>
              <a:rPr lang="ru-RU" dirty="0"/>
            </a:b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–  </a:t>
            </a:r>
            <a:r>
              <a:rPr lang="ru-RU" b="0" i="0" dirty="0" err="1">
                <a:solidFill>
                  <a:srgbClr val="3D3D3D"/>
                </a:solidFill>
                <a:effectLst/>
                <a:latin typeface="mariupol-regular"/>
              </a:rPr>
              <a:t>фрістайл</a:t>
            </a: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;</a:t>
            </a:r>
            <a:br>
              <a:rPr lang="ru-RU" dirty="0"/>
            </a:b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–  </a:t>
            </a:r>
            <a:r>
              <a:rPr lang="ru-RU" b="0" i="0" dirty="0" err="1">
                <a:solidFill>
                  <a:srgbClr val="3D3D3D"/>
                </a:solidFill>
                <a:effectLst/>
                <a:latin typeface="mariupol-regular"/>
              </a:rPr>
              <a:t>хокей</a:t>
            </a: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;</a:t>
            </a:r>
            <a:br>
              <a:rPr lang="ru-RU" dirty="0"/>
            </a:br>
            <a:r>
              <a:rPr lang="ru-RU" b="0" i="0" dirty="0">
                <a:solidFill>
                  <a:srgbClr val="3D3D3D"/>
                </a:solidFill>
                <a:effectLst/>
                <a:latin typeface="mariupol-regular"/>
              </a:rPr>
              <a:t>–  шорт-трек.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6883DD2-EA80-48EE-8771-5E87022B8C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352" y="1300456"/>
            <a:ext cx="3581400" cy="2387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7852A61-2005-4DDA-983B-5FEB4FF1A3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386" y="974190"/>
            <a:ext cx="2564288" cy="16977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C25F914-7906-4E4E-A5C2-3C8DB49F7C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5229" y="1823058"/>
            <a:ext cx="3166231" cy="21069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7261580-56C6-4BA9-BFB1-6C6F7DB3A4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4626" y="304443"/>
            <a:ext cx="2545080" cy="16977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936E71F-7F42-4131-B75D-3F514FA576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3926" y="4610830"/>
            <a:ext cx="3625780" cy="20335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66892C6-AEA2-48F5-8B65-83828A14E6F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9980" y="3780662"/>
            <a:ext cx="3430311" cy="1929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0" name="Picture 2" descr="Бобслей и скелетон на Олимпиаде-2018 - Люби и саночки возить: Что нужно  знать о бобслее и скелетоне на Олимпиаде-2018 - 112 Украина">
            <a:extLst>
              <a:ext uri="{FF2B5EF4-FFF2-40B4-BE49-F238E27FC236}">
                <a16:creationId xmlns:a16="http://schemas.microsoft.com/office/drawing/2014/main" id="{0DF2B643-3C67-4806-9016-69D78F672E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4468">
            <a:off x="2954394" y="4519107"/>
            <a:ext cx="3439774" cy="1949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Бобслей: что это, правила, история">
            <a:extLst>
              <a:ext uri="{FF2B5EF4-FFF2-40B4-BE49-F238E27FC236}">
                <a16:creationId xmlns:a16="http://schemas.microsoft.com/office/drawing/2014/main" id="{BA4E5873-0935-4374-B190-3B8A7EBAE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615" y="2803807"/>
            <a:ext cx="2623936" cy="14765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4533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E75448C-A7A5-49E7-80E5-0A636B650C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952" y="0"/>
            <a:ext cx="12348952" cy="66956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8BC8AB-A411-44D9-92E8-19D7343E8209}"/>
              </a:ext>
            </a:extLst>
          </p:cNvPr>
          <p:cNvSpPr txBox="1"/>
          <p:nvPr/>
        </p:nvSpPr>
        <p:spPr>
          <a:xfrm>
            <a:off x="200025" y="162342"/>
            <a:ext cx="9620250" cy="258532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США та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інші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західні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країни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звинувачують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Пекін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в 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ув'язненні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понад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мільйона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уйгурів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однієї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із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груп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національних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меншин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більшість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з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яких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становлять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мусульмани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у центрах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утримання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під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вартою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в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Сіньцзяні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.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Деякі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колишні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ув'язнені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стверджують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що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їх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катували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ґвалтували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або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піддавали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насильницькій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стерилізації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.</a:t>
            </a:r>
          </a:p>
          <a:p>
            <a:pPr algn="ctr"/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Раніше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</a:t>
            </a:r>
            <a:r>
              <a:rPr lang="en-US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The Metro 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із посиланням на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джерело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ВВС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повідомляло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що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китайська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влада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</a:t>
            </a:r>
            <a:r>
              <a:rPr lang="ru-RU" b="1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hlinkClick r:id="rId3"/>
              </a:rPr>
              <a:t>випробовує</a:t>
            </a:r>
            <a:r>
              <a:rPr lang="ru-RU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hlinkClick r:id="rId3"/>
              </a:rPr>
              <a:t> на </a:t>
            </a:r>
            <a:r>
              <a:rPr lang="ru-RU" b="1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hlinkClick r:id="rId3"/>
              </a:rPr>
              <a:t>заарештованих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жителях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уйгурського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походження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в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Сіньцзяні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систему штучного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інтелекту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 яка здатна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віддалено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визначати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емоційний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стан людини. 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Технологію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вже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протестували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щонайменше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на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п'яти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в'язнях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які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були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прив'язані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до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стільців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за руки і щиколотки.</a:t>
            </a:r>
          </a:p>
        </p:txBody>
      </p:sp>
      <p:sp>
        <p:nvSpPr>
          <p:cNvPr id="2" name="AutoShape 4" descr="Олимпиада-2022 в Пекине: Литва объявила бойкот - Заборона">
            <a:extLst>
              <a:ext uri="{FF2B5EF4-FFF2-40B4-BE49-F238E27FC236}">
                <a16:creationId xmlns:a16="http://schemas.microsoft.com/office/drawing/2014/main" id="{7AF0999C-32B5-4EAB-A006-6BADD5B94E3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Олимпиада-2022 в Пекине: Литва объявила бойкот - Заборона">
            <a:extLst>
              <a:ext uri="{FF2B5EF4-FFF2-40B4-BE49-F238E27FC236}">
                <a16:creationId xmlns:a16="http://schemas.microsoft.com/office/drawing/2014/main" id="{2CA9EFFA-B69B-4E96-8CD4-8888F27ECBC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6" name="Picture 8" descr="Еще одна пакость Китаю: Литва присоединилась к бойкоту Олимпиады в Пекине -  RuBaltic.ru">
            <a:extLst>
              <a:ext uri="{FF2B5EF4-FFF2-40B4-BE49-F238E27FC236}">
                <a16:creationId xmlns:a16="http://schemas.microsoft.com/office/drawing/2014/main" id="{DF75BD5E-88C1-4C4C-8F63-C22FBF727E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91997"/>
            <a:ext cx="5791200" cy="30307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Олімпіада-2022 у Пекіні">
            <a:extLst>
              <a:ext uri="{FF2B5EF4-FFF2-40B4-BE49-F238E27FC236}">
                <a16:creationId xmlns:a16="http://schemas.microsoft.com/office/drawing/2014/main" id="{B0311253-1E5A-4D5F-9D1B-C3484577F4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2996">
            <a:off x="7142599" y="2686050"/>
            <a:ext cx="4741985" cy="31622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28251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FE69390-470B-47C0-A18B-B04800CE4F02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CAF12C-FF16-43C1-BB6C-EE247026F134}"/>
              </a:ext>
            </a:extLst>
          </p:cNvPr>
          <p:cNvSpPr txBox="1"/>
          <p:nvPr/>
        </p:nvSpPr>
        <p:spPr>
          <a:xfrm>
            <a:off x="447675" y="536139"/>
            <a:ext cx="11601450" cy="147732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/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Низка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країн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</a:t>
            </a:r>
            <a:r>
              <a:rPr lang="ru-RU" b="1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hlinkClick r:id="rId3"/>
              </a:rPr>
              <a:t>оголосили</a:t>
            </a:r>
            <a:r>
              <a:rPr lang="ru-RU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hlinkClick r:id="rId3"/>
              </a:rPr>
              <a:t> про дипломатичний бойкот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Олімпійських і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Паралімпійських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ігор-2022 у Пекіні на знак протесту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проти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порушень прав людини у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Китаї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.</a:t>
            </a:r>
          </a:p>
          <a:p>
            <a:pPr algn="l"/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Першими про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це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заявили 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США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.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Слідом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за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американцями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від 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відвідання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Олімпіади-2022 офіційними особами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відмовилися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Австралія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Велика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Британія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 Канада, 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Австрія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 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Бельгія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 Косово, Литва, Нова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Зеландія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та 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Японія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5133506-80DE-44F9-B3FF-D8680E7F88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0310">
            <a:off x="2600857" y="3005659"/>
            <a:ext cx="5066237" cy="3302436"/>
          </a:xfrm>
          <a:prstGeom prst="rect">
            <a:avLst/>
          </a:prstGeom>
          <a:ln w="5715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4" name="Picture 2" descr="А будет ли Олимпиада: глобальное начальство хочет закрыть мировой спорт -  РИА Новости, 17.04.2021">
            <a:extLst>
              <a:ext uri="{FF2B5EF4-FFF2-40B4-BE49-F238E27FC236}">
                <a16:creationId xmlns:a16="http://schemas.microsoft.com/office/drawing/2014/main" id="{5154F2EF-E95B-4DBB-8526-74904B62B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2455754"/>
            <a:ext cx="2743200" cy="2743200"/>
          </a:xfrm>
          <a:prstGeom prst="rect">
            <a:avLst/>
          </a:prstGeom>
          <a:ln w="5715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Бойкот Олимпиады: последствия скажутся на всем мире » РИА &amp;quot;Независимая  Пресса&amp;quot; - независимые новости со всего мира">
            <a:extLst>
              <a:ext uri="{FF2B5EF4-FFF2-40B4-BE49-F238E27FC236}">
                <a16:creationId xmlns:a16="http://schemas.microsoft.com/office/drawing/2014/main" id="{B3C3B30B-78B9-4EFA-AB8D-CE69172A9D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2098">
            <a:off x="7026241" y="3374912"/>
            <a:ext cx="4636623" cy="2743335"/>
          </a:xfrm>
          <a:prstGeom prst="rect">
            <a:avLst/>
          </a:prstGeom>
          <a:ln w="5715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84444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2371AFA-0FB7-46FE-81E6-DF722E3FB7A5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91"/>
            <a:ext cx="12192000" cy="684940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0E52927-B754-44F1-9C82-EE6D6402D0A8}"/>
              </a:ext>
            </a:extLst>
          </p:cNvPr>
          <p:cNvSpPr txBox="1"/>
          <p:nvPr/>
        </p:nvSpPr>
        <p:spPr>
          <a:xfrm>
            <a:off x="257174" y="311140"/>
            <a:ext cx="10010775" cy="203132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Хто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представлятиме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Україну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на Олімпіаді-2022</a:t>
            </a:r>
          </a:p>
          <a:p>
            <a:pPr algn="ctr"/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Наразі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відомо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що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захищати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честь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України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до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Пекіна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вирушать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41-42 спортсмени.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Це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більше,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ніж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було на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попередніх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зимових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Іграх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в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Пхенчхані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коли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українська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команда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вирушила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до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Південної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Кореї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в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складі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33-х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спортсменів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.</a:t>
            </a:r>
          </a:p>
          <a:p>
            <a:pPr algn="ctr"/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На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майбутню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Олімпіаду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"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синьо-жовтим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"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вдалося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завоювати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ліцензії</a:t>
            </a:r>
            <a:r>
              <a:rPr lang="ru-RU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в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біатлоні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фристайлі,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фігурному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катанні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санному спорті,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лижних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перегонах,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гірськолижному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спорті,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сноуборді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лижному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двоборстві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скелетоні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,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стрибках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з </a:t>
            </a:r>
            <a:r>
              <a:rPr lang="ru-RU" b="1" i="0" dirty="0" err="1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трампліна</a:t>
            </a:r>
            <a:r>
              <a:rPr lang="ru-RU" b="1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 та шорт-треку.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D1C0E91-06BC-4861-B61A-F10EF58DCA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5068">
            <a:off x="567579" y="4307987"/>
            <a:ext cx="4131342" cy="20656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49E8451-4228-4FDF-B95A-97C78A9BBD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8523">
            <a:off x="7522178" y="3613068"/>
            <a:ext cx="4087764" cy="27960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146" name="Picture 2" descr="Олімпіада-2018: українська збірна у цифрах та фактах | Громадське  телебачення">
            <a:extLst>
              <a:ext uri="{FF2B5EF4-FFF2-40B4-BE49-F238E27FC236}">
                <a16:creationId xmlns:a16="http://schemas.microsoft.com/office/drawing/2014/main" id="{25726189-0BD9-43CD-8DBA-5F64E97DD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126" y="2873316"/>
            <a:ext cx="3795032" cy="21377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42017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CA2BC91-2C93-485F-A5D4-6B9B442D6547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C151016-CCF0-4633-9268-9E7BF2147ABD}"/>
              </a:ext>
            </a:extLst>
          </p:cNvPr>
          <p:cNvSpPr txBox="1"/>
          <p:nvPr/>
        </p:nvSpPr>
        <p:spPr>
          <a:xfrm>
            <a:off x="219074" y="131623"/>
            <a:ext cx="11408481" cy="135421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i="0" dirty="0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Вперше в </a:t>
            </a:r>
            <a:r>
              <a:rPr lang="ru-RU" b="1" i="0" dirty="0" err="1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світовій</a:t>
            </a:r>
            <a:r>
              <a:rPr lang="ru-RU" b="1" i="0" dirty="0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 </a:t>
            </a:r>
            <a:r>
              <a:rPr lang="ru-RU" b="1" i="0" dirty="0" err="1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історії</a:t>
            </a:r>
            <a:r>
              <a:rPr lang="ru-RU" b="1" i="0" dirty="0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 Міжнародний олімпійський комітет двічі </a:t>
            </a:r>
            <a:r>
              <a:rPr lang="ru-RU" b="1" i="0" dirty="0" err="1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віддав</a:t>
            </a:r>
            <a:r>
              <a:rPr lang="ru-RU" b="1" i="0" dirty="0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 право проведення </a:t>
            </a:r>
            <a:r>
              <a:rPr lang="ru-RU" b="1" i="0" dirty="0" err="1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настільки</a:t>
            </a:r>
            <a:r>
              <a:rPr lang="ru-RU" b="1" i="0" dirty="0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 важливої </a:t>
            </a:r>
            <a:r>
              <a:rPr lang="ru-RU" b="1" i="0" dirty="0" err="1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події</a:t>
            </a:r>
            <a:r>
              <a:rPr lang="ru-RU" b="1" i="0" dirty="0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 одному і тому ж </a:t>
            </a:r>
            <a:r>
              <a:rPr lang="ru-RU" b="1" i="0" dirty="0" err="1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місту</a:t>
            </a:r>
            <a:r>
              <a:rPr lang="ru-RU" b="1" i="0" dirty="0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. </a:t>
            </a:r>
          </a:p>
          <a:p>
            <a:pPr algn="ctr"/>
            <a:r>
              <a:rPr lang="ru-RU" b="0" i="0" dirty="0" err="1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Основним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стадіоном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 для змагань і відкриття /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закриття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 Ігор стане так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зване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 </a:t>
            </a:r>
          </a:p>
          <a:p>
            <a:pPr algn="ctr"/>
            <a:r>
              <a:rPr lang="ru-RU" sz="2800" b="1" i="0" dirty="0">
                <a:solidFill>
                  <a:srgbClr val="080808"/>
                </a:solidFill>
                <a:effectLst/>
                <a:latin typeface="Montserrat" panose="020B0604020202020204" pitchFamily="2" charset="-52"/>
              </a:rPr>
              <a:t>«Пташине гніздо»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1000FD-51D2-4229-B80B-71EC484E502B}"/>
              </a:ext>
            </a:extLst>
          </p:cNvPr>
          <p:cNvSpPr txBox="1"/>
          <p:nvPr/>
        </p:nvSpPr>
        <p:spPr>
          <a:xfrm>
            <a:off x="5848350" y="2301261"/>
            <a:ext cx="6096000" cy="230832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Більшість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спортивних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об’єктів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,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які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зводилися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в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різних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містах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світу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, після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закінчення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Олімпіади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не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використовуються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і буквально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занедбані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. Вони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створюють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дірку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в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місцевих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бюджетах.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Стадіон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у Пекіні, на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щастя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, не повторив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долі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своїх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іноземних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побратимів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. </a:t>
            </a:r>
          </a:p>
          <a:p>
            <a:pPr algn="ctr"/>
            <a:r>
              <a:rPr lang="ru-RU" b="1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Його </a:t>
            </a:r>
            <a:r>
              <a:rPr lang="ru-RU" b="1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площі</a:t>
            </a:r>
            <a:r>
              <a:rPr lang="ru-RU" b="1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1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використовуються</a:t>
            </a:r>
            <a:r>
              <a:rPr lang="ru-RU" b="1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за </a:t>
            </a:r>
            <a:r>
              <a:rPr lang="ru-RU" b="1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призначенням</a:t>
            </a:r>
            <a:r>
              <a:rPr lang="ru-RU" b="1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1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найактивнішим</a:t>
            </a:r>
            <a:r>
              <a:rPr lang="ru-RU" b="1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чином.</a:t>
            </a:r>
            <a:endParaRPr lang="ru-RU" b="1" i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F58141E-BD8C-4137-AB58-BE4E3A90B4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75" y="1698561"/>
            <a:ext cx="5064125" cy="346174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C69555E-DF80-4AEB-A594-F01E7A6E58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5255" y="5357152"/>
            <a:ext cx="2071651" cy="1381928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BBA048B-BC56-4EE8-9FE8-DBF9E3DFDD2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217" y="5421931"/>
            <a:ext cx="2071651" cy="1165304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5DF4A0B-6E75-4A63-BD84-00FF26F71E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784" y="5387982"/>
            <a:ext cx="2347143" cy="1320268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051670F-13B5-4060-ACC0-F04C6C2D59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341" y="5396183"/>
            <a:ext cx="1716056" cy="1312067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EF2E087-E624-4E63-8287-F7BC55322EE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11" y="5344449"/>
            <a:ext cx="1980402" cy="1320268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088296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C237C81-429F-4FF7-B489-714772AED2FC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5ED5F8B-7CC1-4D78-85F2-250D07E25C47}"/>
              </a:ext>
            </a:extLst>
          </p:cNvPr>
          <p:cNvSpPr txBox="1"/>
          <p:nvPr/>
        </p:nvSpPr>
        <p:spPr>
          <a:xfrm>
            <a:off x="219074" y="365463"/>
            <a:ext cx="11656837" cy="120032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i="1" dirty="0">
                <a:solidFill>
                  <a:srgbClr val="080808"/>
                </a:solidFill>
                <a:effectLst/>
                <a:latin typeface="Merriweather" panose="020B0604020202020204" pitchFamily="2" charset="-52"/>
              </a:rPr>
              <a:t>А ви знаєте?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 По </a:t>
            </a:r>
            <a:r>
              <a:rPr lang="ru-RU" b="0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площі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«Пташине гніздо» </a:t>
            </a:r>
            <a:r>
              <a:rPr lang="ru-RU" b="0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займає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понад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250 </a:t>
            </a:r>
            <a:r>
              <a:rPr lang="ru-RU" b="0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тисяч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квадратних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метрів, в </a:t>
            </a:r>
            <a:r>
              <a:rPr lang="ru-RU" b="0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довжину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стадіон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– 330 метрів, в ширина – 220 метрів. </a:t>
            </a:r>
            <a:r>
              <a:rPr lang="ru-RU" b="0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Висота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споруди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в </a:t>
            </a:r>
            <a:r>
              <a:rPr lang="ru-RU" b="0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різних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його </a:t>
            </a:r>
            <a:r>
              <a:rPr lang="ru-RU" b="0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частинах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(через </a:t>
            </a:r>
            <a:r>
              <a:rPr lang="ru-RU" b="0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незвичайну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форму) </a:t>
            </a:r>
            <a:r>
              <a:rPr lang="ru-RU" b="0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коливається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від 40 з гаком метрів до 70 метрів. На </a:t>
            </a:r>
            <a:r>
              <a:rPr lang="ru-RU" b="0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стадіоні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одночасно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може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розміститися</a:t>
            </a:r>
            <a:r>
              <a:rPr lang="ru-RU" b="0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1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від 80 до 90 </a:t>
            </a:r>
            <a:r>
              <a:rPr lang="ru-RU" b="1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тисяч</a:t>
            </a:r>
            <a:r>
              <a:rPr lang="ru-RU" b="1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1" i="1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осіб</a:t>
            </a:r>
            <a:r>
              <a:rPr lang="ru-RU" b="1" i="1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.</a:t>
            </a:r>
            <a:endParaRPr lang="ru-RU" b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B654154-FA5D-46ED-AB7B-7366C3F11C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" y="2432755"/>
            <a:ext cx="5381625" cy="36787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FD25A55-74BB-4FAC-BFCA-9FB5F15B90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921" y="2349683"/>
            <a:ext cx="5528111" cy="38449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62822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B913633-3AC4-4338-AFB3-94F07741BA63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85EC79E-F152-43EF-BCE4-C7A4F77AAFD0}"/>
              </a:ext>
            </a:extLst>
          </p:cNvPr>
          <p:cNvSpPr txBox="1"/>
          <p:nvPr/>
        </p:nvSpPr>
        <p:spPr>
          <a:xfrm>
            <a:off x="323850" y="442436"/>
            <a:ext cx="6096000" cy="147732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При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будівництві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самого каркаса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також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стався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казус. Справа в тому, що він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створений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з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унікального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сплаву на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основі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сталі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. Його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виробляли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в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наукових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лабораторіях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Китаю. </a:t>
            </a:r>
            <a:r>
              <a:rPr lang="ru-RU" b="1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Іншого</a:t>
            </a:r>
            <a:r>
              <a:rPr lang="ru-RU" b="1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такого </a:t>
            </a:r>
            <a:r>
              <a:rPr lang="ru-RU" b="1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матеріалу</a:t>
            </a:r>
            <a:r>
              <a:rPr lang="ru-RU" b="1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на Землі </a:t>
            </a:r>
            <a:r>
              <a:rPr lang="ru-RU" b="1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немає</a:t>
            </a:r>
            <a:r>
              <a:rPr lang="ru-RU" b="1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.</a:t>
            </a:r>
            <a:endParaRPr lang="ru-RU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84EF8F-F2A4-4A88-B174-41C02C61652F}"/>
              </a:ext>
            </a:extLst>
          </p:cNvPr>
          <p:cNvSpPr txBox="1"/>
          <p:nvPr/>
        </p:nvSpPr>
        <p:spPr>
          <a:xfrm>
            <a:off x="5591175" y="4107240"/>
            <a:ext cx="6286500" cy="230832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Підсумком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стало те, що на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спорудження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розсувного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даху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сталі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не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вистачило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.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Творці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не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розгубилися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і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сконструювали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навіс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зі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спеціального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високотехнологічного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матеріалу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. Він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пропускає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світло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сонця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, але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відмінно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захищає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від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дощу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і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вітру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.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Заразом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вдалося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дивом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заощадити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кілька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десятків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мільйонів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доларів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в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результаті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 такого </a:t>
            </a:r>
            <a:r>
              <a:rPr lang="ru-RU" b="0" i="0" dirty="0" err="1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прорахунку</a:t>
            </a:r>
            <a:r>
              <a:rPr lang="ru-RU" b="0" i="0" dirty="0">
                <a:solidFill>
                  <a:srgbClr val="080808"/>
                </a:solidFill>
                <a:effectLst/>
                <a:latin typeface="Montserrat" panose="00000500000000000000" pitchFamily="2" charset="-52"/>
              </a:rPr>
              <a:t>.</a:t>
            </a:r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9D83F34-9B20-4FB9-A4DC-4CB08CC4C0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6235">
            <a:off x="6743701" y="559378"/>
            <a:ext cx="4819650" cy="2720770"/>
          </a:xfrm>
          <a:prstGeom prst="rect">
            <a:avLst/>
          </a:prstGeom>
          <a:ln w="5715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21E4342-AFE6-44F0-9843-29E995A75E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4009">
            <a:off x="637878" y="2433561"/>
            <a:ext cx="4648200" cy="3098800"/>
          </a:xfrm>
          <a:prstGeom prst="rect">
            <a:avLst/>
          </a:prstGeom>
          <a:ln w="5715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758275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785</Words>
  <Application>Microsoft Office PowerPoint</Application>
  <PresentationFormat>Широкоэкранный</PresentationFormat>
  <Paragraphs>33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Arial</vt:lpstr>
      <vt:lpstr>Arial Black</vt:lpstr>
      <vt:lpstr>Calibri</vt:lpstr>
      <vt:lpstr>Calibri Light</vt:lpstr>
      <vt:lpstr>mariupol-regular</vt:lpstr>
      <vt:lpstr>Merriweather</vt:lpstr>
      <vt:lpstr>Montserrat</vt:lpstr>
      <vt:lpstr>Roboto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Криничная</dc:creator>
  <cp:lastModifiedBy>Анна Криничная</cp:lastModifiedBy>
  <cp:revision>37</cp:revision>
  <dcterms:created xsi:type="dcterms:W3CDTF">2022-01-19T16:00:43Z</dcterms:created>
  <dcterms:modified xsi:type="dcterms:W3CDTF">2022-01-20T10:22:30Z</dcterms:modified>
</cp:coreProperties>
</file>