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76" r:id="rId4"/>
    <p:sldId id="274" r:id="rId5"/>
    <p:sldId id="290" r:id="rId6"/>
    <p:sldId id="291" r:id="rId7"/>
    <p:sldId id="292" r:id="rId8"/>
    <p:sldId id="275" r:id="rId9"/>
    <p:sldId id="294" r:id="rId10"/>
    <p:sldId id="278" r:id="rId11"/>
    <p:sldId id="280" r:id="rId12"/>
    <p:sldId id="286" r:id="rId13"/>
    <p:sldId id="287" r:id="rId14"/>
    <p:sldId id="288" r:id="rId15"/>
    <p:sldId id="289" r:id="rId16"/>
    <p:sldId id="281" r:id="rId17"/>
    <p:sldId id="282" r:id="rId18"/>
    <p:sldId id="285" r:id="rId19"/>
    <p:sldId id="283" r:id="rId20"/>
    <p:sldId id="284" r:id="rId21"/>
    <p:sldId id="293"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FF"/>
    <a:srgbClr val="D60093"/>
    <a:srgbClr val="FF4791"/>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5/13/2025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5/13/2025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5/13/2025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5/13/2025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5/13/2025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5/13/2025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5/13/2025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5/13/2025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5/13/2025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5/13/2025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5/13/2025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5/13/2025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naurok.com.ua/test/viznachennya-rivnya-vihovnogo-potencialu-roboti-socialnogo-pedagoga-zi-zdobuvachami-osviti-3405970/match" TargetMode="External"/><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hyperlink" Target="https://naurok.com.ua/test/start/340597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rotWithShape="1">
          <a:blip r:embed="rId2"/>
          <a:srcRect b="5008"/>
          <a:stretch/>
        </p:blipFill>
        <p:spPr>
          <a:xfrm>
            <a:off x="0" y="0"/>
            <a:ext cx="9144000" cy="6858000"/>
          </a:xfrm>
          <a:prstGeom prst="rect">
            <a:avLst/>
          </a:prstGeom>
        </p:spPr>
      </p:pic>
      <p:sp>
        <p:nvSpPr>
          <p:cNvPr id="2" name="Title 1"/>
          <p:cNvSpPr>
            <a:spLocks noGrp="1"/>
          </p:cNvSpPr>
          <p:nvPr>
            <p:ph type="ctrTitle"/>
          </p:nvPr>
        </p:nvSpPr>
        <p:spPr>
          <a:xfrm>
            <a:off x="322118" y="2123275"/>
            <a:ext cx="8499763" cy="2320636"/>
          </a:xfrm>
        </p:spPr>
        <p:txBody>
          <a:bodyPr>
            <a:noAutofit/>
          </a:bodyPr>
          <a:lstStyle/>
          <a:p>
            <a:r>
              <a:rPr sz="4000" b="1" dirty="0" err="1">
                <a:solidFill>
                  <a:srgbClr val="002060"/>
                </a:solidFill>
                <a:latin typeface="Times New Roman" panose="02020603050405020304" pitchFamily="18" charset="0"/>
                <a:cs typeface="Times New Roman" panose="02020603050405020304" pitchFamily="18" charset="0"/>
              </a:rPr>
              <a:t>Зміст</a:t>
            </a:r>
            <a:r>
              <a:rPr sz="4000" b="1" dirty="0">
                <a:solidFill>
                  <a:srgbClr val="002060"/>
                </a:solidFill>
                <a:latin typeface="Times New Roman" panose="02020603050405020304" pitchFamily="18" charset="0"/>
                <a:cs typeface="Times New Roman" panose="02020603050405020304" pitchFamily="18" charset="0"/>
              </a:rPr>
              <a:t> і </a:t>
            </a:r>
            <a:r>
              <a:rPr sz="4000" b="1" dirty="0" err="1">
                <a:solidFill>
                  <a:srgbClr val="002060"/>
                </a:solidFill>
                <a:latin typeface="Times New Roman" panose="02020603050405020304" pitchFamily="18" charset="0"/>
                <a:cs typeface="Times New Roman" panose="02020603050405020304" pitchFamily="18" charset="0"/>
              </a:rPr>
              <a:t>форми</a:t>
            </a:r>
            <a:r>
              <a:rPr sz="4000" b="1" dirty="0">
                <a:solidFill>
                  <a:srgbClr val="002060"/>
                </a:solidFill>
                <a:latin typeface="Times New Roman" panose="02020603050405020304" pitchFamily="18" charset="0"/>
                <a:cs typeface="Times New Roman" panose="02020603050405020304" pitchFamily="18" charset="0"/>
              </a:rPr>
              <a:t> роботи </a:t>
            </a:r>
            <a:r>
              <a:rPr sz="4000" b="1" dirty="0" err="1">
                <a:solidFill>
                  <a:srgbClr val="002060"/>
                </a:solidFill>
                <a:latin typeface="Times New Roman" panose="02020603050405020304" pitchFamily="18" charset="0"/>
                <a:cs typeface="Times New Roman" panose="02020603050405020304" pitchFamily="18" charset="0"/>
              </a:rPr>
              <a:t>соціального</a:t>
            </a:r>
            <a:r>
              <a:rPr sz="4000" b="1" dirty="0">
                <a:solidFill>
                  <a:srgbClr val="002060"/>
                </a:solidFill>
                <a:latin typeface="Times New Roman" panose="02020603050405020304" pitchFamily="18" charset="0"/>
                <a:cs typeface="Times New Roman" panose="02020603050405020304" pitchFamily="18" charset="0"/>
              </a:rPr>
              <a:t> </a:t>
            </a:r>
            <a:r>
              <a:rPr sz="4000" b="1" dirty="0" err="1">
                <a:solidFill>
                  <a:srgbClr val="002060"/>
                </a:solidFill>
                <a:latin typeface="Times New Roman" panose="02020603050405020304" pitchFamily="18" charset="0"/>
                <a:cs typeface="Times New Roman" panose="02020603050405020304" pitchFamily="18" charset="0"/>
              </a:rPr>
              <a:t>педагога</a:t>
            </a:r>
            <a:r>
              <a:rPr sz="4000" b="1" dirty="0">
                <a:solidFill>
                  <a:srgbClr val="002060"/>
                </a:solidFill>
                <a:latin typeface="Times New Roman" panose="02020603050405020304" pitchFamily="18" charset="0"/>
                <a:cs typeface="Times New Roman" panose="02020603050405020304" pitchFamily="18" charset="0"/>
              </a:rPr>
              <a:t> </a:t>
            </a:r>
            <a:r>
              <a:rPr lang="uk-UA" sz="4000" b="1" dirty="0" smtClean="0">
                <a:solidFill>
                  <a:srgbClr val="002060"/>
                </a:solidFill>
                <a:latin typeface="Times New Roman" panose="02020603050405020304" pitchFamily="18" charset="0"/>
                <a:cs typeface="Times New Roman" panose="02020603050405020304" pitchFamily="18" charset="0"/>
              </a:rPr>
              <a:t> </a:t>
            </a:r>
            <a:br>
              <a:rPr lang="uk-UA" sz="4000" b="1" dirty="0" smtClean="0">
                <a:solidFill>
                  <a:srgbClr val="002060"/>
                </a:solidFill>
                <a:latin typeface="Times New Roman" panose="02020603050405020304" pitchFamily="18" charset="0"/>
                <a:cs typeface="Times New Roman" panose="02020603050405020304" pitchFamily="18" charset="0"/>
              </a:rPr>
            </a:br>
            <a:r>
              <a:rPr sz="4000" b="1" dirty="0" err="1" smtClean="0">
                <a:solidFill>
                  <a:srgbClr val="002060"/>
                </a:solidFill>
                <a:latin typeface="Times New Roman" panose="02020603050405020304" pitchFamily="18" charset="0"/>
                <a:cs typeface="Times New Roman" panose="02020603050405020304" pitchFamily="18" charset="0"/>
              </a:rPr>
              <a:t>зі</a:t>
            </a:r>
            <a:r>
              <a:rPr sz="4000" b="1" dirty="0" smtClean="0">
                <a:solidFill>
                  <a:srgbClr val="002060"/>
                </a:solidFill>
                <a:latin typeface="Times New Roman" panose="02020603050405020304" pitchFamily="18" charset="0"/>
                <a:cs typeface="Times New Roman" panose="02020603050405020304" pitchFamily="18" charset="0"/>
              </a:rPr>
              <a:t> </a:t>
            </a:r>
            <a:r>
              <a:rPr sz="4000" b="1" dirty="0" err="1">
                <a:solidFill>
                  <a:srgbClr val="002060"/>
                </a:solidFill>
                <a:latin typeface="Times New Roman" panose="02020603050405020304" pitchFamily="18" charset="0"/>
                <a:cs typeface="Times New Roman" panose="02020603050405020304" pitchFamily="18" charset="0"/>
              </a:rPr>
              <a:t>здобувачами</a:t>
            </a:r>
            <a:r>
              <a:rPr sz="4000" b="1" dirty="0">
                <a:solidFill>
                  <a:srgbClr val="002060"/>
                </a:solidFill>
                <a:latin typeface="Times New Roman" panose="02020603050405020304" pitchFamily="18" charset="0"/>
                <a:cs typeface="Times New Roman" panose="02020603050405020304" pitchFamily="18" charset="0"/>
              </a:rPr>
              <a:t> </a:t>
            </a:r>
            <a:r>
              <a:rPr sz="4000" b="1" dirty="0" smtClean="0">
                <a:solidFill>
                  <a:srgbClr val="002060"/>
                </a:solidFill>
                <a:latin typeface="Times New Roman" panose="02020603050405020304" pitchFamily="18" charset="0"/>
                <a:cs typeface="Times New Roman" panose="02020603050405020304" pitchFamily="18" charset="0"/>
              </a:rPr>
              <a:t>освіти</a:t>
            </a:r>
            <a:r>
              <a:rPr lang="uk-UA" sz="4000" b="1" dirty="0" smtClean="0">
                <a:solidFill>
                  <a:srgbClr val="002060"/>
                </a:solidFill>
                <a:latin typeface="Times New Roman" panose="02020603050405020304" pitchFamily="18" charset="0"/>
                <a:cs typeface="Times New Roman" panose="02020603050405020304" pitchFamily="18" charset="0"/>
              </a:rPr>
              <a:t>.</a:t>
            </a:r>
            <a:br>
              <a:rPr lang="uk-UA" sz="4000" b="1" dirty="0" smtClean="0">
                <a:solidFill>
                  <a:srgbClr val="002060"/>
                </a:solidFill>
                <a:latin typeface="Times New Roman" panose="02020603050405020304" pitchFamily="18" charset="0"/>
                <a:cs typeface="Times New Roman" panose="02020603050405020304" pitchFamily="18" charset="0"/>
              </a:rPr>
            </a:br>
            <a:r>
              <a:rPr lang="uk-UA" sz="3200" b="1" dirty="0" smtClean="0">
                <a:solidFill>
                  <a:srgbClr val="002060"/>
                </a:solidFill>
                <a:latin typeface="Times New Roman" panose="02020603050405020304" pitchFamily="18" charset="0"/>
                <a:cs typeface="Times New Roman" panose="02020603050405020304" pitchFamily="18" charset="0"/>
              </a:rPr>
              <a:t>Тест</a:t>
            </a:r>
            <a:r>
              <a:rPr lang="uk-UA" sz="4800" b="1" dirty="0" smtClean="0">
                <a:solidFill>
                  <a:srgbClr val="002060"/>
                </a:solidFill>
                <a:latin typeface="Times New Roman" panose="02020603050405020304" pitchFamily="18" charset="0"/>
                <a:cs typeface="Times New Roman" panose="02020603050405020304" pitchFamily="18" charset="0"/>
              </a:rPr>
              <a:t/>
            </a:r>
            <a:br>
              <a:rPr lang="uk-UA" sz="4800" b="1" dirty="0" smtClean="0">
                <a:solidFill>
                  <a:srgbClr val="002060"/>
                </a:solidFill>
                <a:latin typeface="Times New Roman" panose="02020603050405020304" pitchFamily="18" charset="0"/>
                <a:cs typeface="Times New Roman" panose="02020603050405020304" pitchFamily="18" charset="0"/>
              </a:rPr>
            </a:br>
            <a:r>
              <a:rPr lang="uk-UA" sz="3200" b="1" dirty="0" smtClean="0">
                <a:solidFill>
                  <a:srgbClr val="002060"/>
                </a:solidFill>
                <a:latin typeface="Times New Roman" panose="02020603050405020304" pitchFamily="18" charset="0"/>
                <a:cs typeface="Times New Roman" panose="02020603050405020304" pitchFamily="18" charset="0"/>
              </a:rPr>
              <a:t>«Визначення рівня виховного потенціалу роботи соціального педагога» </a:t>
            </a:r>
            <a:endParaRPr sz="32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5036813" y="5115990"/>
            <a:ext cx="4849090" cy="1475509"/>
          </a:xfrm>
        </p:spPr>
        <p:txBody>
          <a:bodyPr>
            <a:noAutofit/>
          </a:bodyPr>
          <a:lstStyle/>
          <a:p>
            <a:r>
              <a:rPr lang="uk-UA" sz="2200" b="1" dirty="0" smtClean="0">
                <a:solidFill>
                  <a:schemeClr val="tx1"/>
                </a:solidFill>
                <a:latin typeface="Times New Roman" panose="02020603050405020304" pitchFamily="18" charset="0"/>
                <a:cs typeface="Times New Roman" panose="02020603050405020304" pitchFamily="18" charset="0"/>
              </a:rPr>
              <a:t>Підготувала:</a:t>
            </a:r>
          </a:p>
          <a:p>
            <a:r>
              <a:rPr lang="uk-UA" sz="2200" b="1" dirty="0" smtClean="0">
                <a:solidFill>
                  <a:schemeClr val="tx1"/>
                </a:solidFill>
                <a:latin typeface="Times New Roman" panose="02020603050405020304" pitchFamily="18" charset="0"/>
                <a:cs typeface="Times New Roman" panose="02020603050405020304" pitchFamily="18" charset="0"/>
              </a:rPr>
              <a:t>Наталія Тлуста</a:t>
            </a:r>
          </a:p>
          <a:p>
            <a:r>
              <a:rPr lang="uk-UA" sz="2200" b="1" dirty="0">
                <a:solidFill>
                  <a:schemeClr val="tx1"/>
                </a:solidFill>
                <a:latin typeface="Times New Roman" panose="02020603050405020304" pitchFamily="18" charset="0"/>
                <a:cs typeface="Times New Roman" panose="02020603050405020304" pitchFamily="18" charset="0"/>
              </a:rPr>
              <a:t>с</a:t>
            </a:r>
            <a:r>
              <a:rPr lang="uk-UA" sz="2200" b="1" dirty="0" smtClean="0">
                <a:solidFill>
                  <a:schemeClr val="tx1"/>
                </a:solidFill>
                <a:latin typeface="Times New Roman" panose="02020603050405020304" pitchFamily="18" charset="0"/>
                <a:cs typeface="Times New Roman" panose="02020603050405020304" pitchFamily="18" charset="0"/>
              </a:rPr>
              <a:t>оціальний педагог</a:t>
            </a:r>
            <a:endParaRPr sz="2200" b="1" dirty="0">
              <a:solidFill>
                <a:schemeClr val="tx1"/>
              </a:solidFill>
              <a:latin typeface="Times New Roman" panose="02020603050405020304" pitchFamily="18" charset="0"/>
              <a:cs typeface="Times New Roman" panose="02020603050405020304" pitchFamily="18" charset="0"/>
            </a:endParaRPr>
          </a:p>
          <a:p>
            <a:endParaRPr sz="2200" b="1" dirty="0">
              <a:solidFill>
                <a:schemeClr val="tx1"/>
              </a:solidFill>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3"/>
          <a:stretch>
            <a:fillRect/>
          </a:stretch>
        </p:blipFill>
        <p:spPr>
          <a:xfrm>
            <a:off x="7461358" y="0"/>
            <a:ext cx="1682642" cy="1524132"/>
          </a:xfrm>
          <a:prstGeom prst="rect">
            <a:avLst/>
          </a:prstGeom>
        </p:spPr>
      </p:pic>
      <p:sp>
        <p:nvSpPr>
          <p:cNvPr id="4" name="Прямоугольник 3"/>
          <p:cNvSpPr/>
          <p:nvPr/>
        </p:nvSpPr>
        <p:spPr>
          <a:xfrm>
            <a:off x="277433" y="142077"/>
            <a:ext cx="6906492" cy="110143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k-UA" b="1" dirty="0" smtClean="0">
                <a:solidFill>
                  <a:schemeClr val="tx1"/>
                </a:solidFill>
                <a:latin typeface="Times New Roman" panose="02020603050405020304" pitchFamily="18" charset="0"/>
                <a:cs typeface="Times New Roman" panose="02020603050405020304" pitchFamily="18" charset="0"/>
              </a:rPr>
              <a:t>Державний навчальний заклад                                                   «Звенигородський центр підготовки і перепідготовки робітничих кадрів»</a:t>
            </a:r>
            <a:endParaRPr lang="en-US" b="1" dirty="0">
              <a:solidFill>
                <a:schemeClr val="tx1"/>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3085756" y="6331658"/>
            <a:ext cx="2972486" cy="471055"/>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r>
              <a:rPr lang="uk-UA" sz="2000" b="1" dirty="0">
                <a:solidFill>
                  <a:schemeClr val="tx1"/>
                </a:solidFill>
                <a:latin typeface="Times New Roman" panose="02020603050405020304" pitchFamily="18" charset="0"/>
                <a:cs typeface="Times New Roman" panose="02020603050405020304" pitchFamily="18" charset="0"/>
              </a:rPr>
              <a:t>м</a:t>
            </a:r>
            <a:r>
              <a:rPr lang="uk-UA" sz="2000" b="1" dirty="0" smtClean="0">
                <a:solidFill>
                  <a:schemeClr val="tx1"/>
                </a:solidFill>
                <a:latin typeface="Times New Roman" panose="02020603050405020304" pitchFamily="18" charset="0"/>
                <a:cs typeface="Times New Roman" panose="02020603050405020304" pitchFamily="18" charset="0"/>
              </a:rPr>
              <a:t>. Звенигородка</a:t>
            </a:r>
            <a:endParaRPr lang="en-US" sz="20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rot="10800000">
            <a:off x="7972425" y="-594"/>
            <a:ext cx="1171574" cy="6858594"/>
          </a:xfrm>
          <a:prstGeom prst="rect">
            <a:avLst/>
          </a:prstGeom>
        </p:spPr>
      </p:pic>
      <p:pic>
        <p:nvPicPr>
          <p:cNvPr id="4" name="Рисунок 3"/>
          <p:cNvPicPr>
            <a:picLocks noChangeAspect="1"/>
          </p:cNvPicPr>
          <p:nvPr/>
        </p:nvPicPr>
        <p:blipFill>
          <a:blip r:embed="rId3"/>
          <a:stretch>
            <a:fillRect/>
          </a:stretch>
        </p:blipFill>
        <p:spPr>
          <a:xfrm>
            <a:off x="0" y="-594"/>
            <a:ext cx="1496291" cy="6858594"/>
          </a:xfrm>
          <a:prstGeom prst="rect">
            <a:avLst/>
          </a:prstGeom>
        </p:spPr>
      </p:pic>
      <p:sp>
        <p:nvSpPr>
          <p:cNvPr id="2" name="Title 1"/>
          <p:cNvSpPr>
            <a:spLocks noGrp="1"/>
          </p:cNvSpPr>
          <p:nvPr>
            <p:ph type="title"/>
          </p:nvPr>
        </p:nvSpPr>
        <p:spPr/>
        <p:txBody>
          <a:bodyPr/>
          <a:lstStyle/>
          <a:p>
            <a:r>
              <a:rPr lang="uk-UA" b="1" dirty="0" smtClean="0">
                <a:solidFill>
                  <a:srgbClr val="002060"/>
                </a:solidFill>
                <a:latin typeface="Times New Roman" panose="02020603050405020304" pitchFamily="18" charset="0"/>
                <a:cs typeface="Times New Roman" panose="02020603050405020304" pitchFamily="18" charset="0"/>
              </a:rPr>
              <a:t>Соціальний педагог</a:t>
            </a:r>
            <a:endParaRPr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28612" y="1600200"/>
            <a:ext cx="8229600" cy="4525963"/>
          </a:xfrm>
        </p:spPr>
        <p:txBody>
          <a:bodyPr/>
          <a:lstStyle/>
          <a:p>
            <a:pPr marL="0" indent="0" algn="ctr">
              <a:buNone/>
            </a:pPr>
            <a:r>
              <a:rPr dirty="0" smtClean="0">
                <a:latin typeface="Times New Roman" panose="02020603050405020304" pitchFamily="18" charset="0"/>
                <a:cs typeface="Times New Roman" panose="02020603050405020304" pitchFamily="18" charset="0"/>
              </a:rPr>
              <a:t> </a:t>
            </a:r>
            <a:r>
              <a:rPr b="1" dirty="0" err="1">
                <a:latin typeface="Times New Roman" panose="02020603050405020304" pitchFamily="18" charset="0"/>
                <a:cs typeface="Times New Roman" panose="02020603050405020304" pitchFamily="18" charset="0"/>
              </a:rPr>
              <a:t>фахівець</a:t>
            </a:r>
            <a:r>
              <a:rPr b="1" dirty="0">
                <a:latin typeface="Times New Roman" panose="02020603050405020304" pitchFamily="18" charset="0"/>
                <a:cs typeface="Times New Roman" panose="02020603050405020304" pitchFamily="18" charset="0"/>
              </a:rPr>
              <a:t>, що </a:t>
            </a:r>
            <a:r>
              <a:rPr b="1" dirty="0" err="1">
                <a:latin typeface="Times New Roman" panose="02020603050405020304" pitchFamily="18" charset="0"/>
                <a:cs typeface="Times New Roman" panose="02020603050405020304" pitchFamily="18" charset="0"/>
              </a:rPr>
              <a:t>забезпечує</a:t>
            </a:r>
            <a:r>
              <a:rPr b="1" dirty="0">
                <a:latin typeface="Times New Roman" panose="02020603050405020304" pitchFamily="18" charset="0"/>
                <a:cs typeface="Times New Roman" panose="02020603050405020304" pitchFamily="18" charset="0"/>
              </a:rPr>
              <a:t> </a:t>
            </a:r>
            <a:r>
              <a:rPr b="1" dirty="0" err="1">
                <a:latin typeface="Times New Roman" panose="02020603050405020304" pitchFamily="18" charset="0"/>
                <a:cs typeface="Times New Roman" panose="02020603050405020304" pitchFamily="18" charset="0"/>
              </a:rPr>
              <a:t>соціально-педагогічну</a:t>
            </a:r>
            <a:r>
              <a:rPr b="1" dirty="0">
                <a:latin typeface="Times New Roman" panose="02020603050405020304" pitchFamily="18" charset="0"/>
                <a:cs typeface="Times New Roman" panose="02020603050405020304" pitchFamily="18" charset="0"/>
              </a:rPr>
              <a:t> </a:t>
            </a:r>
            <a:r>
              <a:rPr b="1" dirty="0" err="1">
                <a:latin typeface="Times New Roman" panose="02020603050405020304" pitchFamily="18" charset="0"/>
                <a:cs typeface="Times New Roman" panose="02020603050405020304" pitchFamily="18" charset="0"/>
              </a:rPr>
              <a:t>підтримку</a:t>
            </a:r>
            <a:r>
              <a:rPr b="1" dirty="0">
                <a:latin typeface="Times New Roman" panose="02020603050405020304" pitchFamily="18" charset="0"/>
                <a:cs typeface="Times New Roman" panose="02020603050405020304" pitchFamily="18" charset="0"/>
              </a:rPr>
              <a:t> здобувачів освіти, </a:t>
            </a:r>
            <a:r>
              <a:rPr b="1" dirty="0" err="1">
                <a:latin typeface="Times New Roman" panose="02020603050405020304" pitchFamily="18" charset="0"/>
                <a:cs typeface="Times New Roman" panose="02020603050405020304" pitchFamily="18" charset="0"/>
              </a:rPr>
              <a:t>формує</a:t>
            </a:r>
            <a:r>
              <a:rPr b="1" dirty="0">
                <a:latin typeface="Times New Roman" panose="02020603050405020304" pitchFamily="18" charset="0"/>
                <a:cs typeface="Times New Roman" panose="02020603050405020304" pitchFamily="18" charset="0"/>
              </a:rPr>
              <a:t> </a:t>
            </a:r>
            <a:r>
              <a:rPr b="1" dirty="0" err="1">
                <a:latin typeface="Times New Roman" panose="02020603050405020304" pitchFamily="18" charset="0"/>
                <a:cs typeface="Times New Roman" panose="02020603050405020304" pitchFamily="18" charset="0"/>
              </a:rPr>
              <a:t>сприятливе</a:t>
            </a:r>
            <a:r>
              <a:rPr b="1" dirty="0">
                <a:latin typeface="Times New Roman" panose="02020603050405020304" pitchFamily="18" charset="0"/>
                <a:cs typeface="Times New Roman" panose="02020603050405020304" pitchFamily="18" charset="0"/>
              </a:rPr>
              <a:t> </a:t>
            </a:r>
            <a:r>
              <a:rPr b="1" dirty="0" err="1">
                <a:latin typeface="Times New Roman" panose="02020603050405020304" pitchFamily="18" charset="0"/>
                <a:cs typeface="Times New Roman" panose="02020603050405020304" pitchFamily="18" charset="0"/>
              </a:rPr>
              <a:t>соціальне</a:t>
            </a:r>
            <a:r>
              <a:rPr b="1" dirty="0">
                <a:latin typeface="Times New Roman" panose="02020603050405020304" pitchFamily="18" charset="0"/>
                <a:cs typeface="Times New Roman" panose="02020603050405020304" pitchFamily="18" charset="0"/>
              </a:rPr>
              <a:t> </a:t>
            </a:r>
            <a:r>
              <a:rPr b="1" dirty="0" err="1">
                <a:latin typeface="Times New Roman" panose="02020603050405020304" pitchFamily="18" charset="0"/>
                <a:cs typeface="Times New Roman" panose="02020603050405020304" pitchFamily="18" charset="0"/>
              </a:rPr>
              <a:t>середовище</a:t>
            </a:r>
            <a:r>
              <a:rPr b="1" dirty="0">
                <a:latin typeface="Times New Roman" panose="02020603050405020304" pitchFamily="18" charset="0"/>
                <a:cs typeface="Times New Roman" panose="02020603050405020304" pitchFamily="18" charset="0"/>
              </a:rPr>
              <a:t> </a:t>
            </a:r>
            <a:r>
              <a:rPr b="1" dirty="0" err="1">
                <a:latin typeface="Times New Roman" panose="02020603050405020304" pitchFamily="18" charset="0"/>
                <a:cs typeface="Times New Roman" panose="02020603050405020304" pitchFamily="18" charset="0"/>
              </a:rPr>
              <a:t>та</a:t>
            </a:r>
            <a:r>
              <a:rPr b="1" dirty="0">
                <a:latin typeface="Times New Roman" panose="02020603050405020304" pitchFamily="18" charset="0"/>
                <a:cs typeface="Times New Roman" panose="02020603050405020304" pitchFamily="18" charset="0"/>
              </a:rPr>
              <a:t> </a:t>
            </a:r>
            <a:r>
              <a:rPr b="1" dirty="0" err="1">
                <a:latin typeface="Times New Roman" panose="02020603050405020304" pitchFamily="18" charset="0"/>
                <a:cs typeface="Times New Roman" panose="02020603050405020304" pitchFamily="18" charset="0"/>
              </a:rPr>
              <a:t>сприяє</a:t>
            </a:r>
            <a:r>
              <a:rPr b="1" dirty="0">
                <a:latin typeface="Times New Roman" panose="02020603050405020304" pitchFamily="18" charset="0"/>
                <a:cs typeface="Times New Roman" panose="02020603050405020304" pitchFamily="18" charset="0"/>
              </a:rPr>
              <a:t> </a:t>
            </a:r>
            <a:r>
              <a:rPr b="1" dirty="0" err="1">
                <a:latin typeface="Times New Roman" panose="02020603050405020304" pitchFamily="18" charset="0"/>
                <a:cs typeface="Times New Roman" panose="02020603050405020304" pitchFamily="18" charset="0"/>
              </a:rPr>
              <a:t>повноцінному</a:t>
            </a:r>
            <a:r>
              <a:rPr b="1" dirty="0">
                <a:latin typeface="Times New Roman" panose="02020603050405020304" pitchFamily="18" charset="0"/>
                <a:cs typeface="Times New Roman" panose="02020603050405020304" pitchFamily="18" charset="0"/>
              </a:rPr>
              <a:t> </a:t>
            </a:r>
            <a:r>
              <a:rPr b="1" dirty="0" err="1">
                <a:latin typeface="Times New Roman" panose="02020603050405020304" pitchFamily="18" charset="0"/>
                <a:cs typeface="Times New Roman" panose="02020603050405020304" pitchFamily="18" charset="0"/>
              </a:rPr>
              <a:t>розвитку</a:t>
            </a:r>
            <a:r>
              <a:rPr b="1" dirty="0">
                <a:latin typeface="Times New Roman" panose="02020603050405020304" pitchFamily="18" charset="0"/>
                <a:cs typeface="Times New Roman" panose="02020603050405020304" pitchFamily="18" charset="0"/>
              </a:rPr>
              <a:t> </a:t>
            </a:r>
            <a:r>
              <a:rPr b="1" dirty="0" err="1" smtClean="0">
                <a:latin typeface="Times New Roman" panose="02020603050405020304" pitchFamily="18" charset="0"/>
                <a:cs typeface="Times New Roman" panose="02020603050405020304" pitchFamily="18" charset="0"/>
              </a:rPr>
              <a:t>особистості</a:t>
            </a:r>
            <a:endParaRPr b="1"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4"/>
          <a:stretch>
            <a:fillRect/>
          </a:stretch>
        </p:blipFill>
        <p:spPr>
          <a:xfrm>
            <a:off x="2428875" y="4081767"/>
            <a:ext cx="4543425" cy="264764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rot="10800000">
            <a:off x="7972425" y="-594"/>
            <a:ext cx="1171574" cy="6858594"/>
          </a:xfrm>
          <a:prstGeom prst="rect">
            <a:avLst/>
          </a:prstGeom>
        </p:spPr>
      </p:pic>
      <p:pic>
        <p:nvPicPr>
          <p:cNvPr id="3" name="Рисунок 2"/>
          <p:cNvPicPr>
            <a:picLocks noChangeAspect="1"/>
          </p:cNvPicPr>
          <p:nvPr/>
        </p:nvPicPr>
        <p:blipFill>
          <a:blip r:embed="rId3"/>
          <a:stretch>
            <a:fillRect/>
          </a:stretch>
        </p:blipFill>
        <p:spPr>
          <a:xfrm>
            <a:off x="0" y="-594"/>
            <a:ext cx="1496291" cy="6858594"/>
          </a:xfrm>
          <a:prstGeom prst="rect">
            <a:avLst/>
          </a:prstGeom>
        </p:spPr>
      </p:pic>
      <p:sp>
        <p:nvSpPr>
          <p:cNvPr id="2" name="Заголовок 1"/>
          <p:cNvSpPr>
            <a:spLocks noGrp="1"/>
          </p:cNvSpPr>
          <p:nvPr>
            <p:ph type="title"/>
          </p:nvPr>
        </p:nvSpPr>
        <p:spPr>
          <a:xfrm>
            <a:off x="450273" y="2407011"/>
            <a:ext cx="8229600" cy="1143000"/>
          </a:xfrm>
        </p:spPr>
        <p:txBody>
          <a:bodyPr>
            <a:noAutofit/>
          </a:bodyPr>
          <a:lstStyle/>
          <a:p>
            <a:r>
              <a:rPr lang="uk-UA" sz="2800" b="1" dirty="0" smtClean="0">
                <a:latin typeface="Times New Roman" panose="02020603050405020304" pitchFamily="18" charset="0"/>
                <a:cs typeface="Times New Roman" panose="02020603050405020304" pitchFamily="18" charset="0"/>
              </a:rPr>
              <a:t>Виховна робота соціального педагога  -                   це цілеспрямована діяльність що формує у здобувачів освіти моральні орієнтири, адаптацію в соціумі, вміння будувати міжособистісні стосунки та приймати відповідальні рішення</a:t>
            </a:r>
            <a:endParaRPr lang="en-US" sz="2800" b="1" dirty="0">
              <a:latin typeface="Times New Roman" panose="02020603050405020304" pitchFamily="18" charset="0"/>
              <a:cs typeface="Times New Roman" panose="02020603050405020304" pitchFamily="18" charset="0"/>
            </a:endParaRPr>
          </a:p>
        </p:txBody>
      </p:sp>
      <p:pic>
        <p:nvPicPr>
          <p:cNvPr id="1030" name="Picture 6" descr="Соціальний педагог – Запорізька гімназія №19 Запорізької міської ради"/>
          <p:cNvPicPr>
            <a:picLocks noChangeAspect="1" noChangeArrowheads="1"/>
          </p:cNvPicPr>
          <p:nvPr/>
        </p:nvPicPr>
        <p:blipFill rotWithShape="1">
          <a:blip r:embed="rId4">
            <a:extLst>
              <a:ext uri="{28A0092B-C50C-407E-A947-70E740481C1C}">
                <a14:useLocalDpi xmlns:a14="http://schemas.microsoft.com/office/drawing/2010/main" val="0"/>
              </a:ext>
            </a:extLst>
          </a:blip>
          <a:srcRect b="18905"/>
          <a:stretch/>
        </p:blipFill>
        <p:spPr bwMode="auto">
          <a:xfrm>
            <a:off x="3123767" y="4973783"/>
            <a:ext cx="3221182" cy="1679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9862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2304488" cy="6858594"/>
          </a:xfrm>
          <a:prstGeom prst="rect">
            <a:avLst/>
          </a:prstGeom>
        </p:spPr>
      </p:pic>
      <p:sp>
        <p:nvSpPr>
          <p:cNvPr id="2" name="Заголовок 1"/>
          <p:cNvSpPr>
            <a:spLocks noGrp="1"/>
          </p:cNvSpPr>
          <p:nvPr>
            <p:ph type="title"/>
          </p:nvPr>
        </p:nvSpPr>
        <p:spPr>
          <a:xfrm>
            <a:off x="1401625" y="503582"/>
            <a:ext cx="7589975" cy="1027258"/>
          </a:xfrm>
        </p:spPr>
        <p:style>
          <a:lnRef idx="1">
            <a:schemeClr val="accent1"/>
          </a:lnRef>
          <a:fillRef idx="2">
            <a:schemeClr val="accent1"/>
          </a:fillRef>
          <a:effectRef idx="1">
            <a:schemeClr val="accent1"/>
          </a:effectRef>
          <a:fontRef idx="minor">
            <a:schemeClr val="dk1"/>
          </a:fontRef>
        </p:style>
        <p:txBody>
          <a:bodyPr/>
          <a:lstStyle/>
          <a:p>
            <a:r>
              <a:rPr lang="uk-UA" b="1" dirty="0" smtClean="0">
                <a:solidFill>
                  <a:srgbClr val="002060"/>
                </a:solidFill>
                <a:latin typeface="Times New Roman" panose="02020603050405020304" pitchFamily="18" charset="0"/>
                <a:cs typeface="Times New Roman" panose="02020603050405020304" pitchFamily="18" charset="0"/>
              </a:rPr>
              <a:t>Роль соціального педагога</a:t>
            </a:r>
            <a:endParaRPr lang="en-US" b="1" dirty="0">
              <a:solidFill>
                <a:srgbClr val="002060"/>
              </a:solidFill>
              <a:latin typeface="Times New Roman" panose="02020603050405020304" pitchFamily="18" charset="0"/>
              <a:cs typeface="Times New Roman" panose="02020603050405020304" pitchFamily="18" charset="0"/>
            </a:endParaRPr>
          </a:p>
        </p:txBody>
      </p:sp>
      <p:sp>
        <p:nvSpPr>
          <p:cNvPr id="6" name="Блок-схема: альтернативный процесс 5"/>
          <p:cNvSpPr/>
          <p:nvPr/>
        </p:nvSpPr>
        <p:spPr>
          <a:xfrm>
            <a:off x="3155787" y="1946296"/>
            <a:ext cx="5614139" cy="692152"/>
          </a:xfrm>
          <a:prstGeom prst="flowChartAlternateProcess">
            <a:avLst/>
          </a:prstGeom>
          <a:solidFill>
            <a:srgbClr val="66FF33"/>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uk-UA" sz="2400" b="1" dirty="0">
                <a:ln w="0"/>
                <a:solidFill>
                  <a:schemeClr val="tx1"/>
                </a:solidFill>
              </a:rPr>
              <a:t>Виявлення потреб та труднощів здобувачів освіти</a:t>
            </a:r>
            <a:endParaRPr lang="en-US" sz="2400" b="1" dirty="0">
              <a:ln w="0"/>
              <a:solidFill>
                <a:schemeClr val="tx1"/>
              </a:solidFill>
            </a:endParaRPr>
          </a:p>
        </p:txBody>
      </p:sp>
      <p:sp>
        <p:nvSpPr>
          <p:cNvPr id="7" name="Блок-схема: альтернативный процесс 6"/>
          <p:cNvSpPr/>
          <p:nvPr/>
        </p:nvSpPr>
        <p:spPr>
          <a:xfrm>
            <a:off x="3155788" y="2966298"/>
            <a:ext cx="5614137" cy="723325"/>
          </a:xfrm>
          <a:prstGeom prst="flowChartAlternateProcess">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uk-UA" sz="2400" b="1" dirty="0">
                <a:ln w="0"/>
                <a:solidFill>
                  <a:schemeClr val="tx1"/>
                </a:solidFill>
              </a:rPr>
              <a:t>Захист прав та інтересів здобувачів освіти</a:t>
            </a:r>
            <a:endParaRPr lang="en-US" sz="2400" b="1" dirty="0">
              <a:ln w="0"/>
              <a:solidFill>
                <a:schemeClr val="tx1"/>
              </a:solidFill>
            </a:endParaRPr>
          </a:p>
        </p:txBody>
      </p:sp>
      <p:sp>
        <p:nvSpPr>
          <p:cNvPr id="8" name="Блок-схема: альтернативный процесс 7"/>
          <p:cNvSpPr/>
          <p:nvPr/>
        </p:nvSpPr>
        <p:spPr>
          <a:xfrm>
            <a:off x="3155788" y="4001822"/>
            <a:ext cx="5614137" cy="677136"/>
          </a:xfrm>
          <a:prstGeom prst="flowChartAlternateProcess">
            <a:avLst/>
          </a:prstGeom>
          <a:solidFill>
            <a:srgbClr val="FF479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uk-UA" sz="2400" b="1" dirty="0">
                <a:ln w="0"/>
                <a:solidFill>
                  <a:schemeClr val="tx1"/>
                </a:solidFill>
              </a:rPr>
              <a:t>Сприяння соціалізації</a:t>
            </a:r>
            <a:endParaRPr lang="en-US" sz="2400" b="1" dirty="0">
              <a:ln w="0"/>
              <a:solidFill>
                <a:schemeClr val="tx1"/>
              </a:solidFill>
            </a:endParaRPr>
          </a:p>
        </p:txBody>
      </p:sp>
      <p:sp>
        <p:nvSpPr>
          <p:cNvPr id="9" name="Блок-схема: альтернативный процесс 8"/>
          <p:cNvSpPr/>
          <p:nvPr/>
        </p:nvSpPr>
        <p:spPr>
          <a:xfrm>
            <a:off x="3155788" y="4972074"/>
            <a:ext cx="5614137" cy="625163"/>
          </a:xfrm>
          <a:prstGeom prst="flowChartAlternateProcess">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uk-UA" sz="2400" b="1" dirty="0">
                <a:ln w="0"/>
                <a:solidFill>
                  <a:schemeClr val="tx1"/>
                </a:solidFill>
              </a:rPr>
              <a:t>Попередження девіантної поведінки</a:t>
            </a:r>
            <a:endParaRPr lang="en-US" sz="2400" b="1" dirty="0">
              <a:ln w="0"/>
              <a:solidFill>
                <a:schemeClr val="tx1"/>
              </a:solidFill>
            </a:endParaRPr>
          </a:p>
        </p:txBody>
      </p:sp>
      <p:sp>
        <p:nvSpPr>
          <p:cNvPr id="11" name="Блок-схема: альтернативный процесс 10"/>
          <p:cNvSpPr/>
          <p:nvPr/>
        </p:nvSpPr>
        <p:spPr>
          <a:xfrm>
            <a:off x="3155788" y="5882817"/>
            <a:ext cx="5614138" cy="680306"/>
          </a:xfrm>
          <a:prstGeom prst="flowChartAlternateProcess">
            <a:avLst/>
          </a:prstGeom>
          <a:solidFill>
            <a:srgbClr val="CC00FF"/>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uk-UA" sz="2400" b="1" dirty="0">
                <a:ln w="0"/>
                <a:solidFill>
                  <a:schemeClr val="tx1"/>
                </a:solidFill>
                <a:effectLst>
                  <a:outerShdw blurRad="38100" dist="38100" dir="2700000" algn="tl">
                    <a:srgbClr val="000000">
                      <a:alpha val="43137"/>
                    </a:srgbClr>
                  </a:outerShdw>
                </a:effectLst>
              </a:rPr>
              <a:t>Взаємодія з родинами та установами</a:t>
            </a:r>
            <a:endParaRPr lang="en-US" sz="2400" b="1" dirty="0">
              <a:ln w="0"/>
              <a:solidFill>
                <a:schemeClr val="tx1"/>
              </a:solidFill>
              <a:effectLst>
                <a:outerShdw blurRad="38100" dist="38100" dir="2700000" algn="tl">
                  <a:srgbClr val="000000">
                    <a:alpha val="43137"/>
                  </a:srgbClr>
                </a:outerShdw>
              </a:effectLst>
            </a:endParaRPr>
          </a:p>
        </p:txBody>
      </p:sp>
      <p:sp>
        <p:nvSpPr>
          <p:cNvPr id="12" name="Блок-схема: задержка 11"/>
          <p:cNvSpPr/>
          <p:nvPr/>
        </p:nvSpPr>
        <p:spPr>
          <a:xfrm rot="10800000">
            <a:off x="2535381" y="1940271"/>
            <a:ext cx="730441" cy="698176"/>
          </a:xfrm>
          <a:prstGeom prst="flowChartDelay">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Блок-схема: задержка 12"/>
          <p:cNvSpPr/>
          <p:nvPr/>
        </p:nvSpPr>
        <p:spPr>
          <a:xfrm rot="10800000">
            <a:off x="2535380" y="2938384"/>
            <a:ext cx="760468" cy="760777"/>
          </a:xfrm>
          <a:prstGeom prst="flowChartDelay">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Блок-схема: задержка 13"/>
          <p:cNvSpPr/>
          <p:nvPr/>
        </p:nvSpPr>
        <p:spPr>
          <a:xfrm rot="10800000">
            <a:off x="2563090" y="5869377"/>
            <a:ext cx="748146" cy="693744"/>
          </a:xfrm>
          <a:prstGeom prst="flowChartDelay">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Блок-схема: задержка 14"/>
          <p:cNvSpPr/>
          <p:nvPr/>
        </p:nvSpPr>
        <p:spPr>
          <a:xfrm rot="10800000">
            <a:off x="2535378" y="4964537"/>
            <a:ext cx="730443" cy="646140"/>
          </a:xfrm>
          <a:prstGeom prst="flowChartDelay">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Блок-схема: задержка 15"/>
          <p:cNvSpPr/>
          <p:nvPr/>
        </p:nvSpPr>
        <p:spPr>
          <a:xfrm rot="10800000">
            <a:off x="2535378" y="3992279"/>
            <a:ext cx="760469" cy="686678"/>
          </a:xfrm>
          <a:prstGeom prst="flowChartDelay">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5763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Сторінка соціального педагога – Вище художнє професійно-технічне училище №  5 м. Вінниці"/>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8433" y="3948545"/>
            <a:ext cx="5671849" cy="2676526"/>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3"/>
          <a:stretch>
            <a:fillRect/>
          </a:stretch>
        </p:blipFill>
        <p:spPr>
          <a:xfrm rot="10800000">
            <a:off x="7972425" y="-594"/>
            <a:ext cx="1171574" cy="6858594"/>
          </a:xfrm>
          <a:prstGeom prst="rect">
            <a:avLst/>
          </a:prstGeom>
        </p:spPr>
      </p:pic>
      <p:pic>
        <p:nvPicPr>
          <p:cNvPr id="3" name="Рисунок 2"/>
          <p:cNvPicPr>
            <a:picLocks noChangeAspect="1"/>
          </p:cNvPicPr>
          <p:nvPr/>
        </p:nvPicPr>
        <p:blipFill>
          <a:blip r:embed="rId4"/>
          <a:stretch>
            <a:fillRect/>
          </a:stretch>
        </p:blipFill>
        <p:spPr>
          <a:xfrm>
            <a:off x="0" y="-594"/>
            <a:ext cx="1496291" cy="6858594"/>
          </a:xfrm>
          <a:prstGeom prst="rect">
            <a:avLst/>
          </a:prstGeom>
        </p:spPr>
      </p:pic>
      <p:sp>
        <p:nvSpPr>
          <p:cNvPr id="2" name="Заголовок 1"/>
          <p:cNvSpPr>
            <a:spLocks noGrp="1"/>
          </p:cNvSpPr>
          <p:nvPr>
            <p:ph type="title"/>
          </p:nvPr>
        </p:nvSpPr>
        <p:spPr>
          <a:xfrm>
            <a:off x="997888" y="346363"/>
            <a:ext cx="7135091" cy="3602182"/>
          </a:xfrm>
        </p:spPr>
        <p:txBody>
          <a:bodyPr>
            <a:noAutofit/>
          </a:bodyPr>
          <a:lstStyle/>
          <a:p>
            <a:pPr algn="just"/>
            <a:r>
              <a:rPr lang="uk-UA" sz="2800" dirty="0" smtClean="0">
                <a:latin typeface="Times New Roman" panose="02020603050405020304" pitchFamily="18" charset="0"/>
                <a:cs typeface="Times New Roman" panose="02020603050405020304" pitchFamily="18" charset="0"/>
              </a:rPr>
              <a:t>Соціальний педагог допомагає здобувачам освіти не лише адаптуватися до освітнього середовища, а й розкрити свій потенціал, відчути підтримку та розуміння.</a:t>
            </a:r>
            <a:br>
              <a:rPr lang="uk-UA" sz="2800" dirty="0" smtClean="0">
                <a:latin typeface="Times New Roman" panose="02020603050405020304" pitchFamily="18" charset="0"/>
                <a:cs typeface="Times New Roman" panose="02020603050405020304" pitchFamily="18" charset="0"/>
              </a:rPr>
            </a:br>
            <a:r>
              <a:rPr lang="uk-UA" sz="2800" dirty="0" smtClean="0">
                <a:latin typeface="Times New Roman" panose="02020603050405020304" pitchFamily="18" charset="0"/>
                <a:cs typeface="Times New Roman" panose="02020603050405020304" pitchFamily="18" charset="0"/>
              </a:rPr>
              <a:t>Завдяки індивідуальній роботі, спостереженню, аналізу поведінки здобувачів освіти і співпраці з батьками та вчителями, фахівець створює умови для гармонійного розвитку особистості.</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7426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Тренінг для вчителів і викладачів «Активні методи роботи з дітьми та  молоддю» в м. Києві 01 жовтня 2016 року – Громадські ініціативи України"/>
          <p:cNvPicPr>
            <a:picLocks noChangeAspect="1" noChangeArrowheads="1"/>
          </p:cNvPicPr>
          <p:nvPr/>
        </p:nvPicPr>
        <p:blipFill rotWithShape="1">
          <a:blip r:embed="rId2">
            <a:extLst>
              <a:ext uri="{28A0092B-C50C-407E-A947-70E740481C1C}">
                <a14:useLocalDpi xmlns:a14="http://schemas.microsoft.com/office/drawing/2010/main" val="0"/>
              </a:ext>
            </a:extLst>
          </a:blip>
          <a:srcRect t="5200" b="6808"/>
          <a:stretch/>
        </p:blipFill>
        <p:spPr bwMode="auto">
          <a:xfrm>
            <a:off x="2635539" y="4502727"/>
            <a:ext cx="3779116" cy="2327564"/>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3"/>
          <a:stretch>
            <a:fillRect/>
          </a:stretch>
        </p:blipFill>
        <p:spPr>
          <a:xfrm rot="10800000">
            <a:off x="7972425" y="-594"/>
            <a:ext cx="1171574" cy="6858594"/>
          </a:xfrm>
          <a:prstGeom prst="rect">
            <a:avLst/>
          </a:prstGeom>
        </p:spPr>
      </p:pic>
      <p:pic>
        <p:nvPicPr>
          <p:cNvPr id="3" name="Рисунок 2"/>
          <p:cNvPicPr>
            <a:picLocks noChangeAspect="1"/>
          </p:cNvPicPr>
          <p:nvPr/>
        </p:nvPicPr>
        <p:blipFill>
          <a:blip r:embed="rId4"/>
          <a:stretch>
            <a:fillRect/>
          </a:stretch>
        </p:blipFill>
        <p:spPr>
          <a:xfrm>
            <a:off x="0" y="-594"/>
            <a:ext cx="1496291" cy="6858594"/>
          </a:xfrm>
          <a:prstGeom prst="rect">
            <a:avLst/>
          </a:prstGeom>
        </p:spPr>
      </p:pic>
      <p:sp>
        <p:nvSpPr>
          <p:cNvPr id="2" name="Заголовок 1"/>
          <p:cNvSpPr>
            <a:spLocks noGrp="1"/>
          </p:cNvSpPr>
          <p:nvPr>
            <p:ph type="title"/>
          </p:nvPr>
        </p:nvSpPr>
        <p:spPr>
          <a:xfrm>
            <a:off x="637309" y="1479984"/>
            <a:ext cx="7772401" cy="2149908"/>
          </a:xfrm>
        </p:spPr>
        <p:txBody>
          <a:bodyPr>
            <a:normAutofit fontScale="90000"/>
          </a:bodyPr>
          <a:lstStyle/>
          <a:p>
            <a:pPr algn="just"/>
            <a:r>
              <a:rPr lang="uk-UA" dirty="0" smtClean="0">
                <a:latin typeface="Times New Roman" panose="02020603050405020304" pitchFamily="18" charset="0"/>
                <a:cs typeface="Times New Roman" panose="02020603050405020304" pitchFamily="18" charset="0"/>
              </a:rPr>
              <a:t>Успішна виховна діяльність можлива лише тоді, коли педагог володіє високим рівнем виховного потенціалу – тобто знаннями, навичками, емоційною чуйністю, вмінням знаходити підхід до кожного здобувача освіти.</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1176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rot="10800000">
            <a:off x="7972425" y="-594"/>
            <a:ext cx="1171574" cy="6858594"/>
          </a:xfrm>
          <a:prstGeom prst="rect">
            <a:avLst/>
          </a:prstGeom>
        </p:spPr>
      </p:pic>
      <p:pic>
        <p:nvPicPr>
          <p:cNvPr id="3" name="Рисунок 2"/>
          <p:cNvPicPr>
            <a:picLocks noChangeAspect="1"/>
          </p:cNvPicPr>
          <p:nvPr/>
        </p:nvPicPr>
        <p:blipFill>
          <a:blip r:embed="rId3"/>
          <a:stretch>
            <a:fillRect/>
          </a:stretch>
        </p:blipFill>
        <p:spPr>
          <a:xfrm>
            <a:off x="0" y="-594"/>
            <a:ext cx="1496291" cy="6858594"/>
          </a:xfrm>
          <a:prstGeom prst="rect">
            <a:avLst/>
          </a:prstGeom>
        </p:spPr>
      </p:pic>
      <p:sp>
        <p:nvSpPr>
          <p:cNvPr id="2" name="Заголовок 1"/>
          <p:cNvSpPr>
            <a:spLocks noGrp="1"/>
          </p:cNvSpPr>
          <p:nvPr>
            <p:ph type="title"/>
          </p:nvPr>
        </p:nvSpPr>
        <p:spPr>
          <a:xfrm>
            <a:off x="1149926" y="2717528"/>
            <a:ext cx="7897091" cy="2935126"/>
          </a:xfrm>
        </p:spPr>
        <p:txBody>
          <a:bodyPr/>
          <a:lstStyle/>
          <a:p>
            <a:r>
              <a:rPr lang="uk-UA" b="1" dirty="0" smtClean="0">
                <a:latin typeface="Times New Roman" panose="02020603050405020304" pitchFamily="18" charset="0"/>
                <a:cs typeface="Times New Roman" panose="02020603050405020304" pitchFamily="18" charset="0"/>
              </a:rPr>
              <a:t>Пам’ятаймо: формуючи особистість здобувача освіти, ми формуємо майбутнє!</a:t>
            </a:r>
            <a:endParaRPr lang="en-US" b="1" dirty="0">
              <a:latin typeface="Times New Roman" panose="02020603050405020304" pitchFamily="18" charset="0"/>
              <a:cs typeface="Times New Roman" panose="02020603050405020304" pitchFamily="18" charset="0"/>
            </a:endParaRPr>
          </a:p>
        </p:txBody>
      </p:sp>
      <p:pic>
        <p:nvPicPr>
          <p:cNvPr id="5" name="Рисунок 4" descr="Сторінка соціального педагога – Ліцей №1 імені Володимира Красицького"/>
          <p:cNvPicPr/>
          <p:nvPr/>
        </p:nvPicPr>
        <p:blipFill>
          <a:blip r:embed="rId4">
            <a:extLst>
              <a:ext uri="{28A0092B-C50C-407E-A947-70E740481C1C}">
                <a14:useLocalDpi xmlns:a14="http://schemas.microsoft.com/office/drawing/2010/main" val="0"/>
              </a:ext>
            </a:extLst>
          </a:blip>
          <a:srcRect/>
          <a:stretch>
            <a:fillRect/>
          </a:stretch>
        </p:blipFill>
        <p:spPr bwMode="auto">
          <a:xfrm>
            <a:off x="748145" y="172604"/>
            <a:ext cx="4350327" cy="2371725"/>
          </a:xfrm>
          <a:prstGeom prst="rect">
            <a:avLst/>
          </a:prstGeom>
          <a:noFill/>
          <a:ln>
            <a:noFill/>
          </a:ln>
        </p:spPr>
      </p:pic>
    </p:spTree>
    <p:extLst>
      <p:ext uri="{BB962C8B-B14F-4D97-AF65-F5344CB8AC3E}">
        <p14:creationId xmlns:p14="http://schemas.microsoft.com/office/powerpoint/2010/main" val="2692772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Фон для презентации ученик года - 83 фото"/>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p:spPr>
      </p:pic>
      <p:sp>
        <p:nvSpPr>
          <p:cNvPr id="2" name="Заголовок 1"/>
          <p:cNvSpPr>
            <a:spLocks noGrp="1"/>
          </p:cNvSpPr>
          <p:nvPr>
            <p:ph type="title"/>
          </p:nvPr>
        </p:nvSpPr>
        <p:spPr>
          <a:xfrm>
            <a:off x="1" y="1953491"/>
            <a:ext cx="8589818" cy="1801091"/>
          </a:xfrm>
        </p:spPr>
        <p:txBody>
          <a:bodyPr>
            <a:normAutofit fontScale="90000"/>
          </a:bodyPr>
          <a:lstStyle/>
          <a:p>
            <a:r>
              <a:rPr lang="uk-UA" b="1" dirty="0" smtClean="0">
                <a:solidFill>
                  <a:srgbClr val="002060"/>
                </a:solidFill>
                <a:latin typeface="Times New Roman" panose="02020603050405020304" pitchFamily="18" charset="0"/>
                <a:cs typeface="Times New Roman" panose="02020603050405020304" pitchFamily="18" charset="0"/>
              </a:rPr>
              <a:t>Тест </a:t>
            </a:r>
            <a:br>
              <a:rPr lang="uk-UA" b="1" dirty="0" smtClean="0">
                <a:solidFill>
                  <a:srgbClr val="002060"/>
                </a:solidFill>
                <a:latin typeface="Times New Roman" panose="02020603050405020304" pitchFamily="18" charset="0"/>
                <a:cs typeface="Times New Roman" panose="02020603050405020304" pitchFamily="18" charset="0"/>
              </a:rPr>
            </a:br>
            <a:r>
              <a:rPr lang="uk-UA" b="1" dirty="0" smtClean="0">
                <a:solidFill>
                  <a:srgbClr val="002060"/>
                </a:solidFill>
                <a:latin typeface="Times New Roman" panose="02020603050405020304" pitchFamily="18" charset="0"/>
                <a:cs typeface="Times New Roman" panose="02020603050405020304" pitchFamily="18" charset="0"/>
              </a:rPr>
              <a:t>«</a:t>
            </a:r>
            <a:r>
              <a:rPr lang="uk-UA" b="1" dirty="0" smtClean="0">
                <a:solidFill>
                  <a:srgbClr val="002060"/>
                </a:solidFill>
                <a:latin typeface="Times New Roman" panose="02020603050405020304" pitchFamily="18" charset="0"/>
                <a:cs typeface="Times New Roman" panose="02020603050405020304" pitchFamily="18" charset="0"/>
              </a:rPr>
              <a:t>Визначення </a:t>
            </a:r>
            <a:r>
              <a:rPr lang="uk-UA" b="1" dirty="0" smtClean="0">
                <a:solidFill>
                  <a:srgbClr val="002060"/>
                </a:solidFill>
                <a:latin typeface="Times New Roman" panose="02020603050405020304" pitchFamily="18" charset="0"/>
                <a:cs typeface="Times New Roman" panose="02020603050405020304" pitchFamily="18" charset="0"/>
              </a:rPr>
              <a:t>рівня виховного потенціалу роботи соціального педагога зі здобувачами освіти»</a:t>
            </a:r>
            <a:endParaRPr lang="en-US"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8987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2304488" cy="6858594"/>
          </a:xfrm>
          <a:prstGeom prst="rect">
            <a:avLst/>
          </a:prstGeom>
        </p:spPr>
      </p:pic>
      <p:sp>
        <p:nvSpPr>
          <p:cNvPr id="2" name="Заголовок 1"/>
          <p:cNvSpPr>
            <a:spLocks noGrp="1"/>
          </p:cNvSpPr>
          <p:nvPr>
            <p:ph type="title"/>
          </p:nvPr>
        </p:nvSpPr>
        <p:spPr>
          <a:xfrm>
            <a:off x="914400" y="1743220"/>
            <a:ext cx="7786255" cy="1143000"/>
          </a:xfrm>
        </p:spPr>
        <p:txBody>
          <a:bodyPr>
            <a:normAutofit fontScale="90000"/>
          </a:bodyPr>
          <a:lstStyle/>
          <a:p>
            <a:pPr algn="just"/>
            <a:r>
              <a:rPr lang="uk-UA" dirty="0" smtClean="0">
                <a:latin typeface="Times New Roman" panose="02020603050405020304" pitchFamily="18" charset="0"/>
                <a:cs typeface="Times New Roman" panose="02020603050405020304" pitchFamily="18" charset="0"/>
              </a:rPr>
              <a:t>Даний тест на визначення рівня виховного потенціалу соціального педагога дозволить оцінити власні сильні сторони, а також виявити напрямки для подальшого професійного розвитку</a:t>
            </a:r>
            <a:endParaRPr lang="en-US" dirty="0">
              <a:latin typeface="Times New Roman" panose="02020603050405020304" pitchFamily="18" charset="0"/>
              <a:cs typeface="Times New Roman" panose="02020603050405020304" pitchFamily="18" charset="0"/>
            </a:endParaRPr>
          </a:p>
        </p:txBody>
      </p:sp>
      <p:pic>
        <p:nvPicPr>
          <p:cNvPr id="4098" name="Picture 2" descr="Оцінка задоволеності внутрішніх клієнтів (ICSS) | HR Center"/>
          <p:cNvPicPr>
            <a:picLocks noChangeAspect="1" noChangeArrowheads="1"/>
          </p:cNvPicPr>
          <p:nvPr/>
        </p:nvPicPr>
        <p:blipFill rotWithShape="1">
          <a:blip r:embed="rId3">
            <a:extLst>
              <a:ext uri="{28A0092B-C50C-407E-A947-70E740481C1C}">
                <a14:useLocalDpi xmlns:a14="http://schemas.microsoft.com/office/drawing/2010/main" val="0"/>
              </a:ext>
            </a:extLst>
          </a:blip>
          <a:srcRect t="13977" b="17361"/>
          <a:stretch/>
        </p:blipFill>
        <p:spPr bwMode="auto">
          <a:xfrm>
            <a:off x="3702339" y="4197926"/>
            <a:ext cx="4998316" cy="2438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774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2304488" cy="6858594"/>
          </a:xfrm>
          <a:prstGeom prst="rect">
            <a:avLst/>
          </a:prstGeom>
        </p:spPr>
      </p:pic>
      <p:sp>
        <p:nvSpPr>
          <p:cNvPr id="2" name="Заголовок 1"/>
          <p:cNvSpPr>
            <a:spLocks noGrp="1"/>
          </p:cNvSpPr>
          <p:nvPr>
            <p:ph type="title"/>
          </p:nvPr>
        </p:nvSpPr>
        <p:spPr>
          <a:xfrm>
            <a:off x="1041407" y="2681153"/>
            <a:ext cx="8229600" cy="1814944"/>
          </a:xfrm>
        </p:spPr>
        <p:txBody>
          <a:bodyPr>
            <a:noAutofit/>
          </a:bodyPr>
          <a:lstStyle/>
          <a:p>
            <a:r>
              <a:rPr lang="uk-UA" sz="2400" b="1" dirty="0" smtClean="0">
                <a:latin typeface="Times New Roman" panose="02020603050405020304" pitchFamily="18" charset="0"/>
                <a:cs typeface="Times New Roman" panose="02020603050405020304" pitchFamily="18" charset="0"/>
              </a:rPr>
              <a:t>Тест</a:t>
            </a:r>
            <a:r>
              <a:rPr lang="uk-UA" sz="2400" dirty="0" smtClean="0">
                <a:latin typeface="Times New Roman" panose="02020603050405020304" pitchFamily="18" charset="0"/>
                <a:cs typeface="Times New Roman" panose="02020603050405020304" pitchFamily="18" charset="0"/>
              </a:rPr>
              <a:t>                                                                                                            </a:t>
            </a:r>
            <a:r>
              <a:rPr lang="uk-UA" sz="2400" b="1" dirty="0">
                <a:solidFill>
                  <a:srgbClr val="002060"/>
                </a:solidFill>
                <a:latin typeface="Times New Roman" panose="02020603050405020304" pitchFamily="18" charset="0"/>
                <a:cs typeface="Times New Roman" panose="02020603050405020304" pitchFamily="18" charset="0"/>
              </a:rPr>
              <a:t>«Визначення рівня виховного потенціалу роботи                </a:t>
            </a:r>
            <a:r>
              <a:rPr lang="uk-UA" sz="2400" b="1" dirty="0" smtClean="0">
                <a:solidFill>
                  <a:srgbClr val="002060"/>
                </a:solidFill>
                <a:latin typeface="Times New Roman" panose="02020603050405020304" pitchFamily="18" charset="0"/>
                <a:cs typeface="Times New Roman" panose="02020603050405020304" pitchFamily="18" charset="0"/>
              </a:rPr>
              <a:t>               </a:t>
            </a:r>
            <a:r>
              <a:rPr lang="uk-UA" sz="2400" b="1" dirty="0">
                <a:solidFill>
                  <a:srgbClr val="002060"/>
                </a:solidFill>
                <a:latin typeface="Times New Roman" panose="02020603050405020304" pitchFamily="18" charset="0"/>
                <a:cs typeface="Times New Roman" panose="02020603050405020304" pitchFamily="18" charset="0"/>
              </a:rPr>
              <a:t>соціального педагога зі здобувачами освіти</a:t>
            </a:r>
            <a:r>
              <a:rPr lang="uk-UA" sz="2400" b="1" dirty="0" smtClean="0">
                <a:solidFill>
                  <a:srgbClr val="002060"/>
                </a:solidFill>
                <a:latin typeface="Times New Roman" panose="02020603050405020304" pitchFamily="18" charset="0"/>
                <a:cs typeface="Times New Roman" panose="02020603050405020304" pitchFamily="18" charset="0"/>
              </a:rPr>
              <a:t>»</a:t>
            </a:r>
            <a:r>
              <a:rPr lang="uk-UA" sz="2400" b="1" dirty="0" smtClean="0">
                <a:latin typeface="Times New Roman" panose="02020603050405020304" pitchFamily="18" charset="0"/>
                <a:cs typeface="Times New Roman" panose="02020603050405020304" pitchFamily="18" charset="0"/>
              </a:rPr>
              <a:t/>
            </a:r>
            <a:br>
              <a:rPr lang="uk-UA" sz="2400" b="1" dirty="0" smtClean="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uk-UA" sz="2400" b="1" dirty="0">
                <a:latin typeface="Times New Roman" panose="02020603050405020304" pitchFamily="18" charset="0"/>
                <a:cs typeface="Times New Roman" panose="02020603050405020304" pitchFamily="18" charset="0"/>
              </a:rPr>
              <a:t>Інструкція: </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uk-UA" sz="2400" dirty="0">
                <a:latin typeface="Times New Roman" panose="02020603050405020304" pitchFamily="18" charset="0"/>
                <a:cs typeface="Times New Roman" panose="02020603050405020304" pitchFamily="18" charset="0"/>
              </a:rPr>
              <a:t>Перед вами 14 тверджень, які стосуються виховної ролі соціального педагога. До кожного з них подано 4 варіанти відповідей</a:t>
            </a:r>
            <a:r>
              <a:rPr lang="uk-UA" sz="2400" dirty="0" smtClean="0">
                <a:latin typeface="Times New Roman" panose="02020603050405020304" pitchFamily="18" charset="0"/>
                <a:cs typeface="Times New Roman" panose="02020603050405020304" pitchFamily="18" charset="0"/>
              </a:rPr>
              <a:t>.</a:t>
            </a:r>
            <a:br>
              <a:rPr lang="uk-UA" sz="2400"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uk-UA" sz="2400" b="1" dirty="0">
                <a:latin typeface="Times New Roman" panose="02020603050405020304" pitchFamily="18" charset="0"/>
                <a:cs typeface="Times New Roman" panose="02020603050405020304" pitchFamily="18" charset="0"/>
              </a:rPr>
              <a:t>Ваше завдання – обрати одну правильну відповідь (позначити галочкою</a:t>
            </a:r>
            <a:r>
              <a:rPr lang="uk-UA" sz="2400" b="1" dirty="0" smtClean="0">
                <a:latin typeface="Times New Roman" panose="02020603050405020304" pitchFamily="18" charset="0"/>
                <a:cs typeface="Times New Roman" panose="02020603050405020304" pitchFamily="18" charset="0"/>
              </a:rPr>
              <a:t>)</a:t>
            </a:r>
            <a:br>
              <a:rPr lang="uk-UA" sz="2400" b="1"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uk-UA" sz="2400" dirty="0">
                <a:latin typeface="Times New Roman" panose="02020603050405020304" pitchFamily="18" charset="0"/>
                <a:cs typeface="Times New Roman" panose="02020603050405020304" pitchFamily="18" charset="0"/>
              </a:rPr>
              <a:t>За </a:t>
            </a:r>
            <a:r>
              <a:rPr lang="uk-UA" sz="2400" b="1" dirty="0">
                <a:latin typeface="Times New Roman" panose="02020603050405020304" pitchFamily="18" charset="0"/>
                <a:cs typeface="Times New Roman" panose="02020603050405020304" pitchFamily="18" charset="0"/>
              </a:rPr>
              <a:t>правильну відповідь</a:t>
            </a:r>
            <a:r>
              <a:rPr lang="uk-UA" sz="2400" dirty="0">
                <a:latin typeface="Times New Roman" panose="02020603050405020304" pitchFamily="18" charset="0"/>
                <a:cs typeface="Times New Roman" panose="02020603050405020304" pitchFamily="18" charset="0"/>
              </a:rPr>
              <a:t> зараховується – 1 бал.</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uk-UA"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uk-UA" sz="2400" dirty="0">
                <a:latin typeface="Times New Roman" panose="02020603050405020304" pitchFamily="18" charset="0"/>
                <a:cs typeface="Times New Roman" panose="02020603050405020304" pitchFamily="18" charset="0"/>
              </a:rPr>
              <a:t>За </a:t>
            </a:r>
            <a:r>
              <a:rPr lang="uk-UA" sz="2400" b="1" dirty="0">
                <a:latin typeface="Times New Roman" panose="02020603050405020304" pitchFamily="18" charset="0"/>
                <a:cs typeface="Times New Roman" panose="02020603050405020304" pitchFamily="18" charset="0"/>
              </a:rPr>
              <a:t>неправильну відповідь</a:t>
            </a:r>
            <a:r>
              <a:rPr lang="uk-UA" sz="2400" dirty="0">
                <a:latin typeface="Times New Roman" panose="02020603050405020304" pitchFamily="18" charset="0"/>
                <a:cs typeface="Times New Roman" panose="02020603050405020304" pitchFamily="18" charset="0"/>
              </a:rPr>
              <a:t> – 0 балів.</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11860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2304488" cy="6858594"/>
          </a:xfrm>
          <a:prstGeom prst="rect">
            <a:avLst/>
          </a:prstGeom>
        </p:spPr>
      </p:pic>
      <p:sp>
        <p:nvSpPr>
          <p:cNvPr id="6" name="Прямоугольник 5"/>
          <p:cNvSpPr/>
          <p:nvPr/>
        </p:nvSpPr>
        <p:spPr>
          <a:xfrm>
            <a:off x="2147455" y="16630"/>
            <a:ext cx="6996545" cy="6658233"/>
          </a:xfrm>
          <a:prstGeom prst="rect">
            <a:avLst/>
          </a:prstGeom>
        </p:spPr>
        <p:txBody>
          <a:bodyPr wrap="square">
            <a:spAutoFit/>
          </a:bodyPr>
          <a:lstStyle/>
          <a:p>
            <a:pPr marL="457200" algn="ctr">
              <a:lnSpc>
                <a:spcPct val="105000"/>
              </a:lnSpc>
              <a:spcAft>
                <a:spcPts val="0"/>
              </a:spcAft>
            </a:pPr>
            <a:r>
              <a:rPr lang="uk-UA"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Тестові запитання з варіантами відповідей:</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sz="1600"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Основною метою діяльності соціального педагога є: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a:t>
            </a:r>
            <a:r>
              <a:rPr lang="uk-UA" dirty="0">
                <a:latin typeface="Times New Roman" panose="02020603050405020304" pitchFamily="18" charset="0"/>
                <a:ea typeface="Calibri" panose="020F0502020204030204" pitchFamily="34" charset="0"/>
                <a:cs typeface="Times New Roman" panose="02020603050405020304" pitchFamily="18" charset="0"/>
              </a:rPr>
              <a:t> Контроль за успішністю</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a:t>
            </a:r>
            <a:r>
              <a:rPr lang="uk-UA" dirty="0">
                <a:latin typeface="Times New Roman" panose="02020603050405020304" pitchFamily="18" charset="0"/>
                <a:ea typeface="Calibri" panose="020F0502020204030204" pitchFamily="34" charset="0"/>
                <a:cs typeface="Times New Roman" panose="02020603050405020304" pitchFamily="18" charset="0"/>
              </a:rPr>
              <a:t> Формування здорового психологічного та соціального середовища</a:t>
            </a: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a:t>
            </a:r>
            <a:r>
              <a:rPr lang="uk-UA" dirty="0">
                <a:latin typeface="Times New Roman" panose="02020603050405020304" pitchFamily="18" charset="0"/>
                <a:ea typeface="Calibri" panose="020F0502020204030204" pitchFamily="34" charset="0"/>
                <a:cs typeface="Times New Roman" panose="02020603050405020304" pitchFamily="18" charset="0"/>
              </a:rPr>
              <a:t> Оцінювання поведінки здобувачів освіти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a:t>
            </a:r>
            <a:r>
              <a:rPr lang="uk-UA" dirty="0">
                <a:latin typeface="Times New Roman" panose="02020603050405020304" pitchFamily="18" charset="0"/>
                <a:ea typeface="Calibri" panose="020F0502020204030204" pitchFamily="34" charset="0"/>
                <a:cs typeface="Times New Roman" panose="02020603050405020304" pitchFamily="18" charset="0"/>
              </a:rPr>
              <a:t> Підготовка до ЗНО</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 Соціальний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педагог сприяє: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Покаранню здобувачів освіти за порушення дисципліни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5000"/>
              </a:lnSpc>
              <a:spcAft>
                <a:spcPts val="80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Проведенню контрольних робіт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Веденню документації класного керівника</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Формуванню моральних цінностей та соціальної відповідальності здобувачів освіти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 До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форм виховного впливу, які може використовувати соціальний педагог, НЕ належить:</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Індивідуальна бесіда</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Групова терапія</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Примус до зміни поведінки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80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a:t>
            </a:r>
            <a:r>
              <a:rPr lang="uk-UA" dirty="0">
                <a:latin typeface="Times New Roman" panose="02020603050405020304" pitchFamily="18" charset="0"/>
                <a:ea typeface="Calibri" panose="020F0502020204030204" pitchFamily="34" charset="0"/>
                <a:cs typeface="Times New Roman" panose="02020603050405020304" pitchFamily="18" charset="0"/>
              </a:rPr>
              <a:t> Соціально-психологічний тренінг</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0460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2304488" cy="6858594"/>
          </a:xfrm>
          <a:prstGeom prst="rect">
            <a:avLst/>
          </a:prstGeom>
        </p:spPr>
      </p:pic>
      <p:sp>
        <p:nvSpPr>
          <p:cNvPr id="2" name="Прямоугольник 1"/>
          <p:cNvSpPr/>
          <p:nvPr/>
        </p:nvSpPr>
        <p:spPr>
          <a:xfrm>
            <a:off x="2526161" y="464071"/>
            <a:ext cx="6123709" cy="6200159"/>
          </a:xfrm>
          <a:prstGeom prst="rect">
            <a:avLst/>
          </a:prstGeom>
        </p:spPr>
        <p:txBody>
          <a:bodyPr wrap="square">
            <a:spAutoFit/>
          </a:bodyPr>
          <a:lstStyle/>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4. Яка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з наведених функцій є пріоритетною у виховній роботі соціального педагога?: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Організація дозвілля</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Профілактика девіантної поведінки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Ведення ділової документації</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Вивчення іноземних мов</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5. Вплив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соціального педагога найбільш ефективний, коли він: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Працює лише зі здобувачами освіти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Ігнорує конфлікти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Співпрацює зі здобувачами освіти, батьками та педагогами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Контролює оцінки здобувачів освіти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6. Результатом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виховного впливу діяльності соціального педагога є:</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Формування особистості, здатної до співпраці</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Підвищення рівня оцінок</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Поява страху перед дорослими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80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Ізоляція порушників дисципліни</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06267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2304488" cy="6858594"/>
          </a:xfrm>
          <a:prstGeom prst="rect">
            <a:avLst/>
          </a:prstGeom>
        </p:spPr>
      </p:pic>
      <p:sp>
        <p:nvSpPr>
          <p:cNvPr id="3" name="Прямоугольник 2"/>
          <p:cNvSpPr/>
          <p:nvPr/>
        </p:nvSpPr>
        <p:spPr>
          <a:xfrm>
            <a:off x="2576945" y="606302"/>
            <a:ext cx="6096000" cy="5909310"/>
          </a:xfrm>
          <a:prstGeom prst="rect">
            <a:avLst/>
          </a:prstGeom>
        </p:spPr>
        <p:txBody>
          <a:bodyPr wrap="square">
            <a:spAutoFit/>
          </a:bodyPr>
          <a:lstStyle/>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7. Яке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з тверджень відповідає завданням виховної діяльності соціального педагога?:</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Створення ситуацій успіху</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Ігнорування особистісних проблем</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Посилення контролю з боку адміністрації</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Облік навчальних досягнень</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8. Соціальний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педагог у роботі зі здобувачами освіти орієнтується на: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Встановлення домінування</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Підтримку та розвиток особистості здобувачів освіти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Формальне виконання посадових обов’язків</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Ігнорування потреб здобувачів освіти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9. Профілактика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булінгу в закладі освіти є: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Завданням виключно сектору ювенальної превенції</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Важливим елементом виховної діяльності соціального педагога</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Роботою класного керівника</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80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Проблемою, яка не стосується закладу освіти</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04373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2304488" cy="6858594"/>
          </a:xfrm>
          <a:prstGeom prst="rect">
            <a:avLst/>
          </a:prstGeom>
        </p:spPr>
      </p:pic>
      <p:sp>
        <p:nvSpPr>
          <p:cNvPr id="3" name="Прямоугольник 2"/>
          <p:cNvSpPr/>
          <p:nvPr/>
        </p:nvSpPr>
        <p:spPr>
          <a:xfrm>
            <a:off x="2304488" y="474642"/>
            <a:ext cx="6511636" cy="5909310"/>
          </a:xfrm>
          <a:prstGeom prst="rect">
            <a:avLst/>
          </a:prstGeom>
        </p:spPr>
        <p:txBody>
          <a:bodyPr wrap="square">
            <a:spAutoFit/>
          </a:bodyPr>
          <a:lstStyle/>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10. До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методів, які використовує соціальний педагог у виховній роботі, належать: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Маніпуляції</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Конструктивний діалог зі здобувачами освіти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Приниження</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smtClean="0">
                <a:latin typeface="Times New Roman" panose="02020603050405020304" pitchFamily="18" charset="0"/>
                <a:ea typeface="Calibri" panose="020F0502020204030204" pitchFamily="34" charset="0"/>
                <a:cs typeface="Times New Roman" panose="02020603050405020304" pitchFamily="18" charset="0"/>
              </a:rPr>
              <a:t>Г.</a:t>
            </a:r>
            <a:r>
              <a:rPr lang="uk-UA" dirty="0" smtClean="0">
                <a:latin typeface="Times New Roman" panose="02020603050405020304" pitchFamily="18" charset="0"/>
                <a:ea typeface="Calibri" panose="020F0502020204030204" pitchFamily="34" charset="0"/>
                <a:cs typeface="Times New Roman" panose="02020603050405020304" pitchFamily="18" charset="0"/>
              </a:rPr>
              <a:t> Ігнорування</a:t>
            </a:r>
            <a:endParaRPr lang="en-US" sz="1200" dirty="0" smtClean="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11. Успішність виховного процесу соціального педагога залежить від: </a:t>
            </a:r>
            <a:endParaRPr lang="en-US" sz="12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smtClean="0">
                <a:latin typeface="Times New Roman" panose="02020603050405020304" pitchFamily="18" charset="0"/>
                <a:ea typeface="Calibri" panose="020F0502020204030204" pitchFamily="34" charset="0"/>
                <a:cs typeface="Times New Roman" panose="02020603050405020304" pitchFamily="18" charset="0"/>
              </a:rPr>
              <a:t>А</a:t>
            </a:r>
            <a:r>
              <a:rPr lang="uk-UA" b="1" dirty="0">
                <a:latin typeface="Times New Roman" panose="02020603050405020304" pitchFamily="18" charset="0"/>
                <a:ea typeface="Calibri" panose="020F0502020204030204" pitchFamily="34" charset="0"/>
                <a:cs typeface="Times New Roman" panose="02020603050405020304" pitchFamily="18" charset="0"/>
              </a:rPr>
              <a:t>. </a:t>
            </a:r>
            <a:r>
              <a:rPr lang="uk-UA" dirty="0">
                <a:latin typeface="Times New Roman" panose="02020603050405020304" pitchFamily="18" charset="0"/>
                <a:ea typeface="Calibri" panose="020F0502020204030204" pitchFamily="34" charset="0"/>
                <a:cs typeface="Times New Roman" panose="02020603050405020304" pitchFamily="18" charset="0"/>
              </a:rPr>
              <a:t>Залякування здобувачів освіти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Тісної співпраці з усіма учасниками освітнього процесу</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Особистих уподобань педагога</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Відсторонення здобувачів освіти із проблемами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12. Одним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з напрямів роботи соціального педагога є: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Оцінювання знань здобувачів освіти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Викладання уроків згідно навчального плану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a:t>
            </a:r>
            <a:r>
              <a:rPr lang="uk-UA" dirty="0">
                <a:latin typeface="Times New Roman" panose="02020603050405020304" pitchFamily="18" charset="0"/>
                <a:ea typeface="Calibri" panose="020F0502020204030204" pitchFamily="34" charset="0"/>
                <a:cs typeface="Times New Roman" panose="02020603050405020304" pitchFamily="18" charset="0"/>
              </a:rPr>
              <a:t> Перевірка домашніх завдань</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5000"/>
              </a:lnSpc>
              <a:spcAft>
                <a:spcPts val="80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Профілактика соціального неблагополуччя серед здобувачів освіти</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3533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2304488" cy="6858594"/>
          </a:xfrm>
          <a:prstGeom prst="rect">
            <a:avLst/>
          </a:prstGeom>
        </p:spPr>
      </p:pic>
      <p:sp>
        <p:nvSpPr>
          <p:cNvPr id="3" name="Прямоугольник 2"/>
          <p:cNvSpPr/>
          <p:nvPr/>
        </p:nvSpPr>
        <p:spPr>
          <a:xfrm>
            <a:off x="2660072" y="598747"/>
            <a:ext cx="5929745" cy="3873368"/>
          </a:xfrm>
          <a:prstGeom prst="rect">
            <a:avLst/>
          </a:prstGeom>
        </p:spPr>
        <p:txBody>
          <a:bodyPr wrap="square">
            <a:spAutoFit/>
          </a:bodyPr>
          <a:lstStyle/>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13. Соціальний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педагог повинен бути:</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Емпатійним і відкритим до співпраці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Нейтральним і відстороненим</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Індивідуалістом</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Авторитарним і жорстким</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lvl="0" algn="just">
              <a:lnSpc>
                <a:spcPct val="105000"/>
              </a:lnSpc>
              <a:spcAft>
                <a:spcPts val="0"/>
              </a:spcAft>
            </a:pPr>
            <a:r>
              <a:rPr lang="uk-UA"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14. Яка </a:t>
            </a:r>
            <a:r>
              <a:rPr lang="uk-UA"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з наведених рис НЕ сприяє ефективній виховній діяльності соціального педагога?: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А. </a:t>
            </a:r>
            <a:r>
              <a:rPr lang="uk-UA" dirty="0">
                <a:latin typeface="Times New Roman" panose="02020603050405020304" pitchFamily="18" charset="0"/>
                <a:ea typeface="Calibri" panose="020F0502020204030204" pitchFamily="34" charset="0"/>
                <a:cs typeface="Times New Roman" panose="02020603050405020304" pitchFamily="18" charset="0"/>
              </a:rPr>
              <a:t>Терпимість</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Б. </a:t>
            </a:r>
            <a:r>
              <a:rPr lang="uk-UA" dirty="0">
                <a:latin typeface="Times New Roman" panose="02020603050405020304" pitchFamily="18" charset="0"/>
                <a:ea typeface="Calibri" panose="020F0502020204030204" pitchFamily="34" charset="0"/>
                <a:cs typeface="Times New Roman" panose="02020603050405020304" pitchFamily="18" charset="0"/>
              </a:rPr>
              <a:t>Рефлексивність</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В. </a:t>
            </a:r>
            <a:r>
              <a:rPr lang="uk-UA" dirty="0">
                <a:latin typeface="Times New Roman" panose="02020603050405020304" pitchFamily="18" charset="0"/>
                <a:ea typeface="Calibri" panose="020F0502020204030204" pitchFamily="34" charset="0"/>
                <a:cs typeface="Times New Roman" panose="02020603050405020304" pitchFamily="18" charset="0"/>
              </a:rPr>
              <a:t>Відчудження</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Courier New" panose="02070309020205020404" pitchFamily="49" charset="0"/>
              <a:buChar char="o"/>
            </a:pPr>
            <a:r>
              <a:rPr lang="uk-UA" b="1" dirty="0">
                <a:latin typeface="Times New Roman" panose="02020603050405020304" pitchFamily="18" charset="0"/>
                <a:ea typeface="Calibri" panose="020F0502020204030204" pitchFamily="34" charset="0"/>
                <a:cs typeface="Times New Roman" panose="02020603050405020304" pitchFamily="18" charset="0"/>
              </a:rPr>
              <a:t>Г. </a:t>
            </a:r>
            <a:r>
              <a:rPr lang="uk-UA" dirty="0">
                <a:latin typeface="Times New Roman" panose="02020603050405020304" pitchFamily="18" charset="0"/>
                <a:ea typeface="Calibri" panose="020F0502020204030204" pitchFamily="34" charset="0"/>
                <a:cs typeface="Times New Roman" panose="02020603050405020304" pitchFamily="18" charset="0"/>
              </a:rPr>
              <a:t>Комунікабельність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80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3630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66110" y="134764"/>
            <a:ext cx="4572000" cy="5036763"/>
          </a:xfrm>
          <a:prstGeom prst="rect">
            <a:avLst/>
          </a:prstGeom>
        </p:spPr>
        <p:txBody>
          <a:bodyPr>
            <a:spAutoFit/>
          </a:bodyPr>
          <a:lstStyle/>
          <a:p>
            <a:pPr marL="457200" algn="just">
              <a:lnSpc>
                <a:spcPct val="105000"/>
              </a:lnSpc>
              <a:spcAft>
                <a:spcPts val="0"/>
              </a:spcAft>
            </a:pPr>
            <a:r>
              <a:rPr lang="uk-UA" b="1" dirty="0">
                <a:latin typeface="Times New Roman" panose="02020603050405020304" pitchFamily="18" charset="0"/>
                <a:ea typeface="Calibri" panose="020F0502020204030204" pitchFamily="34" charset="0"/>
                <a:cs typeface="Times New Roman" panose="02020603050405020304" pitchFamily="18" charset="0"/>
              </a:rPr>
              <a:t>Правильні відповіді на запитання тесту:</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Б</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Г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В</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Б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В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А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А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Б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Б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Б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Б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Г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А </a:t>
            </a: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800"/>
              </a:spcAft>
              <a:buFont typeface="+mj-lt"/>
              <a:buAutoNum type="arabicPeriod"/>
            </a:pPr>
            <a:r>
              <a:rPr lang="uk-UA" b="1" dirty="0">
                <a:latin typeface="Times New Roman" panose="02020603050405020304" pitchFamily="18" charset="0"/>
                <a:ea typeface="Calibri" panose="020F0502020204030204" pitchFamily="34" charset="0"/>
                <a:cs typeface="Times New Roman" panose="02020603050405020304" pitchFamily="18" charset="0"/>
              </a:rPr>
              <a:t>– В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0" y="0"/>
            <a:ext cx="2304488" cy="6858594"/>
          </a:xfrm>
          <a:prstGeom prst="rect">
            <a:avLst/>
          </a:prstGeom>
        </p:spPr>
      </p:pic>
      <p:sp>
        <p:nvSpPr>
          <p:cNvPr id="4" name="Прямоугольник 3"/>
          <p:cNvSpPr/>
          <p:nvPr/>
        </p:nvSpPr>
        <p:spPr>
          <a:xfrm>
            <a:off x="4572000" y="5028961"/>
            <a:ext cx="4572000" cy="1649169"/>
          </a:xfrm>
          <a:prstGeom prst="rect">
            <a:avLst/>
          </a:prstGeom>
        </p:spPr>
        <p:txBody>
          <a:bodyPr>
            <a:spAutoFit/>
          </a:bodyPr>
          <a:lstStyle/>
          <a:p>
            <a:pPr algn="ctr">
              <a:lnSpc>
                <a:spcPct val="105000"/>
              </a:lnSpc>
              <a:spcAft>
                <a:spcPts val="800"/>
              </a:spcAft>
            </a:pPr>
            <a:r>
              <a:rPr lang="uk-UA" b="1" dirty="0">
                <a:latin typeface="Times New Roman" panose="02020603050405020304" pitchFamily="18" charset="0"/>
                <a:ea typeface="Calibri" panose="020F0502020204030204" pitchFamily="34" charset="0"/>
                <a:cs typeface="Times New Roman" panose="02020603050405020304" pitchFamily="18" charset="0"/>
              </a:rPr>
              <a:t>Підрахунок балів:</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5000"/>
              </a:lnSpc>
              <a:spcAft>
                <a:spcPts val="0"/>
              </a:spcAft>
              <a:buFont typeface="Wingdings" panose="05000000000000000000" pitchFamily="2" charset="2"/>
              <a:buChar char=""/>
            </a:pPr>
            <a:r>
              <a:rPr lang="uk-UA" b="1" dirty="0">
                <a:latin typeface="Times New Roman" panose="02020603050405020304" pitchFamily="18" charset="0"/>
                <a:ea typeface="Calibri" panose="020F0502020204030204" pitchFamily="34" charset="0"/>
                <a:cs typeface="Times New Roman" panose="02020603050405020304" pitchFamily="18" charset="0"/>
              </a:rPr>
              <a:t>Підрахуйте кількість правильних відповідей </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marL="186690">
              <a:lnSpc>
                <a:spcPct val="105000"/>
              </a:lnSpc>
              <a:spcAft>
                <a:spcPts val="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5000"/>
              </a:lnSpc>
              <a:spcAft>
                <a:spcPts val="800"/>
              </a:spcAft>
              <a:buFont typeface="Wingdings" panose="05000000000000000000" pitchFamily="2" charset="2"/>
              <a:buChar char=""/>
            </a:pPr>
            <a:r>
              <a:rPr lang="uk-UA" b="1" dirty="0">
                <a:latin typeface="Times New Roman" panose="02020603050405020304" pitchFamily="18" charset="0"/>
                <a:ea typeface="Calibri" panose="020F0502020204030204" pitchFamily="34" charset="0"/>
                <a:cs typeface="Times New Roman" panose="02020603050405020304" pitchFamily="18" charset="0"/>
              </a:rPr>
              <a:t>Максимальна кількість балів: </a:t>
            </a:r>
            <a:r>
              <a:rPr lang="uk-UA" b="1" u="sng" dirty="0">
                <a:latin typeface="Times New Roman" panose="02020603050405020304" pitchFamily="18" charset="0"/>
                <a:ea typeface="Calibri" panose="020F0502020204030204" pitchFamily="34" charset="0"/>
                <a:cs typeface="Times New Roman" panose="02020603050405020304" pitchFamily="18" charset="0"/>
              </a:rPr>
              <a:t>14</a:t>
            </a: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50613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05891" y="96982"/>
            <a:ext cx="6705599" cy="6922408"/>
          </a:xfrm>
          <a:prstGeom prst="rect">
            <a:avLst/>
          </a:prstGeom>
        </p:spPr>
        <p:txBody>
          <a:bodyPr wrap="square">
            <a:spAutoFit/>
          </a:bodyPr>
          <a:lstStyle/>
          <a:p>
            <a:pPr algn="ctr">
              <a:lnSpc>
                <a:spcPct val="105000"/>
              </a:lnSpc>
              <a:spcAft>
                <a:spcPts val="800"/>
              </a:spcAft>
            </a:pPr>
            <a:r>
              <a:rPr lang="uk-UA" sz="2400" b="1" u="sng" dirty="0">
                <a:latin typeface="Times New Roman" panose="02020603050405020304" pitchFamily="18" charset="0"/>
                <a:ea typeface="Calibri" panose="020F0502020204030204" pitchFamily="34" charset="0"/>
                <a:cs typeface="Times New Roman" panose="02020603050405020304" pitchFamily="18" charset="0"/>
              </a:rPr>
              <a:t>Тлумачення результатів тестування</a:t>
            </a:r>
            <a:r>
              <a:rPr lang="uk-UA" sz="2400" b="1" u="sng"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05000"/>
              </a:lnSpc>
              <a:spcAft>
                <a:spcPts val="800"/>
              </a:spcAft>
            </a:pPr>
            <a:endParaRPr lang="en-US" sz="1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5000"/>
              </a:lnSpc>
              <a:spcAft>
                <a:spcPts val="0"/>
              </a:spcAft>
              <a:buSzPts val="1600"/>
              <a:buFont typeface="Wingdings" panose="05000000000000000000" pitchFamily="2" charset="2"/>
              <a:buChar char=""/>
            </a:pPr>
            <a:r>
              <a:rPr lang="uk-UA"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12 – 14 балів – Високий рівень потенціалу виховної ролі соціального педагога</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0"/>
              </a:spcAft>
            </a:pPr>
            <a:r>
              <a:rPr lang="uk-UA" sz="2400" b="1" dirty="0">
                <a:latin typeface="Times New Roman" panose="02020603050405020304" pitchFamily="18" charset="0"/>
                <a:ea typeface="Calibri" panose="020F0502020204030204" pitchFamily="34" charset="0"/>
                <a:cs typeface="Times New Roman" panose="02020603050405020304" pitchFamily="18" charset="0"/>
              </a:rPr>
              <a:t>Ви добре орієнтуєтесь у завданнях, принципах та ефективних підходах виховної діяльності соціального педагога. Ви вважаєте, що соціальний педагог має значний позитивний вплив на розвиток особистості здобувачів освіти. Ваша діяльність ефективна, сприяє формуванню моральних орієнтирів, соціальних навичок і її внесок у розвиток особистості здобувачів освіти є вагомим і продуктивним. Ваша позиція може бути основою для формування безпечного освітнього середовища.</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800"/>
              </a:spcAft>
            </a:pPr>
            <a:r>
              <a:rPr lang="uk-UA" b="1" dirty="0">
                <a:latin typeface="Times New Roman" panose="02020603050405020304" pitchFamily="18"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0" y="-594"/>
            <a:ext cx="2105891" cy="6858594"/>
          </a:xfrm>
          <a:prstGeom prst="rect">
            <a:avLst/>
          </a:prstGeom>
        </p:spPr>
      </p:pic>
    </p:spTree>
    <p:extLst>
      <p:ext uri="{BB962C8B-B14F-4D97-AF65-F5344CB8AC3E}">
        <p14:creationId xmlns:p14="http://schemas.microsoft.com/office/powerpoint/2010/main" val="42116745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2304488" cy="6858594"/>
          </a:xfrm>
          <a:prstGeom prst="rect">
            <a:avLst/>
          </a:prstGeom>
        </p:spPr>
      </p:pic>
      <p:sp>
        <p:nvSpPr>
          <p:cNvPr id="3" name="Прямоугольник 2"/>
          <p:cNvSpPr/>
          <p:nvPr/>
        </p:nvSpPr>
        <p:spPr>
          <a:xfrm>
            <a:off x="2304488" y="377267"/>
            <a:ext cx="6562421" cy="5909310"/>
          </a:xfrm>
          <a:prstGeom prst="rect">
            <a:avLst/>
          </a:prstGeom>
        </p:spPr>
        <p:txBody>
          <a:bodyPr wrap="square">
            <a:spAutoFit/>
          </a:bodyPr>
          <a:lstStyle/>
          <a:p>
            <a:pPr marL="342900" lvl="0" indent="-342900" algn="just">
              <a:lnSpc>
                <a:spcPct val="105000"/>
              </a:lnSpc>
              <a:spcAft>
                <a:spcPts val="0"/>
              </a:spcAft>
              <a:buSzPts val="1600"/>
              <a:buFont typeface="Wingdings" panose="05000000000000000000" pitchFamily="2" charset="2"/>
              <a:buChar char=""/>
            </a:pPr>
            <a:r>
              <a:rPr lang="uk-UA"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8 – 11 балів – Середній рівень потенціалу виховної ролі соціального </a:t>
            </a:r>
            <a:r>
              <a:rPr lang="uk-UA" sz="24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педагога</a:t>
            </a:r>
          </a:p>
          <a:p>
            <a:pPr lvl="0" algn="just">
              <a:lnSpc>
                <a:spcPct val="105000"/>
              </a:lnSpc>
              <a:spcAft>
                <a:spcPts val="0"/>
              </a:spcAft>
              <a:buSzPts val="1600"/>
            </a:pP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800"/>
              </a:spcAft>
            </a:pPr>
            <a:r>
              <a:rPr lang="uk-UA" sz="2400" b="1" dirty="0">
                <a:latin typeface="Times New Roman" panose="02020603050405020304" pitchFamily="18" charset="0"/>
                <a:ea typeface="Calibri" panose="020F0502020204030204" pitchFamily="34" charset="0"/>
                <a:cs typeface="Times New Roman" panose="02020603050405020304" pitchFamily="18" charset="0"/>
              </a:rPr>
              <a:t>Ви маєте загальне уявлення про виховну діяльність соціального педагога, але деякі аспекти залишаються ще не до кінця зрозумілими. Ви визначаєте важливість виховної роботи соціального педагога, але вважаєте, що її вплив реалізується не повністю або має обмежений характер і не завжди видно результат. Ви вважаєте, що необхідно посилити окремі аспекти виховної діяльності та додатково ознайомитись із практиками соціально-педагогічної підтримки.</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05943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2304488" cy="6858594"/>
          </a:xfrm>
          <a:prstGeom prst="rect">
            <a:avLst/>
          </a:prstGeom>
        </p:spPr>
      </p:pic>
      <p:sp>
        <p:nvSpPr>
          <p:cNvPr id="4" name="Прямоугольник 3"/>
          <p:cNvSpPr/>
          <p:nvPr/>
        </p:nvSpPr>
        <p:spPr>
          <a:xfrm>
            <a:off x="2535381" y="668541"/>
            <a:ext cx="6179128" cy="5521512"/>
          </a:xfrm>
          <a:prstGeom prst="rect">
            <a:avLst/>
          </a:prstGeom>
        </p:spPr>
        <p:txBody>
          <a:bodyPr wrap="square">
            <a:spAutoFit/>
          </a:bodyPr>
          <a:lstStyle/>
          <a:p>
            <a:pPr marL="342900" lvl="0" indent="-342900" algn="just">
              <a:lnSpc>
                <a:spcPct val="105000"/>
              </a:lnSpc>
              <a:spcAft>
                <a:spcPts val="0"/>
              </a:spcAft>
              <a:buSzPts val="1600"/>
              <a:buFont typeface="Wingdings" panose="05000000000000000000" pitchFamily="2" charset="2"/>
              <a:buChar char=""/>
            </a:pPr>
            <a:r>
              <a:rPr lang="uk-UA"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4 – 7 балів – Низький рівень потенціалу виховної ролі соціального </a:t>
            </a:r>
            <a:r>
              <a:rPr lang="uk-UA" sz="24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педагога</a:t>
            </a:r>
          </a:p>
          <a:p>
            <a:pPr marL="342900" lvl="0" indent="-342900" algn="just">
              <a:lnSpc>
                <a:spcPct val="105000"/>
              </a:lnSpc>
              <a:spcAft>
                <a:spcPts val="0"/>
              </a:spcAft>
              <a:buSzPts val="1600"/>
              <a:buFont typeface="Wingdings" panose="05000000000000000000" pitchFamily="2" charset="2"/>
              <a:buChar char=""/>
            </a:pP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800"/>
              </a:spcAft>
            </a:pPr>
            <a:r>
              <a:rPr lang="uk-UA" sz="2400" b="1" dirty="0">
                <a:latin typeface="Times New Roman" panose="02020603050405020304" pitchFamily="18" charset="0"/>
                <a:ea typeface="Calibri" panose="020F0502020204030204" pitchFamily="34" charset="0"/>
                <a:cs typeface="Times New Roman" panose="02020603050405020304" pitchFamily="18" charset="0"/>
              </a:rPr>
              <a:t>Ви вважаєте, що соціальний педагог має певний вплив на виховання здобувачів освіти, але його ефективність є недостатньою або малопомітною. Це може свідчити про потребу в покращенні виховної взаємодії зі здобувачами освіти або про недостатню обізнаність із результатами цієї роботи. Рекомендовано глибше дослідити функції та методи соціально-педагогічного супроводу.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1911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2304488" cy="6858594"/>
          </a:xfrm>
          <a:prstGeom prst="rect">
            <a:avLst/>
          </a:prstGeom>
        </p:spPr>
      </p:pic>
      <p:sp>
        <p:nvSpPr>
          <p:cNvPr id="3" name="Прямоугольник 2"/>
          <p:cNvSpPr/>
          <p:nvPr/>
        </p:nvSpPr>
        <p:spPr>
          <a:xfrm>
            <a:off x="2304488" y="557183"/>
            <a:ext cx="6188348" cy="5133713"/>
          </a:xfrm>
          <a:prstGeom prst="rect">
            <a:avLst/>
          </a:prstGeom>
        </p:spPr>
        <p:txBody>
          <a:bodyPr wrap="square">
            <a:spAutoFit/>
          </a:bodyPr>
          <a:lstStyle/>
          <a:p>
            <a:pPr marL="342900" lvl="0" indent="-342900" algn="just">
              <a:lnSpc>
                <a:spcPct val="105000"/>
              </a:lnSpc>
              <a:spcAft>
                <a:spcPts val="0"/>
              </a:spcAft>
              <a:buSzPts val="1600"/>
              <a:buFont typeface="Wingdings" panose="05000000000000000000" pitchFamily="2" charset="2"/>
              <a:buChar char=""/>
            </a:pPr>
            <a:r>
              <a:rPr lang="uk-UA" sz="24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0 – 3 балів – Дуже низький рівень потенціалу виховної ролі соціального </a:t>
            </a:r>
            <a:r>
              <a:rPr lang="uk-UA" sz="2400" b="1"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педагога</a:t>
            </a:r>
          </a:p>
          <a:p>
            <a:pPr lvl="0" algn="just">
              <a:lnSpc>
                <a:spcPct val="105000"/>
              </a:lnSpc>
              <a:spcAft>
                <a:spcPts val="0"/>
              </a:spcAft>
              <a:buSzPts val="1600"/>
            </a:pP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457200" algn="just">
              <a:lnSpc>
                <a:spcPct val="105000"/>
              </a:lnSpc>
              <a:spcAft>
                <a:spcPts val="800"/>
              </a:spcAft>
            </a:pPr>
            <a:r>
              <a:rPr lang="uk-UA" sz="2400" b="1" dirty="0">
                <a:latin typeface="Times New Roman" panose="02020603050405020304" pitchFamily="18" charset="0"/>
                <a:ea typeface="Calibri" panose="020F0502020204030204" pitchFamily="34" charset="0"/>
                <a:cs typeface="Times New Roman" panose="02020603050405020304" pitchFamily="18" charset="0"/>
              </a:rPr>
              <a:t>На вашу думку, виховне значення роботи соціального педагога є мінімальним. Це може бути результатом незначного досвіду роботи, браку взаємодії зі здобувачами освіти або неефективності роботи. Рекомендується звернутися до фахової літератури та практик соціального супроводу здобувачів освіти.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50708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2304488" cy="6858594"/>
          </a:xfrm>
          <a:prstGeom prst="rect">
            <a:avLst/>
          </a:prstGeom>
        </p:spPr>
      </p:pic>
      <p:sp>
        <p:nvSpPr>
          <p:cNvPr id="3" name="Прямоугольник 2"/>
          <p:cNvSpPr/>
          <p:nvPr/>
        </p:nvSpPr>
        <p:spPr>
          <a:xfrm>
            <a:off x="1399310" y="1071691"/>
            <a:ext cx="7647708" cy="2246769"/>
          </a:xfrm>
          <a:prstGeom prst="rect">
            <a:avLst/>
          </a:prstGeom>
        </p:spPr>
        <p:txBody>
          <a:bodyPr wrap="square">
            <a:spAutoFit/>
          </a:bodyPr>
          <a:lstStyle/>
          <a:p>
            <a:pPr algn="ctr">
              <a:lnSpc>
                <a:spcPct val="115000"/>
              </a:lnSpc>
              <a:spcAft>
                <a:spcPts val="1000"/>
              </a:spcAft>
            </a:pPr>
            <a:r>
              <a:rPr lang="ru-RU" sz="2000" b="1" dirty="0">
                <a:latin typeface="Cambria" panose="02040503050406030204" pitchFamily="18" charset="0"/>
                <a:ea typeface="Calibri" panose="020F0502020204030204" pitchFamily="34" charset="0"/>
                <a:cs typeface="Cambria" panose="02040503050406030204" pitchFamily="18" charset="0"/>
              </a:rPr>
              <a:t>Гра</a:t>
            </a:r>
            <a:r>
              <a:rPr lang="ru-RU" sz="2000" b="1" dirty="0">
                <a:latin typeface="Baskerville Old Face" panose="02020602080505020303" pitchFamily="18" charset="0"/>
                <a:ea typeface="Calibri" panose="020F0502020204030204" pitchFamily="34" charset="0"/>
                <a:cs typeface="Times New Roman" panose="02020603050405020304" pitchFamily="18" charset="0"/>
              </a:rPr>
              <a:t> «</a:t>
            </a:r>
            <a:r>
              <a:rPr lang="ru-RU" sz="2000" b="1" dirty="0" err="1">
                <a:latin typeface="Cambria" panose="02040503050406030204" pitchFamily="18" charset="0"/>
                <a:ea typeface="Calibri" panose="020F0502020204030204" pitchFamily="34" charset="0"/>
                <a:cs typeface="Cambria" panose="02040503050406030204" pitchFamily="18" charset="0"/>
              </a:rPr>
              <a:t>Відповідність</a:t>
            </a:r>
            <a:r>
              <a:rPr lang="ru-RU" sz="2000" b="1" dirty="0">
                <a:latin typeface="Baskerville Old Face" panose="02020602080505020303" pitchFamily="18" charset="0"/>
                <a:ea typeface="Calibri" panose="020F0502020204030204" pitchFamily="34" charset="0"/>
                <a:cs typeface="Times New Roman" panose="02020603050405020304" pitchFamily="18" charset="0"/>
              </a:rPr>
              <a:t>»</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uk-UA" sz="20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3"/>
              </a:rPr>
              <a:t>https://naurok.com.ua/test/viznachennya-rivnya-vihovnogo-potencialu-roboti-socialnogo-pedagoga-zi-zdobuvachami-osviti-3405970/match</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ru-RU" sz="2000" b="1" dirty="0">
                <a:latin typeface="Cambria" panose="02040503050406030204" pitchFamily="18" charset="0"/>
                <a:ea typeface="Calibri" panose="020F0502020204030204" pitchFamily="34" charset="0"/>
                <a:cs typeface="Cambria" panose="02040503050406030204" pitchFamily="18" charset="0"/>
              </a:rPr>
              <a:t>Тест</a:t>
            </a:r>
            <a:r>
              <a:rPr lang="ru-RU" sz="2000" b="1" dirty="0">
                <a:latin typeface="Baskerville Old Face" panose="02020602080505020303" pitchFamily="18" charset="0"/>
                <a:ea typeface="Calibri" panose="020F0502020204030204" pitchFamily="34" charset="0"/>
                <a:cs typeface="Times New Roman" panose="02020603050405020304" pitchFamily="18" charset="0"/>
              </a:rPr>
              <a:t> </a:t>
            </a:r>
            <a:r>
              <a:rPr lang="ru-RU" sz="2000" b="1" dirty="0" err="1">
                <a:latin typeface="Cambria" panose="02040503050406030204" pitchFamily="18" charset="0"/>
                <a:ea typeface="Calibri" panose="020F0502020204030204" pitchFamily="34" charset="0"/>
                <a:cs typeface="Cambria" panose="02040503050406030204" pitchFamily="18" charset="0"/>
              </a:rPr>
              <a:t>оцінювання</a:t>
            </a:r>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ru-RU" sz="2000" u="sng" dirty="0">
                <a:solidFill>
                  <a:srgbClr val="0000FF"/>
                </a:solidFill>
                <a:latin typeface="Calibri" panose="020F0502020204030204" pitchFamily="34" charset="0"/>
                <a:ea typeface="Calibri" panose="020F0502020204030204" pitchFamily="34" charset="0"/>
                <a:cs typeface="Times New Roman" panose="02020603050405020304" pitchFamily="18" charset="0"/>
                <a:hlinkClick r:id="rId4"/>
              </a:rPr>
              <a:t>https://naurok.com.ua/test/start/3405970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074" name="Picture 2" descr="Что такое эмоциональное лидерство в компании? - Андрей Останин"/>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3164" y="3880283"/>
            <a:ext cx="3405043" cy="2215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276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208</TotalTime>
  <Words>675</Words>
  <Application>Microsoft Office PowerPoint</Application>
  <PresentationFormat>Экран (4:3)</PresentationFormat>
  <Paragraphs>141</Paragraphs>
  <Slides>21</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21</vt:i4>
      </vt:variant>
    </vt:vector>
  </HeadingPairs>
  <TitlesOfParts>
    <vt:vector size="29" baseType="lpstr">
      <vt:lpstr>Arial</vt:lpstr>
      <vt:lpstr>Baskerville Old Face</vt:lpstr>
      <vt:lpstr>Calibri</vt:lpstr>
      <vt:lpstr>Cambria</vt:lpstr>
      <vt:lpstr>Courier New</vt:lpstr>
      <vt:lpstr>Times New Roman</vt:lpstr>
      <vt:lpstr>Wingdings</vt:lpstr>
      <vt:lpstr>Office Theme</vt:lpstr>
      <vt:lpstr>Зміст і форми роботи соціального педагога   зі здобувачами освіти. Тест «Визначення рівня виховного потенціалу роботи соціального педагога» </vt:lpstr>
      <vt:lpstr>Соціальний педагог</vt:lpstr>
      <vt:lpstr>Виховна робота соціального педагога  -                   це цілеспрямована діяльність що формує у здобувачів освіти моральні орієнтири, адаптацію в соціумі, вміння будувати міжособистісні стосунки та приймати відповідальні рішення</vt:lpstr>
      <vt:lpstr>Роль соціального педагога</vt:lpstr>
      <vt:lpstr>Соціальний педагог допомагає здобувачам освіти не лише адаптуватися до освітнього середовища, а й розкрити свій потенціал, відчути підтримку та розуміння. Завдяки індивідуальній роботі, спостереженню, аналізу поведінки здобувачів освіти і співпраці з батьками та вчителями, фахівець створює умови для гармонійного розвитку особистості.</vt:lpstr>
      <vt:lpstr>Успішна виховна діяльність можлива лише тоді, коли педагог володіє високим рівнем виховного потенціалу – тобто знаннями, навичками, емоційною чуйністю, вмінням знаходити підхід до кожного здобувача освіти.</vt:lpstr>
      <vt:lpstr>Пам’ятаймо: формуючи особистість здобувача освіти, ми формуємо майбутнє!</vt:lpstr>
      <vt:lpstr>Тест  «Визначення рівня виховного потенціалу роботи соціального педагога зі здобувачами освіти»</vt:lpstr>
      <vt:lpstr>Даний тест на визначення рівня виховного потенціалу соціального педагога дозволить оцінити власні сильні сторони, а також виявити напрямки для подальшого професійного розвитку</vt:lpstr>
      <vt:lpstr>Тест                                                                                                            «Визначення рівня виховного потенціалу роботи                               соціального педагога зі здобувачами освіти»  Інструкція:  Перед вами 14 тверджень, які стосуються виховної ролі соціального педагога. До кожного з них подано 4 варіанти відповідей.  Ваше завдання – обрати одну правильну відповідь (позначити галочкою)  За правильну відповідь зараховується – 1 бал.   За неправильну відповідь – 0 балів.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Зміст і форми роботи соціального педагога зі здобувачами освіти</dc:title>
  <dc:subject/>
  <dc:creator/>
  <cp:keywords/>
  <dc:description>generated using python-pptx</dc:description>
  <cp:lastModifiedBy>Userty</cp:lastModifiedBy>
  <cp:revision>25</cp:revision>
  <dcterms:created xsi:type="dcterms:W3CDTF">2013-01-27T09:14:16Z</dcterms:created>
  <dcterms:modified xsi:type="dcterms:W3CDTF">2025-05-13T12:21:54Z</dcterms:modified>
  <cp:category/>
</cp:coreProperties>
</file>