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8288000" cy="10287000"/>
  <p:notesSz cx="6858000" cy="9144000"/>
  <p:embeddedFontLst>
    <p:embeddedFont>
      <p:font typeface="Calibri" panose="020F0502020204030204" pitchFamily="34" charset="0"/>
      <p:regular r:id="rId14"/>
      <p:bold r:id="rId15"/>
      <p:italic r:id="rId16"/>
      <p:boldItalic r:id="rId17"/>
    </p:embeddedFont>
    <p:embeddedFont>
      <p:font typeface="Open Sans Bold" panose="020B0604020202020204" charset="0"/>
      <p:regular r:id="rId18"/>
    </p:embeddedFont>
    <p:embeddedFont>
      <p:font typeface="Helvetica World" panose="020B0604020202020204" charset="-128"/>
      <p:regular r:id="rId19"/>
    </p:embeddedFont>
    <p:embeddedFont>
      <p:font typeface="Ubuntu Bold" panose="020B0604020202020204" charset="0"/>
      <p:regular r:id="rId20"/>
    </p:embeddedFont>
    <p:embeddedFont>
      <p:font typeface="Open Sans" panose="020B0604020202020204" charset="0"/>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3" d="100"/>
          <a:sy n="53" d="100"/>
        </p:scale>
        <p:origin x="730"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12/29/2024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049846" y="-956492"/>
            <a:ext cx="9873830" cy="11243492"/>
          </a:xfrm>
          <a:custGeom>
            <a:avLst/>
            <a:gdLst/>
            <a:ahLst/>
            <a:cxnLst/>
            <a:rect l="l" t="t" r="r" b="b"/>
            <a:pathLst>
              <a:path w="9873830" h="11243492">
                <a:moveTo>
                  <a:pt x="0" y="0"/>
                </a:moveTo>
                <a:lnTo>
                  <a:pt x="9873831" y="0"/>
                </a:lnTo>
                <a:lnTo>
                  <a:pt x="9873831" y="11243492"/>
                </a:lnTo>
                <a:lnTo>
                  <a:pt x="0" y="11243492"/>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3" name="TextBox 3"/>
          <p:cNvSpPr txBox="1"/>
          <p:nvPr/>
        </p:nvSpPr>
        <p:spPr>
          <a:xfrm>
            <a:off x="2291050" y="3843652"/>
            <a:ext cx="13705901" cy="2637797"/>
          </a:xfrm>
          <a:prstGeom prst="rect">
            <a:avLst/>
          </a:prstGeom>
        </p:spPr>
        <p:txBody>
          <a:bodyPr lIns="0" tIns="0" rIns="0" bIns="0" rtlCol="0" anchor="t">
            <a:spAutoFit/>
          </a:bodyPr>
          <a:lstStyle/>
          <a:p>
            <a:pPr algn="ctr">
              <a:lnSpc>
                <a:spcPts val="10358"/>
              </a:lnSpc>
            </a:pPr>
            <a:r>
              <a:rPr lang="en-US" sz="8930" spc="-258">
                <a:solidFill>
                  <a:srgbClr val="034383"/>
                </a:solidFill>
                <a:latin typeface="Helvetica World"/>
                <a:ea typeface="Helvetica World"/>
                <a:cs typeface="Helvetica World"/>
                <a:sym typeface="Helvetica World"/>
              </a:rPr>
              <a:t>ПРИЙОМИ РОБОТИ З ТЕКСТОМ У ПІДРУЧНИКУ</a:t>
            </a:r>
          </a:p>
        </p:txBody>
      </p:sp>
      <p:sp>
        <p:nvSpPr>
          <p:cNvPr id="4" name="Freeform 4"/>
          <p:cNvSpPr/>
          <p:nvPr/>
        </p:nvSpPr>
        <p:spPr>
          <a:xfrm rot="-5400000" flipV="1">
            <a:off x="12349317" y="4969873"/>
            <a:ext cx="6157558" cy="6157558"/>
          </a:xfrm>
          <a:custGeom>
            <a:avLst/>
            <a:gdLst/>
            <a:ahLst/>
            <a:cxnLst/>
            <a:rect l="l" t="t" r="r" b="b"/>
            <a:pathLst>
              <a:path w="6157558" h="6157558">
                <a:moveTo>
                  <a:pt x="0" y="6157558"/>
                </a:moveTo>
                <a:lnTo>
                  <a:pt x="6157558" y="6157558"/>
                </a:lnTo>
                <a:lnTo>
                  <a:pt x="6157558" y="0"/>
                </a:lnTo>
                <a:lnTo>
                  <a:pt x="0" y="0"/>
                </a:lnTo>
                <a:lnTo>
                  <a:pt x="0" y="6157558"/>
                </a:lnTo>
                <a:close/>
              </a:path>
            </a:pathLst>
          </a:custGeom>
          <a:blipFill>
            <a:blip r:embed="rId4">
              <a:extLst>
                <a:ext uri="{96DAC541-7B7A-43D3-8B79-37D633B846F1}">
                  <asvg:svgBlip xmlns="" xmlns:asvg="http://schemas.microsoft.com/office/drawing/2016/SVG/main" r:embed="rId5"/>
                </a:ext>
              </a:extLst>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0694" y="-166154"/>
            <a:ext cx="10631517" cy="10631517"/>
          </a:xfrm>
          <a:custGeom>
            <a:avLst/>
            <a:gdLst/>
            <a:ahLst/>
            <a:cxnLst/>
            <a:rect l="l" t="t" r="r" b="b"/>
            <a:pathLst>
              <a:path w="10631517" h="10631517">
                <a:moveTo>
                  <a:pt x="0" y="0"/>
                </a:moveTo>
                <a:lnTo>
                  <a:pt x="10631517" y="0"/>
                </a:lnTo>
                <a:lnTo>
                  <a:pt x="10631517" y="10631517"/>
                </a:lnTo>
                <a:lnTo>
                  <a:pt x="0" y="10631517"/>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sp>
        <p:nvSpPr>
          <p:cNvPr id="3" name="Freeform 3"/>
          <p:cNvSpPr/>
          <p:nvPr/>
        </p:nvSpPr>
        <p:spPr>
          <a:xfrm rot="-10800000">
            <a:off x="7897177" y="-178363"/>
            <a:ext cx="10631517" cy="10631517"/>
          </a:xfrm>
          <a:custGeom>
            <a:avLst/>
            <a:gdLst/>
            <a:ahLst/>
            <a:cxnLst/>
            <a:rect l="l" t="t" r="r" b="b"/>
            <a:pathLst>
              <a:path w="10631517" h="10631517">
                <a:moveTo>
                  <a:pt x="0" y="0"/>
                </a:moveTo>
                <a:lnTo>
                  <a:pt x="10631517" y="0"/>
                </a:lnTo>
                <a:lnTo>
                  <a:pt x="10631517" y="10631517"/>
                </a:lnTo>
                <a:lnTo>
                  <a:pt x="0" y="10631517"/>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grpSp>
        <p:nvGrpSpPr>
          <p:cNvPr id="4" name="Group 4"/>
          <p:cNvGrpSpPr/>
          <p:nvPr/>
        </p:nvGrpSpPr>
        <p:grpSpPr>
          <a:xfrm rot="-10800000">
            <a:off x="6938080" y="8246207"/>
            <a:ext cx="6064231" cy="1370341"/>
            <a:chOff x="0" y="0"/>
            <a:chExt cx="1597164" cy="360913"/>
          </a:xfrm>
        </p:grpSpPr>
        <p:sp>
          <p:nvSpPr>
            <p:cNvPr id="5" name="Freeform 5"/>
            <p:cNvSpPr/>
            <p:nvPr/>
          </p:nvSpPr>
          <p:spPr>
            <a:xfrm>
              <a:off x="0" y="0"/>
              <a:ext cx="1597164" cy="360913"/>
            </a:xfrm>
            <a:custGeom>
              <a:avLst/>
              <a:gdLst/>
              <a:ahLst/>
              <a:cxnLst/>
              <a:rect l="l" t="t" r="r" b="b"/>
              <a:pathLst>
                <a:path w="1597164" h="360913">
                  <a:moveTo>
                    <a:pt x="0" y="0"/>
                  </a:moveTo>
                  <a:lnTo>
                    <a:pt x="1597164" y="0"/>
                  </a:lnTo>
                  <a:lnTo>
                    <a:pt x="1597164" y="360913"/>
                  </a:lnTo>
                  <a:lnTo>
                    <a:pt x="0" y="360913"/>
                  </a:lnTo>
                  <a:close/>
                </a:path>
              </a:pathLst>
            </a:custGeom>
            <a:solidFill>
              <a:srgbClr val="FFFFFF"/>
            </a:solidFill>
          </p:spPr>
        </p:sp>
        <p:sp>
          <p:nvSpPr>
            <p:cNvPr id="6" name="TextBox 6"/>
            <p:cNvSpPr txBox="1"/>
            <p:nvPr/>
          </p:nvSpPr>
          <p:spPr>
            <a:xfrm>
              <a:off x="0" y="-38100"/>
              <a:ext cx="1597164" cy="399013"/>
            </a:xfrm>
            <a:prstGeom prst="rect">
              <a:avLst/>
            </a:prstGeom>
          </p:spPr>
          <p:txBody>
            <a:bodyPr lIns="50800" tIns="50800" rIns="50800" bIns="50800" rtlCol="0" anchor="ctr"/>
            <a:lstStyle/>
            <a:p>
              <a:pPr algn="ctr">
                <a:lnSpc>
                  <a:spcPts val="3295"/>
                </a:lnSpc>
              </a:pPr>
              <a:endParaRPr/>
            </a:p>
          </p:txBody>
        </p:sp>
      </p:grpSp>
      <p:grpSp>
        <p:nvGrpSpPr>
          <p:cNvPr id="7" name="Group 7"/>
          <p:cNvGrpSpPr/>
          <p:nvPr/>
        </p:nvGrpSpPr>
        <p:grpSpPr>
          <a:xfrm rot="-10800000">
            <a:off x="-1456230" y="9616548"/>
            <a:ext cx="9626215" cy="1370341"/>
            <a:chOff x="0" y="0"/>
            <a:chExt cx="2535300" cy="360913"/>
          </a:xfrm>
        </p:grpSpPr>
        <p:sp>
          <p:nvSpPr>
            <p:cNvPr id="8" name="Freeform 8"/>
            <p:cNvSpPr/>
            <p:nvPr/>
          </p:nvSpPr>
          <p:spPr>
            <a:xfrm>
              <a:off x="0" y="0"/>
              <a:ext cx="2535300" cy="360913"/>
            </a:xfrm>
            <a:custGeom>
              <a:avLst/>
              <a:gdLst/>
              <a:ahLst/>
              <a:cxnLst/>
              <a:rect l="l" t="t" r="r" b="b"/>
              <a:pathLst>
                <a:path w="2535300" h="360913">
                  <a:moveTo>
                    <a:pt x="0" y="0"/>
                  </a:moveTo>
                  <a:lnTo>
                    <a:pt x="2535300" y="0"/>
                  </a:lnTo>
                  <a:lnTo>
                    <a:pt x="2535300" y="360913"/>
                  </a:lnTo>
                  <a:lnTo>
                    <a:pt x="0" y="360913"/>
                  </a:lnTo>
                  <a:close/>
                </a:path>
              </a:pathLst>
            </a:custGeom>
            <a:solidFill>
              <a:srgbClr val="034383"/>
            </a:solidFill>
          </p:spPr>
        </p:sp>
        <p:sp>
          <p:nvSpPr>
            <p:cNvPr id="9" name="TextBox 9"/>
            <p:cNvSpPr txBox="1"/>
            <p:nvPr/>
          </p:nvSpPr>
          <p:spPr>
            <a:xfrm>
              <a:off x="0" y="-38100"/>
              <a:ext cx="2535300" cy="399013"/>
            </a:xfrm>
            <a:prstGeom prst="rect">
              <a:avLst/>
            </a:prstGeom>
          </p:spPr>
          <p:txBody>
            <a:bodyPr lIns="50800" tIns="50800" rIns="50800" bIns="50800" rtlCol="0" anchor="ctr"/>
            <a:lstStyle/>
            <a:p>
              <a:pPr algn="ctr">
                <a:lnSpc>
                  <a:spcPts val="3295"/>
                </a:lnSpc>
              </a:pPr>
              <a:endParaRPr/>
            </a:p>
          </p:txBody>
        </p:sp>
      </p:grpSp>
      <p:grpSp>
        <p:nvGrpSpPr>
          <p:cNvPr id="10" name="Group 10"/>
          <p:cNvGrpSpPr/>
          <p:nvPr/>
        </p:nvGrpSpPr>
        <p:grpSpPr>
          <a:xfrm>
            <a:off x="5285690" y="670452"/>
            <a:ext cx="6064231" cy="1370341"/>
            <a:chOff x="0" y="0"/>
            <a:chExt cx="1597164" cy="360913"/>
          </a:xfrm>
        </p:grpSpPr>
        <p:sp>
          <p:nvSpPr>
            <p:cNvPr id="11" name="Freeform 11"/>
            <p:cNvSpPr/>
            <p:nvPr/>
          </p:nvSpPr>
          <p:spPr>
            <a:xfrm>
              <a:off x="0" y="0"/>
              <a:ext cx="1597164" cy="360913"/>
            </a:xfrm>
            <a:custGeom>
              <a:avLst/>
              <a:gdLst/>
              <a:ahLst/>
              <a:cxnLst/>
              <a:rect l="l" t="t" r="r" b="b"/>
              <a:pathLst>
                <a:path w="1597164" h="360913">
                  <a:moveTo>
                    <a:pt x="0" y="0"/>
                  </a:moveTo>
                  <a:lnTo>
                    <a:pt x="1597164" y="0"/>
                  </a:lnTo>
                  <a:lnTo>
                    <a:pt x="1597164" y="360913"/>
                  </a:lnTo>
                  <a:lnTo>
                    <a:pt x="0" y="360913"/>
                  </a:lnTo>
                  <a:close/>
                </a:path>
              </a:pathLst>
            </a:custGeom>
            <a:solidFill>
              <a:srgbClr val="FFFFFF"/>
            </a:solidFill>
          </p:spPr>
        </p:sp>
        <p:sp>
          <p:nvSpPr>
            <p:cNvPr id="12" name="TextBox 12"/>
            <p:cNvSpPr txBox="1"/>
            <p:nvPr/>
          </p:nvSpPr>
          <p:spPr>
            <a:xfrm>
              <a:off x="0" y="-38100"/>
              <a:ext cx="1597164" cy="399013"/>
            </a:xfrm>
            <a:prstGeom prst="rect">
              <a:avLst/>
            </a:prstGeom>
          </p:spPr>
          <p:txBody>
            <a:bodyPr lIns="50800" tIns="50800" rIns="50800" bIns="50800" rtlCol="0" anchor="ctr"/>
            <a:lstStyle/>
            <a:p>
              <a:pPr algn="ctr">
                <a:lnSpc>
                  <a:spcPts val="3295"/>
                </a:lnSpc>
              </a:pPr>
              <a:endParaRPr/>
            </a:p>
          </p:txBody>
        </p:sp>
      </p:grpSp>
      <p:grpSp>
        <p:nvGrpSpPr>
          <p:cNvPr id="13" name="Group 13"/>
          <p:cNvGrpSpPr/>
          <p:nvPr/>
        </p:nvGrpSpPr>
        <p:grpSpPr>
          <a:xfrm>
            <a:off x="10118015" y="-699889"/>
            <a:ext cx="9626215" cy="1370341"/>
            <a:chOff x="0" y="0"/>
            <a:chExt cx="2535300" cy="360913"/>
          </a:xfrm>
        </p:grpSpPr>
        <p:sp>
          <p:nvSpPr>
            <p:cNvPr id="14" name="Freeform 14"/>
            <p:cNvSpPr/>
            <p:nvPr/>
          </p:nvSpPr>
          <p:spPr>
            <a:xfrm>
              <a:off x="0" y="0"/>
              <a:ext cx="2535300" cy="360913"/>
            </a:xfrm>
            <a:custGeom>
              <a:avLst/>
              <a:gdLst/>
              <a:ahLst/>
              <a:cxnLst/>
              <a:rect l="l" t="t" r="r" b="b"/>
              <a:pathLst>
                <a:path w="2535300" h="360913">
                  <a:moveTo>
                    <a:pt x="0" y="0"/>
                  </a:moveTo>
                  <a:lnTo>
                    <a:pt x="2535300" y="0"/>
                  </a:lnTo>
                  <a:lnTo>
                    <a:pt x="2535300" y="360913"/>
                  </a:lnTo>
                  <a:lnTo>
                    <a:pt x="0" y="360913"/>
                  </a:lnTo>
                  <a:close/>
                </a:path>
              </a:pathLst>
            </a:custGeom>
            <a:solidFill>
              <a:srgbClr val="034383"/>
            </a:solidFill>
          </p:spPr>
        </p:sp>
        <p:sp>
          <p:nvSpPr>
            <p:cNvPr id="15" name="TextBox 15"/>
            <p:cNvSpPr txBox="1"/>
            <p:nvPr/>
          </p:nvSpPr>
          <p:spPr>
            <a:xfrm>
              <a:off x="0" y="-38100"/>
              <a:ext cx="2535300" cy="399013"/>
            </a:xfrm>
            <a:prstGeom prst="rect">
              <a:avLst/>
            </a:prstGeom>
          </p:spPr>
          <p:txBody>
            <a:bodyPr lIns="50800" tIns="50800" rIns="50800" bIns="50800" rtlCol="0" anchor="ctr"/>
            <a:lstStyle/>
            <a:p>
              <a:pPr algn="ctr">
                <a:lnSpc>
                  <a:spcPts val="3295"/>
                </a:lnSpc>
              </a:pPr>
              <a:endParaRPr/>
            </a:p>
          </p:txBody>
        </p:sp>
      </p:grpSp>
      <p:sp>
        <p:nvSpPr>
          <p:cNvPr id="16" name="Freeform 16"/>
          <p:cNvSpPr/>
          <p:nvPr/>
        </p:nvSpPr>
        <p:spPr>
          <a:xfrm>
            <a:off x="1998018" y="1028700"/>
            <a:ext cx="5576586" cy="8246338"/>
          </a:xfrm>
          <a:custGeom>
            <a:avLst/>
            <a:gdLst/>
            <a:ahLst/>
            <a:cxnLst/>
            <a:rect l="l" t="t" r="r" b="b"/>
            <a:pathLst>
              <a:path w="5576586" h="8246338">
                <a:moveTo>
                  <a:pt x="0" y="0"/>
                </a:moveTo>
                <a:lnTo>
                  <a:pt x="5576586" y="0"/>
                </a:lnTo>
                <a:lnTo>
                  <a:pt x="5576586" y="8246338"/>
                </a:lnTo>
                <a:lnTo>
                  <a:pt x="0" y="8246338"/>
                </a:lnTo>
                <a:lnTo>
                  <a:pt x="0" y="0"/>
                </a:lnTo>
                <a:close/>
              </a:path>
            </a:pathLst>
          </a:custGeom>
          <a:blipFill>
            <a:blip r:embed="rId4"/>
            <a:stretch>
              <a:fillRect/>
            </a:stretch>
          </a:blipFill>
          <a:ln w="19050" cap="sq">
            <a:solidFill>
              <a:srgbClr val="000000"/>
            </a:solidFill>
            <a:prstDash val="solid"/>
            <a:miter/>
          </a:ln>
        </p:spPr>
      </p:sp>
      <p:sp>
        <p:nvSpPr>
          <p:cNvPr id="17" name="TextBox 17"/>
          <p:cNvSpPr txBox="1"/>
          <p:nvPr/>
        </p:nvSpPr>
        <p:spPr>
          <a:xfrm>
            <a:off x="8179510" y="2041350"/>
            <a:ext cx="8863557" cy="792681"/>
          </a:xfrm>
          <a:prstGeom prst="rect">
            <a:avLst/>
          </a:prstGeom>
        </p:spPr>
        <p:txBody>
          <a:bodyPr lIns="0" tIns="0" rIns="0" bIns="0" rtlCol="0" anchor="t">
            <a:spAutoFit/>
          </a:bodyPr>
          <a:lstStyle/>
          <a:p>
            <a:pPr algn="l">
              <a:lnSpc>
                <a:spcPts val="5957"/>
              </a:lnSpc>
            </a:pPr>
            <a:r>
              <a:rPr lang="en-US" sz="5415" b="1">
                <a:solidFill>
                  <a:srgbClr val="034383"/>
                </a:solidFill>
                <a:latin typeface="Ubuntu Bold"/>
                <a:ea typeface="Ubuntu Bold"/>
                <a:cs typeface="Ubuntu Bold"/>
                <a:sym typeface="Ubuntu Bold"/>
              </a:rPr>
              <a:t>ТЕОРЕТИЧНІ ВІДОМОСТІ</a:t>
            </a:r>
          </a:p>
        </p:txBody>
      </p:sp>
      <p:sp>
        <p:nvSpPr>
          <p:cNvPr id="18" name="TextBox 18"/>
          <p:cNvSpPr txBox="1"/>
          <p:nvPr/>
        </p:nvSpPr>
        <p:spPr>
          <a:xfrm>
            <a:off x="8179510" y="3875796"/>
            <a:ext cx="8236556" cy="3790950"/>
          </a:xfrm>
          <a:prstGeom prst="rect">
            <a:avLst/>
          </a:prstGeom>
        </p:spPr>
        <p:txBody>
          <a:bodyPr lIns="0" tIns="0" rIns="0" bIns="0" rtlCol="0" anchor="t">
            <a:spAutoFit/>
          </a:bodyPr>
          <a:lstStyle/>
          <a:p>
            <a:pPr algn="just">
              <a:lnSpc>
                <a:spcPts val="3750"/>
              </a:lnSpc>
            </a:pPr>
            <a:r>
              <a:rPr lang="en-US" sz="2500">
                <a:solidFill>
                  <a:srgbClr val="0D1D29"/>
                </a:solidFill>
                <a:latin typeface="Open Sans"/>
                <a:ea typeface="Open Sans"/>
                <a:cs typeface="Open Sans"/>
                <a:sym typeface="Open Sans"/>
              </a:rPr>
              <a:t>Для аналізу обрано підручник з української мови для 5 класів закладів загальної середньої освіти за авторством О. Заболотного та В. Заболотного. Зміст підручника відповідає Державному стандарту базової середньої освіти та Модельній навчальній програмі «Українська мова. 5–6 класи» для закладів загальної середньої освіти (автори: Голуб Н.Б., Горошкіна О.М.).</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260505" y="1066800"/>
            <a:ext cx="13766990" cy="949325"/>
          </a:xfrm>
          <a:prstGeom prst="rect">
            <a:avLst/>
          </a:prstGeom>
        </p:spPr>
        <p:txBody>
          <a:bodyPr lIns="0" tIns="0" rIns="0" bIns="0" rtlCol="0" anchor="t">
            <a:spAutoFit/>
          </a:bodyPr>
          <a:lstStyle/>
          <a:p>
            <a:pPr algn="ctr">
              <a:lnSpc>
                <a:spcPts val="7150"/>
              </a:lnSpc>
            </a:pPr>
            <a:r>
              <a:rPr lang="en-US" sz="6500" b="1">
                <a:solidFill>
                  <a:srgbClr val="034383"/>
                </a:solidFill>
                <a:latin typeface="Ubuntu Bold"/>
                <a:ea typeface="Ubuntu Bold"/>
                <a:cs typeface="Ubuntu Bold"/>
                <a:sym typeface="Ubuntu Bold"/>
              </a:rPr>
              <a:t>СТРУКТУРА ПІДРУЧНИКА </a:t>
            </a:r>
          </a:p>
        </p:txBody>
      </p:sp>
      <p:grpSp>
        <p:nvGrpSpPr>
          <p:cNvPr id="3" name="Group 3"/>
          <p:cNvGrpSpPr/>
          <p:nvPr/>
        </p:nvGrpSpPr>
        <p:grpSpPr>
          <a:xfrm rot="-10800000">
            <a:off x="711664" y="3285309"/>
            <a:ext cx="5384336" cy="2646747"/>
            <a:chOff x="0" y="0"/>
            <a:chExt cx="2180105" cy="1071662"/>
          </a:xfrm>
        </p:grpSpPr>
        <p:sp>
          <p:nvSpPr>
            <p:cNvPr id="4" name="Freeform 4"/>
            <p:cNvSpPr/>
            <p:nvPr/>
          </p:nvSpPr>
          <p:spPr>
            <a:xfrm>
              <a:off x="0" y="0"/>
              <a:ext cx="2180105" cy="1071662"/>
            </a:xfrm>
            <a:custGeom>
              <a:avLst/>
              <a:gdLst/>
              <a:ahLst/>
              <a:cxnLst/>
              <a:rect l="l" t="t" r="r" b="b"/>
              <a:pathLst>
                <a:path w="2180105" h="1071662">
                  <a:moveTo>
                    <a:pt x="0" y="0"/>
                  </a:moveTo>
                  <a:lnTo>
                    <a:pt x="2180105" y="0"/>
                  </a:lnTo>
                  <a:lnTo>
                    <a:pt x="2180105" y="1071662"/>
                  </a:lnTo>
                  <a:lnTo>
                    <a:pt x="0" y="1071662"/>
                  </a:lnTo>
                  <a:close/>
                </a:path>
              </a:pathLst>
            </a:custGeom>
            <a:solidFill>
              <a:srgbClr val="EFEFEF"/>
            </a:solidFill>
          </p:spPr>
        </p:sp>
        <p:sp>
          <p:nvSpPr>
            <p:cNvPr id="5" name="TextBox 5"/>
            <p:cNvSpPr txBox="1"/>
            <p:nvPr/>
          </p:nvSpPr>
          <p:spPr>
            <a:xfrm>
              <a:off x="0" y="-38100"/>
              <a:ext cx="2180105" cy="1109762"/>
            </a:xfrm>
            <a:prstGeom prst="rect">
              <a:avLst/>
            </a:prstGeom>
          </p:spPr>
          <p:txBody>
            <a:bodyPr lIns="50800" tIns="50800" rIns="50800" bIns="50800" rtlCol="0" anchor="ctr"/>
            <a:lstStyle/>
            <a:p>
              <a:pPr algn="ctr">
                <a:lnSpc>
                  <a:spcPts val="3295"/>
                </a:lnSpc>
              </a:pPr>
              <a:endParaRPr/>
            </a:p>
          </p:txBody>
        </p:sp>
      </p:grpSp>
      <p:grpSp>
        <p:nvGrpSpPr>
          <p:cNvPr id="6" name="Group 6"/>
          <p:cNvGrpSpPr/>
          <p:nvPr/>
        </p:nvGrpSpPr>
        <p:grpSpPr>
          <a:xfrm rot="-10800000">
            <a:off x="1253397" y="2887542"/>
            <a:ext cx="4329029" cy="1217249"/>
            <a:chOff x="0" y="0"/>
            <a:chExt cx="1752814" cy="492861"/>
          </a:xfrm>
        </p:grpSpPr>
        <p:sp>
          <p:nvSpPr>
            <p:cNvPr id="7" name="Freeform 7"/>
            <p:cNvSpPr/>
            <p:nvPr/>
          </p:nvSpPr>
          <p:spPr>
            <a:xfrm>
              <a:off x="0" y="0"/>
              <a:ext cx="1752814" cy="492861"/>
            </a:xfrm>
            <a:custGeom>
              <a:avLst/>
              <a:gdLst/>
              <a:ahLst/>
              <a:cxnLst/>
              <a:rect l="l" t="t" r="r" b="b"/>
              <a:pathLst>
                <a:path w="1752814" h="492861">
                  <a:moveTo>
                    <a:pt x="0" y="0"/>
                  </a:moveTo>
                  <a:lnTo>
                    <a:pt x="1752814" y="0"/>
                  </a:lnTo>
                  <a:lnTo>
                    <a:pt x="1752814" y="492861"/>
                  </a:lnTo>
                  <a:lnTo>
                    <a:pt x="0" y="492861"/>
                  </a:lnTo>
                  <a:close/>
                </a:path>
              </a:pathLst>
            </a:custGeom>
            <a:solidFill>
              <a:srgbClr val="034383"/>
            </a:solidFill>
          </p:spPr>
        </p:sp>
        <p:sp>
          <p:nvSpPr>
            <p:cNvPr id="8" name="TextBox 8"/>
            <p:cNvSpPr txBox="1"/>
            <p:nvPr/>
          </p:nvSpPr>
          <p:spPr>
            <a:xfrm>
              <a:off x="0" y="-38100"/>
              <a:ext cx="1752814" cy="530961"/>
            </a:xfrm>
            <a:prstGeom prst="rect">
              <a:avLst/>
            </a:prstGeom>
          </p:spPr>
          <p:txBody>
            <a:bodyPr lIns="50800" tIns="50800" rIns="50800" bIns="50800" rtlCol="0" anchor="ctr"/>
            <a:lstStyle/>
            <a:p>
              <a:pPr algn="ctr">
                <a:lnSpc>
                  <a:spcPts val="3295"/>
                </a:lnSpc>
              </a:pPr>
              <a:endParaRPr/>
            </a:p>
          </p:txBody>
        </p:sp>
      </p:grpSp>
      <p:grpSp>
        <p:nvGrpSpPr>
          <p:cNvPr id="9" name="Group 9"/>
          <p:cNvGrpSpPr/>
          <p:nvPr/>
        </p:nvGrpSpPr>
        <p:grpSpPr>
          <a:xfrm rot="-10800000">
            <a:off x="6451832" y="3285309"/>
            <a:ext cx="5384336" cy="2646747"/>
            <a:chOff x="0" y="0"/>
            <a:chExt cx="2180105" cy="1071662"/>
          </a:xfrm>
        </p:grpSpPr>
        <p:sp>
          <p:nvSpPr>
            <p:cNvPr id="10" name="Freeform 10"/>
            <p:cNvSpPr/>
            <p:nvPr/>
          </p:nvSpPr>
          <p:spPr>
            <a:xfrm>
              <a:off x="0" y="0"/>
              <a:ext cx="2180105" cy="1071662"/>
            </a:xfrm>
            <a:custGeom>
              <a:avLst/>
              <a:gdLst/>
              <a:ahLst/>
              <a:cxnLst/>
              <a:rect l="l" t="t" r="r" b="b"/>
              <a:pathLst>
                <a:path w="2180105" h="1071662">
                  <a:moveTo>
                    <a:pt x="0" y="0"/>
                  </a:moveTo>
                  <a:lnTo>
                    <a:pt x="2180105" y="0"/>
                  </a:lnTo>
                  <a:lnTo>
                    <a:pt x="2180105" y="1071662"/>
                  </a:lnTo>
                  <a:lnTo>
                    <a:pt x="0" y="1071662"/>
                  </a:lnTo>
                  <a:close/>
                </a:path>
              </a:pathLst>
            </a:custGeom>
            <a:solidFill>
              <a:srgbClr val="EFEFEF"/>
            </a:solidFill>
          </p:spPr>
        </p:sp>
        <p:sp>
          <p:nvSpPr>
            <p:cNvPr id="11" name="TextBox 11"/>
            <p:cNvSpPr txBox="1"/>
            <p:nvPr/>
          </p:nvSpPr>
          <p:spPr>
            <a:xfrm>
              <a:off x="0" y="-38100"/>
              <a:ext cx="2180105" cy="1109762"/>
            </a:xfrm>
            <a:prstGeom prst="rect">
              <a:avLst/>
            </a:prstGeom>
          </p:spPr>
          <p:txBody>
            <a:bodyPr lIns="50800" tIns="50800" rIns="50800" bIns="50800" rtlCol="0" anchor="ctr"/>
            <a:lstStyle/>
            <a:p>
              <a:pPr algn="ctr">
                <a:lnSpc>
                  <a:spcPts val="3295"/>
                </a:lnSpc>
              </a:pPr>
              <a:endParaRPr/>
            </a:p>
          </p:txBody>
        </p:sp>
      </p:grpSp>
      <p:grpSp>
        <p:nvGrpSpPr>
          <p:cNvPr id="12" name="Group 12"/>
          <p:cNvGrpSpPr/>
          <p:nvPr/>
        </p:nvGrpSpPr>
        <p:grpSpPr>
          <a:xfrm rot="-10800000">
            <a:off x="6979486" y="2905926"/>
            <a:ext cx="4329029" cy="1217249"/>
            <a:chOff x="0" y="0"/>
            <a:chExt cx="1752814" cy="492861"/>
          </a:xfrm>
        </p:grpSpPr>
        <p:sp>
          <p:nvSpPr>
            <p:cNvPr id="13" name="Freeform 13"/>
            <p:cNvSpPr/>
            <p:nvPr/>
          </p:nvSpPr>
          <p:spPr>
            <a:xfrm>
              <a:off x="0" y="0"/>
              <a:ext cx="1752814" cy="492861"/>
            </a:xfrm>
            <a:custGeom>
              <a:avLst/>
              <a:gdLst/>
              <a:ahLst/>
              <a:cxnLst/>
              <a:rect l="l" t="t" r="r" b="b"/>
              <a:pathLst>
                <a:path w="1752814" h="492861">
                  <a:moveTo>
                    <a:pt x="0" y="0"/>
                  </a:moveTo>
                  <a:lnTo>
                    <a:pt x="1752814" y="0"/>
                  </a:lnTo>
                  <a:lnTo>
                    <a:pt x="1752814" y="492861"/>
                  </a:lnTo>
                  <a:lnTo>
                    <a:pt x="0" y="492861"/>
                  </a:lnTo>
                  <a:close/>
                </a:path>
              </a:pathLst>
            </a:custGeom>
            <a:solidFill>
              <a:srgbClr val="FBC613"/>
            </a:solidFill>
          </p:spPr>
        </p:sp>
        <p:sp>
          <p:nvSpPr>
            <p:cNvPr id="14" name="TextBox 14"/>
            <p:cNvSpPr txBox="1"/>
            <p:nvPr/>
          </p:nvSpPr>
          <p:spPr>
            <a:xfrm>
              <a:off x="0" y="-38100"/>
              <a:ext cx="1752814" cy="530961"/>
            </a:xfrm>
            <a:prstGeom prst="rect">
              <a:avLst/>
            </a:prstGeom>
          </p:spPr>
          <p:txBody>
            <a:bodyPr lIns="50800" tIns="50800" rIns="50800" bIns="50800" rtlCol="0" anchor="ctr"/>
            <a:lstStyle/>
            <a:p>
              <a:pPr algn="ctr">
                <a:lnSpc>
                  <a:spcPts val="3295"/>
                </a:lnSpc>
              </a:pPr>
              <a:endParaRPr/>
            </a:p>
          </p:txBody>
        </p:sp>
      </p:grpSp>
      <p:grpSp>
        <p:nvGrpSpPr>
          <p:cNvPr id="15" name="Group 15"/>
          <p:cNvGrpSpPr/>
          <p:nvPr/>
        </p:nvGrpSpPr>
        <p:grpSpPr>
          <a:xfrm rot="-10800000">
            <a:off x="12163840" y="3285309"/>
            <a:ext cx="5384336" cy="2646747"/>
            <a:chOff x="0" y="0"/>
            <a:chExt cx="2180105" cy="1071662"/>
          </a:xfrm>
        </p:grpSpPr>
        <p:sp>
          <p:nvSpPr>
            <p:cNvPr id="16" name="Freeform 16"/>
            <p:cNvSpPr/>
            <p:nvPr/>
          </p:nvSpPr>
          <p:spPr>
            <a:xfrm>
              <a:off x="0" y="0"/>
              <a:ext cx="2180105" cy="1071662"/>
            </a:xfrm>
            <a:custGeom>
              <a:avLst/>
              <a:gdLst/>
              <a:ahLst/>
              <a:cxnLst/>
              <a:rect l="l" t="t" r="r" b="b"/>
              <a:pathLst>
                <a:path w="2180105" h="1071662">
                  <a:moveTo>
                    <a:pt x="0" y="0"/>
                  </a:moveTo>
                  <a:lnTo>
                    <a:pt x="2180105" y="0"/>
                  </a:lnTo>
                  <a:lnTo>
                    <a:pt x="2180105" y="1071662"/>
                  </a:lnTo>
                  <a:lnTo>
                    <a:pt x="0" y="1071662"/>
                  </a:lnTo>
                  <a:close/>
                </a:path>
              </a:pathLst>
            </a:custGeom>
            <a:solidFill>
              <a:srgbClr val="EFEFEF"/>
            </a:solidFill>
          </p:spPr>
        </p:sp>
        <p:sp>
          <p:nvSpPr>
            <p:cNvPr id="17" name="TextBox 17"/>
            <p:cNvSpPr txBox="1"/>
            <p:nvPr/>
          </p:nvSpPr>
          <p:spPr>
            <a:xfrm>
              <a:off x="0" y="-38100"/>
              <a:ext cx="2180105" cy="1109762"/>
            </a:xfrm>
            <a:prstGeom prst="rect">
              <a:avLst/>
            </a:prstGeom>
          </p:spPr>
          <p:txBody>
            <a:bodyPr lIns="50800" tIns="50800" rIns="50800" bIns="50800" rtlCol="0" anchor="ctr"/>
            <a:lstStyle/>
            <a:p>
              <a:pPr algn="ctr">
                <a:lnSpc>
                  <a:spcPts val="3295"/>
                </a:lnSpc>
              </a:pPr>
              <a:endParaRPr/>
            </a:p>
          </p:txBody>
        </p:sp>
      </p:grpSp>
      <p:grpSp>
        <p:nvGrpSpPr>
          <p:cNvPr id="18" name="Group 18"/>
          <p:cNvGrpSpPr/>
          <p:nvPr/>
        </p:nvGrpSpPr>
        <p:grpSpPr>
          <a:xfrm rot="-10800000">
            <a:off x="12719654" y="2905926"/>
            <a:ext cx="4329029" cy="1217249"/>
            <a:chOff x="0" y="0"/>
            <a:chExt cx="1752814" cy="492861"/>
          </a:xfrm>
        </p:grpSpPr>
        <p:sp>
          <p:nvSpPr>
            <p:cNvPr id="19" name="Freeform 19"/>
            <p:cNvSpPr/>
            <p:nvPr/>
          </p:nvSpPr>
          <p:spPr>
            <a:xfrm>
              <a:off x="0" y="0"/>
              <a:ext cx="1752814" cy="492861"/>
            </a:xfrm>
            <a:custGeom>
              <a:avLst/>
              <a:gdLst/>
              <a:ahLst/>
              <a:cxnLst/>
              <a:rect l="l" t="t" r="r" b="b"/>
              <a:pathLst>
                <a:path w="1752814" h="492861">
                  <a:moveTo>
                    <a:pt x="0" y="0"/>
                  </a:moveTo>
                  <a:lnTo>
                    <a:pt x="1752814" y="0"/>
                  </a:lnTo>
                  <a:lnTo>
                    <a:pt x="1752814" y="492861"/>
                  </a:lnTo>
                  <a:lnTo>
                    <a:pt x="0" y="492861"/>
                  </a:lnTo>
                  <a:close/>
                </a:path>
              </a:pathLst>
            </a:custGeom>
            <a:solidFill>
              <a:srgbClr val="4294CE"/>
            </a:solidFill>
          </p:spPr>
        </p:sp>
        <p:sp>
          <p:nvSpPr>
            <p:cNvPr id="20" name="TextBox 20"/>
            <p:cNvSpPr txBox="1"/>
            <p:nvPr/>
          </p:nvSpPr>
          <p:spPr>
            <a:xfrm>
              <a:off x="0" y="-38100"/>
              <a:ext cx="1752814" cy="530961"/>
            </a:xfrm>
            <a:prstGeom prst="rect">
              <a:avLst/>
            </a:prstGeom>
          </p:spPr>
          <p:txBody>
            <a:bodyPr lIns="50800" tIns="50800" rIns="50800" bIns="50800" rtlCol="0" anchor="ctr"/>
            <a:lstStyle/>
            <a:p>
              <a:pPr algn="ctr">
                <a:lnSpc>
                  <a:spcPts val="3295"/>
                </a:lnSpc>
              </a:pPr>
              <a:endParaRPr/>
            </a:p>
          </p:txBody>
        </p:sp>
      </p:grpSp>
      <p:sp>
        <p:nvSpPr>
          <p:cNvPr id="21" name="TextBox 21"/>
          <p:cNvSpPr txBox="1"/>
          <p:nvPr/>
        </p:nvSpPr>
        <p:spPr>
          <a:xfrm>
            <a:off x="355832" y="3154218"/>
            <a:ext cx="6096000" cy="739775"/>
          </a:xfrm>
          <a:prstGeom prst="rect">
            <a:avLst/>
          </a:prstGeom>
        </p:spPr>
        <p:txBody>
          <a:bodyPr lIns="0" tIns="0" rIns="0" bIns="0" rtlCol="0" anchor="t">
            <a:spAutoFit/>
          </a:bodyPr>
          <a:lstStyle/>
          <a:p>
            <a:pPr algn="ctr">
              <a:lnSpc>
                <a:spcPts val="5500"/>
              </a:lnSpc>
            </a:pPr>
            <a:r>
              <a:rPr lang="en-US" sz="5000" b="1">
                <a:solidFill>
                  <a:srgbClr val="FFFFFF"/>
                </a:solidFill>
                <a:latin typeface="Ubuntu Bold"/>
                <a:ea typeface="Ubuntu Bold"/>
                <a:cs typeface="Ubuntu Bold"/>
                <a:sym typeface="Ubuntu Bold"/>
              </a:rPr>
              <a:t>1</a:t>
            </a:r>
          </a:p>
        </p:txBody>
      </p:sp>
      <p:sp>
        <p:nvSpPr>
          <p:cNvPr id="22" name="TextBox 22"/>
          <p:cNvSpPr txBox="1"/>
          <p:nvPr/>
        </p:nvSpPr>
        <p:spPr>
          <a:xfrm>
            <a:off x="6110080" y="3154218"/>
            <a:ext cx="6096000" cy="739775"/>
          </a:xfrm>
          <a:prstGeom prst="rect">
            <a:avLst/>
          </a:prstGeom>
        </p:spPr>
        <p:txBody>
          <a:bodyPr lIns="0" tIns="0" rIns="0" bIns="0" rtlCol="0" anchor="t">
            <a:spAutoFit/>
          </a:bodyPr>
          <a:lstStyle/>
          <a:p>
            <a:pPr algn="ctr">
              <a:lnSpc>
                <a:spcPts val="5500"/>
              </a:lnSpc>
            </a:pPr>
            <a:r>
              <a:rPr lang="en-US" sz="5000" b="1">
                <a:solidFill>
                  <a:srgbClr val="FFFFFF"/>
                </a:solidFill>
                <a:latin typeface="Ubuntu Bold"/>
                <a:ea typeface="Ubuntu Bold"/>
                <a:cs typeface="Ubuntu Bold"/>
                <a:sym typeface="Ubuntu Bold"/>
              </a:rPr>
              <a:t>2</a:t>
            </a:r>
          </a:p>
        </p:txBody>
      </p:sp>
      <p:sp>
        <p:nvSpPr>
          <p:cNvPr id="23" name="TextBox 23"/>
          <p:cNvSpPr txBox="1"/>
          <p:nvPr/>
        </p:nvSpPr>
        <p:spPr>
          <a:xfrm>
            <a:off x="11836168" y="3154218"/>
            <a:ext cx="6096000" cy="739775"/>
          </a:xfrm>
          <a:prstGeom prst="rect">
            <a:avLst/>
          </a:prstGeom>
        </p:spPr>
        <p:txBody>
          <a:bodyPr lIns="0" tIns="0" rIns="0" bIns="0" rtlCol="0" anchor="t">
            <a:spAutoFit/>
          </a:bodyPr>
          <a:lstStyle/>
          <a:p>
            <a:pPr algn="ctr">
              <a:lnSpc>
                <a:spcPts val="5500"/>
              </a:lnSpc>
            </a:pPr>
            <a:r>
              <a:rPr lang="en-US" sz="5000" b="1">
                <a:solidFill>
                  <a:srgbClr val="FFFFFF"/>
                </a:solidFill>
                <a:latin typeface="Ubuntu Bold"/>
                <a:ea typeface="Ubuntu Bold"/>
                <a:cs typeface="Ubuntu Bold"/>
                <a:sym typeface="Ubuntu Bold"/>
              </a:rPr>
              <a:t>3</a:t>
            </a:r>
          </a:p>
        </p:txBody>
      </p:sp>
      <p:grpSp>
        <p:nvGrpSpPr>
          <p:cNvPr id="24" name="Group 24"/>
          <p:cNvGrpSpPr/>
          <p:nvPr/>
        </p:nvGrpSpPr>
        <p:grpSpPr>
          <a:xfrm>
            <a:off x="1169887" y="-1193305"/>
            <a:ext cx="4364942" cy="2386610"/>
            <a:chOff x="0" y="0"/>
            <a:chExt cx="1149614" cy="628572"/>
          </a:xfrm>
        </p:grpSpPr>
        <p:sp>
          <p:nvSpPr>
            <p:cNvPr id="25" name="Freeform 25"/>
            <p:cNvSpPr/>
            <p:nvPr/>
          </p:nvSpPr>
          <p:spPr>
            <a:xfrm>
              <a:off x="0" y="0"/>
              <a:ext cx="1149614" cy="628572"/>
            </a:xfrm>
            <a:custGeom>
              <a:avLst/>
              <a:gdLst/>
              <a:ahLst/>
              <a:cxnLst/>
              <a:rect l="l" t="t" r="r" b="b"/>
              <a:pathLst>
                <a:path w="1149614" h="628572">
                  <a:moveTo>
                    <a:pt x="574807" y="628572"/>
                  </a:moveTo>
                  <a:lnTo>
                    <a:pt x="1149614" y="0"/>
                  </a:lnTo>
                  <a:lnTo>
                    <a:pt x="0" y="0"/>
                  </a:lnTo>
                  <a:lnTo>
                    <a:pt x="574807" y="628572"/>
                  </a:lnTo>
                  <a:close/>
                </a:path>
              </a:pathLst>
            </a:custGeom>
            <a:solidFill>
              <a:srgbClr val="FBC613"/>
            </a:solidFill>
          </p:spPr>
        </p:sp>
        <p:sp>
          <p:nvSpPr>
            <p:cNvPr id="26" name="TextBox 26"/>
            <p:cNvSpPr txBox="1"/>
            <p:nvPr/>
          </p:nvSpPr>
          <p:spPr>
            <a:xfrm>
              <a:off x="179627" y="6798"/>
              <a:ext cx="790360" cy="329937"/>
            </a:xfrm>
            <a:prstGeom prst="rect">
              <a:avLst/>
            </a:prstGeom>
          </p:spPr>
          <p:txBody>
            <a:bodyPr lIns="50800" tIns="50800" rIns="50800" bIns="50800" rtlCol="0" anchor="ctr"/>
            <a:lstStyle/>
            <a:p>
              <a:pPr algn="ctr">
                <a:lnSpc>
                  <a:spcPts val="3295"/>
                </a:lnSpc>
              </a:pPr>
              <a:endParaRPr/>
            </a:p>
          </p:txBody>
        </p:sp>
      </p:grpSp>
      <p:sp>
        <p:nvSpPr>
          <p:cNvPr id="27" name="Freeform 27"/>
          <p:cNvSpPr/>
          <p:nvPr/>
        </p:nvSpPr>
        <p:spPr>
          <a:xfrm rot="5400000" flipV="1">
            <a:off x="-1247163" y="-160646"/>
            <a:ext cx="4962244" cy="4962244"/>
          </a:xfrm>
          <a:custGeom>
            <a:avLst/>
            <a:gdLst/>
            <a:ahLst/>
            <a:cxnLst/>
            <a:rect l="l" t="t" r="r" b="b"/>
            <a:pathLst>
              <a:path w="4962244" h="4962244">
                <a:moveTo>
                  <a:pt x="0" y="4962244"/>
                </a:moveTo>
                <a:lnTo>
                  <a:pt x="4962244" y="4962244"/>
                </a:lnTo>
                <a:lnTo>
                  <a:pt x="4962244" y="0"/>
                </a:lnTo>
                <a:lnTo>
                  <a:pt x="0" y="0"/>
                </a:lnTo>
                <a:lnTo>
                  <a:pt x="0" y="4962244"/>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grpSp>
        <p:nvGrpSpPr>
          <p:cNvPr id="28" name="Group 28"/>
          <p:cNvGrpSpPr/>
          <p:nvPr/>
        </p:nvGrpSpPr>
        <p:grpSpPr>
          <a:xfrm>
            <a:off x="12739092" y="-1291235"/>
            <a:ext cx="4364942" cy="2386610"/>
            <a:chOff x="0" y="0"/>
            <a:chExt cx="1149614" cy="628572"/>
          </a:xfrm>
        </p:grpSpPr>
        <p:sp>
          <p:nvSpPr>
            <p:cNvPr id="29" name="Freeform 29"/>
            <p:cNvSpPr/>
            <p:nvPr/>
          </p:nvSpPr>
          <p:spPr>
            <a:xfrm>
              <a:off x="0" y="0"/>
              <a:ext cx="1149614" cy="628572"/>
            </a:xfrm>
            <a:custGeom>
              <a:avLst/>
              <a:gdLst/>
              <a:ahLst/>
              <a:cxnLst/>
              <a:rect l="l" t="t" r="r" b="b"/>
              <a:pathLst>
                <a:path w="1149614" h="628572">
                  <a:moveTo>
                    <a:pt x="574807" y="628572"/>
                  </a:moveTo>
                  <a:lnTo>
                    <a:pt x="1149614" y="0"/>
                  </a:lnTo>
                  <a:lnTo>
                    <a:pt x="0" y="0"/>
                  </a:lnTo>
                  <a:lnTo>
                    <a:pt x="574807" y="628572"/>
                  </a:lnTo>
                  <a:close/>
                </a:path>
              </a:pathLst>
            </a:custGeom>
            <a:solidFill>
              <a:srgbClr val="FBC613"/>
            </a:solidFill>
          </p:spPr>
        </p:sp>
        <p:sp>
          <p:nvSpPr>
            <p:cNvPr id="30" name="TextBox 30"/>
            <p:cNvSpPr txBox="1"/>
            <p:nvPr/>
          </p:nvSpPr>
          <p:spPr>
            <a:xfrm>
              <a:off x="179627" y="6798"/>
              <a:ext cx="790360" cy="329937"/>
            </a:xfrm>
            <a:prstGeom prst="rect">
              <a:avLst/>
            </a:prstGeom>
          </p:spPr>
          <p:txBody>
            <a:bodyPr lIns="50800" tIns="50800" rIns="50800" bIns="50800" rtlCol="0" anchor="ctr"/>
            <a:lstStyle/>
            <a:p>
              <a:pPr algn="ctr">
                <a:lnSpc>
                  <a:spcPts val="3295"/>
                </a:lnSpc>
              </a:pPr>
              <a:endParaRPr/>
            </a:p>
          </p:txBody>
        </p:sp>
      </p:grpSp>
      <p:sp>
        <p:nvSpPr>
          <p:cNvPr id="31" name="Freeform 31"/>
          <p:cNvSpPr/>
          <p:nvPr/>
        </p:nvSpPr>
        <p:spPr>
          <a:xfrm rot="5400000">
            <a:off x="14572919" y="-160646"/>
            <a:ext cx="4962244" cy="4962244"/>
          </a:xfrm>
          <a:custGeom>
            <a:avLst/>
            <a:gdLst/>
            <a:ahLst/>
            <a:cxnLst/>
            <a:rect l="l" t="t" r="r" b="b"/>
            <a:pathLst>
              <a:path w="4962244" h="4962244">
                <a:moveTo>
                  <a:pt x="0" y="0"/>
                </a:moveTo>
                <a:lnTo>
                  <a:pt x="4962244" y="0"/>
                </a:lnTo>
                <a:lnTo>
                  <a:pt x="4962244" y="4962244"/>
                </a:lnTo>
                <a:lnTo>
                  <a:pt x="0" y="4962244"/>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sp>
        <p:nvSpPr>
          <p:cNvPr id="32" name="TextBox 32"/>
          <p:cNvSpPr txBox="1"/>
          <p:nvPr/>
        </p:nvSpPr>
        <p:spPr>
          <a:xfrm>
            <a:off x="804615" y="4332458"/>
            <a:ext cx="5198434" cy="1308100"/>
          </a:xfrm>
          <a:prstGeom prst="rect">
            <a:avLst/>
          </a:prstGeom>
        </p:spPr>
        <p:txBody>
          <a:bodyPr lIns="0" tIns="0" rIns="0" bIns="0" rtlCol="0" anchor="t">
            <a:spAutoFit/>
          </a:bodyPr>
          <a:lstStyle/>
          <a:p>
            <a:pPr marL="0" lvl="0" indent="0" algn="ctr">
              <a:lnSpc>
                <a:spcPts val="3500"/>
              </a:lnSpc>
              <a:spcBef>
                <a:spcPct val="0"/>
              </a:spcBef>
            </a:pPr>
            <a:r>
              <a:rPr lang="en-US" sz="2500">
                <a:solidFill>
                  <a:srgbClr val="0D1D29"/>
                </a:solidFill>
                <a:latin typeface="Open Sans"/>
                <a:ea typeface="Open Sans"/>
                <a:cs typeface="Open Sans"/>
                <a:sym typeface="Open Sans"/>
              </a:rPr>
              <a:t>ПОВТОРЕННЯ ТА УЗАГАЛЬНЕННЯ ВИВЧЕНОГО В ПОЧАТКОВИХ КЛАСАХ</a:t>
            </a:r>
          </a:p>
        </p:txBody>
      </p:sp>
      <p:sp>
        <p:nvSpPr>
          <p:cNvPr id="33" name="TextBox 33"/>
          <p:cNvSpPr txBox="1"/>
          <p:nvPr/>
        </p:nvSpPr>
        <p:spPr>
          <a:xfrm>
            <a:off x="7007645" y="4551533"/>
            <a:ext cx="4300869" cy="431800"/>
          </a:xfrm>
          <a:prstGeom prst="rect">
            <a:avLst/>
          </a:prstGeom>
        </p:spPr>
        <p:txBody>
          <a:bodyPr lIns="0" tIns="0" rIns="0" bIns="0" rtlCol="0" anchor="t">
            <a:spAutoFit/>
          </a:bodyPr>
          <a:lstStyle/>
          <a:p>
            <a:pPr marL="0" lvl="0" indent="0" algn="ctr">
              <a:lnSpc>
                <a:spcPts val="3500"/>
              </a:lnSpc>
              <a:spcBef>
                <a:spcPct val="0"/>
              </a:spcBef>
            </a:pPr>
            <a:r>
              <a:rPr lang="en-US" sz="2500">
                <a:solidFill>
                  <a:srgbClr val="0D1D29"/>
                </a:solidFill>
                <a:latin typeface="Open Sans"/>
                <a:ea typeface="Open Sans"/>
                <a:cs typeface="Open Sans"/>
                <a:sym typeface="Open Sans"/>
              </a:rPr>
              <a:t>ЛЕКСИКОЛОГІЯ</a:t>
            </a:r>
          </a:p>
        </p:txBody>
      </p:sp>
      <p:sp>
        <p:nvSpPr>
          <p:cNvPr id="34" name="TextBox 34"/>
          <p:cNvSpPr txBox="1"/>
          <p:nvPr/>
        </p:nvSpPr>
        <p:spPr>
          <a:xfrm>
            <a:off x="12733734" y="4551533"/>
            <a:ext cx="4300869" cy="869950"/>
          </a:xfrm>
          <a:prstGeom prst="rect">
            <a:avLst/>
          </a:prstGeom>
        </p:spPr>
        <p:txBody>
          <a:bodyPr lIns="0" tIns="0" rIns="0" bIns="0" rtlCol="0" anchor="t">
            <a:spAutoFit/>
          </a:bodyPr>
          <a:lstStyle/>
          <a:p>
            <a:pPr marL="0" lvl="0" indent="0" algn="ctr">
              <a:lnSpc>
                <a:spcPts val="3500"/>
              </a:lnSpc>
              <a:spcBef>
                <a:spcPct val="0"/>
              </a:spcBef>
            </a:pPr>
            <a:r>
              <a:rPr lang="en-US" sz="2500">
                <a:solidFill>
                  <a:srgbClr val="0D1D29"/>
                </a:solidFill>
                <a:latin typeface="Open Sans"/>
                <a:ea typeface="Open Sans"/>
                <a:cs typeface="Open Sans"/>
                <a:sym typeface="Open Sans"/>
              </a:rPr>
              <a:t>БУДОВА СЛОВА. ОРФОГРАФІЯ</a:t>
            </a:r>
          </a:p>
        </p:txBody>
      </p:sp>
      <p:grpSp>
        <p:nvGrpSpPr>
          <p:cNvPr id="35" name="Group 35"/>
          <p:cNvGrpSpPr/>
          <p:nvPr/>
        </p:nvGrpSpPr>
        <p:grpSpPr>
          <a:xfrm rot="-10800000">
            <a:off x="725744" y="6834649"/>
            <a:ext cx="5384336" cy="2646747"/>
            <a:chOff x="0" y="0"/>
            <a:chExt cx="2180105" cy="1071662"/>
          </a:xfrm>
        </p:grpSpPr>
        <p:sp>
          <p:nvSpPr>
            <p:cNvPr id="36" name="Freeform 36"/>
            <p:cNvSpPr/>
            <p:nvPr/>
          </p:nvSpPr>
          <p:spPr>
            <a:xfrm>
              <a:off x="0" y="0"/>
              <a:ext cx="2180105" cy="1071662"/>
            </a:xfrm>
            <a:custGeom>
              <a:avLst/>
              <a:gdLst/>
              <a:ahLst/>
              <a:cxnLst/>
              <a:rect l="l" t="t" r="r" b="b"/>
              <a:pathLst>
                <a:path w="2180105" h="1071662">
                  <a:moveTo>
                    <a:pt x="0" y="0"/>
                  </a:moveTo>
                  <a:lnTo>
                    <a:pt x="2180105" y="0"/>
                  </a:lnTo>
                  <a:lnTo>
                    <a:pt x="2180105" y="1071662"/>
                  </a:lnTo>
                  <a:lnTo>
                    <a:pt x="0" y="1071662"/>
                  </a:lnTo>
                  <a:close/>
                </a:path>
              </a:pathLst>
            </a:custGeom>
            <a:solidFill>
              <a:srgbClr val="EFEFEF"/>
            </a:solidFill>
          </p:spPr>
        </p:sp>
        <p:sp>
          <p:nvSpPr>
            <p:cNvPr id="37" name="TextBox 37"/>
            <p:cNvSpPr txBox="1"/>
            <p:nvPr/>
          </p:nvSpPr>
          <p:spPr>
            <a:xfrm>
              <a:off x="0" y="-38100"/>
              <a:ext cx="2180105" cy="1109762"/>
            </a:xfrm>
            <a:prstGeom prst="rect">
              <a:avLst/>
            </a:prstGeom>
          </p:spPr>
          <p:txBody>
            <a:bodyPr lIns="50800" tIns="50800" rIns="50800" bIns="50800" rtlCol="0" anchor="ctr"/>
            <a:lstStyle/>
            <a:p>
              <a:pPr algn="ctr">
                <a:lnSpc>
                  <a:spcPts val="3295"/>
                </a:lnSpc>
              </a:pPr>
              <a:endParaRPr/>
            </a:p>
          </p:txBody>
        </p:sp>
      </p:grpSp>
      <p:grpSp>
        <p:nvGrpSpPr>
          <p:cNvPr id="38" name="Group 38"/>
          <p:cNvGrpSpPr/>
          <p:nvPr/>
        </p:nvGrpSpPr>
        <p:grpSpPr>
          <a:xfrm rot="-10800000">
            <a:off x="1267477" y="6436882"/>
            <a:ext cx="4329029" cy="1217249"/>
            <a:chOff x="0" y="0"/>
            <a:chExt cx="1752814" cy="492861"/>
          </a:xfrm>
        </p:grpSpPr>
        <p:sp>
          <p:nvSpPr>
            <p:cNvPr id="39" name="Freeform 39"/>
            <p:cNvSpPr/>
            <p:nvPr/>
          </p:nvSpPr>
          <p:spPr>
            <a:xfrm>
              <a:off x="0" y="0"/>
              <a:ext cx="1752814" cy="492861"/>
            </a:xfrm>
            <a:custGeom>
              <a:avLst/>
              <a:gdLst/>
              <a:ahLst/>
              <a:cxnLst/>
              <a:rect l="l" t="t" r="r" b="b"/>
              <a:pathLst>
                <a:path w="1752814" h="492861">
                  <a:moveTo>
                    <a:pt x="0" y="0"/>
                  </a:moveTo>
                  <a:lnTo>
                    <a:pt x="1752814" y="0"/>
                  </a:lnTo>
                  <a:lnTo>
                    <a:pt x="1752814" y="492861"/>
                  </a:lnTo>
                  <a:lnTo>
                    <a:pt x="0" y="492861"/>
                  </a:lnTo>
                  <a:close/>
                </a:path>
              </a:pathLst>
            </a:custGeom>
            <a:solidFill>
              <a:srgbClr val="034383"/>
            </a:solidFill>
          </p:spPr>
        </p:sp>
        <p:sp>
          <p:nvSpPr>
            <p:cNvPr id="40" name="TextBox 40"/>
            <p:cNvSpPr txBox="1"/>
            <p:nvPr/>
          </p:nvSpPr>
          <p:spPr>
            <a:xfrm>
              <a:off x="0" y="-38100"/>
              <a:ext cx="1752814" cy="530961"/>
            </a:xfrm>
            <a:prstGeom prst="rect">
              <a:avLst/>
            </a:prstGeom>
          </p:spPr>
          <p:txBody>
            <a:bodyPr lIns="50800" tIns="50800" rIns="50800" bIns="50800" rtlCol="0" anchor="ctr"/>
            <a:lstStyle/>
            <a:p>
              <a:pPr algn="ctr">
                <a:lnSpc>
                  <a:spcPts val="3295"/>
                </a:lnSpc>
              </a:pPr>
              <a:endParaRPr/>
            </a:p>
          </p:txBody>
        </p:sp>
      </p:grpSp>
      <p:grpSp>
        <p:nvGrpSpPr>
          <p:cNvPr id="41" name="Group 41"/>
          <p:cNvGrpSpPr/>
          <p:nvPr/>
        </p:nvGrpSpPr>
        <p:grpSpPr>
          <a:xfrm rot="-10800000">
            <a:off x="6465912" y="6834649"/>
            <a:ext cx="5384336" cy="2646747"/>
            <a:chOff x="0" y="0"/>
            <a:chExt cx="2180105" cy="1071662"/>
          </a:xfrm>
        </p:grpSpPr>
        <p:sp>
          <p:nvSpPr>
            <p:cNvPr id="42" name="Freeform 42"/>
            <p:cNvSpPr/>
            <p:nvPr/>
          </p:nvSpPr>
          <p:spPr>
            <a:xfrm>
              <a:off x="0" y="0"/>
              <a:ext cx="2180105" cy="1071662"/>
            </a:xfrm>
            <a:custGeom>
              <a:avLst/>
              <a:gdLst/>
              <a:ahLst/>
              <a:cxnLst/>
              <a:rect l="l" t="t" r="r" b="b"/>
              <a:pathLst>
                <a:path w="2180105" h="1071662">
                  <a:moveTo>
                    <a:pt x="0" y="0"/>
                  </a:moveTo>
                  <a:lnTo>
                    <a:pt x="2180105" y="0"/>
                  </a:lnTo>
                  <a:lnTo>
                    <a:pt x="2180105" y="1071662"/>
                  </a:lnTo>
                  <a:lnTo>
                    <a:pt x="0" y="1071662"/>
                  </a:lnTo>
                  <a:close/>
                </a:path>
              </a:pathLst>
            </a:custGeom>
            <a:solidFill>
              <a:srgbClr val="EFEFEF"/>
            </a:solidFill>
          </p:spPr>
        </p:sp>
        <p:sp>
          <p:nvSpPr>
            <p:cNvPr id="43" name="TextBox 43"/>
            <p:cNvSpPr txBox="1"/>
            <p:nvPr/>
          </p:nvSpPr>
          <p:spPr>
            <a:xfrm>
              <a:off x="0" y="-38100"/>
              <a:ext cx="2180105" cy="1109762"/>
            </a:xfrm>
            <a:prstGeom prst="rect">
              <a:avLst/>
            </a:prstGeom>
          </p:spPr>
          <p:txBody>
            <a:bodyPr lIns="50800" tIns="50800" rIns="50800" bIns="50800" rtlCol="0" anchor="ctr"/>
            <a:lstStyle/>
            <a:p>
              <a:pPr algn="ctr">
                <a:lnSpc>
                  <a:spcPts val="3295"/>
                </a:lnSpc>
              </a:pPr>
              <a:endParaRPr/>
            </a:p>
          </p:txBody>
        </p:sp>
      </p:grpSp>
      <p:grpSp>
        <p:nvGrpSpPr>
          <p:cNvPr id="44" name="Group 44"/>
          <p:cNvGrpSpPr/>
          <p:nvPr/>
        </p:nvGrpSpPr>
        <p:grpSpPr>
          <a:xfrm rot="-10800000">
            <a:off x="6993566" y="6455266"/>
            <a:ext cx="4329029" cy="1217249"/>
            <a:chOff x="0" y="0"/>
            <a:chExt cx="1752814" cy="492861"/>
          </a:xfrm>
        </p:grpSpPr>
        <p:sp>
          <p:nvSpPr>
            <p:cNvPr id="45" name="Freeform 45"/>
            <p:cNvSpPr/>
            <p:nvPr/>
          </p:nvSpPr>
          <p:spPr>
            <a:xfrm>
              <a:off x="0" y="0"/>
              <a:ext cx="1752814" cy="492861"/>
            </a:xfrm>
            <a:custGeom>
              <a:avLst/>
              <a:gdLst/>
              <a:ahLst/>
              <a:cxnLst/>
              <a:rect l="l" t="t" r="r" b="b"/>
              <a:pathLst>
                <a:path w="1752814" h="492861">
                  <a:moveTo>
                    <a:pt x="0" y="0"/>
                  </a:moveTo>
                  <a:lnTo>
                    <a:pt x="1752814" y="0"/>
                  </a:lnTo>
                  <a:lnTo>
                    <a:pt x="1752814" y="492861"/>
                  </a:lnTo>
                  <a:lnTo>
                    <a:pt x="0" y="492861"/>
                  </a:lnTo>
                  <a:close/>
                </a:path>
              </a:pathLst>
            </a:custGeom>
            <a:solidFill>
              <a:srgbClr val="FBC613"/>
            </a:solidFill>
          </p:spPr>
        </p:sp>
        <p:sp>
          <p:nvSpPr>
            <p:cNvPr id="46" name="TextBox 46"/>
            <p:cNvSpPr txBox="1"/>
            <p:nvPr/>
          </p:nvSpPr>
          <p:spPr>
            <a:xfrm>
              <a:off x="0" y="-38100"/>
              <a:ext cx="1752814" cy="530961"/>
            </a:xfrm>
            <a:prstGeom prst="rect">
              <a:avLst/>
            </a:prstGeom>
          </p:spPr>
          <p:txBody>
            <a:bodyPr lIns="50800" tIns="50800" rIns="50800" bIns="50800" rtlCol="0" anchor="ctr"/>
            <a:lstStyle/>
            <a:p>
              <a:pPr algn="ctr">
                <a:lnSpc>
                  <a:spcPts val="3295"/>
                </a:lnSpc>
              </a:pPr>
              <a:endParaRPr/>
            </a:p>
          </p:txBody>
        </p:sp>
      </p:grpSp>
      <p:grpSp>
        <p:nvGrpSpPr>
          <p:cNvPr id="47" name="Group 47"/>
          <p:cNvGrpSpPr/>
          <p:nvPr/>
        </p:nvGrpSpPr>
        <p:grpSpPr>
          <a:xfrm rot="-10800000">
            <a:off x="12177920" y="6834649"/>
            <a:ext cx="5384336" cy="2646747"/>
            <a:chOff x="0" y="0"/>
            <a:chExt cx="2180105" cy="1071662"/>
          </a:xfrm>
        </p:grpSpPr>
        <p:sp>
          <p:nvSpPr>
            <p:cNvPr id="48" name="Freeform 48"/>
            <p:cNvSpPr/>
            <p:nvPr/>
          </p:nvSpPr>
          <p:spPr>
            <a:xfrm>
              <a:off x="0" y="0"/>
              <a:ext cx="2180105" cy="1071662"/>
            </a:xfrm>
            <a:custGeom>
              <a:avLst/>
              <a:gdLst/>
              <a:ahLst/>
              <a:cxnLst/>
              <a:rect l="l" t="t" r="r" b="b"/>
              <a:pathLst>
                <a:path w="2180105" h="1071662">
                  <a:moveTo>
                    <a:pt x="0" y="0"/>
                  </a:moveTo>
                  <a:lnTo>
                    <a:pt x="2180105" y="0"/>
                  </a:lnTo>
                  <a:lnTo>
                    <a:pt x="2180105" y="1071662"/>
                  </a:lnTo>
                  <a:lnTo>
                    <a:pt x="0" y="1071662"/>
                  </a:lnTo>
                  <a:close/>
                </a:path>
              </a:pathLst>
            </a:custGeom>
            <a:solidFill>
              <a:srgbClr val="EFEFEF"/>
            </a:solidFill>
          </p:spPr>
        </p:sp>
        <p:sp>
          <p:nvSpPr>
            <p:cNvPr id="49" name="TextBox 49"/>
            <p:cNvSpPr txBox="1"/>
            <p:nvPr/>
          </p:nvSpPr>
          <p:spPr>
            <a:xfrm>
              <a:off x="0" y="-38100"/>
              <a:ext cx="2180105" cy="1109762"/>
            </a:xfrm>
            <a:prstGeom prst="rect">
              <a:avLst/>
            </a:prstGeom>
          </p:spPr>
          <p:txBody>
            <a:bodyPr lIns="50800" tIns="50800" rIns="50800" bIns="50800" rtlCol="0" anchor="ctr"/>
            <a:lstStyle/>
            <a:p>
              <a:pPr algn="ctr">
                <a:lnSpc>
                  <a:spcPts val="3295"/>
                </a:lnSpc>
              </a:pPr>
              <a:endParaRPr/>
            </a:p>
          </p:txBody>
        </p:sp>
      </p:grpSp>
      <p:grpSp>
        <p:nvGrpSpPr>
          <p:cNvPr id="50" name="Group 50"/>
          <p:cNvGrpSpPr/>
          <p:nvPr/>
        </p:nvGrpSpPr>
        <p:grpSpPr>
          <a:xfrm rot="-10800000">
            <a:off x="12733734" y="6455266"/>
            <a:ext cx="4329029" cy="1217249"/>
            <a:chOff x="0" y="0"/>
            <a:chExt cx="1752814" cy="492861"/>
          </a:xfrm>
        </p:grpSpPr>
        <p:sp>
          <p:nvSpPr>
            <p:cNvPr id="51" name="Freeform 51"/>
            <p:cNvSpPr/>
            <p:nvPr/>
          </p:nvSpPr>
          <p:spPr>
            <a:xfrm>
              <a:off x="0" y="0"/>
              <a:ext cx="1752814" cy="492861"/>
            </a:xfrm>
            <a:custGeom>
              <a:avLst/>
              <a:gdLst/>
              <a:ahLst/>
              <a:cxnLst/>
              <a:rect l="l" t="t" r="r" b="b"/>
              <a:pathLst>
                <a:path w="1752814" h="492861">
                  <a:moveTo>
                    <a:pt x="0" y="0"/>
                  </a:moveTo>
                  <a:lnTo>
                    <a:pt x="1752814" y="0"/>
                  </a:lnTo>
                  <a:lnTo>
                    <a:pt x="1752814" y="492861"/>
                  </a:lnTo>
                  <a:lnTo>
                    <a:pt x="0" y="492861"/>
                  </a:lnTo>
                  <a:close/>
                </a:path>
              </a:pathLst>
            </a:custGeom>
            <a:solidFill>
              <a:srgbClr val="4294CE"/>
            </a:solidFill>
          </p:spPr>
        </p:sp>
        <p:sp>
          <p:nvSpPr>
            <p:cNvPr id="52" name="TextBox 52"/>
            <p:cNvSpPr txBox="1"/>
            <p:nvPr/>
          </p:nvSpPr>
          <p:spPr>
            <a:xfrm>
              <a:off x="0" y="-38100"/>
              <a:ext cx="1752814" cy="530961"/>
            </a:xfrm>
            <a:prstGeom prst="rect">
              <a:avLst/>
            </a:prstGeom>
          </p:spPr>
          <p:txBody>
            <a:bodyPr lIns="50800" tIns="50800" rIns="50800" bIns="50800" rtlCol="0" anchor="ctr"/>
            <a:lstStyle/>
            <a:p>
              <a:pPr algn="ctr">
                <a:lnSpc>
                  <a:spcPts val="3295"/>
                </a:lnSpc>
              </a:pPr>
              <a:endParaRPr/>
            </a:p>
          </p:txBody>
        </p:sp>
      </p:grpSp>
      <p:sp>
        <p:nvSpPr>
          <p:cNvPr id="53" name="TextBox 53"/>
          <p:cNvSpPr txBox="1"/>
          <p:nvPr/>
        </p:nvSpPr>
        <p:spPr>
          <a:xfrm>
            <a:off x="369912" y="6703558"/>
            <a:ext cx="6096000" cy="739775"/>
          </a:xfrm>
          <a:prstGeom prst="rect">
            <a:avLst/>
          </a:prstGeom>
        </p:spPr>
        <p:txBody>
          <a:bodyPr lIns="0" tIns="0" rIns="0" bIns="0" rtlCol="0" anchor="t">
            <a:spAutoFit/>
          </a:bodyPr>
          <a:lstStyle/>
          <a:p>
            <a:pPr algn="ctr">
              <a:lnSpc>
                <a:spcPts val="5500"/>
              </a:lnSpc>
            </a:pPr>
            <a:r>
              <a:rPr lang="en-US" sz="5000" b="1">
                <a:solidFill>
                  <a:srgbClr val="FFFFFF"/>
                </a:solidFill>
                <a:latin typeface="Ubuntu Bold"/>
                <a:ea typeface="Ubuntu Bold"/>
                <a:cs typeface="Ubuntu Bold"/>
                <a:sym typeface="Ubuntu Bold"/>
              </a:rPr>
              <a:t>4</a:t>
            </a:r>
          </a:p>
        </p:txBody>
      </p:sp>
      <p:sp>
        <p:nvSpPr>
          <p:cNvPr id="54" name="TextBox 54"/>
          <p:cNvSpPr txBox="1"/>
          <p:nvPr/>
        </p:nvSpPr>
        <p:spPr>
          <a:xfrm>
            <a:off x="6124160" y="6703558"/>
            <a:ext cx="6096000" cy="739775"/>
          </a:xfrm>
          <a:prstGeom prst="rect">
            <a:avLst/>
          </a:prstGeom>
        </p:spPr>
        <p:txBody>
          <a:bodyPr lIns="0" tIns="0" rIns="0" bIns="0" rtlCol="0" anchor="t">
            <a:spAutoFit/>
          </a:bodyPr>
          <a:lstStyle/>
          <a:p>
            <a:pPr algn="ctr">
              <a:lnSpc>
                <a:spcPts val="5500"/>
              </a:lnSpc>
            </a:pPr>
            <a:r>
              <a:rPr lang="en-US" sz="5000" b="1">
                <a:solidFill>
                  <a:srgbClr val="FFFFFF"/>
                </a:solidFill>
                <a:latin typeface="Ubuntu Bold"/>
                <a:ea typeface="Ubuntu Bold"/>
                <a:cs typeface="Ubuntu Bold"/>
                <a:sym typeface="Ubuntu Bold"/>
              </a:rPr>
              <a:t>5</a:t>
            </a:r>
          </a:p>
        </p:txBody>
      </p:sp>
      <p:sp>
        <p:nvSpPr>
          <p:cNvPr id="55" name="TextBox 55"/>
          <p:cNvSpPr txBox="1"/>
          <p:nvPr/>
        </p:nvSpPr>
        <p:spPr>
          <a:xfrm>
            <a:off x="11850248" y="6703558"/>
            <a:ext cx="6096000" cy="739775"/>
          </a:xfrm>
          <a:prstGeom prst="rect">
            <a:avLst/>
          </a:prstGeom>
        </p:spPr>
        <p:txBody>
          <a:bodyPr lIns="0" tIns="0" rIns="0" bIns="0" rtlCol="0" anchor="t">
            <a:spAutoFit/>
          </a:bodyPr>
          <a:lstStyle/>
          <a:p>
            <a:pPr algn="ctr">
              <a:lnSpc>
                <a:spcPts val="5500"/>
              </a:lnSpc>
            </a:pPr>
            <a:r>
              <a:rPr lang="en-US" sz="5000" b="1">
                <a:solidFill>
                  <a:srgbClr val="FFFFFF"/>
                </a:solidFill>
                <a:latin typeface="Ubuntu Bold"/>
                <a:ea typeface="Ubuntu Bold"/>
                <a:cs typeface="Ubuntu Bold"/>
                <a:sym typeface="Ubuntu Bold"/>
              </a:rPr>
              <a:t>6</a:t>
            </a:r>
          </a:p>
        </p:txBody>
      </p:sp>
      <p:sp>
        <p:nvSpPr>
          <p:cNvPr id="56" name="TextBox 56"/>
          <p:cNvSpPr txBox="1"/>
          <p:nvPr/>
        </p:nvSpPr>
        <p:spPr>
          <a:xfrm>
            <a:off x="1267477" y="8100872"/>
            <a:ext cx="4300869" cy="869950"/>
          </a:xfrm>
          <a:prstGeom prst="rect">
            <a:avLst/>
          </a:prstGeom>
        </p:spPr>
        <p:txBody>
          <a:bodyPr lIns="0" tIns="0" rIns="0" bIns="0" rtlCol="0" anchor="t">
            <a:spAutoFit/>
          </a:bodyPr>
          <a:lstStyle/>
          <a:p>
            <a:pPr marL="0" lvl="0" indent="0" algn="ctr">
              <a:lnSpc>
                <a:spcPts val="3500"/>
              </a:lnSpc>
              <a:spcBef>
                <a:spcPct val="0"/>
              </a:spcBef>
            </a:pPr>
            <a:r>
              <a:rPr lang="en-US" sz="2500">
                <a:solidFill>
                  <a:srgbClr val="0D1D29"/>
                </a:solidFill>
                <a:latin typeface="Open Sans"/>
                <a:ea typeface="Open Sans"/>
                <a:cs typeface="Open Sans"/>
                <a:sym typeface="Open Sans"/>
              </a:rPr>
              <a:t>ФОНЕТИКА. ГРАФІКА. ОРФОЕПІЯ. ОРФОГРАФІЯ</a:t>
            </a:r>
          </a:p>
        </p:txBody>
      </p:sp>
      <p:sp>
        <p:nvSpPr>
          <p:cNvPr id="57" name="TextBox 57"/>
          <p:cNvSpPr txBox="1"/>
          <p:nvPr/>
        </p:nvSpPr>
        <p:spPr>
          <a:xfrm>
            <a:off x="7021725" y="8100872"/>
            <a:ext cx="4300869" cy="869950"/>
          </a:xfrm>
          <a:prstGeom prst="rect">
            <a:avLst/>
          </a:prstGeom>
        </p:spPr>
        <p:txBody>
          <a:bodyPr lIns="0" tIns="0" rIns="0" bIns="0" rtlCol="0" anchor="t">
            <a:spAutoFit/>
          </a:bodyPr>
          <a:lstStyle/>
          <a:p>
            <a:pPr marL="0" lvl="0" indent="0" algn="ctr">
              <a:lnSpc>
                <a:spcPts val="3500"/>
              </a:lnSpc>
              <a:spcBef>
                <a:spcPct val="0"/>
              </a:spcBef>
            </a:pPr>
            <a:r>
              <a:rPr lang="en-US" sz="2500">
                <a:solidFill>
                  <a:srgbClr val="0D1D29"/>
                </a:solidFill>
                <a:latin typeface="Open Sans"/>
                <a:ea typeface="Open Sans"/>
                <a:cs typeface="Open Sans"/>
                <a:sym typeface="Open Sans"/>
              </a:rPr>
              <a:t>ВІДОМОСТІ ІЗ СИНТАКСИСУ ТА ПУНКТУАЦІЇ</a:t>
            </a:r>
          </a:p>
        </p:txBody>
      </p:sp>
      <p:sp>
        <p:nvSpPr>
          <p:cNvPr id="58" name="TextBox 58"/>
          <p:cNvSpPr txBox="1"/>
          <p:nvPr/>
        </p:nvSpPr>
        <p:spPr>
          <a:xfrm>
            <a:off x="12747814" y="8100872"/>
            <a:ext cx="4300869" cy="869950"/>
          </a:xfrm>
          <a:prstGeom prst="rect">
            <a:avLst/>
          </a:prstGeom>
        </p:spPr>
        <p:txBody>
          <a:bodyPr lIns="0" tIns="0" rIns="0" bIns="0" rtlCol="0" anchor="t">
            <a:spAutoFit/>
          </a:bodyPr>
          <a:lstStyle/>
          <a:p>
            <a:pPr marL="0" lvl="0" indent="0" algn="ctr">
              <a:lnSpc>
                <a:spcPts val="3500"/>
              </a:lnSpc>
              <a:spcBef>
                <a:spcPct val="0"/>
              </a:spcBef>
            </a:pPr>
            <a:r>
              <a:rPr lang="en-US" sz="2500">
                <a:solidFill>
                  <a:srgbClr val="0D1D29"/>
                </a:solidFill>
                <a:latin typeface="Open Sans"/>
                <a:ea typeface="Open Sans"/>
                <a:cs typeface="Open Sans"/>
                <a:sym typeface="Open Sans"/>
              </a:rPr>
              <a:t>УРОКИ РОЗВИТКУ МОВЛЕННЯ</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10800000">
            <a:off x="964760" y="3401533"/>
            <a:ext cx="5112628" cy="6002797"/>
            <a:chOff x="0" y="0"/>
            <a:chExt cx="2150759" cy="2525231"/>
          </a:xfrm>
        </p:grpSpPr>
        <p:sp>
          <p:nvSpPr>
            <p:cNvPr id="3" name="Freeform 3"/>
            <p:cNvSpPr/>
            <p:nvPr/>
          </p:nvSpPr>
          <p:spPr>
            <a:xfrm>
              <a:off x="0" y="0"/>
              <a:ext cx="2150759" cy="2525231"/>
            </a:xfrm>
            <a:custGeom>
              <a:avLst/>
              <a:gdLst/>
              <a:ahLst/>
              <a:cxnLst/>
              <a:rect l="l" t="t" r="r" b="b"/>
              <a:pathLst>
                <a:path w="2150759" h="2525231">
                  <a:moveTo>
                    <a:pt x="0" y="0"/>
                  </a:moveTo>
                  <a:lnTo>
                    <a:pt x="2150759" y="0"/>
                  </a:lnTo>
                  <a:lnTo>
                    <a:pt x="2150759" y="2525231"/>
                  </a:lnTo>
                  <a:lnTo>
                    <a:pt x="0" y="2525231"/>
                  </a:lnTo>
                  <a:close/>
                </a:path>
              </a:pathLst>
            </a:custGeom>
            <a:solidFill>
              <a:srgbClr val="034383"/>
            </a:solidFill>
          </p:spPr>
        </p:sp>
        <p:sp>
          <p:nvSpPr>
            <p:cNvPr id="4" name="TextBox 4"/>
            <p:cNvSpPr txBox="1"/>
            <p:nvPr/>
          </p:nvSpPr>
          <p:spPr>
            <a:xfrm>
              <a:off x="0" y="-38100"/>
              <a:ext cx="2150759" cy="2563331"/>
            </a:xfrm>
            <a:prstGeom prst="rect">
              <a:avLst/>
            </a:prstGeom>
          </p:spPr>
          <p:txBody>
            <a:bodyPr lIns="50800" tIns="50800" rIns="50800" bIns="50800" rtlCol="0" anchor="ctr"/>
            <a:lstStyle/>
            <a:p>
              <a:pPr algn="ctr">
                <a:lnSpc>
                  <a:spcPts val="3295"/>
                </a:lnSpc>
              </a:pPr>
              <a:endParaRPr/>
            </a:p>
          </p:txBody>
        </p:sp>
      </p:grpSp>
      <p:grpSp>
        <p:nvGrpSpPr>
          <p:cNvPr id="5" name="Group 5"/>
          <p:cNvGrpSpPr/>
          <p:nvPr/>
        </p:nvGrpSpPr>
        <p:grpSpPr>
          <a:xfrm rot="-10800000">
            <a:off x="1149272" y="2650687"/>
            <a:ext cx="4760174" cy="6499810"/>
            <a:chOff x="0" y="0"/>
            <a:chExt cx="2002490" cy="2734313"/>
          </a:xfrm>
        </p:grpSpPr>
        <p:sp>
          <p:nvSpPr>
            <p:cNvPr id="6" name="Freeform 6"/>
            <p:cNvSpPr/>
            <p:nvPr/>
          </p:nvSpPr>
          <p:spPr>
            <a:xfrm>
              <a:off x="0" y="0"/>
              <a:ext cx="2002490" cy="2734313"/>
            </a:xfrm>
            <a:custGeom>
              <a:avLst/>
              <a:gdLst/>
              <a:ahLst/>
              <a:cxnLst/>
              <a:rect l="l" t="t" r="r" b="b"/>
              <a:pathLst>
                <a:path w="2002490" h="2734313">
                  <a:moveTo>
                    <a:pt x="0" y="0"/>
                  </a:moveTo>
                  <a:lnTo>
                    <a:pt x="2002490" y="0"/>
                  </a:lnTo>
                  <a:lnTo>
                    <a:pt x="2002490" y="2734313"/>
                  </a:lnTo>
                  <a:lnTo>
                    <a:pt x="0" y="2734313"/>
                  </a:lnTo>
                  <a:close/>
                </a:path>
              </a:pathLst>
            </a:custGeom>
            <a:solidFill>
              <a:srgbClr val="EFEFEF"/>
            </a:solidFill>
          </p:spPr>
        </p:sp>
        <p:sp>
          <p:nvSpPr>
            <p:cNvPr id="7" name="TextBox 7"/>
            <p:cNvSpPr txBox="1"/>
            <p:nvPr/>
          </p:nvSpPr>
          <p:spPr>
            <a:xfrm>
              <a:off x="0" y="-38100"/>
              <a:ext cx="2002490" cy="2772413"/>
            </a:xfrm>
            <a:prstGeom prst="rect">
              <a:avLst/>
            </a:prstGeom>
          </p:spPr>
          <p:txBody>
            <a:bodyPr lIns="50800" tIns="50800" rIns="50800" bIns="50800" rtlCol="0" anchor="ctr"/>
            <a:lstStyle/>
            <a:p>
              <a:pPr algn="ctr">
                <a:lnSpc>
                  <a:spcPts val="3295"/>
                </a:lnSpc>
              </a:pPr>
              <a:endParaRPr/>
            </a:p>
          </p:txBody>
        </p:sp>
      </p:grpSp>
      <p:grpSp>
        <p:nvGrpSpPr>
          <p:cNvPr id="8" name="Group 8"/>
          <p:cNvGrpSpPr/>
          <p:nvPr/>
        </p:nvGrpSpPr>
        <p:grpSpPr>
          <a:xfrm rot="-10800000">
            <a:off x="6392978" y="3387480"/>
            <a:ext cx="5112628" cy="6002797"/>
            <a:chOff x="0" y="0"/>
            <a:chExt cx="2150759" cy="2525231"/>
          </a:xfrm>
        </p:grpSpPr>
        <p:sp>
          <p:nvSpPr>
            <p:cNvPr id="9" name="Freeform 9"/>
            <p:cNvSpPr/>
            <p:nvPr/>
          </p:nvSpPr>
          <p:spPr>
            <a:xfrm>
              <a:off x="0" y="0"/>
              <a:ext cx="2150759" cy="2525231"/>
            </a:xfrm>
            <a:custGeom>
              <a:avLst/>
              <a:gdLst/>
              <a:ahLst/>
              <a:cxnLst/>
              <a:rect l="l" t="t" r="r" b="b"/>
              <a:pathLst>
                <a:path w="2150759" h="2525231">
                  <a:moveTo>
                    <a:pt x="0" y="0"/>
                  </a:moveTo>
                  <a:lnTo>
                    <a:pt x="2150759" y="0"/>
                  </a:lnTo>
                  <a:lnTo>
                    <a:pt x="2150759" y="2525231"/>
                  </a:lnTo>
                  <a:lnTo>
                    <a:pt x="0" y="2525231"/>
                  </a:lnTo>
                  <a:close/>
                </a:path>
              </a:pathLst>
            </a:custGeom>
            <a:solidFill>
              <a:srgbClr val="FBC613"/>
            </a:solidFill>
          </p:spPr>
        </p:sp>
        <p:sp>
          <p:nvSpPr>
            <p:cNvPr id="10" name="TextBox 10"/>
            <p:cNvSpPr txBox="1"/>
            <p:nvPr/>
          </p:nvSpPr>
          <p:spPr>
            <a:xfrm>
              <a:off x="0" y="-38100"/>
              <a:ext cx="2150759" cy="2563331"/>
            </a:xfrm>
            <a:prstGeom prst="rect">
              <a:avLst/>
            </a:prstGeom>
          </p:spPr>
          <p:txBody>
            <a:bodyPr lIns="50800" tIns="50800" rIns="50800" bIns="50800" rtlCol="0" anchor="ctr"/>
            <a:lstStyle/>
            <a:p>
              <a:pPr algn="ctr">
                <a:lnSpc>
                  <a:spcPts val="3295"/>
                </a:lnSpc>
              </a:pPr>
              <a:endParaRPr/>
            </a:p>
          </p:txBody>
        </p:sp>
      </p:grpSp>
      <p:grpSp>
        <p:nvGrpSpPr>
          <p:cNvPr id="11" name="Group 11"/>
          <p:cNvGrpSpPr/>
          <p:nvPr/>
        </p:nvGrpSpPr>
        <p:grpSpPr>
          <a:xfrm rot="-10800000">
            <a:off x="6577490" y="2636634"/>
            <a:ext cx="4760174" cy="6499810"/>
            <a:chOff x="0" y="0"/>
            <a:chExt cx="2002490" cy="2734313"/>
          </a:xfrm>
        </p:grpSpPr>
        <p:sp>
          <p:nvSpPr>
            <p:cNvPr id="12" name="Freeform 12"/>
            <p:cNvSpPr/>
            <p:nvPr/>
          </p:nvSpPr>
          <p:spPr>
            <a:xfrm>
              <a:off x="0" y="0"/>
              <a:ext cx="2002490" cy="2734313"/>
            </a:xfrm>
            <a:custGeom>
              <a:avLst/>
              <a:gdLst/>
              <a:ahLst/>
              <a:cxnLst/>
              <a:rect l="l" t="t" r="r" b="b"/>
              <a:pathLst>
                <a:path w="2002490" h="2734313">
                  <a:moveTo>
                    <a:pt x="0" y="0"/>
                  </a:moveTo>
                  <a:lnTo>
                    <a:pt x="2002490" y="0"/>
                  </a:lnTo>
                  <a:lnTo>
                    <a:pt x="2002490" y="2734313"/>
                  </a:lnTo>
                  <a:lnTo>
                    <a:pt x="0" y="2734313"/>
                  </a:lnTo>
                  <a:close/>
                </a:path>
              </a:pathLst>
            </a:custGeom>
            <a:solidFill>
              <a:srgbClr val="EFEFEF"/>
            </a:solidFill>
          </p:spPr>
        </p:sp>
        <p:sp>
          <p:nvSpPr>
            <p:cNvPr id="13" name="TextBox 13"/>
            <p:cNvSpPr txBox="1"/>
            <p:nvPr/>
          </p:nvSpPr>
          <p:spPr>
            <a:xfrm>
              <a:off x="0" y="-38100"/>
              <a:ext cx="2002490" cy="2772413"/>
            </a:xfrm>
            <a:prstGeom prst="rect">
              <a:avLst/>
            </a:prstGeom>
          </p:spPr>
          <p:txBody>
            <a:bodyPr lIns="50800" tIns="50800" rIns="50800" bIns="50800" rtlCol="0" anchor="ctr"/>
            <a:lstStyle/>
            <a:p>
              <a:pPr algn="ctr">
                <a:lnSpc>
                  <a:spcPts val="3295"/>
                </a:lnSpc>
              </a:pPr>
              <a:endParaRPr/>
            </a:p>
          </p:txBody>
        </p:sp>
      </p:grpSp>
      <p:sp>
        <p:nvSpPr>
          <p:cNvPr id="14" name="Freeform 14"/>
          <p:cNvSpPr/>
          <p:nvPr/>
        </p:nvSpPr>
        <p:spPr>
          <a:xfrm rot="5400000">
            <a:off x="11410522" y="-3276512"/>
            <a:ext cx="6562966" cy="7473357"/>
          </a:xfrm>
          <a:custGeom>
            <a:avLst/>
            <a:gdLst/>
            <a:ahLst/>
            <a:cxnLst/>
            <a:rect l="l" t="t" r="r" b="b"/>
            <a:pathLst>
              <a:path w="6562966" h="7473357">
                <a:moveTo>
                  <a:pt x="0" y="0"/>
                </a:moveTo>
                <a:lnTo>
                  <a:pt x="6562966" y="0"/>
                </a:lnTo>
                <a:lnTo>
                  <a:pt x="6562966" y="7473357"/>
                </a:lnTo>
                <a:lnTo>
                  <a:pt x="0" y="7473357"/>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grpSp>
        <p:nvGrpSpPr>
          <p:cNvPr id="15" name="Group 15"/>
          <p:cNvGrpSpPr/>
          <p:nvPr/>
        </p:nvGrpSpPr>
        <p:grpSpPr>
          <a:xfrm rot="-10800000">
            <a:off x="11820840" y="3387480"/>
            <a:ext cx="5112628" cy="6002797"/>
            <a:chOff x="0" y="0"/>
            <a:chExt cx="2150759" cy="2525231"/>
          </a:xfrm>
        </p:grpSpPr>
        <p:sp>
          <p:nvSpPr>
            <p:cNvPr id="16" name="Freeform 16"/>
            <p:cNvSpPr/>
            <p:nvPr/>
          </p:nvSpPr>
          <p:spPr>
            <a:xfrm>
              <a:off x="0" y="0"/>
              <a:ext cx="2150759" cy="2525231"/>
            </a:xfrm>
            <a:custGeom>
              <a:avLst/>
              <a:gdLst/>
              <a:ahLst/>
              <a:cxnLst/>
              <a:rect l="l" t="t" r="r" b="b"/>
              <a:pathLst>
                <a:path w="2150759" h="2525231">
                  <a:moveTo>
                    <a:pt x="0" y="0"/>
                  </a:moveTo>
                  <a:lnTo>
                    <a:pt x="2150759" y="0"/>
                  </a:lnTo>
                  <a:lnTo>
                    <a:pt x="2150759" y="2525231"/>
                  </a:lnTo>
                  <a:lnTo>
                    <a:pt x="0" y="2525231"/>
                  </a:lnTo>
                  <a:close/>
                </a:path>
              </a:pathLst>
            </a:custGeom>
            <a:solidFill>
              <a:srgbClr val="034383"/>
            </a:solidFill>
          </p:spPr>
        </p:sp>
        <p:sp>
          <p:nvSpPr>
            <p:cNvPr id="17" name="TextBox 17"/>
            <p:cNvSpPr txBox="1"/>
            <p:nvPr/>
          </p:nvSpPr>
          <p:spPr>
            <a:xfrm>
              <a:off x="0" y="-38100"/>
              <a:ext cx="2150759" cy="2563331"/>
            </a:xfrm>
            <a:prstGeom prst="rect">
              <a:avLst/>
            </a:prstGeom>
          </p:spPr>
          <p:txBody>
            <a:bodyPr lIns="50800" tIns="50800" rIns="50800" bIns="50800" rtlCol="0" anchor="ctr"/>
            <a:lstStyle/>
            <a:p>
              <a:pPr algn="ctr">
                <a:lnSpc>
                  <a:spcPts val="3295"/>
                </a:lnSpc>
              </a:pPr>
              <a:endParaRPr/>
            </a:p>
          </p:txBody>
        </p:sp>
      </p:grpSp>
      <p:grpSp>
        <p:nvGrpSpPr>
          <p:cNvPr id="18" name="Group 18"/>
          <p:cNvGrpSpPr/>
          <p:nvPr/>
        </p:nvGrpSpPr>
        <p:grpSpPr>
          <a:xfrm rot="-10800000">
            <a:off x="12005352" y="2636634"/>
            <a:ext cx="4760174" cy="6499810"/>
            <a:chOff x="0" y="0"/>
            <a:chExt cx="2002490" cy="2734313"/>
          </a:xfrm>
        </p:grpSpPr>
        <p:sp>
          <p:nvSpPr>
            <p:cNvPr id="19" name="Freeform 19"/>
            <p:cNvSpPr/>
            <p:nvPr/>
          </p:nvSpPr>
          <p:spPr>
            <a:xfrm>
              <a:off x="0" y="0"/>
              <a:ext cx="2002490" cy="2734313"/>
            </a:xfrm>
            <a:custGeom>
              <a:avLst/>
              <a:gdLst/>
              <a:ahLst/>
              <a:cxnLst/>
              <a:rect l="l" t="t" r="r" b="b"/>
              <a:pathLst>
                <a:path w="2002490" h="2734313">
                  <a:moveTo>
                    <a:pt x="0" y="0"/>
                  </a:moveTo>
                  <a:lnTo>
                    <a:pt x="2002490" y="0"/>
                  </a:lnTo>
                  <a:lnTo>
                    <a:pt x="2002490" y="2734313"/>
                  </a:lnTo>
                  <a:lnTo>
                    <a:pt x="0" y="2734313"/>
                  </a:lnTo>
                  <a:close/>
                </a:path>
              </a:pathLst>
            </a:custGeom>
            <a:solidFill>
              <a:srgbClr val="EFEFEF"/>
            </a:solidFill>
          </p:spPr>
        </p:sp>
        <p:sp>
          <p:nvSpPr>
            <p:cNvPr id="20" name="TextBox 20"/>
            <p:cNvSpPr txBox="1"/>
            <p:nvPr/>
          </p:nvSpPr>
          <p:spPr>
            <a:xfrm>
              <a:off x="0" y="-38100"/>
              <a:ext cx="2002490" cy="2772413"/>
            </a:xfrm>
            <a:prstGeom prst="rect">
              <a:avLst/>
            </a:prstGeom>
          </p:spPr>
          <p:txBody>
            <a:bodyPr lIns="50800" tIns="50800" rIns="50800" bIns="50800" rtlCol="0" anchor="ctr"/>
            <a:lstStyle/>
            <a:p>
              <a:pPr algn="ctr">
                <a:lnSpc>
                  <a:spcPts val="3295"/>
                </a:lnSpc>
              </a:pPr>
              <a:endParaRPr/>
            </a:p>
          </p:txBody>
        </p:sp>
      </p:grpSp>
      <p:sp>
        <p:nvSpPr>
          <p:cNvPr id="21" name="Freeform 21"/>
          <p:cNvSpPr/>
          <p:nvPr/>
        </p:nvSpPr>
        <p:spPr>
          <a:xfrm>
            <a:off x="1149272" y="2636634"/>
            <a:ext cx="4760174" cy="6513863"/>
          </a:xfrm>
          <a:custGeom>
            <a:avLst/>
            <a:gdLst/>
            <a:ahLst/>
            <a:cxnLst/>
            <a:rect l="l" t="t" r="r" b="b"/>
            <a:pathLst>
              <a:path w="4760174" h="6513863">
                <a:moveTo>
                  <a:pt x="0" y="0"/>
                </a:moveTo>
                <a:lnTo>
                  <a:pt x="4760174" y="0"/>
                </a:lnTo>
                <a:lnTo>
                  <a:pt x="4760174" y="6513863"/>
                </a:lnTo>
                <a:lnTo>
                  <a:pt x="0" y="6513863"/>
                </a:lnTo>
                <a:lnTo>
                  <a:pt x="0" y="0"/>
                </a:lnTo>
                <a:close/>
              </a:path>
            </a:pathLst>
          </a:custGeom>
          <a:blipFill>
            <a:blip r:embed="rId4"/>
            <a:stretch>
              <a:fillRect t="-5436" b="-3027"/>
            </a:stretch>
          </a:blipFill>
        </p:spPr>
      </p:sp>
      <p:sp>
        <p:nvSpPr>
          <p:cNvPr id="22" name="Freeform 22"/>
          <p:cNvSpPr/>
          <p:nvPr/>
        </p:nvSpPr>
        <p:spPr>
          <a:xfrm>
            <a:off x="6577490" y="2650687"/>
            <a:ext cx="4760174" cy="6499810"/>
          </a:xfrm>
          <a:custGeom>
            <a:avLst/>
            <a:gdLst/>
            <a:ahLst/>
            <a:cxnLst/>
            <a:rect l="l" t="t" r="r" b="b"/>
            <a:pathLst>
              <a:path w="4760174" h="6499810">
                <a:moveTo>
                  <a:pt x="0" y="0"/>
                </a:moveTo>
                <a:lnTo>
                  <a:pt x="4760174" y="0"/>
                </a:lnTo>
                <a:lnTo>
                  <a:pt x="4760174" y="6499810"/>
                </a:lnTo>
                <a:lnTo>
                  <a:pt x="0" y="6499810"/>
                </a:lnTo>
                <a:lnTo>
                  <a:pt x="0" y="0"/>
                </a:lnTo>
                <a:close/>
              </a:path>
            </a:pathLst>
          </a:custGeom>
          <a:blipFill>
            <a:blip r:embed="rId5"/>
            <a:stretch>
              <a:fillRect l="-1081" t="-4532" b="-4532"/>
            </a:stretch>
          </a:blipFill>
        </p:spPr>
      </p:sp>
      <p:sp>
        <p:nvSpPr>
          <p:cNvPr id="23" name="Freeform 23"/>
          <p:cNvSpPr/>
          <p:nvPr/>
        </p:nvSpPr>
        <p:spPr>
          <a:xfrm>
            <a:off x="12010431" y="2650687"/>
            <a:ext cx="4755095" cy="6485757"/>
          </a:xfrm>
          <a:custGeom>
            <a:avLst/>
            <a:gdLst/>
            <a:ahLst/>
            <a:cxnLst/>
            <a:rect l="l" t="t" r="r" b="b"/>
            <a:pathLst>
              <a:path w="4755095" h="6485757">
                <a:moveTo>
                  <a:pt x="0" y="0"/>
                </a:moveTo>
                <a:lnTo>
                  <a:pt x="4755095" y="0"/>
                </a:lnTo>
                <a:lnTo>
                  <a:pt x="4755095" y="6485757"/>
                </a:lnTo>
                <a:lnTo>
                  <a:pt x="0" y="6485757"/>
                </a:lnTo>
                <a:lnTo>
                  <a:pt x="0" y="0"/>
                </a:lnTo>
                <a:close/>
              </a:path>
            </a:pathLst>
          </a:custGeom>
          <a:blipFill>
            <a:blip r:embed="rId6"/>
            <a:stretch>
              <a:fillRect t="-4107" b="-4107"/>
            </a:stretch>
          </a:blipFill>
        </p:spPr>
      </p:sp>
      <p:sp>
        <p:nvSpPr>
          <p:cNvPr id="24" name="TextBox 24"/>
          <p:cNvSpPr txBox="1"/>
          <p:nvPr/>
        </p:nvSpPr>
        <p:spPr>
          <a:xfrm>
            <a:off x="2195554" y="583574"/>
            <a:ext cx="13507120" cy="1392680"/>
          </a:xfrm>
          <a:prstGeom prst="rect">
            <a:avLst/>
          </a:prstGeom>
        </p:spPr>
        <p:txBody>
          <a:bodyPr lIns="0" tIns="0" rIns="0" bIns="0" rtlCol="0" anchor="t">
            <a:spAutoFit/>
          </a:bodyPr>
          <a:lstStyle/>
          <a:p>
            <a:pPr algn="l">
              <a:lnSpc>
                <a:spcPts val="3765"/>
              </a:lnSpc>
              <a:spcBef>
                <a:spcPct val="0"/>
              </a:spcBef>
            </a:pPr>
            <a:r>
              <a:rPr lang="en-US" sz="2689">
                <a:solidFill>
                  <a:srgbClr val="000000"/>
                </a:solidFill>
                <a:latin typeface="Open Sans"/>
                <a:ea typeface="Open Sans"/>
                <a:cs typeface="Open Sans"/>
                <a:sym typeface="Open Sans"/>
              </a:rPr>
              <a:t>Підручник складається зі вступу, шести розділів та додатків. Зміст підручника є фактично календарним планом, який можна дублювати в журнал, лише додаючи домашнє завдання.</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7997596" y="702519"/>
            <a:ext cx="9385947" cy="1511933"/>
          </a:xfrm>
          <a:prstGeom prst="rect">
            <a:avLst/>
          </a:prstGeom>
        </p:spPr>
        <p:txBody>
          <a:bodyPr lIns="0" tIns="0" rIns="0" bIns="0" rtlCol="0" anchor="t">
            <a:spAutoFit/>
          </a:bodyPr>
          <a:lstStyle/>
          <a:p>
            <a:pPr algn="ctr">
              <a:lnSpc>
                <a:spcPts val="3889"/>
              </a:lnSpc>
            </a:pPr>
            <a:r>
              <a:rPr lang="en-US" sz="3535" b="1">
                <a:solidFill>
                  <a:srgbClr val="034383"/>
                </a:solidFill>
                <a:latin typeface="Ubuntu Bold"/>
                <a:ea typeface="Ubuntu Bold"/>
                <a:cs typeface="Ubuntu Bold"/>
                <a:sym typeface="Ubuntu Bold"/>
              </a:rPr>
              <a:t>Завдання підібрані відповідно до вікових особливостей учнів і спрямовані на формування таких умінь, як:</a:t>
            </a:r>
          </a:p>
        </p:txBody>
      </p:sp>
      <p:sp>
        <p:nvSpPr>
          <p:cNvPr id="3" name="Freeform 3"/>
          <p:cNvSpPr/>
          <p:nvPr/>
        </p:nvSpPr>
        <p:spPr>
          <a:xfrm rot="-5400000" flipH="1">
            <a:off x="-835100" y="-864327"/>
            <a:ext cx="6157558" cy="6157558"/>
          </a:xfrm>
          <a:custGeom>
            <a:avLst/>
            <a:gdLst/>
            <a:ahLst/>
            <a:cxnLst/>
            <a:rect l="l" t="t" r="r" b="b"/>
            <a:pathLst>
              <a:path w="6157558" h="6157558">
                <a:moveTo>
                  <a:pt x="6157558" y="0"/>
                </a:moveTo>
                <a:lnTo>
                  <a:pt x="0" y="0"/>
                </a:lnTo>
                <a:lnTo>
                  <a:pt x="0" y="6157557"/>
                </a:lnTo>
                <a:lnTo>
                  <a:pt x="6157558" y="6157557"/>
                </a:lnTo>
                <a:lnTo>
                  <a:pt x="6157558"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4" name="AutoShape 4"/>
          <p:cNvSpPr/>
          <p:nvPr/>
        </p:nvSpPr>
        <p:spPr>
          <a:xfrm>
            <a:off x="9574966" y="3533050"/>
            <a:ext cx="864254" cy="0"/>
          </a:xfrm>
          <a:prstGeom prst="line">
            <a:avLst/>
          </a:prstGeom>
          <a:ln w="38100" cap="flat">
            <a:solidFill>
              <a:srgbClr val="034383"/>
            </a:solidFill>
            <a:prstDash val="solid"/>
            <a:headEnd type="none" w="sm" len="sm"/>
            <a:tailEnd type="oval" w="lg" len="lg"/>
          </a:ln>
        </p:spPr>
      </p:sp>
      <p:sp>
        <p:nvSpPr>
          <p:cNvPr id="5" name="AutoShape 5"/>
          <p:cNvSpPr/>
          <p:nvPr/>
        </p:nvSpPr>
        <p:spPr>
          <a:xfrm flipH="1">
            <a:off x="8916487" y="3991334"/>
            <a:ext cx="0" cy="683749"/>
          </a:xfrm>
          <a:prstGeom prst="line">
            <a:avLst/>
          </a:prstGeom>
          <a:ln w="38100" cap="flat">
            <a:solidFill>
              <a:srgbClr val="034383"/>
            </a:solidFill>
            <a:prstDash val="solid"/>
            <a:headEnd type="none" w="sm" len="sm"/>
            <a:tailEnd type="none" w="sm" len="sm"/>
          </a:ln>
        </p:spPr>
      </p:sp>
      <p:grpSp>
        <p:nvGrpSpPr>
          <p:cNvPr id="6" name="Group 6"/>
          <p:cNvGrpSpPr/>
          <p:nvPr/>
        </p:nvGrpSpPr>
        <p:grpSpPr>
          <a:xfrm>
            <a:off x="8230829" y="2841931"/>
            <a:ext cx="1344137" cy="1344137"/>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C613"/>
            </a:solidFill>
          </p:spPr>
        </p:sp>
        <p:sp>
          <p:nvSpPr>
            <p:cNvPr id="8" name="TextBox 8"/>
            <p:cNvSpPr txBox="1"/>
            <p:nvPr/>
          </p:nvSpPr>
          <p:spPr>
            <a:xfrm>
              <a:off x="76200" y="19050"/>
              <a:ext cx="660400" cy="717550"/>
            </a:xfrm>
            <a:prstGeom prst="rect">
              <a:avLst/>
            </a:prstGeom>
          </p:spPr>
          <p:txBody>
            <a:bodyPr lIns="45804" tIns="45804" rIns="45804" bIns="45804" rtlCol="0" anchor="ctr"/>
            <a:lstStyle/>
            <a:p>
              <a:pPr algn="ctr">
                <a:lnSpc>
                  <a:spcPts val="4899"/>
                </a:lnSpc>
              </a:pPr>
              <a:r>
                <a:rPr lang="en-US" sz="3499" b="1">
                  <a:solidFill>
                    <a:srgbClr val="EFEFEF"/>
                  </a:solidFill>
                  <a:latin typeface="Open Sans Bold"/>
                  <a:ea typeface="Open Sans Bold"/>
                  <a:cs typeface="Open Sans Bold"/>
                  <a:sym typeface="Open Sans Bold"/>
                </a:rPr>
                <a:t>1</a:t>
              </a:r>
            </a:p>
          </p:txBody>
        </p:sp>
      </p:grpSp>
      <p:sp>
        <p:nvSpPr>
          <p:cNvPr id="9" name="TextBox 9"/>
          <p:cNvSpPr txBox="1"/>
          <p:nvPr/>
        </p:nvSpPr>
        <p:spPr>
          <a:xfrm>
            <a:off x="10599143" y="3235837"/>
            <a:ext cx="7099028" cy="499177"/>
          </a:xfrm>
          <a:prstGeom prst="rect">
            <a:avLst/>
          </a:prstGeom>
        </p:spPr>
        <p:txBody>
          <a:bodyPr lIns="0" tIns="0" rIns="0" bIns="0" rtlCol="0" anchor="t">
            <a:spAutoFit/>
          </a:bodyPr>
          <a:lstStyle/>
          <a:p>
            <a:pPr algn="just">
              <a:lnSpc>
                <a:spcPts val="4103"/>
              </a:lnSpc>
              <a:spcBef>
                <a:spcPct val="0"/>
              </a:spcBef>
            </a:pPr>
            <a:r>
              <a:rPr lang="en-US" sz="2931">
                <a:solidFill>
                  <a:srgbClr val="0D1D29"/>
                </a:solidFill>
                <a:latin typeface="Open Sans"/>
                <a:ea typeface="Open Sans"/>
                <a:cs typeface="Open Sans"/>
                <a:sym typeface="Open Sans"/>
              </a:rPr>
              <a:t>аналіз</a:t>
            </a:r>
            <a:r>
              <a:rPr lang="en-US" sz="2931" u="none" strike="noStrike">
                <a:solidFill>
                  <a:srgbClr val="0D1D29"/>
                </a:solidFill>
                <a:latin typeface="Open Sans"/>
                <a:ea typeface="Open Sans"/>
                <a:cs typeface="Open Sans"/>
                <a:sym typeface="Open Sans"/>
              </a:rPr>
              <a:t> та синтез мовних явищ;</a:t>
            </a:r>
          </a:p>
        </p:txBody>
      </p:sp>
      <p:sp>
        <p:nvSpPr>
          <p:cNvPr id="10" name="AutoShape 10"/>
          <p:cNvSpPr/>
          <p:nvPr/>
        </p:nvSpPr>
        <p:spPr>
          <a:xfrm flipH="1">
            <a:off x="8916487" y="5584666"/>
            <a:ext cx="0" cy="683749"/>
          </a:xfrm>
          <a:prstGeom prst="line">
            <a:avLst/>
          </a:prstGeom>
          <a:ln w="38100" cap="flat">
            <a:solidFill>
              <a:srgbClr val="034383"/>
            </a:solidFill>
            <a:prstDash val="solid"/>
            <a:headEnd type="none" w="sm" len="sm"/>
            <a:tailEnd type="none" w="sm" len="sm"/>
          </a:ln>
        </p:spPr>
      </p:sp>
      <p:grpSp>
        <p:nvGrpSpPr>
          <p:cNvPr id="11" name="Group 11"/>
          <p:cNvGrpSpPr/>
          <p:nvPr/>
        </p:nvGrpSpPr>
        <p:grpSpPr>
          <a:xfrm>
            <a:off x="8230829" y="4450855"/>
            <a:ext cx="1344137" cy="134413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294CE"/>
            </a:solidFill>
          </p:spPr>
        </p:sp>
        <p:sp>
          <p:nvSpPr>
            <p:cNvPr id="13" name="TextBox 13"/>
            <p:cNvSpPr txBox="1"/>
            <p:nvPr/>
          </p:nvSpPr>
          <p:spPr>
            <a:xfrm>
              <a:off x="76200" y="19050"/>
              <a:ext cx="660400" cy="717550"/>
            </a:xfrm>
            <a:prstGeom prst="rect">
              <a:avLst/>
            </a:prstGeom>
          </p:spPr>
          <p:txBody>
            <a:bodyPr lIns="45804" tIns="45804" rIns="45804" bIns="45804" rtlCol="0" anchor="ctr"/>
            <a:lstStyle/>
            <a:p>
              <a:pPr algn="ctr">
                <a:lnSpc>
                  <a:spcPts val="4899"/>
                </a:lnSpc>
              </a:pPr>
              <a:r>
                <a:rPr lang="en-US" sz="3499" b="1">
                  <a:solidFill>
                    <a:srgbClr val="EFEFEF"/>
                  </a:solidFill>
                  <a:latin typeface="Open Sans Bold"/>
                  <a:ea typeface="Open Sans Bold"/>
                  <a:cs typeface="Open Sans Bold"/>
                  <a:sym typeface="Open Sans Bold"/>
                </a:rPr>
                <a:t>2</a:t>
              </a:r>
            </a:p>
          </p:txBody>
        </p:sp>
      </p:grpSp>
      <p:grpSp>
        <p:nvGrpSpPr>
          <p:cNvPr id="14" name="Group 14"/>
          <p:cNvGrpSpPr/>
          <p:nvPr/>
        </p:nvGrpSpPr>
        <p:grpSpPr>
          <a:xfrm>
            <a:off x="8230829" y="6059779"/>
            <a:ext cx="1344137" cy="1344137"/>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4383"/>
            </a:solidFill>
          </p:spPr>
        </p:sp>
        <p:sp>
          <p:nvSpPr>
            <p:cNvPr id="16" name="TextBox 16"/>
            <p:cNvSpPr txBox="1"/>
            <p:nvPr/>
          </p:nvSpPr>
          <p:spPr>
            <a:xfrm>
              <a:off x="76200" y="19050"/>
              <a:ext cx="660400" cy="717550"/>
            </a:xfrm>
            <a:prstGeom prst="rect">
              <a:avLst/>
            </a:prstGeom>
          </p:spPr>
          <p:txBody>
            <a:bodyPr lIns="45804" tIns="45804" rIns="45804" bIns="45804" rtlCol="0" anchor="ctr"/>
            <a:lstStyle/>
            <a:p>
              <a:pPr algn="ctr">
                <a:lnSpc>
                  <a:spcPts val="4899"/>
                </a:lnSpc>
              </a:pPr>
              <a:r>
                <a:rPr lang="en-US" sz="3499" b="1">
                  <a:solidFill>
                    <a:srgbClr val="EFEFEF"/>
                  </a:solidFill>
                  <a:latin typeface="Open Sans Bold"/>
                  <a:ea typeface="Open Sans Bold"/>
                  <a:cs typeface="Open Sans Bold"/>
                  <a:sym typeface="Open Sans Bold"/>
                </a:rPr>
                <a:t>3</a:t>
              </a:r>
            </a:p>
          </p:txBody>
        </p:sp>
      </p:grpSp>
      <p:sp>
        <p:nvSpPr>
          <p:cNvPr id="17" name="AutoShape 17"/>
          <p:cNvSpPr/>
          <p:nvPr/>
        </p:nvSpPr>
        <p:spPr>
          <a:xfrm>
            <a:off x="9574966" y="8339522"/>
            <a:ext cx="864254" cy="0"/>
          </a:xfrm>
          <a:prstGeom prst="line">
            <a:avLst/>
          </a:prstGeom>
          <a:ln w="38100" cap="flat">
            <a:solidFill>
              <a:srgbClr val="034383"/>
            </a:solidFill>
            <a:prstDash val="solid"/>
            <a:headEnd type="none" w="sm" len="sm"/>
            <a:tailEnd type="oval" w="lg" len="lg"/>
          </a:ln>
        </p:spPr>
      </p:sp>
      <p:grpSp>
        <p:nvGrpSpPr>
          <p:cNvPr id="18" name="Group 18"/>
          <p:cNvGrpSpPr/>
          <p:nvPr/>
        </p:nvGrpSpPr>
        <p:grpSpPr>
          <a:xfrm rot="-10800000">
            <a:off x="1561767" y="2972126"/>
            <a:ext cx="6105170" cy="5890220"/>
            <a:chOff x="0" y="0"/>
            <a:chExt cx="2568297" cy="2477873"/>
          </a:xfrm>
        </p:grpSpPr>
        <p:sp>
          <p:nvSpPr>
            <p:cNvPr id="19" name="Freeform 19"/>
            <p:cNvSpPr/>
            <p:nvPr/>
          </p:nvSpPr>
          <p:spPr>
            <a:xfrm>
              <a:off x="0" y="0"/>
              <a:ext cx="2568297" cy="2477873"/>
            </a:xfrm>
            <a:custGeom>
              <a:avLst/>
              <a:gdLst/>
              <a:ahLst/>
              <a:cxnLst/>
              <a:rect l="l" t="t" r="r" b="b"/>
              <a:pathLst>
                <a:path w="2568297" h="2477873">
                  <a:moveTo>
                    <a:pt x="0" y="0"/>
                  </a:moveTo>
                  <a:lnTo>
                    <a:pt x="2568297" y="0"/>
                  </a:lnTo>
                  <a:lnTo>
                    <a:pt x="2568297" y="2477873"/>
                  </a:lnTo>
                  <a:lnTo>
                    <a:pt x="0" y="2477873"/>
                  </a:lnTo>
                  <a:close/>
                </a:path>
              </a:pathLst>
            </a:custGeom>
            <a:solidFill>
              <a:srgbClr val="EFEFEF"/>
            </a:solidFill>
          </p:spPr>
        </p:sp>
        <p:sp>
          <p:nvSpPr>
            <p:cNvPr id="20" name="TextBox 20"/>
            <p:cNvSpPr txBox="1"/>
            <p:nvPr/>
          </p:nvSpPr>
          <p:spPr>
            <a:xfrm>
              <a:off x="0" y="-38100"/>
              <a:ext cx="2568297" cy="2515973"/>
            </a:xfrm>
            <a:prstGeom prst="rect">
              <a:avLst/>
            </a:prstGeom>
          </p:spPr>
          <p:txBody>
            <a:bodyPr lIns="50800" tIns="50800" rIns="50800" bIns="50800" rtlCol="0" anchor="ctr"/>
            <a:lstStyle/>
            <a:p>
              <a:pPr algn="ctr">
                <a:lnSpc>
                  <a:spcPts val="3295"/>
                </a:lnSpc>
              </a:pPr>
              <a:endParaRPr/>
            </a:p>
          </p:txBody>
        </p:sp>
      </p:grpSp>
      <p:sp>
        <p:nvSpPr>
          <p:cNvPr id="21" name="AutoShape 21"/>
          <p:cNvSpPr/>
          <p:nvPr/>
        </p:nvSpPr>
        <p:spPr>
          <a:xfrm>
            <a:off x="9574966" y="5162550"/>
            <a:ext cx="864254" cy="0"/>
          </a:xfrm>
          <a:prstGeom prst="line">
            <a:avLst/>
          </a:prstGeom>
          <a:ln w="38100" cap="flat">
            <a:solidFill>
              <a:srgbClr val="034383"/>
            </a:solidFill>
            <a:prstDash val="solid"/>
            <a:headEnd type="none" w="sm" len="sm"/>
            <a:tailEnd type="oval" w="lg" len="lg"/>
          </a:ln>
        </p:spPr>
      </p:sp>
      <p:sp>
        <p:nvSpPr>
          <p:cNvPr id="22" name="TextBox 22"/>
          <p:cNvSpPr txBox="1"/>
          <p:nvPr/>
        </p:nvSpPr>
        <p:spPr>
          <a:xfrm>
            <a:off x="1935215" y="3262936"/>
            <a:ext cx="5266914" cy="5127115"/>
          </a:xfrm>
          <a:prstGeom prst="rect">
            <a:avLst/>
          </a:prstGeom>
        </p:spPr>
        <p:txBody>
          <a:bodyPr lIns="0" tIns="0" rIns="0" bIns="0" rtlCol="0" anchor="t">
            <a:spAutoFit/>
          </a:bodyPr>
          <a:lstStyle/>
          <a:p>
            <a:pPr algn="l">
              <a:lnSpc>
                <a:spcPts val="4053"/>
              </a:lnSpc>
            </a:pPr>
            <a:r>
              <a:rPr lang="en-US" sz="2895">
                <a:solidFill>
                  <a:srgbClr val="0D1D29"/>
                </a:solidFill>
                <a:latin typeface="Open Sans"/>
                <a:ea typeface="Open Sans"/>
                <a:cs typeface="Open Sans"/>
                <a:sym typeface="Open Sans"/>
              </a:rPr>
              <a:t>Підручник використовує різноманітні форми подачі матеріалу: теоретичні відомості, практичні завдання, інтерактивні вправи та пізнавальні тексти, що забезпечують інтеграцію навчання мови з розвитком загальноосвітніх компетентностей. </a:t>
            </a:r>
          </a:p>
        </p:txBody>
      </p:sp>
      <p:sp>
        <p:nvSpPr>
          <p:cNvPr id="23" name="Freeform 23"/>
          <p:cNvSpPr/>
          <p:nvPr/>
        </p:nvSpPr>
        <p:spPr>
          <a:xfrm rot="-5400000" flipV="1">
            <a:off x="12814394" y="6970349"/>
            <a:ext cx="6157558" cy="6157558"/>
          </a:xfrm>
          <a:custGeom>
            <a:avLst/>
            <a:gdLst/>
            <a:ahLst/>
            <a:cxnLst/>
            <a:rect l="l" t="t" r="r" b="b"/>
            <a:pathLst>
              <a:path w="6157558" h="6157558">
                <a:moveTo>
                  <a:pt x="0" y="6157558"/>
                </a:moveTo>
                <a:lnTo>
                  <a:pt x="6157558" y="6157558"/>
                </a:lnTo>
                <a:lnTo>
                  <a:pt x="6157558" y="0"/>
                </a:lnTo>
                <a:lnTo>
                  <a:pt x="0" y="0"/>
                </a:lnTo>
                <a:lnTo>
                  <a:pt x="0" y="6157558"/>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24" name="AutoShape 24"/>
          <p:cNvSpPr/>
          <p:nvPr/>
        </p:nvSpPr>
        <p:spPr>
          <a:xfrm flipH="1">
            <a:off x="8916487" y="7173290"/>
            <a:ext cx="0" cy="683749"/>
          </a:xfrm>
          <a:prstGeom prst="line">
            <a:avLst/>
          </a:prstGeom>
          <a:ln w="38100" cap="flat">
            <a:solidFill>
              <a:srgbClr val="034383"/>
            </a:solidFill>
            <a:prstDash val="solid"/>
            <a:headEnd type="none" w="sm" len="sm"/>
            <a:tailEnd type="none" w="sm" len="sm"/>
          </a:ln>
        </p:spPr>
      </p:sp>
      <p:grpSp>
        <p:nvGrpSpPr>
          <p:cNvPr id="25" name="Group 25"/>
          <p:cNvGrpSpPr/>
          <p:nvPr/>
        </p:nvGrpSpPr>
        <p:grpSpPr>
          <a:xfrm>
            <a:off x="8230829" y="7648404"/>
            <a:ext cx="1344137" cy="1344137"/>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EA8C0"/>
            </a:solidFill>
          </p:spPr>
        </p:sp>
        <p:sp>
          <p:nvSpPr>
            <p:cNvPr id="27" name="TextBox 27"/>
            <p:cNvSpPr txBox="1"/>
            <p:nvPr/>
          </p:nvSpPr>
          <p:spPr>
            <a:xfrm>
              <a:off x="76200" y="19050"/>
              <a:ext cx="660400" cy="717550"/>
            </a:xfrm>
            <a:prstGeom prst="rect">
              <a:avLst/>
            </a:prstGeom>
          </p:spPr>
          <p:txBody>
            <a:bodyPr lIns="45804" tIns="45804" rIns="45804" bIns="45804" rtlCol="0" anchor="ctr"/>
            <a:lstStyle/>
            <a:p>
              <a:pPr algn="ctr">
                <a:lnSpc>
                  <a:spcPts val="4899"/>
                </a:lnSpc>
              </a:pPr>
              <a:r>
                <a:rPr lang="en-US" sz="3499" b="1">
                  <a:solidFill>
                    <a:srgbClr val="EFEFEF"/>
                  </a:solidFill>
                  <a:latin typeface="Open Sans Bold"/>
                  <a:ea typeface="Open Sans Bold"/>
                  <a:cs typeface="Open Sans Bold"/>
                  <a:sym typeface="Open Sans Bold"/>
                </a:rPr>
                <a:t>3</a:t>
              </a:r>
            </a:p>
          </p:txBody>
        </p:sp>
      </p:grpSp>
      <p:sp>
        <p:nvSpPr>
          <p:cNvPr id="28" name="AutoShape 28"/>
          <p:cNvSpPr/>
          <p:nvPr/>
        </p:nvSpPr>
        <p:spPr>
          <a:xfrm>
            <a:off x="9574966" y="6731848"/>
            <a:ext cx="864254" cy="0"/>
          </a:xfrm>
          <a:prstGeom prst="line">
            <a:avLst/>
          </a:prstGeom>
          <a:ln w="38100" cap="flat">
            <a:solidFill>
              <a:srgbClr val="034383"/>
            </a:solidFill>
            <a:prstDash val="solid"/>
            <a:headEnd type="none" w="sm" len="sm"/>
            <a:tailEnd type="oval" w="lg" len="lg"/>
          </a:ln>
        </p:spPr>
      </p:sp>
      <p:sp>
        <p:nvSpPr>
          <p:cNvPr id="29" name="TextBox 29"/>
          <p:cNvSpPr txBox="1"/>
          <p:nvPr/>
        </p:nvSpPr>
        <p:spPr>
          <a:xfrm>
            <a:off x="10599143" y="4865336"/>
            <a:ext cx="6563584" cy="1015652"/>
          </a:xfrm>
          <a:prstGeom prst="rect">
            <a:avLst/>
          </a:prstGeom>
        </p:spPr>
        <p:txBody>
          <a:bodyPr lIns="0" tIns="0" rIns="0" bIns="0" rtlCol="0" anchor="t">
            <a:spAutoFit/>
          </a:bodyPr>
          <a:lstStyle/>
          <a:p>
            <a:pPr algn="just">
              <a:lnSpc>
                <a:spcPts val="4103"/>
              </a:lnSpc>
              <a:spcBef>
                <a:spcPct val="0"/>
              </a:spcBef>
            </a:pPr>
            <a:r>
              <a:rPr lang="en-US" sz="2931">
                <a:solidFill>
                  <a:srgbClr val="0D1D29"/>
                </a:solidFill>
                <a:latin typeface="Open Sans"/>
                <a:ea typeface="Open Sans"/>
                <a:cs typeface="Open Sans"/>
                <a:sym typeface="Open Sans"/>
              </a:rPr>
              <a:t>використання мовленнєвих</a:t>
            </a:r>
            <a:r>
              <a:rPr lang="en-US" sz="2931" u="none" strike="noStrike">
                <a:solidFill>
                  <a:srgbClr val="0D1D29"/>
                </a:solidFill>
                <a:latin typeface="Open Sans"/>
                <a:ea typeface="Open Sans"/>
                <a:cs typeface="Open Sans"/>
                <a:sym typeface="Open Sans"/>
              </a:rPr>
              <a:t> засобів у різних ситуаціях спілкування;</a:t>
            </a:r>
          </a:p>
        </p:txBody>
      </p:sp>
      <p:sp>
        <p:nvSpPr>
          <p:cNvPr id="30" name="TextBox 30"/>
          <p:cNvSpPr txBox="1"/>
          <p:nvPr/>
        </p:nvSpPr>
        <p:spPr>
          <a:xfrm>
            <a:off x="10599143" y="6420164"/>
            <a:ext cx="6368877" cy="1015652"/>
          </a:xfrm>
          <a:prstGeom prst="rect">
            <a:avLst/>
          </a:prstGeom>
        </p:spPr>
        <p:txBody>
          <a:bodyPr lIns="0" tIns="0" rIns="0" bIns="0" rtlCol="0" anchor="t">
            <a:spAutoFit/>
          </a:bodyPr>
          <a:lstStyle/>
          <a:p>
            <a:pPr algn="just">
              <a:lnSpc>
                <a:spcPts val="4103"/>
              </a:lnSpc>
              <a:spcBef>
                <a:spcPct val="0"/>
              </a:spcBef>
            </a:pPr>
            <a:r>
              <a:rPr lang="en-US" sz="2931">
                <a:solidFill>
                  <a:srgbClr val="0D1D29"/>
                </a:solidFill>
                <a:latin typeface="Open Sans"/>
                <a:ea typeface="Open Sans"/>
                <a:cs typeface="Open Sans"/>
                <a:sym typeface="Open Sans"/>
              </a:rPr>
              <a:t>розвиток</a:t>
            </a:r>
            <a:r>
              <a:rPr lang="en-US" sz="2931" u="none" strike="noStrike">
                <a:solidFill>
                  <a:srgbClr val="0D1D29"/>
                </a:solidFill>
                <a:latin typeface="Open Sans"/>
                <a:ea typeface="Open Sans"/>
                <a:cs typeface="Open Sans"/>
                <a:sym typeface="Open Sans"/>
              </a:rPr>
              <a:t> критичного та логічного мислення;</a:t>
            </a:r>
          </a:p>
        </p:txBody>
      </p:sp>
      <p:sp>
        <p:nvSpPr>
          <p:cNvPr id="31" name="TextBox 31"/>
          <p:cNvSpPr txBox="1"/>
          <p:nvPr/>
        </p:nvSpPr>
        <p:spPr>
          <a:xfrm>
            <a:off x="10599143" y="8049664"/>
            <a:ext cx="6011914" cy="1525752"/>
          </a:xfrm>
          <a:prstGeom prst="rect">
            <a:avLst/>
          </a:prstGeom>
        </p:spPr>
        <p:txBody>
          <a:bodyPr lIns="0" tIns="0" rIns="0" bIns="0" rtlCol="0" anchor="t">
            <a:spAutoFit/>
          </a:bodyPr>
          <a:lstStyle/>
          <a:p>
            <a:pPr algn="l">
              <a:lnSpc>
                <a:spcPts val="4103"/>
              </a:lnSpc>
              <a:spcBef>
                <a:spcPct val="0"/>
              </a:spcBef>
            </a:pPr>
            <a:r>
              <a:rPr lang="en-US" sz="2931">
                <a:solidFill>
                  <a:srgbClr val="0D1D29"/>
                </a:solidFill>
                <a:latin typeface="Open Sans"/>
                <a:ea typeface="Open Sans"/>
                <a:cs typeface="Open Sans"/>
                <a:sym typeface="Open Sans"/>
              </a:rPr>
              <a:t>збагачення словникового</a:t>
            </a:r>
            <a:r>
              <a:rPr lang="en-US" sz="2931" u="none" strike="noStrike">
                <a:solidFill>
                  <a:srgbClr val="0D1D29"/>
                </a:solidFill>
                <a:latin typeface="Open Sans"/>
                <a:ea typeface="Open Sans"/>
                <a:cs typeface="Open Sans"/>
                <a:sym typeface="Open Sans"/>
              </a:rPr>
              <a:t> запасу та формування правильного мовлення.</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784185" y="7962376"/>
            <a:ext cx="20343527" cy="1195868"/>
            <a:chOff x="0" y="0"/>
            <a:chExt cx="5357966" cy="314961"/>
          </a:xfrm>
        </p:grpSpPr>
        <p:sp>
          <p:nvSpPr>
            <p:cNvPr id="3" name="Freeform 3"/>
            <p:cNvSpPr/>
            <p:nvPr/>
          </p:nvSpPr>
          <p:spPr>
            <a:xfrm>
              <a:off x="0" y="0"/>
              <a:ext cx="5357966" cy="314961"/>
            </a:xfrm>
            <a:custGeom>
              <a:avLst/>
              <a:gdLst/>
              <a:ahLst/>
              <a:cxnLst/>
              <a:rect l="l" t="t" r="r" b="b"/>
              <a:pathLst>
                <a:path w="5357966" h="314961">
                  <a:moveTo>
                    <a:pt x="0" y="0"/>
                  </a:moveTo>
                  <a:lnTo>
                    <a:pt x="5357966" y="0"/>
                  </a:lnTo>
                  <a:lnTo>
                    <a:pt x="5357966" y="314961"/>
                  </a:lnTo>
                  <a:lnTo>
                    <a:pt x="0" y="314961"/>
                  </a:lnTo>
                  <a:close/>
                </a:path>
              </a:pathLst>
            </a:custGeom>
            <a:solidFill>
              <a:srgbClr val="FBC613"/>
            </a:solidFill>
          </p:spPr>
        </p:sp>
        <p:sp>
          <p:nvSpPr>
            <p:cNvPr id="4" name="TextBox 4"/>
            <p:cNvSpPr txBox="1"/>
            <p:nvPr/>
          </p:nvSpPr>
          <p:spPr>
            <a:xfrm>
              <a:off x="0" y="-38100"/>
              <a:ext cx="5357966" cy="353061"/>
            </a:xfrm>
            <a:prstGeom prst="rect">
              <a:avLst/>
            </a:prstGeom>
          </p:spPr>
          <p:txBody>
            <a:bodyPr lIns="50800" tIns="50800" rIns="50800" bIns="50800" rtlCol="0" anchor="ctr"/>
            <a:lstStyle/>
            <a:p>
              <a:pPr algn="ctr">
                <a:lnSpc>
                  <a:spcPts val="3295"/>
                </a:lnSpc>
              </a:pPr>
              <a:endParaRPr/>
            </a:p>
          </p:txBody>
        </p:sp>
      </p:grpSp>
      <p:grpSp>
        <p:nvGrpSpPr>
          <p:cNvPr id="5" name="Group 5"/>
          <p:cNvGrpSpPr/>
          <p:nvPr/>
        </p:nvGrpSpPr>
        <p:grpSpPr>
          <a:xfrm>
            <a:off x="-1784185" y="9084495"/>
            <a:ext cx="20343527" cy="1533898"/>
            <a:chOff x="0" y="0"/>
            <a:chExt cx="5357966" cy="403990"/>
          </a:xfrm>
        </p:grpSpPr>
        <p:sp>
          <p:nvSpPr>
            <p:cNvPr id="6" name="Freeform 6"/>
            <p:cNvSpPr/>
            <p:nvPr/>
          </p:nvSpPr>
          <p:spPr>
            <a:xfrm>
              <a:off x="0" y="0"/>
              <a:ext cx="5357966" cy="403990"/>
            </a:xfrm>
            <a:custGeom>
              <a:avLst/>
              <a:gdLst/>
              <a:ahLst/>
              <a:cxnLst/>
              <a:rect l="l" t="t" r="r" b="b"/>
              <a:pathLst>
                <a:path w="5357966" h="403990">
                  <a:moveTo>
                    <a:pt x="0" y="0"/>
                  </a:moveTo>
                  <a:lnTo>
                    <a:pt x="5357966" y="0"/>
                  </a:lnTo>
                  <a:lnTo>
                    <a:pt x="5357966" y="403990"/>
                  </a:lnTo>
                  <a:lnTo>
                    <a:pt x="0" y="403990"/>
                  </a:lnTo>
                  <a:close/>
                </a:path>
              </a:pathLst>
            </a:custGeom>
            <a:solidFill>
              <a:srgbClr val="034383"/>
            </a:solidFill>
          </p:spPr>
        </p:sp>
        <p:sp>
          <p:nvSpPr>
            <p:cNvPr id="7" name="TextBox 7"/>
            <p:cNvSpPr txBox="1"/>
            <p:nvPr/>
          </p:nvSpPr>
          <p:spPr>
            <a:xfrm>
              <a:off x="0" y="-38100"/>
              <a:ext cx="5357966" cy="442090"/>
            </a:xfrm>
            <a:prstGeom prst="rect">
              <a:avLst/>
            </a:prstGeom>
          </p:spPr>
          <p:txBody>
            <a:bodyPr lIns="50800" tIns="50800" rIns="50800" bIns="50800" rtlCol="0" anchor="ctr"/>
            <a:lstStyle/>
            <a:p>
              <a:pPr algn="ctr">
                <a:lnSpc>
                  <a:spcPts val="3295"/>
                </a:lnSpc>
              </a:pPr>
              <a:endParaRPr/>
            </a:p>
          </p:txBody>
        </p:sp>
      </p:grpSp>
      <p:sp>
        <p:nvSpPr>
          <p:cNvPr id="8" name="Freeform 8"/>
          <p:cNvSpPr/>
          <p:nvPr/>
        </p:nvSpPr>
        <p:spPr>
          <a:xfrm flipV="1">
            <a:off x="0" y="0"/>
            <a:ext cx="10287000" cy="10287000"/>
          </a:xfrm>
          <a:custGeom>
            <a:avLst/>
            <a:gdLst/>
            <a:ahLst/>
            <a:cxnLst/>
            <a:rect l="l" t="t" r="r" b="b"/>
            <a:pathLst>
              <a:path w="10287000" h="10287000">
                <a:moveTo>
                  <a:pt x="0" y="10287000"/>
                </a:moveTo>
                <a:lnTo>
                  <a:pt x="10287000" y="10287000"/>
                </a:lnTo>
                <a:lnTo>
                  <a:pt x="10287000" y="0"/>
                </a:lnTo>
                <a:lnTo>
                  <a:pt x="0" y="0"/>
                </a:lnTo>
                <a:lnTo>
                  <a:pt x="0" y="1028700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sp>
        <p:nvSpPr>
          <p:cNvPr id="9" name="TextBox 9"/>
          <p:cNvSpPr txBox="1"/>
          <p:nvPr/>
        </p:nvSpPr>
        <p:spPr>
          <a:xfrm>
            <a:off x="4036529" y="625885"/>
            <a:ext cx="12937165" cy="1686600"/>
          </a:xfrm>
          <a:prstGeom prst="rect">
            <a:avLst/>
          </a:prstGeom>
        </p:spPr>
        <p:txBody>
          <a:bodyPr lIns="0" tIns="0" rIns="0" bIns="0" rtlCol="0" anchor="t">
            <a:spAutoFit/>
          </a:bodyPr>
          <a:lstStyle/>
          <a:p>
            <a:pPr algn="ctr">
              <a:lnSpc>
                <a:spcPts val="4419"/>
              </a:lnSpc>
            </a:pPr>
            <a:r>
              <a:rPr lang="en-US" sz="4017" b="1">
                <a:solidFill>
                  <a:srgbClr val="034383"/>
                </a:solidFill>
                <a:latin typeface="Ubuntu Bold"/>
                <a:ea typeface="Ubuntu Bold"/>
                <a:cs typeface="Ubuntu Bold"/>
                <a:sym typeface="Ubuntu Bold"/>
              </a:rPr>
              <a:t>Зміст підручника охоплює основні аспекти вивчення української мови, серед яких особливе місце займають:</a:t>
            </a:r>
          </a:p>
        </p:txBody>
      </p:sp>
      <p:sp>
        <p:nvSpPr>
          <p:cNvPr id="10" name="TextBox 10"/>
          <p:cNvSpPr txBox="1"/>
          <p:nvPr/>
        </p:nvSpPr>
        <p:spPr>
          <a:xfrm>
            <a:off x="3750923" y="2890484"/>
            <a:ext cx="13508377" cy="4920108"/>
          </a:xfrm>
          <a:prstGeom prst="rect">
            <a:avLst/>
          </a:prstGeom>
        </p:spPr>
        <p:txBody>
          <a:bodyPr lIns="0" tIns="0" rIns="0" bIns="0" rtlCol="0" anchor="t">
            <a:spAutoFit/>
          </a:bodyPr>
          <a:lstStyle/>
          <a:p>
            <a:pPr marL="643313" lvl="1" indent="-321656" algn="just">
              <a:lnSpc>
                <a:spcPts val="3933"/>
              </a:lnSpc>
              <a:buFont typeface="Arial"/>
              <a:buChar char="•"/>
            </a:pPr>
            <a:r>
              <a:rPr lang="en-US" sz="2979">
                <a:solidFill>
                  <a:srgbClr val="0D1D29"/>
                </a:solidFill>
                <a:latin typeface="Open Sans"/>
                <a:ea typeface="Open Sans"/>
                <a:cs typeface="Open Sans"/>
                <a:sym typeface="Open Sans"/>
              </a:rPr>
              <a:t>Робота з текстом — розвиток уміння читати, аналізувати, перетворювати та інтерпретувати тексти різних стилів і жанрів</a:t>
            </a:r>
            <a:r>
              <a:rPr lang="en-US" sz="2979" u="none" strike="noStrike">
                <a:solidFill>
                  <a:srgbClr val="0D1D29"/>
                </a:solidFill>
                <a:latin typeface="Open Sans"/>
                <a:ea typeface="Open Sans"/>
                <a:cs typeface="Open Sans"/>
                <a:sym typeface="Open Sans"/>
              </a:rPr>
              <a:t>.</a:t>
            </a:r>
          </a:p>
          <a:p>
            <a:pPr marL="643313" lvl="1" indent="-321656" algn="just">
              <a:lnSpc>
                <a:spcPts val="3933"/>
              </a:lnSpc>
              <a:buFont typeface="Arial"/>
              <a:buChar char="•"/>
            </a:pPr>
            <a:r>
              <a:rPr lang="en-US" sz="2979" u="none" strike="noStrike">
                <a:solidFill>
                  <a:srgbClr val="0D1D29"/>
                </a:solidFill>
                <a:latin typeface="Open Sans"/>
                <a:ea typeface="Open Sans"/>
                <a:cs typeface="Open Sans"/>
                <a:sym typeface="Open Sans"/>
              </a:rPr>
              <a:t>Граматичний аналіз — виділення підметів і присудків у реченнях, визначення частин мови та граматичних категорій.</a:t>
            </a:r>
          </a:p>
          <a:p>
            <a:pPr marL="643313" lvl="1" indent="-321656" algn="just">
              <a:lnSpc>
                <a:spcPts val="3933"/>
              </a:lnSpc>
              <a:buFont typeface="Arial"/>
              <a:buChar char="•"/>
            </a:pPr>
            <a:r>
              <a:rPr lang="en-US" sz="2979" u="none" strike="noStrike">
                <a:solidFill>
                  <a:srgbClr val="0D1D29"/>
                </a:solidFill>
                <a:latin typeface="Open Sans"/>
                <a:ea typeface="Open Sans"/>
                <a:cs typeface="Open Sans"/>
                <a:sym typeface="Open Sans"/>
              </a:rPr>
              <a:t>Лексико-словотвірні завдання — спрямовані на засвоєння закономірностей творення нових слів, розширення словникового запасу та усвідомлення зв’язків між словами.</a:t>
            </a:r>
          </a:p>
          <a:p>
            <a:pPr marL="643313" lvl="1" indent="-321656" algn="just">
              <a:lnSpc>
                <a:spcPts val="3933"/>
              </a:lnSpc>
              <a:buFont typeface="Arial"/>
              <a:buChar char="•"/>
            </a:pPr>
            <a:r>
              <a:rPr lang="en-US" sz="2979" u="none" strike="noStrike">
                <a:solidFill>
                  <a:srgbClr val="0D1D29"/>
                </a:solidFill>
                <a:latin typeface="Open Sans"/>
                <a:ea typeface="Open Sans"/>
                <a:cs typeface="Open Sans"/>
                <a:sym typeface="Open Sans"/>
              </a:rPr>
              <a:t>Фонетико-орфографічні вправи — акцентують увагу на правильності вимови, орфоепії та правопису.</a:t>
            </a:r>
          </a:p>
          <a:p>
            <a:pPr algn="just">
              <a:lnSpc>
                <a:spcPts val="3933"/>
              </a:lnSpc>
            </a:pPr>
            <a:endParaRPr lang="en-US" sz="2979" u="none" strike="noStrike">
              <a:solidFill>
                <a:srgbClr val="0D1D29"/>
              </a:solidFill>
              <a:latin typeface="Open Sans"/>
              <a:ea typeface="Open Sans"/>
              <a:cs typeface="Open Sans"/>
              <a:sym typeface="Open Sa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764867" y="-699889"/>
            <a:ext cx="16931738" cy="1533898"/>
            <a:chOff x="0" y="0"/>
            <a:chExt cx="4459388" cy="403990"/>
          </a:xfrm>
        </p:grpSpPr>
        <p:sp>
          <p:nvSpPr>
            <p:cNvPr id="3" name="Freeform 3"/>
            <p:cNvSpPr/>
            <p:nvPr/>
          </p:nvSpPr>
          <p:spPr>
            <a:xfrm>
              <a:off x="0" y="0"/>
              <a:ext cx="4459388" cy="403990"/>
            </a:xfrm>
            <a:custGeom>
              <a:avLst/>
              <a:gdLst/>
              <a:ahLst/>
              <a:cxnLst/>
              <a:rect l="l" t="t" r="r" b="b"/>
              <a:pathLst>
                <a:path w="4459388" h="403990">
                  <a:moveTo>
                    <a:pt x="0" y="0"/>
                  </a:moveTo>
                  <a:lnTo>
                    <a:pt x="4459388" y="0"/>
                  </a:lnTo>
                  <a:lnTo>
                    <a:pt x="4459388" y="403990"/>
                  </a:lnTo>
                  <a:lnTo>
                    <a:pt x="0" y="403990"/>
                  </a:lnTo>
                  <a:close/>
                </a:path>
              </a:pathLst>
            </a:custGeom>
            <a:solidFill>
              <a:srgbClr val="034383"/>
            </a:solidFill>
          </p:spPr>
        </p:sp>
        <p:sp>
          <p:nvSpPr>
            <p:cNvPr id="4" name="TextBox 4"/>
            <p:cNvSpPr txBox="1"/>
            <p:nvPr/>
          </p:nvSpPr>
          <p:spPr>
            <a:xfrm>
              <a:off x="0" y="-38100"/>
              <a:ext cx="4459388" cy="442090"/>
            </a:xfrm>
            <a:prstGeom prst="rect">
              <a:avLst/>
            </a:prstGeom>
          </p:spPr>
          <p:txBody>
            <a:bodyPr lIns="50800" tIns="50800" rIns="50800" bIns="50800" rtlCol="0" anchor="ctr"/>
            <a:lstStyle/>
            <a:p>
              <a:pPr algn="ctr">
                <a:lnSpc>
                  <a:spcPts val="3295"/>
                </a:lnSpc>
              </a:pPr>
              <a:endParaRPr/>
            </a:p>
          </p:txBody>
        </p:sp>
      </p:grpSp>
      <p:grpSp>
        <p:nvGrpSpPr>
          <p:cNvPr id="5" name="Group 5"/>
          <p:cNvGrpSpPr/>
          <p:nvPr/>
        </p:nvGrpSpPr>
        <p:grpSpPr>
          <a:xfrm rot="-5400000">
            <a:off x="-5015057" y="4582096"/>
            <a:ext cx="10698089" cy="1533898"/>
            <a:chOff x="0" y="0"/>
            <a:chExt cx="2817604" cy="403990"/>
          </a:xfrm>
        </p:grpSpPr>
        <p:sp>
          <p:nvSpPr>
            <p:cNvPr id="6" name="Freeform 6"/>
            <p:cNvSpPr/>
            <p:nvPr/>
          </p:nvSpPr>
          <p:spPr>
            <a:xfrm>
              <a:off x="0" y="0"/>
              <a:ext cx="2817604" cy="403990"/>
            </a:xfrm>
            <a:custGeom>
              <a:avLst/>
              <a:gdLst/>
              <a:ahLst/>
              <a:cxnLst/>
              <a:rect l="l" t="t" r="r" b="b"/>
              <a:pathLst>
                <a:path w="2817604" h="403990">
                  <a:moveTo>
                    <a:pt x="0" y="0"/>
                  </a:moveTo>
                  <a:lnTo>
                    <a:pt x="2817604" y="0"/>
                  </a:lnTo>
                  <a:lnTo>
                    <a:pt x="2817604" y="403990"/>
                  </a:lnTo>
                  <a:lnTo>
                    <a:pt x="0" y="403990"/>
                  </a:lnTo>
                  <a:close/>
                </a:path>
              </a:pathLst>
            </a:custGeom>
            <a:solidFill>
              <a:srgbClr val="034383"/>
            </a:solidFill>
          </p:spPr>
        </p:sp>
        <p:sp>
          <p:nvSpPr>
            <p:cNvPr id="7" name="TextBox 7"/>
            <p:cNvSpPr txBox="1"/>
            <p:nvPr/>
          </p:nvSpPr>
          <p:spPr>
            <a:xfrm>
              <a:off x="0" y="-38100"/>
              <a:ext cx="2817604" cy="442090"/>
            </a:xfrm>
            <a:prstGeom prst="rect">
              <a:avLst/>
            </a:prstGeom>
          </p:spPr>
          <p:txBody>
            <a:bodyPr lIns="50800" tIns="50800" rIns="50800" bIns="50800" rtlCol="0" anchor="ctr"/>
            <a:lstStyle/>
            <a:p>
              <a:pPr algn="ctr">
                <a:lnSpc>
                  <a:spcPts val="3295"/>
                </a:lnSpc>
              </a:pPr>
              <a:endParaRPr/>
            </a:p>
          </p:txBody>
        </p:sp>
      </p:grpSp>
      <p:sp>
        <p:nvSpPr>
          <p:cNvPr id="8" name="Freeform 8"/>
          <p:cNvSpPr/>
          <p:nvPr/>
        </p:nvSpPr>
        <p:spPr>
          <a:xfrm>
            <a:off x="-47625" y="-163489"/>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sp>
        <p:nvSpPr>
          <p:cNvPr id="9" name="Freeform 9"/>
          <p:cNvSpPr/>
          <p:nvPr/>
        </p:nvSpPr>
        <p:spPr>
          <a:xfrm>
            <a:off x="3688201" y="1401844"/>
            <a:ext cx="10911599" cy="4209258"/>
          </a:xfrm>
          <a:custGeom>
            <a:avLst/>
            <a:gdLst/>
            <a:ahLst/>
            <a:cxnLst/>
            <a:rect l="l" t="t" r="r" b="b"/>
            <a:pathLst>
              <a:path w="10911599" h="4209258">
                <a:moveTo>
                  <a:pt x="0" y="0"/>
                </a:moveTo>
                <a:lnTo>
                  <a:pt x="10911598" y="0"/>
                </a:lnTo>
                <a:lnTo>
                  <a:pt x="10911598" y="4209258"/>
                </a:lnTo>
                <a:lnTo>
                  <a:pt x="0" y="4209258"/>
                </a:lnTo>
                <a:lnTo>
                  <a:pt x="0" y="0"/>
                </a:lnTo>
                <a:close/>
              </a:path>
            </a:pathLst>
          </a:custGeom>
          <a:blipFill>
            <a:blip r:embed="rId4"/>
            <a:stretch>
              <a:fillRect l="-4964" t="-8389" r="-4279" b="-305026"/>
            </a:stretch>
          </a:blipFill>
          <a:ln w="28575" cap="sq">
            <a:solidFill>
              <a:srgbClr val="000000"/>
            </a:solidFill>
            <a:prstDash val="solid"/>
            <a:miter/>
          </a:ln>
        </p:spPr>
      </p:sp>
      <p:sp>
        <p:nvSpPr>
          <p:cNvPr id="10" name="TextBox 10"/>
          <p:cNvSpPr txBox="1"/>
          <p:nvPr/>
        </p:nvSpPr>
        <p:spPr>
          <a:xfrm>
            <a:off x="2316734" y="6134977"/>
            <a:ext cx="13654533" cy="3126988"/>
          </a:xfrm>
          <a:prstGeom prst="rect">
            <a:avLst/>
          </a:prstGeom>
        </p:spPr>
        <p:txBody>
          <a:bodyPr lIns="0" tIns="0" rIns="0" bIns="0" rtlCol="0" anchor="t">
            <a:spAutoFit/>
          </a:bodyPr>
          <a:lstStyle/>
          <a:p>
            <a:pPr marL="0" lvl="0" indent="0" algn="just">
              <a:lnSpc>
                <a:spcPts val="3114"/>
              </a:lnSpc>
              <a:spcBef>
                <a:spcPct val="0"/>
              </a:spcBef>
            </a:pPr>
            <a:r>
              <a:rPr lang="en-US" sz="2224">
                <a:solidFill>
                  <a:srgbClr val="0D1D29"/>
                </a:solidFill>
                <a:latin typeface="Open Sans"/>
                <a:ea typeface="Open Sans"/>
                <a:cs typeface="Open Sans"/>
                <a:sym typeface="Open Sans"/>
              </a:rPr>
              <a:t>У завданні 17 учням пропонується розкрити структуру речень, підкреслюючи підмети та присудки та обрати правильні літери у словах. Такий підхід допомагає школярам усвідомити взаємозв’язок між частинами речення, удосконалюючи їхні синтаксичні вміння. Вправа спрямована на розвиток аналітичного мислення, оскільки вимагає від учнів уважного прочитання речень, правильного визначення граматичних основ та виділення частин мови. Додатково завдання містить компонент морфологічного аналізу: учням пропонується виписати іменники та прикметники з тексту, визначивши їхній відмінок. Це сприяє закріпленню знань про граматичні категорії слів, таких як рід, число, відмінок, що є базовими для подальшого вивчення мови.</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764867" y="-699889"/>
            <a:ext cx="16931738" cy="1533898"/>
            <a:chOff x="0" y="0"/>
            <a:chExt cx="4459388" cy="403990"/>
          </a:xfrm>
        </p:grpSpPr>
        <p:sp>
          <p:nvSpPr>
            <p:cNvPr id="3" name="Freeform 3"/>
            <p:cNvSpPr/>
            <p:nvPr/>
          </p:nvSpPr>
          <p:spPr>
            <a:xfrm>
              <a:off x="0" y="0"/>
              <a:ext cx="4459388" cy="403990"/>
            </a:xfrm>
            <a:custGeom>
              <a:avLst/>
              <a:gdLst/>
              <a:ahLst/>
              <a:cxnLst/>
              <a:rect l="l" t="t" r="r" b="b"/>
              <a:pathLst>
                <a:path w="4459388" h="403990">
                  <a:moveTo>
                    <a:pt x="0" y="0"/>
                  </a:moveTo>
                  <a:lnTo>
                    <a:pt x="4459388" y="0"/>
                  </a:lnTo>
                  <a:lnTo>
                    <a:pt x="4459388" y="403990"/>
                  </a:lnTo>
                  <a:lnTo>
                    <a:pt x="0" y="403990"/>
                  </a:lnTo>
                  <a:close/>
                </a:path>
              </a:pathLst>
            </a:custGeom>
            <a:solidFill>
              <a:srgbClr val="034383"/>
            </a:solidFill>
          </p:spPr>
        </p:sp>
        <p:sp>
          <p:nvSpPr>
            <p:cNvPr id="4" name="TextBox 4"/>
            <p:cNvSpPr txBox="1"/>
            <p:nvPr/>
          </p:nvSpPr>
          <p:spPr>
            <a:xfrm>
              <a:off x="0" y="-38100"/>
              <a:ext cx="4459388" cy="442090"/>
            </a:xfrm>
            <a:prstGeom prst="rect">
              <a:avLst/>
            </a:prstGeom>
          </p:spPr>
          <p:txBody>
            <a:bodyPr lIns="50800" tIns="50800" rIns="50800" bIns="50800" rtlCol="0" anchor="ctr"/>
            <a:lstStyle/>
            <a:p>
              <a:pPr algn="ctr">
                <a:lnSpc>
                  <a:spcPts val="3295"/>
                </a:lnSpc>
              </a:pPr>
              <a:endParaRPr/>
            </a:p>
          </p:txBody>
        </p:sp>
      </p:grpSp>
      <p:grpSp>
        <p:nvGrpSpPr>
          <p:cNvPr id="5" name="Group 5"/>
          <p:cNvGrpSpPr/>
          <p:nvPr/>
        </p:nvGrpSpPr>
        <p:grpSpPr>
          <a:xfrm rot="-5400000">
            <a:off x="-5015057" y="4582096"/>
            <a:ext cx="10698089" cy="1533898"/>
            <a:chOff x="0" y="0"/>
            <a:chExt cx="2817604" cy="403990"/>
          </a:xfrm>
        </p:grpSpPr>
        <p:sp>
          <p:nvSpPr>
            <p:cNvPr id="6" name="Freeform 6"/>
            <p:cNvSpPr/>
            <p:nvPr/>
          </p:nvSpPr>
          <p:spPr>
            <a:xfrm>
              <a:off x="0" y="0"/>
              <a:ext cx="2817604" cy="403990"/>
            </a:xfrm>
            <a:custGeom>
              <a:avLst/>
              <a:gdLst/>
              <a:ahLst/>
              <a:cxnLst/>
              <a:rect l="l" t="t" r="r" b="b"/>
              <a:pathLst>
                <a:path w="2817604" h="403990">
                  <a:moveTo>
                    <a:pt x="0" y="0"/>
                  </a:moveTo>
                  <a:lnTo>
                    <a:pt x="2817604" y="0"/>
                  </a:lnTo>
                  <a:lnTo>
                    <a:pt x="2817604" y="403990"/>
                  </a:lnTo>
                  <a:lnTo>
                    <a:pt x="0" y="403990"/>
                  </a:lnTo>
                  <a:close/>
                </a:path>
              </a:pathLst>
            </a:custGeom>
            <a:solidFill>
              <a:srgbClr val="034383"/>
            </a:solidFill>
          </p:spPr>
        </p:sp>
        <p:sp>
          <p:nvSpPr>
            <p:cNvPr id="7" name="TextBox 7"/>
            <p:cNvSpPr txBox="1"/>
            <p:nvPr/>
          </p:nvSpPr>
          <p:spPr>
            <a:xfrm>
              <a:off x="0" y="-38100"/>
              <a:ext cx="2817604" cy="442090"/>
            </a:xfrm>
            <a:prstGeom prst="rect">
              <a:avLst/>
            </a:prstGeom>
          </p:spPr>
          <p:txBody>
            <a:bodyPr lIns="50800" tIns="50800" rIns="50800" bIns="50800" rtlCol="0" anchor="ctr"/>
            <a:lstStyle/>
            <a:p>
              <a:pPr algn="ctr">
                <a:lnSpc>
                  <a:spcPts val="3295"/>
                </a:lnSpc>
              </a:pPr>
              <a:endParaRPr/>
            </a:p>
          </p:txBody>
        </p:sp>
      </p:grpSp>
      <p:sp>
        <p:nvSpPr>
          <p:cNvPr id="8" name="Freeform 8"/>
          <p:cNvSpPr/>
          <p:nvPr/>
        </p:nvSpPr>
        <p:spPr>
          <a:xfrm>
            <a:off x="-47625" y="-163489"/>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sp>
        <p:nvSpPr>
          <p:cNvPr id="9" name="Freeform 9"/>
          <p:cNvSpPr/>
          <p:nvPr/>
        </p:nvSpPr>
        <p:spPr>
          <a:xfrm>
            <a:off x="9630767" y="2853163"/>
            <a:ext cx="8276690" cy="5508514"/>
          </a:xfrm>
          <a:custGeom>
            <a:avLst/>
            <a:gdLst/>
            <a:ahLst/>
            <a:cxnLst/>
            <a:rect l="l" t="t" r="r" b="b"/>
            <a:pathLst>
              <a:path w="8276690" h="5508514">
                <a:moveTo>
                  <a:pt x="0" y="0"/>
                </a:moveTo>
                <a:lnTo>
                  <a:pt x="8276690" y="0"/>
                </a:lnTo>
                <a:lnTo>
                  <a:pt x="8276690" y="5508513"/>
                </a:lnTo>
                <a:lnTo>
                  <a:pt x="0" y="5508513"/>
                </a:lnTo>
                <a:lnTo>
                  <a:pt x="0" y="0"/>
                </a:lnTo>
                <a:close/>
              </a:path>
            </a:pathLst>
          </a:custGeom>
          <a:blipFill>
            <a:blip r:embed="rId4"/>
            <a:stretch>
              <a:fillRect t="-55441" b="-63905"/>
            </a:stretch>
          </a:blipFill>
          <a:ln w="28575" cap="sq">
            <a:solidFill>
              <a:srgbClr val="000000"/>
            </a:solidFill>
            <a:prstDash val="solid"/>
            <a:miter/>
          </a:ln>
        </p:spPr>
      </p:sp>
      <p:sp>
        <p:nvSpPr>
          <p:cNvPr id="10" name="TextBox 10"/>
          <p:cNvSpPr txBox="1"/>
          <p:nvPr/>
        </p:nvSpPr>
        <p:spPr>
          <a:xfrm>
            <a:off x="1831294" y="1744174"/>
            <a:ext cx="7312706" cy="8105402"/>
          </a:xfrm>
          <a:prstGeom prst="rect">
            <a:avLst/>
          </a:prstGeom>
        </p:spPr>
        <p:txBody>
          <a:bodyPr lIns="0" tIns="0" rIns="0" bIns="0" rtlCol="0" anchor="t">
            <a:spAutoFit/>
          </a:bodyPr>
          <a:lstStyle/>
          <a:p>
            <a:pPr algn="just">
              <a:lnSpc>
                <a:spcPts val="2686"/>
              </a:lnSpc>
            </a:pPr>
            <a:r>
              <a:rPr lang="en-US" sz="1919">
                <a:solidFill>
                  <a:srgbClr val="0D1D29"/>
                </a:solidFill>
                <a:latin typeface="Open Sans"/>
                <a:ea typeface="Open Sans"/>
                <a:cs typeface="Open Sans"/>
                <a:sym typeface="Open Sans"/>
              </a:rPr>
              <a:t>Завдання 18 має інтегрований характер і включає роботу з текстом «Печиво із шоколадом». Текст є прикладом пізнавального матеріалу, який знайомить учнів із цікавим фактом про винахід шоколадного печива. Учням пропонується замінити іменники на займенники, що сприяє розумінню ролі займенників у побудові тексту. Завдяки цьому школярі навчаються уникати повторень і забезпечувати текстову зв’язність. Виконання завдання розвиває мовленнєву гнучкість, формує навички редагування текстів, що є актуальними не лише в межах уроків мови, але й у повсякденному житті.</a:t>
            </a:r>
          </a:p>
          <a:p>
            <a:pPr algn="just">
              <a:lnSpc>
                <a:spcPts val="2686"/>
              </a:lnSpc>
            </a:pPr>
            <a:endParaRPr lang="en-US" sz="1919">
              <a:solidFill>
                <a:srgbClr val="0D1D29"/>
              </a:solidFill>
              <a:latin typeface="Open Sans"/>
              <a:ea typeface="Open Sans"/>
              <a:cs typeface="Open Sans"/>
              <a:sym typeface="Open Sans"/>
            </a:endParaRPr>
          </a:p>
          <a:p>
            <a:pPr algn="just">
              <a:lnSpc>
                <a:spcPts val="2686"/>
              </a:lnSpc>
            </a:pPr>
            <a:r>
              <a:rPr lang="en-US" sz="1919">
                <a:solidFill>
                  <a:srgbClr val="0D1D29"/>
                </a:solidFill>
                <a:latin typeface="Open Sans"/>
                <a:ea typeface="Open Sans"/>
                <a:cs typeface="Open Sans"/>
                <a:sym typeface="Open Sans"/>
              </a:rPr>
              <a:t>Другий етап роботи з текстом передбачає добір спільнокореневих слів до слова «шоколад». Це завдання спрямоване на розвиток словотвірних навичок учнів. Вивчення спільнокореневих слів допомагає краще зрозуміти принципи побудови української лексики та сприяє збагаченню словникового запасу школярів. Окрім цього, завдання III пов’язане з фонетикою, оскільки учні мають знайти слово, в якому кількість звуків і букв відрізняється. Це дозволяє звернути увагу на особливості української фонетики та орфографії, а також допомагає усвідомити правила правопису.</a:t>
            </a:r>
          </a:p>
          <a:p>
            <a:pPr marL="0" lvl="0" indent="0" algn="just">
              <a:lnSpc>
                <a:spcPts val="2686"/>
              </a:lnSpc>
              <a:spcBef>
                <a:spcPct val="0"/>
              </a:spcBef>
            </a:pPr>
            <a:endParaRPr lang="en-US" sz="1919">
              <a:solidFill>
                <a:srgbClr val="0D1D29"/>
              </a:solidFill>
              <a:latin typeface="Open Sans"/>
              <a:ea typeface="Open Sans"/>
              <a:cs typeface="Open Sans"/>
              <a:sym typeface="Open San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764867" y="-699889"/>
            <a:ext cx="16931738" cy="1533898"/>
            <a:chOff x="0" y="0"/>
            <a:chExt cx="4459388" cy="403990"/>
          </a:xfrm>
        </p:grpSpPr>
        <p:sp>
          <p:nvSpPr>
            <p:cNvPr id="3" name="Freeform 3"/>
            <p:cNvSpPr/>
            <p:nvPr/>
          </p:nvSpPr>
          <p:spPr>
            <a:xfrm>
              <a:off x="0" y="0"/>
              <a:ext cx="4459388" cy="403990"/>
            </a:xfrm>
            <a:custGeom>
              <a:avLst/>
              <a:gdLst/>
              <a:ahLst/>
              <a:cxnLst/>
              <a:rect l="l" t="t" r="r" b="b"/>
              <a:pathLst>
                <a:path w="4459388" h="403990">
                  <a:moveTo>
                    <a:pt x="0" y="0"/>
                  </a:moveTo>
                  <a:lnTo>
                    <a:pt x="4459388" y="0"/>
                  </a:lnTo>
                  <a:lnTo>
                    <a:pt x="4459388" y="403990"/>
                  </a:lnTo>
                  <a:lnTo>
                    <a:pt x="0" y="403990"/>
                  </a:lnTo>
                  <a:close/>
                </a:path>
              </a:pathLst>
            </a:custGeom>
            <a:solidFill>
              <a:srgbClr val="034383"/>
            </a:solidFill>
          </p:spPr>
        </p:sp>
        <p:sp>
          <p:nvSpPr>
            <p:cNvPr id="4" name="TextBox 4"/>
            <p:cNvSpPr txBox="1"/>
            <p:nvPr/>
          </p:nvSpPr>
          <p:spPr>
            <a:xfrm>
              <a:off x="0" y="-38100"/>
              <a:ext cx="4459388" cy="442090"/>
            </a:xfrm>
            <a:prstGeom prst="rect">
              <a:avLst/>
            </a:prstGeom>
          </p:spPr>
          <p:txBody>
            <a:bodyPr lIns="50800" tIns="50800" rIns="50800" bIns="50800" rtlCol="0" anchor="ctr"/>
            <a:lstStyle/>
            <a:p>
              <a:pPr algn="ctr">
                <a:lnSpc>
                  <a:spcPts val="3295"/>
                </a:lnSpc>
              </a:pPr>
              <a:endParaRPr/>
            </a:p>
          </p:txBody>
        </p:sp>
      </p:grpSp>
      <p:grpSp>
        <p:nvGrpSpPr>
          <p:cNvPr id="5" name="Group 5"/>
          <p:cNvGrpSpPr/>
          <p:nvPr/>
        </p:nvGrpSpPr>
        <p:grpSpPr>
          <a:xfrm rot="-5400000">
            <a:off x="-5015057" y="4582096"/>
            <a:ext cx="10698089" cy="1533898"/>
            <a:chOff x="0" y="0"/>
            <a:chExt cx="2817604" cy="403990"/>
          </a:xfrm>
        </p:grpSpPr>
        <p:sp>
          <p:nvSpPr>
            <p:cNvPr id="6" name="Freeform 6"/>
            <p:cNvSpPr/>
            <p:nvPr/>
          </p:nvSpPr>
          <p:spPr>
            <a:xfrm>
              <a:off x="0" y="0"/>
              <a:ext cx="2817604" cy="403990"/>
            </a:xfrm>
            <a:custGeom>
              <a:avLst/>
              <a:gdLst/>
              <a:ahLst/>
              <a:cxnLst/>
              <a:rect l="l" t="t" r="r" b="b"/>
              <a:pathLst>
                <a:path w="2817604" h="403990">
                  <a:moveTo>
                    <a:pt x="0" y="0"/>
                  </a:moveTo>
                  <a:lnTo>
                    <a:pt x="2817604" y="0"/>
                  </a:lnTo>
                  <a:lnTo>
                    <a:pt x="2817604" y="403990"/>
                  </a:lnTo>
                  <a:lnTo>
                    <a:pt x="0" y="403990"/>
                  </a:lnTo>
                  <a:close/>
                </a:path>
              </a:pathLst>
            </a:custGeom>
            <a:solidFill>
              <a:srgbClr val="034383"/>
            </a:solidFill>
          </p:spPr>
        </p:sp>
        <p:sp>
          <p:nvSpPr>
            <p:cNvPr id="7" name="TextBox 7"/>
            <p:cNvSpPr txBox="1"/>
            <p:nvPr/>
          </p:nvSpPr>
          <p:spPr>
            <a:xfrm>
              <a:off x="0" y="-38100"/>
              <a:ext cx="2817604" cy="442090"/>
            </a:xfrm>
            <a:prstGeom prst="rect">
              <a:avLst/>
            </a:prstGeom>
          </p:spPr>
          <p:txBody>
            <a:bodyPr lIns="50800" tIns="50800" rIns="50800" bIns="50800" rtlCol="0" anchor="ctr"/>
            <a:lstStyle/>
            <a:p>
              <a:pPr algn="ctr">
                <a:lnSpc>
                  <a:spcPts val="3295"/>
                </a:lnSpc>
              </a:pPr>
              <a:endParaRPr/>
            </a:p>
          </p:txBody>
        </p:sp>
      </p:grpSp>
      <p:sp>
        <p:nvSpPr>
          <p:cNvPr id="8" name="Freeform 8"/>
          <p:cNvSpPr/>
          <p:nvPr/>
        </p:nvSpPr>
        <p:spPr>
          <a:xfrm>
            <a:off x="-47625" y="-163489"/>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sp>
        <p:nvSpPr>
          <p:cNvPr id="9" name="Freeform 9"/>
          <p:cNvSpPr/>
          <p:nvPr/>
        </p:nvSpPr>
        <p:spPr>
          <a:xfrm>
            <a:off x="10603358" y="2027261"/>
            <a:ext cx="7416483" cy="3038382"/>
          </a:xfrm>
          <a:custGeom>
            <a:avLst/>
            <a:gdLst/>
            <a:ahLst/>
            <a:cxnLst/>
            <a:rect l="l" t="t" r="r" b="b"/>
            <a:pathLst>
              <a:path w="7416483" h="3038382">
                <a:moveTo>
                  <a:pt x="0" y="0"/>
                </a:moveTo>
                <a:lnTo>
                  <a:pt x="7416483" y="0"/>
                </a:lnTo>
                <a:lnTo>
                  <a:pt x="7416483" y="3038382"/>
                </a:lnTo>
                <a:lnTo>
                  <a:pt x="0" y="3038382"/>
                </a:lnTo>
                <a:lnTo>
                  <a:pt x="0" y="0"/>
                </a:lnTo>
                <a:close/>
              </a:path>
            </a:pathLst>
          </a:custGeom>
          <a:blipFill>
            <a:blip r:embed="rId4"/>
            <a:stretch>
              <a:fillRect t="-246533" b="-9807"/>
            </a:stretch>
          </a:blipFill>
          <a:ln w="28575" cap="sq">
            <a:solidFill>
              <a:srgbClr val="000000"/>
            </a:solidFill>
            <a:prstDash val="solid"/>
            <a:miter/>
          </a:ln>
        </p:spPr>
      </p:sp>
      <p:sp>
        <p:nvSpPr>
          <p:cNvPr id="10" name="TextBox 10"/>
          <p:cNvSpPr txBox="1"/>
          <p:nvPr/>
        </p:nvSpPr>
        <p:spPr>
          <a:xfrm>
            <a:off x="2123354" y="1979636"/>
            <a:ext cx="8096487" cy="3688413"/>
          </a:xfrm>
          <a:prstGeom prst="rect">
            <a:avLst/>
          </a:prstGeom>
        </p:spPr>
        <p:txBody>
          <a:bodyPr lIns="0" tIns="0" rIns="0" bIns="0" rtlCol="0" anchor="t">
            <a:spAutoFit/>
          </a:bodyPr>
          <a:lstStyle/>
          <a:p>
            <a:pPr algn="just">
              <a:lnSpc>
                <a:spcPts val="3266"/>
              </a:lnSpc>
            </a:pPr>
            <a:r>
              <a:rPr lang="en-US" sz="2333">
                <a:solidFill>
                  <a:srgbClr val="0D1D29"/>
                </a:solidFill>
                <a:latin typeface="Open Sans"/>
                <a:ea typeface="Open Sans"/>
                <a:cs typeface="Open Sans"/>
                <a:sym typeface="Open Sans"/>
              </a:rPr>
              <a:t>Завдання 19 включає роботу з ребусами, які є одним із найефективніших методів розвитку логіки, креативності та нестандартного мислення. Ребуси, представлені в підручнику, сприяють формуванню навичок аналітичного підходу до розгадування прихованих слів, що розширює кругозір учнів і робить процес навчання цікавим.</a:t>
            </a:r>
          </a:p>
          <a:p>
            <a:pPr algn="just">
              <a:lnSpc>
                <a:spcPts val="3266"/>
              </a:lnSpc>
            </a:pPr>
            <a:endParaRPr lang="en-US" sz="2333">
              <a:solidFill>
                <a:srgbClr val="0D1D29"/>
              </a:solidFill>
              <a:latin typeface="Open Sans"/>
              <a:ea typeface="Open Sans"/>
              <a:cs typeface="Open Sans"/>
              <a:sym typeface="Open Sans"/>
            </a:endParaRPr>
          </a:p>
          <a:p>
            <a:pPr marL="0" lvl="0" indent="0" algn="just">
              <a:lnSpc>
                <a:spcPts val="3266"/>
              </a:lnSpc>
              <a:spcBef>
                <a:spcPct val="0"/>
              </a:spcBef>
            </a:pPr>
            <a:endParaRPr lang="en-US" sz="2333">
              <a:solidFill>
                <a:srgbClr val="0D1D29"/>
              </a:solidFill>
              <a:latin typeface="Open Sans"/>
              <a:ea typeface="Open Sans"/>
              <a:cs typeface="Open Sans"/>
              <a:sym typeface="Open Sans"/>
            </a:endParaRPr>
          </a:p>
        </p:txBody>
      </p:sp>
      <p:sp>
        <p:nvSpPr>
          <p:cNvPr id="11" name="TextBox 11"/>
          <p:cNvSpPr txBox="1"/>
          <p:nvPr/>
        </p:nvSpPr>
        <p:spPr>
          <a:xfrm>
            <a:off x="2123354" y="5838558"/>
            <a:ext cx="8096487" cy="3588245"/>
          </a:xfrm>
          <a:prstGeom prst="rect">
            <a:avLst/>
          </a:prstGeom>
        </p:spPr>
        <p:txBody>
          <a:bodyPr lIns="0" tIns="0" rIns="0" bIns="0" rtlCol="0" anchor="t">
            <a:spAutoFit/>
          </a:bodyPr>
          <a:lstStyle/>
          <a:p>
            <a:pPr algn="just">
              <a:lnSpc>
                <a:spcPts val="3184"/>
              </a:lnSpc>
            </a:pPr>
            <a:r>
              <a:rPr lang="en-US" sz="2274">
                <a:solidFill>
                  <a:srgbClr val="0D1D29"/>
                </a:solidFill>
                <a:latin typeface="Open Sans"/>
                <a:ea typeface="Open Sans"/>
                <a:cs typeface="Open Sans"/>
                <a:sym typeface="Open Sans"/>
              </a:rPr>
              <a:t>Особливу увагу заслуговує текст «Печиво із шоколадом», який виконує функцію не лише навчального, а й виховного засобу. Історія про випадковий винахід шоколадного печива демонструє важливість експериментів та творчого підходу в повсякденному житті. Це стимулює учнів до відкриттів і зацікавлює їх процесом пізнання світу.</a:t>
            </a:r>
          </a:p>
          <a:p>
            <a:pPr algn="just">
              <a:lnSpc>
                <a:spcPts val="3184"/>
              </a:lnSpc>
            </a:pPr>
            <a:endParaRPr lang="en-US" sz="2274">
              <a:solidFill>
                <a:srgbClr val="0D1D29"/>
              </a:solidFill>
              <a:latin typeface="Open Sans"/>
              <a:ea typeface="Open Sans"/>
              <a:cs typeface="Open Sans"/>
              <a:sym typeface="Open Sans"/>
            </a:endParaRPr>
          </a:p>
          <a:p>
            <a:pPr marL="0" lvl="0" indent="0" algn="just">
              <a:lnSpc>
                <a:spcPts val="3184"/>
              </a:lnSpc>
              <a:spcBef>
                <a:spcPct val="0"/>
              </a:spcBef>
            </a:pPr>
            <a:endParaRPr lang="en-US" sz="2274">
              <a:solidFill>
                <a:srgbClr val="0D1D29"/>
              </a:solidFill>
              <a:latin typeface="Open Sans"/>
              <a:ea typeface="Open Sans"/>
              <a:cs typeface="Open Sans"/>
              <a:sym typeface="Open Sans"/>
            </a:endParaRPr>
          </a:p>
        </p:txBody>
      </p:sp>
      <p:sp>
        <p:nvSpPr>
          <p:cNvPr id="12" name="Freeform 12"/>
          <p:cNvSpPr/>
          <p:nvPr/>
        </p:nvSpPr>
        <p:spPr>
          <a:xfrm>
            <a:off x="10603358" y="5527072"/>
            <a:ext cx="7416483" cy="3909255"/>
          </a:xfrm>
          <a:custGeom>
            <a:avLst/>
            <a:gdLst/>
            <a:ahLst/>
            <a:cxnLst/>
            <a:rect l="l" t="t" r="r" b="b"/>
            <a:pathLst>
              <a:path w="7416483" h="3909255">
                <a:moveTo>
                  <a:pt x="0" y="0"/>
                </a:moveTo>
                <a:lnTo>
                  <a:pt x="7416483" y="0"/>
                </a:lnTo>
                <a:lnTo>
                  <a:pt x="7416483" y="3909256"/>
                </a:lnTo>
                <a:lnTo>
                  <a:pt x="0" y="3909256"/>
                </a:lnTo>
                <a:lnTo>
                  <a:pt x="0" y="0"/>
                </a:lnTo>
                <a:close/>
              </a:path>
            </a:pathLst>
          </a:custGeom>
          <a:blipFill>
            <a:blip r:embed="rId4"/>
            <a:stretch>
              <a:fillRect l="-5171" t="-94487" r="-6427" b="-114593"/>
            </a:stretch>
          </a:blipFill>
          <a:ln w="28575" cap="sq">
            <a:solidFill>
              <a:srgbClr val="000000"/>
            </a:solidFill>
            <a:prstDash val="solid"/>
            <a:miter/>
          </a:ln>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9581706">
            <a:off x="1172975" y="2479737"/>
            <a:ext cx="1124424" cy="977972"/>
            <a:chOff x="0" y="0"/>
            <a:chExt cx="473018" cy="411409"/>
          </a:xfrm>
        </p:grpSpPr>
        <p:sp>
          <p:nvSpPr>
            <p:cNvPr id="3" name="Freeform 3"/>
            <p:cNvSpPr/>
            <p:nvPr/>
          </p:nvSpPr>
          <p:spPr>
            <a:xfrm>
              <a:off x="0" y="0"/>
              <a:ext cx="473018" cy="411409"/>
            </a:xfrm>
            <a:custGeom>
              <a:avLst/>
              <a:gdLst/>
              <a:ahLst/>
              <a:cxnLst/>
              <a:rect l="l" t="t" r="r" b="b"/>
              <a:pathLst>
                <a:path w="473018" h="411409">
                  <a:moveTo>
                    <a:pt x="0" y="0"/>
                  </a:moveTo>
                  <a:lnTo>
                    <a:pt x="473018" y="0"/>
                  </a:lnTo>
                  <a:lnTo>
                    <a:pt x="473018" y="411409"/>
                  </a:lnTo>
                  <a:lnTo>
                    <a:pt x="0" y="411409"/>
                  </a:lnTo>
                  <a:close/>
                </a:path>
              </a:pathLst>
            </a:custGeom>
            <a:solidFill>
              <a:srgbClr val="4F3F07"/>
            </a:solidFill>
          </p:spPr>
        </p:sp>
        <p:sp>
          <p:nvSpPr>
            <p:cNvPr id="4" name="TextBox 4"/>
            <p:cNvSpPr txBox="1"/>
            <p:nvPr/>
          </p:nvSpPr>
          <p:spPr>
            <a:xfrm>
              <a:off x="0" y="-38100"/>
              <a:ext cx="473018" cy="449509"/>
            </a:xfrm>
            <a:prstGeom prst="rect">
              <a:avLst/>
            </a:prstGeom>
          </p:spPr>
          <p:txBody>
            <a:bodyPr lIns="50800" tIns="50800" rIns="50800" bIns="50800" rtlCol="0" anchor="ctr"/>
            <a:lstStyle/>
            <a:p>
              <a:pPr algn="ctr">
                <a:lnSpc>
                  <a:spcPts val="3295"/>
                </a:lnSpc>
              </a:pPr>
              <a:endParaRPr/>
            </a:p>
          </p:txBody>
        </p:sp>
      </p:grpSp>
      <p:grpSp>
        <p:nvGrpSpPr>
          <p:cNvPr id="5" name="Group 5"/>
          <p:cNvGrpSpPr/>
          <p:nvPr/>
        </p:nvGrpSpPr>
        <p:grpSpPr>
          <a:xfrm rot="-10800000">
            <a:off x="1311404" y="2041991"/>
            <a:ext cx="14242579" cy="3018296"/>
            <a:chOff x="0" y="0"/>
            <a:chExt cx="5991508" cy="1269724"/>
          </a:xfrm>
        </p:grpSpPr>
        <p:sp>
          <p:nvSpPr>
            <p:cNvPr id="6" name="Freeform 6"/>
            <p:cNvSpPr/>
            <p:nvPr/>
          </p:nvSpPr>
          <p:spPr>
            <a:xfrm>
              <a:off x="0" y="0"/>
              <a:ext cx="5991508" cy="1269724"/>
            </a:xfrm>
            <a:custGeom>
              <a:avLst/>
              <a:gdLst/>
              <a:ahLst/>
              <a:cxnLst/>
              <a:rect l="l" t="t" r="r" b="b"/>
              <a:pathLst>
                <a:path w="5991508" h="1269724">
                  <a:moveTo>
                    <a:pt x="0" y="0"/>
                  </a:moveTo>
                  <a:lnTo>
                    <a:pt x="5991508" y="0"/>
                  </a:lnTo>
                  <a:lnTo>
                    <a:pt x="5991508" y="1269724"/>
                  </a:lnTo>
                  <a:lnTo>
                    <a:pt x="0" y="1269724"/>
                  </a:lnTo>
                  <a:close/>
                </a:path>
              </a:pathLst>
            </a:custGeom>
            <a:solidFill>
              <a:srgbClr val="EFEFEF"/>
            </a:solidFill>
          </p:spPr>
        </p:sp>
        <p:sp>
          <p:nvSpPr>
            <p:cNvPr id="7" name="TextBox 7"/>
            <p:cNvSpPr txBox="1"/>
            <p:nvPr/>
          </p:nvSpPr>
          <p:spPr>
            <a:xfrm>
              <a:off x="0" y="-38100"/>
              <a:ext cx="5991508" cy="1307824"/>
            </a:xfrm>
            <a:prstGeom prst="rect">
              <a:avLst/>
            </a:prstGeom>
          </p:spPr>
          <p:txBody>
            <a:bodyPr lIns="50800" tIns="50800" rIns="50800" bIns="50800" rtlCol="0" anchor="ctr"/>
            <a:lstStyle/>
            <a:p>
              <a:pPr algn="ctr">
                <a:lnSpc>
                  <a:spcPts val="3295"/>
                </a:lnSpc>
              </a:pPr>
              <a:endParaRPr/>
            </a:p>
          </p:txBody>
        </p:sp>
      </p:grpSp>
      <p:grpSp>
        <p:nvGrpSpPr>
          <p:cNvPr id="8" name="Group 8"/>
          <p:cNvGrpSpPr/>
          <p:nvPr/>
        </p:nvGrpSpPr>
        <p:grpSpPr>
          <a:xfrm rot="-10800000">
            <a:off x="1028700" y="2254401"/>
            <a:ext cx="8220410" cy="977972"/>
            <a:chOff x="0" y="0"/>
            <a:chExt cx="3458127" cy="411409"/>
          </a:xfrm>
        </p:grpSpPr>
        <p:sp>
          <p:nvSpPr>
            <p:cNvPr id="9" name="Freeform 9"/>
            <p:cNvSpPr/>
            <p:nvPr/>
          </p:nvSpPr>
          <p:spPr>
            <a:xfrm>
              <a:off x="0" y="0"/>
              <a:ext cx="3458127" cy="411409"/>
            </a:xfrm>
            <a:custGeom>
              <a:avLst/>
              <a:gdLst/>
              <a:ahLst/>
              <a:cxnLst/>
              <a:rect l="l" t="t" r="r" b="b"/>
              <a:pathLst>
                <a:path w="3458127" h="411409">
                  <a:moveTo>
                    <a:pt x="0" y="0"/>
                  </a:moveTo>
                  <a:lnTo>
                    <a:pt x="3458127" y="0"/>
                  </a:lnTo>
                  <a:lnTo>
                    <a:pt x="3458127" y="411409"/>
                  </a:lnTo>
                  <a:lnTo>
                    <a:pt x="0" y="411409"/>
                  </a:lnTo>
                  <a:close/>
                </a:path>
              </a:pathLst>
            </a:custGeom>
            <a:solidFill>
              <a:srgbClr val="FBC613"/>
            </a:solidFill>
          </p:spPr>
        </p:sp>
        <p:sp>
          <p:nvSpPr>
            <p:cNvPr id="10" name="TextBox 10"/>
            <p:cNvSpPr txBox="1"/>
            <p:nvPr/>
          </p:nvSpPr>
          <p:spPr>
            <a:xfrm>
              <a:off x="0" y="-38100"/>
              <a:ext cx="3458127" cy="449509"/>
            </a:xfrm>
            <a:prstGeom prst="rect">
              <a:avLst/>
            </a:prstGeom>
          </p:spPr>
          <p:txBody>
            <a:bodyPr lIns="50800" tIns="50800" rIns="50800" bIns="50800" rtlCol="0" anchor="ctr"/>
            <a:lstStyle/>
            <a:p>
              <a:pPr algn="ctr">
                <a:lnSpc>
                  <a:spcPts val="3295"/>
                </a:lnSpc>
              </a:pPr>
              <a:endParaRPr/>
            </a:p>
          </p:txBody>
        </p:sp>
      </p:grpSp>
      <p:sp>
        <p:nvSpPr>
          <p:cNvPr id="11" name="TextBox 11"/>
          <p:cNvSpPr txBox="1"/>
          <p:nvPr/>
        </p:nvSpPr>
        <p:spPr>
          <a:xfrm>
            <a:off x="1746570" y="2462628"/>
            <a:ext cx="6558458" cy="572770"/>
          </a:xfrm>
          <a:prstGeom prst="rect">
            <a:avLst/>
          </a:prstGeom>
        </p:spPr>
        <p:txBody>
          <a:bodyPr lIns="0" tIns="0" rIns="0" bIns="0" rtlCol="0" anchor="t">
            <a:spAutoFit/>
          </a:bodyPr>
          <a:lstStyle/>
          <a:p>
            <a:pPr marL="0" lvl="0" indent="0" algn="l">
              <a:lnSpc>
                <a:spcPts val="4234"/>
              </a:lnSpc>
              <a:spcBef>
                <a:spcPct val="0"/>
              </a:spcBef>
            </a:pPr>
            <a:r>
              <a:rPr lang="en-US" sz="3849" b="1">
                <a:solidFill>
                  <a:srgbClr val="FFFFFF"/>
                </a:solidFill>
                <a:latin typeface="Ubuntu Bold"/>
                <a:ea typeface="Ubuntu Bold"/>
                <a:cs typeface="Ubuntu Bold"/>
                <a:sym typeface="Ubuntu Bold"/>
              </a:rPr>
              <a:t>ПЕДАГОГІЧНА ЦІННІСТЬ</a:t>
            </a:r>
          </a:p>
        </p:txBody>
      </p:sp>
      <p:sp>
        <p:nvSpPr>
          <p:cNvPr id="12" name="TextBox 12"/>
          <p:cNvSpPr txBox="1"/>
          <p:nvPr/>
        </p:nvSpPr>
        <p:spPr>
          <a:xfrm>
            <a:off x="1746570" y="3301142"/>
            <a:ext cx="13116917" cy="2005959"/>
          </a:xfrm>
          <a:prstGeom prst="rect">
            <a:avLst/>
          </a:prstGeom>
        </p:spPr>
        <p:txBody>
          <a:bodyPr lIns="0" tIns="0" rIns="0" bIns="0" rtlCol="0" anchor="t">
            <a:spAutoFit/>
          </a:bodyPr>
          <a:lstStyle/>
          <a:p>
            <a:pPr algn="just">
              <a:lnSpc>
                <a:spcPts val="3222"/>
              </a:lnSpc>
            </a:pPr>
            <a:r>
              <a:rPr lang="en-US" sz="2301">
                <a:solidFill>
                  <a:srgbClr val="0D1D29"/>
                </a:solidFill>
                <a:latin typeface="Open Sans"/>
                <a:ea typeface="Open Sans"/>
                <a:cs typeface="Open Sans"/>
                <a:sym typeface="Open Sans"/>
              </a:rPr>
              <a:t>Педагогічна цінність завдань, представлених у підручнику, полягає у їхній багатофункціональності. Вони не лише розвивають знання з української мови, але й формують важливі компетентності, такі як критичне мислення, креативність, навички аналізу та редагування текстів. </a:t>
            </a:r>
          </a:p>
          <a:p>
            <a:pPr marL="0" lvl="0" indent="0" algn="just">
              <a:lnSpc>
                <a:spcPts val="3222"/>
              </a:lnSpc>
              <a:spcBef>
                <a:spcPct val="0"/>
              </a:spcBef>
            </a:pPr>
            <a:endParaRPr lang="en-US" sz="2301">
              <a:solidFill>
                <a:srgbClr val="0D1D29"/>
              </a:solidFill>
              <a:latin typeface="Open Sans"/>
              <a:ea typeface="Open Sans"/>
              <a:cs typeface="Open Sans"/>
              <a:sym typeface="Open Sans"/>
            </a:endParaRPr>
          </a:p>
        </p:txBody>
      </p:sp>
      <p:sp>
        <p:nvSpPr>
          <p:cNvPr id="13" name="Freeform 13"/>
          <p:cNvSpPr/>
          <p:nvPr/>
        </p:nvSpPr>
        <p:spPr>
          <a:xfrm>
            <a:off x="-484415" y="607695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grpSp>
        <p:nvGrpSpPr>
          <p:cNvPr id="14" name="Group 14"/>
          <p:cNvGrpSpPr/>
          <p:nvPr/>
        </p:nvGrpSpPr>
        <p:grpSpPr>
          <a:xfrm rot="-9581706">
            <a:off x="2878292" y="6157351"/>
            <a:ext cx="1124424" cy="977972"/>
            <a:chOff x="0" y="0"/>
            <a:chExt cx="473018" cy="411409"/>
          </a:xfrm>
        </p:grpSpPr>
        <p:sp>
          <p:nvSpPr>
            <p:cNvPr id="15" name="Freeform 15"/>
            <p:cNvSpPr/>
            <p:nvPr/>
          </p:nvSpPr>
          <p:spPr>
            <a:xfrm>
              <a:off x="0" y="0"/>
              <a:ext cx="473018" cy="411409"/>
            </a:xfrm>
            <a:custGeom>
              <a:avLst/>
              <a:gdLst/>
              <a:ahLst/>
              <a:cxnLst/>
              <a:rect l="l" t="t" r="r" b="b"/>
              <a:pathLst>
                <a:path w="473018" h="411409">
                  <a:moveTo>
                    <a:pt x="0" y="0"/>
                  </a:moveTo>
                  <a:lnTo>
                    <a:pt x="473018" y="0"/>
                  </a:lnTo>
                  <a:lnTo>
                    <a:pt x="473018" y="411409"/>
                  </a:lnTo>
                  <a:lnTo>
                    <a:pt x="0" y="411409"/>
                  </a:lnTo>
                  <a:close/>
                </a:path>
              </a:pathLst>
            </a:custGeom>
            <a:solidFill>
              <a:srgbClr val="204661"/>
            </a:solidFill>
          </p:spPr>
        </p:sp>
        <p:sp>
          <p:nvSpPr>
            <p:cNvPr id="16" name="TextBox 16"/>
            <p:cNvSpPr txBox="1"/>
            <p:nvPr/>
          </p:nvSpPr>
          <p:spPr>
            <a:xfrm>
              <a:off x="0" y="-38100"/>
              <a:ext cx="473018" cy="449509"/>
            </a:xfrm>
            <a:prstGeom prst="rect">
              <a:avLst/>
            </a:prstGeom>
          </p:spPr>
          <p:txBody>
            <a:bodyPr lIns="50800" tIns="50800" rIns="50800" bIns="50800" rtlCol="0" anchor="ctr"/>
            <a:lstStyle/>
            <a:p>
              <a:pPr algn="ctr">
                <a:lnSpc>
                  <a:spcPts val="3295"/>
                </a:lnSpc>
              </a:pPr>
              <a:endParaRPr/>
            </a:p>
          </p:txBody>
        </p:sp>
      </p:grpSp>
      <p:grpSp>
        <p:nvGrpSpPr>
          <p:cNvPr id="17" name="Group 17"/>
          <p:cNvGrpSpPr/>
          <p:nvPr/>
        </p:nvGrpSpPr>
        <p:grpSpPr>
          <a:xfrm rot="-10800000">
            <a:off x="3016721" y="5721333"/>
            <a:ext cx="14242579" cy="3018296"/>
            <a:chOff x="0" y="0"/>
            <a:chExt cx="5991508" cy="1269724"/>
          </a:xfrm>
        </p:grpSpPr>
        <p:sp>
          <p:nvSpPr>
            <p:cNvPr id="18" name="Freeform 18"/>
            <p:cNvSpPr/>
            <p:nvPr/>
          </p:nvSpPr>
          <p:spPr>
            <a:xfrm>
              <a:off x="0" y="0"/>
              <a:ext cx="5991508" cy="1269724"/>
            </a:xfrm>
            <a:custGeom>
              <a:avLst/>
              <a:gdLst/>
              <a:ahLst/>
              <a:cxnLst/>
              <a:rect l="l" t="t" r="r" b="b"/>
              <a:pathLst>
                <a:path w="5991508" h="1269724">
                  <a:moveTo>
                    <a:pt x="0" y="0"/>
                  </a:moveTo>
                  <a:lnTo>
                    <a:pt x="5991508" y="0"/>
                  </a:lnTo>
                  <a:lnTo>
                    <a:pt x="5991508" y="1269724"/>
                  </a:lnTo>
                  <a:lnTo>
                    <a:pt x="0" y="1269724"/>
                  </a:lnTo>
                  <a:close/>
                </a:path>
              </a:pathLst>
            </a:custGeom>
            <a:solidFill>
              <a:srgbClr val="EFEFEF"/>
            </a:solidFill>
          </p:spPr>
        </p:sp>
        <p:sp>
          <p:nvSpPr>
            <p:cNvPr id="19" name="TextBox 19"/>
            <p:cNvSpPr txBox="1"/>
            <p:nvPr/>
          </p:nvSpPr>
          <p:spPr>
            <a:xfrm>
              <a:off x="0" y="-38100"/>
              <a:ext cx="5991508" cy="1307824"/>
            </a:xfrm>
            <a:prstGeom prst="rect">
              <a:avLst/>
            </a:prstGeom>
          </p:spPr>
          <p:txBody>
            <a:bodyPr lIns="50800" tIns="50800" rIns="50800" bIns="50800" rtlCol="0" anchor="ctr"/>
            <a:lstStyle/>
            <a:p>
              <a:pPr algn="ctr">
                <a:lnSpc>
                  <a:spcPts val="3295"/>
                </a:lnSpc>
              </a:pPr>
              <a:endParaRPr/>
            </a:p>
          </p:txBody>
        </p:sp>
      </p:grpSp>
      <p:grpSp>
        <p:nvGrpSpPr>
          <p:cNvPr id="20" name="Group 20"/>
          <p:cNvGrpSpPr/>
          <p:nvPr/>
        </p:nvGrpSpPr>
        <p:grpSpPr>
          <a:xfrm rot="-10800000">
            <a:off x="2734017" y="5933743"/>
            <a:ext cx="8220410" cy="977972"/>
            <a:chOff x="0" y="0"/>
            <a:chExt cx="3458127" cy="411409"/>
          </a:xfrm>
        </p:grpSpPr>
        <p:sp>
          <p:nvSpPr>
            <p:cNvPr id="21" name="Freeform 21"/>
            <p:cNvSpPr/>
            <p:nvPr/>
          </p:nvSpPr>
          <p:spPr>
            <a:xfrm>
              <a:off x="0" y="0"/>
              <a:ext cx="3458127" cy="411409"/>
            </a:xfrm>
            <a:custGeom>
              <a:avLst/>
              <a:gdLst/>
              <a:ahLst/>
              <a:cxnLst/>
              <a:rect l="l" t="t" r="r" b="b"/>
              <a:pathLst>
                <a:path w="3458127" h="411409">
                  <a:moveTo>
                    <a:pt x="0" y="0"/>
                  </a:moveTo>
                  <a:lnTo>
                    <a:pt x="3458127" y="0"/>
                  </a:lnTo>
                  <a:lnTo>
                    <a:pt x="3458127" y="411409"/>
                  </a:lnTo>
                  <a:lnTo>
                    <a:pt x="0" y="411409"/>
                  </a:lnTo>
                  <a:close/>
                </a:path>
              </a:pathLst>
            </a:custGeom>
            <a:solidFill>
              <a:srgbClr val="4294CE"/>
            </a:solidFill>
          </p:spPr>
        </p:sp>
        <p:sp>
          <p:nvSpPr>
            <p:cNvPr id="22" name="TextBox 22"/>
            <p:cNvSpPr txBox="1"/>
            <p:nvPr/>
          </p:nvSpPr>
          <p:spPr>
            <a:xfrm>
              <a:off x="0" y="-38100"/>
              <a:ext cx="3458127" cy="449509"/>
            </a:xfrm>
            <a:prstGeom prst="rect">
              <a:avLst/>
            </a:prstGeom>
          </p:spPr>
          <p:txBody>
            <a:bodyPr lIns="50800" tIns="50800" rIns="50800" bIns="50800" rtlCol="0" anchor="ctr"/>
            <a:lstStyle/>
            <a:p>
              <a:pPr algn="ctr">
                <a:lnSpc>
                  <a:spcPts val="3295"/>
                </a:lnSpc>
              </a:pPr>
              <a:endParaRPr/>
            </a:p>
          </p:txBody>
        </p:sp>
      </p:grpSp>
      <p:sp>
        <p:nvSpPr>
          <p:cNvPr id="23" name="TextBox 23"/>
          <p:cNvSpPr txBox="1"/>
          <p:nvPr/>
        </p:nvSpPr>
        <p:spPr>
          <a:xfrm>
            <a:off x="3451887" y="6141970"/>
            <a:ext cx="5867360" cy="572770"/>
          </a:xfrm>
          <a:prstGeom prst="rect">
            <a:avLst/>
          </a:prstGeom>
        </p:spPr>
        <p:txBody>
          <a:bodyPr lIns="0" tIns="0" rIns="0" bIns="0" rtlCol="0" anchor="t">
            <a:spAutoFit/>
          </a:bodyPr>
          <a:lstStyle/>
          <a:p>
            <a:pPr marL="0" lvl="0" indent="0" algn="l">
              <a:lnSpc>
                <a:spcPts val="4234"/>
              </a:lnSpc>
              <a:spcBef>
                <a:spcPct val="0"/>
              </a:spcBef>
            </a:pPr>
            <a:r>
              <a:rPr lang="en-US" sz="3849" b="1">
                <a:solidFill>
                  <a:srgbClr val="FFFFFF"/>
                </a:solidFill>
                <a:latin typeface="Ubuntu Bold"/>
                <a:ea typeface="Ubuntu Bold"/>
                <a:cs typeface="Ubuntu Bold"/>
                <a:sym typeface="Ubuntu Bold"/>
              </a:rPr>
              <a:t>ІНТЕГРОВАНИЙ ПІДХІД</a:t>
            </a:r>
          </a:p>
        </p:txBody>
      </p:sp>
      <p:sp>
        <p:nvSpPr>
          <p:cNvPr id="24" name="TextBox 24"/>
          <p:cNvSpPr txBox="1"/>
          <p:nvPr/>
        </p:nvSpPr>
        <p:spPr>
          <a:xfrm>
            <a:off x="3473655" y="6950376"/>
            <a:ext cx="13116917" cy="1609605"/>
          </a:xfrm>
          <a:prstGeom prst="rect">
            <a:avLst/>
          </a:prstGeom>
        </p:spPr>
        <p:txBody>
          <a:bodyPr lIns="0" tIns="0" rIns="0" bIns="0" rtlCol="0" anchor="t">
            <a:spAutoFit/>
          </a:bodyPr>
          <a:lstStyle/>
          <a:p>
            <a:pPr marL="0" lvl="0" indent="0" algn="just">
              <a:lnSpc>
                <a:spcPts val="3222"/>
              </a:lnSpc>
              <a:spcBef>
                <a:spcPct val="0"/>
              </a:spcBef>
            </a:pPr>
            <a:r>
              <a:rPr lang="en-US" sz="2301">
                <a:solidFill>
                  <a:srgbClr val="0D1D29"/>
                </a:solidFill>
                <a:latin typeface="Open Sans"/>
                <a:ea typeface="Open Sans"/>
                <a:cs typeface="Open Sans"/>
                <a:sym typeface="Open Sans"/>
              </a:rPr>
              <a:t>Інтегрований підхід до навчання, який передбачає поєднання роботи з текстом, граматичних вправ і творчих завдань, дозволяє зробити уроки цікавими та ефективними. Таким чином, підручник сприяє всебічному розвитку учнів, поєднуючи теоретичні знання з практичними вміннями.</a:t>
            </a:r>
          </a:p>
        </p:txBody>
      </p:sp>
      <p:sp>
        <p:nvSpPr>
          <p:cNvPr id="25" name="Freeform 25"/>
          <p:cNvSpPr/>
          <p:nvPr/>
        </p:nvSpPr>
        <p:spPr>
          <a:xfrm flipH="1" flipV="1">
            <a:off x="14657615" y="-942090"/>
            <a:ext cx="4114800" cy="4114800"/>
          </a:xfrm>
          <a:custGeom>
            <a:avLst/>
            <a:gdLst/>
            <a:ahLst/>
            <a:cxnLst/>
            <a:rect l="l" t="t" r="r" b="b"/>
            <a:pathLst>
              <a:path w="4114800" h="4114800">
                <a:moveTo>
                  <a:pt x="4114800" y="4114800"/>
                </a:moveTo>
                <a:lnTo>
                  <a:pt x="0" y="4114800"/>
                </a:lnTo>
                <a:lnTo>
                  <a:pt x="0" y="0"/>
                </a:lnTo>
                <a:lnTo>
                  <a:pt x="4114800" y="0"/>
                </a:lnTo>
                <a:lnTo>
                  <a:pt x="4114800" y="411480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710014"/>
            <a:ext cx="15584786" cy="949325"/>
          </a:xfrm>
          <a:prstGeom prst="rect">
            <a:avLst/>
          </a:prstGeom>
        </p:spPr>
        <p:txBody>
          <a:bodyPr lIns="0" tIns="0" rIns="0" bIns="0" rtlCol="0" anchor="t">
            <a:spAutoFit/>
          </a:bodyPr>
          <a:lstStyle/>
          <a:p>
            <a:pPr algn="l">
              <a:lnSpc>
                <a:spcPts val="7150"/>
              </a:lnSpc>
            </a:pPr>
            <a:r>
              <a:rPr lang="en-US" sz="6500" b="1">
                <a:solidFill>
                  <a:srgbClr val="034383"/>
                </a:solidFill>
                <a:latin typeface="Ubuntu Bold"/>
                <a:ea typeface="Ubuntu Bold"/>
                <a:cs typeface="Ubuntu Bold"/>
                <a:sym typeface="Ubuntu Bold"/>
              </a:rPr>
              <a:t>ВИСНОВОК</a:t>
            </a:r>
          </a:p>
        </p:txBody>
      </p:sp>
      <p:sp>
        <p:nvSpPr>
          <p:cNvPr id="3" name="Freeform 3"/>
          <p:cNvSpPr/>
          <p:nvPr/>
        </p:nvSpPr>
        <p:spPr>
          <a:xfrm flipH="1">
            <a:off x="8001000" y="0"/>
            <a:ext cx="10287000" cy="10287000"/>
          </a:xfrm>
          <a:custGeom>
            <a:avLst/>
            <a:gdLst/>
            <a:ahLst/>
            <a:cxnLst/>
            <a:rect l="l" t="t" r="r" b="b"/>
            <a:pathLst>
              <a:path w="10287000" h="10287000">
                <a:moveTo>
                  <a:pt x="10287000" y="0"/>
                </a:moveTo>
                <a:lnTo>
                  <a:pt x="0" y="0"/>
                </a:lnTo>
                <a:lnTo>
                  <a:pt x="0" y="10287000"/>
                </a:lnTo>
                <a:lnTo>
                  <a:pt x="10287000" y="10287000"/>
                </a:lnTo>
                <a:lnTo>
                  <a:pt x="10287000" y="0"/>
                </a:lnTo>
                <a:close/>
              </a:path>
            </a:pathLst>
          </a:custGeom>
          <a:blipFill>
            <a:blip r:embed="rId2">
              <a:extLst>
                <a:ext uri="{96DAC541-7B7A-43D3-8B79-37D633B846F1}">
                  <asvg:svgBlip xmlns="" xmlns:asvg="http://schemas.microsoft.com/office/drawing/2016/SVG/main" r:embed="rId3"/>
                </a:ext>
              </a:extLst>
            </a:blip>
            <a:stretch>
              <a:fillRect/>
            </a:stretch>
          </a:blipFill>
          <a:ln cap="sq">
            <a:noFill/>
            <a:prstDash val="solid"/>
            <a:miter/>
          </a:ln>
        </p:spPr>
      </p:sp>
      <p:sp>
        <p:nvSpPr>
          <p:cNvPr id="4" name="TextBox 4"/>
          <p:cNvSpPr txBox="1"/>
          <p:nvPr/>
        </p:nvSpPr>
        <p:spPr>
          <a:xfrm>
            <a:off x="1028700" y="3729602"/>
            <a:ext cx="12317559" cy="4305300"/>
          </a:xfrm>
          <a:prstGeom prst="rect">
            <a:avLst/>
          </a:prstGeom>
        </p:spPr>
        <p:txBody>
          <a:bodyPr lIns="0" tIns="0" rIns="0" bIns="0" rtlCol="0" anchor="t">
            <a:spAutoFit/>
          </a:bodyPr>
          <a:lstStyle/>
          <a:p>
            <a:pPr algn="just">
              <a:lnSpc>
                <a:spcPts val="4320"/>
              </a:lnSpc>
            </a:pPr>
            <a:r>
              <a:rPr lang="en-US" sz="3085">
                <a:solidFill>
                  <a:srgbClr val="0D1D29"/>
                </a:solidFill>
                <a:latin typeface="Open Sans"/>
                <a:ea typeface="Open Sans"/>
                <a:cs typeface="Open Sans"/>
                <a:sym typeface="Open Sans"/>
              </a:rPr>
              <a:t>Завдання підручника з української мови для 5 класу авторів О. Заболотного та В. Заболотного є прикладом сучасного підходу до викладання, що відповідає вимогам нової української школи. Вони забезпечують глибоке засвоєння мовного матеріалу, інтеграцію знань і розвиток ключових компетентностей, сприяючи формуванню грамотних, творчих і всебічно розвинених особистостей.</a:t>
            </a:r>
          </a:p>
          <a:p>
            <a:pPr algn="just">
              <a:lnSpc>
                <a:spcPts val="4320"/>
              </a:lnSpc>
            </a:pPr>
            <a:endParaRPr lang="en-US" sz="3085">
              <a:solidFill>
                <a:srgbClr val="0D1D29"/>
              </a:solidFill>
              <a:latin typeface="Open Sans"/>
              <a:ea typeface="Open Sans"/>
              <a:cs typeface="Open Sans"/>
              <a:sym typeface="Open San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31070"/>
            <a:ext cx="9873830" cy="11243492"/>
          </a:xfrm>
          <a:custGeom>
            <a:avLst/>
            <a:gdLst/>
            <a:ahLst/>
            <a:cxnLst/>
            <a:rect l="l" t="t" r="r" b="b"/>
            <a:pathLst>
              <a:path w="9873830" h="11243492">
                <a:moveTo>
                  <a:pt x="0" y="0"/>
                </a:moveTo>
                <a:lnTo>
                  <a:pt x="9873830" y="0"/>
                </a:lnTo>
                <a:lnTo>
                  <a:pt x="9873830" y="11243492"/>
                </a:lnTo>
                <a:lnTo>
                  <a:pt x="0" y="11243492"/>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3" name="Freeform 3"/>
          <p:cNvSpPr/>
          <p:nvPr/>
        </p:nvSpPr>
        <p:spPr>
          <a:xfrm flipH="1" flipV="1">
            <a:off x="8414170" y="0"/>
            <a:ext cx="9873830" cy="11243492"/>
          </a:xfrm>
          <a:custGeom>
            <a:avLst/>
            <a:gdLst/>
            <a:ahLst/>
            <a:cxnLst/>
            <a:rect l="l" t="t" r="r" b="b"/>
            <a:pathLst>
              <a:path w="9873830" h="11243492">
                <a:moveTo>
                  <a:pt x="9873830" y="11243492"/>
                </a:moveTo>
                <a:lnTo>
                  <a:pt x="0" y="11243492"/>
                </a:lnTo>
                <a:lnTo>
                  <a:pt x="0" y="0"/>
                </a:lnTo>
                <a:lnTo>
                  <a:pt x="9873830" y="0"/>
                </a:lnTo>
                <a:lnTo>
                  <a:pt x="9873830" y="11243492"/>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4" name="TextBox 4"/>
          <p:cNvSpPr txBox="1"/>
          <p:nvPr/>
        </p:nvSpPr>
        <p:spPr>
          <a:xfrm>
            <a:off x="3182694" y="3466920"/>
            <a:ext cx="11922611" cy="3429360"/>
          </a:xfrm>
          <a:prstGeom prst="rect">
            <a:avLst/>
          </a:prstGeom>
        </p:spPr>
        <p:txBody>
          <a:bodyPr lIns="0" tIns="0" rIns="0" bIns="0" rtlCol="0" anchor="t">
            <a:spAutoFit/>
          </a:bodyPr>
          <a:lstStyle/>
          <a:p>
            <a:pPr algn="ctr">
              <a:lnSpc>
                <a:spcPts val="13231"/>
              </a:lnSpc>
            </a:pPr>
            <a:r>
              <a:rPr lang="en-US" sz="12028" b="1">
                <a:solidFill>
                  <a:srgbClr val="034383"/>
                </a:solidFill>
                <a:latin typeface="Ubuntu Bold"/>
                <a:ea typeface="Ubuntu Bold"/>
                <a:cs typeface="Ubuntu Bold"/>
                <a:sym typeface="Ubuntu Bold"/>
              </a:rPr>
              <a:t>ДЯКУЮ ЗА УВАГУ!</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801</Words>
  <Application>Microsoft Office PowerPoint</Application>
  <PresentationFormat>Произвольный</PresentationFormat>
  <Paragraphs>45</Paragraphs>
  <Slides>12</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12</vt:i4>
      </vt:variant>
    </vt:vector>
  </HeadingPairs>
  <TitlesOfParts>
    <vt:vector size="19" baseType="lpstr">
      <vt:lpstr>Calibri</vt:lpstr>
      <vt:lpstr>Open Sans Bold</vt:lpstr>
      <vt:lpstr>Helvetica World</vt:lpstr>
      <vt:lpstr>Ubuntu Bold</vt:lpstr>
      <vt:lpstr>Open Sans</vt:lpstr>
      <vt:lpstr>Arial</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Прийоми робити з текстом у підручнику</dc:title>
  <dc:creator>User</dc:creator>
  <cp:lastModifiedBy>Катерина Борисюк</cp:lastModifiedBy>
  <cp:revision>2</cp:revision>
  <dcterms:created xsi:type="dcterms:W3CDTF">2006-08-16T00:00:00Z</dcterms:created>
  <dcterms:modified xsi:type="dcterms:W3CDTF">2024-12-29T11:28:18Z</dcterms:modified>
  <dc:identifier>DAGXg7uNgag</dc:identifier>
</cp:coreProperties>
</file>