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4" r:id="rId8"/>
    <p:sldId id="266" r:id="rId9"/>
    <p:sldId id="268" r:id="rId10"/>
    <p:sldId id="270" r:id="rId11"/>
    <p:sldId id="272" r:id="rId12"/>
    <p:sldId id="273" r:id="rId13"/>
    <p:sldId id="275" r:id="rId14"/>
    <p:sldId id="277" r:id="rId15"/>
    <p:sldId id="279" r:id="rId16"/>
    <p:sldId id="280"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296" y="-6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B06EC41D-69ED-4DB6-8061-F779C2DDEB77}" type="datetimeFigureOut">
              <a:rPr lang="ru-RU" smtClean="0"/>
              <a:pPr/>
              <a:t>14.03.2023</a:t>
            </a:fld>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11E55F9C-1E97-4404-8409-E7C5167B01C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B06EC41D-69ED-4DB6-8061-F779C2DDEB77}" type="datetimeFigureOut">
              <a:rPr lang="ru-RU" smtClean="0"/>
              <a:pPr/>
              <a:t>14.03.2023</a:t>
            </a:fld>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fld id="{11E55F9C-1E97-4404-8409-E7C5167B01C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B06EC41D-69ED-4DB6-8061-F779C2DDEB77}" type="datetimeFigureOut">
              <a:rPr lang="ru-RU" smtClean="0"/>
              <a:pPr/>
              <a:t>14.03.2023</a:t>
            </a:fld>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ru-RU"/>
          </a:p>
        </p:txBody>
      </p:sp>
      <p:sp>
        <p:nvSpPr>
          <p:cNvPr id="4" name="Номер слайда 3"/>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E55F9C-1E97-4404-8409-E7C5167B01C0}" type="slidenum">
              <a:rPr lang="ru-RU" smtClean="0"/>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06EC41D-69ED-4DB6-8061-F779C2DDEB77}" type="datetimeFigureOut">
              <a:rPr lang="ru-RU" smtClean="0"/>
              <a:pPr/>
              <a:t>14.03.2023</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E55F9C-1E97-4404-8409-E7C5167B01C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B06EC41D-69ED-4DB6-8061-F779C2DDEB77}" type="datetimeFigureOut">
              <a:rPr lang="ru-RU" smtClean="0"/>
              <a:pPr/>
              <a:t>14.03.2023</a:t>
            </a:fld>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11E55F9C-1E97-4404-8409-E7C5167B01C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uk-UA"/>
          </a:p>
        </p:txBody>
      </p:sp>
      <p:sp>
        <p:nvSpPr>
          <p:cNvPr id="3" name="Содержимое 2"/>
          <p:cNvSpPr>
            <a:spLocks noGrp="1"/>
          </p:cNvSpPr>
          <p:nvPr>
            <p:ph sz="quarter" idx="1"/>
          </p:nvPr>
        </p:nvSpPr>
        <p:spPr>
          <a:xfrm>
            <a:off x="457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Содержимое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Содержимое 4"/>
          <p:cNvSpPr>
            <a:spLocks noGrp="1"/>
          </p:cNvSpPr>
          <p:nvPr>
            <p:ph sz="quarter" idx="3"/>
          </p:nvPr>
        </p:nvSpPr>
        <p:spPr>
          <a:xfrm>
            <a:off x="457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Содержимое 5"/>
          <p:cNvSpPr>
            <a:spLocks noGrp="1"/>
          </p:cNvSpPr>
          <p:nvPr>
            <p:ph sz="quarter" idx="4"/>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Rectangle 4"/>
          <p:cNvSpPr>
            <a:spLocks noGrp="1" noChangeArrowheads="1"/>
          </p:cNvSpPr>
          <p:nvPr>
            <p:ph type="dt" sz="half" idx="10"/>
          </p:nvPr>
        </p:nvSpPr>
        <p:spPr>
          <a:ln/>
        </p:spPr>
        <p:txBody>
          <a:bodyPr/>
          <a:lstStyle>
            <a:lvl1pPr>
              <a:defRPr/>
            </a:lvl1pPr>
          </a:lstStyle>
          <a:p>
            <a:pPr>
              <a:defRPr/>
            </a:pPr>
            <a:endParaRPr lang="uk-UA"/>
          </a:p>
        </p:txBody>
      </p:sp>
      <p:sp>
        <p:nvSpPr>
          <p:cNvPr id="8" name="Rectangle 5"/>
          <p:cNvSpPr>
            <a:spLocks noGrp="1" noChangeArrowheads="1"/>
          </p:cNvSpPr>
          <p:nvPr>
            <p:ph type="ftr" sz="quarter" idx="11"/>
          </p:nvPr>
        </p:nvSpPr>
        <p:spPr>
          <a:ln/>
        </p:spPr>
        <p:txBody>
          <a:bodyPr/>
          <a:lstStyle>
            <a:lvl1pPr>
              <a:defRPr/>
            </a:lvl1pPr>
          </a:lstStyle>
          <a:p>
            <a:pPr>
              <a:defRPr/>
            </a:pPr>
            <a:endParaRPr lang="uk-UA"/>
          </a:p>
        </p:txBody>
      </p:sp>
      <p:sp>
        <p:nvSpPr>
          <p:cNvPr id="9" name="Rectangle 6"/>
          <p:cNvSpPr>
            <a:spLocks noGrp="1" noChangeArrowheads="1"/>
          </p:cNvSpPr>
          <p:nvPr>
            <p:ph type="sldNum" sz="quarter" idx="12"/>
          </p:nvPr>
        </p:nvSpPr>
        <p:spPr>
          <a:ln/>
        </p:spPr>
        <p:txBody>
          <a:bodyPr/>
          <a:lstStyle>
            <a:lvl1pPr>
              <a:defRPr/>
            </a:lvl1pPr>
          </a:lstStyle>
          <a:p>
            <a:pPr>
              <a:defRPr/>
            </a:pPr>
            <a:fld id="{884BA0CF-3A4D-46FB-B2C1-53353E12A674}" type="slidenum">
              <a:rPr lang="uk-UA" altLang="ru-RU"/>
              <a:pPr>
                <a:defRPr/>
              </a:pPr>
              <a:t>‹#›</a:t>
            </a:fld>
            <a:endParaRPr lang="uk-UA"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uk-UA"/>
          </a:p>
        </p:txBody>
      </p:sp>
      <p:sp>
        <p:nvSpPr>
          <p:cNvPr id="3" name="Текст 2"/>
          <p:cNvSpPr>
            <a:spLocks noGrp="1"/>
          </p:cNvSpPr>
          <p:nvPr>
            <p:ph type="body"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Содержимое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Rectangle 4"/>
          <p:cNvSpPr>
            <a:spLocks noGrp="1" noChangeArrowheads="1"/>
          </p:cNvSpPr>
          <p:nvPr>
            <p:ph type="dt" sz="half" idx="10"/>
          </p:nvPr>
        </p:nvSpPr>
        <p:spPr>
          <a:ln/>
        </p:spPr>
        <p:txBody>
          <a:bodyPr/>
          <a:lstStyle>
            <a:lvl1pPr>
              <a:defRPr/>
            </a:lvl1pPr>
          </a:lstStyle>
          <a:p>
            <a:pPr>
              <a:defRPr/>
            </a:pPr>
            <a:endParaRPr lang="uk-UA"/>
          </a:p>
        </p:txBody>
      </p:sp>
      <p:sp>
        <p:nvSpPr>
          <p:cNvPr id="6" name="Rectangle 5"/>
          <p:cNvSpPr>
            <a:spLocks noGrp="1" noChangeArrowheads="1"/>
          </p:cNvSpPr>
          <p:nvPr>
            <p:ph type="ftr" sz="quarter" idx="11"/>
          </p:nvPr>
        </p:nvSpPr>
        <p:spPr>
          <a:ln/>
        </p:spPr>
        <p:txBody>
          <a:bodyPr/>
          <a:lstStyle>
            <a:lvl1pPr>
              <a:defRPr/>
            </a:lvl1pPr>
          </a:lstStyle>
          <a:p>
            <a:pPr>
              <a:defRPr/>
            </a:pPr>
            <a:endParaRPr lang="uk-UA"/>
          </a:p>
        </p:txBody>
      </p:sp>
      <p:sp>
        <p:nvSpPr>
          <p:cNvPr id="7" name="Rectangle 6"/>
          <p:cNvSpPr>
            <a:spLocks noGrp="1" noChangeArrowheads="1"/>
          </p:cNvSpPr>
          <p:nvPr>
            <p:ph type="sldNum" sz="quarter" idx="12"/>
          </p:nvPr>
        </p:nvSpPr>
        <p:spPr>
          <a:ln/>
        </p:spPr>
        <p:txBody>
          <a:bodyPr/>
          <a:lstStyle>
            <a:lvl1pPr>
              <a:defRPr/>
            </a:lvl1pPr>
          </a:lstStyle>
          <a:p>
            <a:pPr>
              <a:defRPr/>
            </a:pPr>
            <a:fld id="{7103ED02-CA3B-42F8-BE83-C9B361C6C19D}" type="slidenum">
              <a:rPr lang="uk-UA" altLang="ru-RU"/>
              <a:pPr>
                <a:defRPr/>
              </a:pPr>
              <a:t>‹#›</a:t>
            </a:fld>
            <a:endParaRPr lang="uk-UA"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5">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B06EC41D-69ED-4DB6-8061-F779C2DDEB77}" type="datetimeFigureOut">
              <a:rPr lang="ru-RU" smtClean="0"/>
              <a:pPr/>
              <a:t>14.03.2023</a:t>
            </a:fld>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11E55F9C-1E97-4404-8409-E7C5167B01C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714357"/>
            <a:ext cx="7772400" cy="2886094"/>
          </a:xfrm>
        </p:spPr>
        <p:txBody>
          <a:bodyPr>
            <a:normAutofit fontScale="90000"/>
          </a:bodyPr>
          <a:lstStyle/>
          <a:p>
            <a:r>
              <a:rPr lang="ru-RU" b="1" dirty="0" smtClean="0">
                <a:solidFill>
                  <a:srgbClr val="FF0000"/>
                </a:solidFill>
              </a:rPr>
              <a:t>«</a:t>
            </a:r>
            <a:r>
              <a:rPr lang="ru-RU" b="1" dirty="0" err="1" smtClean="0">
                <a:solidFill>
                  <a:srgbClr val="FF0000"/>
                </a:solidFill>
              </a:rPr>
              <a:t>Прийоми</a:t>
            </a:r>
            <a:r>
              <a:rPr lang="ru-RU" b="1" dirty="0" smtClean="0">
                <a:solidFill>
                  <a:srgbClr val="FF0000"/>
                </a:solidFill>
              </a:rPr>
              <a:t> та </a:t>
            </a:r>
            <a:r>
              <a:rPr lang="ru-RU" b="1" dirty="0" err="1" smtClean="0">
                <a:solidFill>
                  <a:srgbClr val="FF0000"/>
                </a:solidFill>
              </a:rPr>
              <a:t>методи</a:t>
            </a:r>
            <a:r>
              <a:rPr lang="ru-RU" b="1" dirty="0" smtClean="0">
                <a:solidFill>
                  <a:srgbClr val="FF0000"/>
                </a:solidFill>
              </a:rPr>
              <a:t> </a:t>
            </a:r>
            <a:r>
              <a:rPr lang="ru-RU" b="1" dirty="0" err="1" smtClean="0">
                <a:solidFill>
                  <a:srgbClr val="FF0000"/>
                </a:solidFill>
              </a:rPr>
              <a:t>формування</a:t>
            </a:r>
            <a:r>
              <a:rPr lang="ru-RU" b="1" dirty="0" smtClean="0">
                <a:solidFill>
                  <a:srgbClr val="FF0000"/>
                </a:solidFill>
              </a:rPr>
              <a:t> </a:t>
            </a:r>
            <a:r>
              <a:rPr lang="ru-RU" b="1" dirty="0" err="1" smtClean="0">
                <a:solidFill>
                  <a:srgbClr val="FF0000"/>
                </a:solidFill>
              </a:rPr>
              <a:t>м’яких</a:t>
            </a:r>
            <a:r>
              <a:rPr lang="ru-RU" b="1" dirty="0" smtClean="0">
                <a:solidFill>
                  <a:srgbClr val="FF0000"/>
                </a:solidFill>
              </a:rPr>
              <a:t> </a:t>
            </a:r>
            <a:r>
              <a:rPr lang="ru-RU" b="1" dirty="0" err="1" smtClean="0">
                <a:solidFill>
                  <a:srgbClr val="FF0000"/>
                </a:solidFill>
              </a:rPr>
              <a:t>навичок</a:t>
            </a:r>
            <a:r>
              <a:rPr lang="ru-RU" b="1" dirty="0" smtClean="0">
                <a:solidFill>
                  <a:srgbClr val="FF0000"/>
                </a:solidFill>
              </a:rPr>
              <a:t> у </a:t>
            </a:r>
            <a:r>
              <a:rPr lang="ru-RU" b="1" dirty="0" err="1" smtClean="0">
                <a:solidFill>
                  <a:srgbClr val="FF0000"/>
                </a:solidFill>
              </a:rPr>
              <a:t>дітей</a:t>
            </a:r>
            <a:r>
              <a:rPr lang="ru-RU" b="1" dirty="0" smtClean="0">
                <a:solidFill>
                  <a:srgbClr val="FF0000"/>
                </a:solidFill>
              </a:rPr>
              <a:t> </a:t>
            </a:r>
            <a:r>
              <a:rPr lang="ru-RU" b="1" dirty="0" err="1" smtClean="0">
                <a:solidFill>
                  <a:srgbClr val="FF0000"/>
                </a:solidFill>
              </a:rPr>
              <a:t>з</a:t>
            </a:r>
            <a:r>
              <a:rPr lang="ru-RU" b="1" dirty="0" smtClean="0">
                <a:solidFill>
                  <a:srgbClr val="FF0000"/>
                </a:solidFill>
              </a:rPr>
              <a:t> ООП в </a:t>
            </a:r>
            <a:r>
              <a:rPr lang="ru-RU" b="1" dirty="0" err="1" smtClean="0">
                <a:solidFill>
                  <a:srgbClr val="FF0000"/>
                </a:solidFill>
              </a:rPr>
              <a:t>умовах</a:t>
            </a:r>
            <a:r>
              <a:rPr lang="ru-RU" b="1" dirty="0" smtClean="0">
                <a:solidFill>
                  <a:srgbClr val="FF0000"/>
                </a:solidFill>
              </a:rPr>
              <a:t> </a:t>
            </a:r>
            <a:r>
              <a:rPr lang="ru-RU" b="1" dirty="0" err="1" smtClean="0">
                <a:solidFill>
                  <a:srgbClr val="FF0000"/>
                </a:solidFill>
              </a:rPr>
              <a:t>дистанційного</a:t>
            </a:r>
            <a:r>
              <a:rPr lang="ru-RU" b="1" dirty="0" smtClean="0">
                <a:solidFill>
                  <a:srgbClr val="FF0000"/>
                </a:solidFill>
              </a:rPr>
              <a:t> </a:t>
            </a:r>
            <a:r>
              <a:rPr lang="ru-RU" b="1" dirty="0" err="1" smtClean="0">
                <a:solidFill>
                  <a:srgbClr val="FF0000"/>
                </a:solidFill>
              </a:rPr>
              <a:t>навчання</a:t>
            </a:r>
            <a:r>
              <a:rPr lang="ru-RU" b="1" dirty="0" smtClean="0">
                <a:solidFill>
                  <a:srgbClr val="FF0000"/>
                </a:solidFill>
              </a:rPr>
              <a:t>»</a:t>
            </a:r>
            <a:endParaRPr lang="ru-RU" b="1" dirty="0">
              <a:solidFill>
                <a:srgbClr val="FF0000"/>
              </a:solidFill>
            </a:endParaRPr>
          </a:p>
        </p:txBody>
      </p:sp>
      <p:sp>
        <p:nvSpPr>
          <p:cNvPr id="3" name="Подзаголовок 2"/>
          <p:cNvSpPr>
            <a:spLocks noGrp="1"/>
          </p:cNvSpPr>
          <p:nvPr>
            <p:ph type="subTitle" idx="1"/>
          </p:nvPr>
        </p:nvSpPr>
        <p:spPr/>
        <p:txBody>
          <a:bodyPr>
            <a:normAutofit lnSpcReduction="10000"/>
          </a:bodyPr>
          <a:lstStyle/>
          <a:p>
            <a:endParaRPr lang="uk-UA" dirty="0" smtClean="0"/>
          </a:p>
          <a:p>
            <a:r>
              <a:rPr lang="uk-UA" dirty="0" smtClean="0"/>
              <a:t>ВЧИТЕЛЬ</a:t>
            </a:r>
            <a:r>
              <a:rPr lang="uk-UA" dirty="0" smtClean="0"/>
              <a:t>: </a:t>
            </a:r>
            <a:r>
              <a:rPr lang="uk-UA" dirty="0" err="1" smtClean="0"/>
              <a:t>Фоміч</a:t>
            </a:r>
            <a:r>
              <a:rPr lang="uk-UA" dirty="0" smtClean="0"/>
              <a:t>   Ірина   Іванівна</a:t>
            </a:r>
          </a:p>
          <a:p>
            <a:r>
              <a:rPr lang="uk-UA" dirty="0" smtClean="0"/>
              <a:t>МИКОЛАЇВСЬКА   ГІМНАЗІЯ №52</a:t>
            </a:r>
            <a:r>
              <a:rPr lang="uk-UA" dirty="0" smtClean="0"/>
              <a:t>.</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b="0" dirty="0" smtClean="0">
                <a:solidFill>
                  <a:srgbClr val="FF0000"/>
                </a:solidFill>
              </a:rPr>
              <a:t>Мета </a:t>
            </a:r>
            <a:r>
              <a:rPr lang="ru-RU" sz="2000" b="0" dirty="0" err="1" smtClean="0">
                <a:solidFill>
                  <a:srgbClr val="FF0000"/>
                </a:solidFill>
              </a:rPr>
              <a:t>навчання</a:t>
            </a:r>
            <a:r>
              <a:rPr lang="ru-RU" sz="2000" b="0" dirty="0" smtClean="0">
                <a:solidFill>
                  <a:srgbClr val="FF0000"/>
                </a:solidFill>
              </a:rPr>
              <a:t> </a:t>
            </a:r>
            <a:r>
              <a:rPr lang="ru-RU" sz="2000" b="0" dirty="0" err="1" smtClean="0">
                <a:solidFill>
                  <a:srgbClr val="FF0000"/>
                </a:solidFill>
              </a:rPr>
              <a:t>дитини</a:t>
            </a:r>
            <a:r>
              <a:rPr lang="ru-RU" sz="2000" b="0" dirty="0" smtClean="0">
                <a:solidFill>
                  <a:srgbClr val="FF0000"/>
                </a:solidFill>
              </a:rPr>
              <a:t> </a:t>
            </a:r>
            <a:r>
              <a:rPr lang="ru-RU" sz="2000" b="0" dirty="0" err="1" smtClean="0">
                <a:solidFill>
                  <a:srgbClr val="FF0000"/>
                </a:solidFill>
              </a:rPr>
              <a:t>полягає</a:t>
            </a:r>
            <a:r>
              <a:rPr lang="ru-RU" sz="2000" b="0" dirty="0" smtClean="0">
                <a:solidFill>
                  <a:srgbClr val="FF0000"/>
                </a:solidFill>
              </a:rPr>
              <a:t> в тому, </a:t>
            </a:r>
            <a:r>
              <a:rPr lang="ru-RU" sz="2000" b="0" dirty="0" err="1" smtClean="0">
                <a:solidFill>
                  <a:srgbClr val="FF0000"/>
                </a:solidFill>
              </a:rPr>
              <a:t>щоб</a:t>
            </a:r>
            <a:r>
              <a:rPr lang="ru-RU" sz="2000" b="0" dirty="0" smtClean="0">
                <a:solidFill>
                  <a:srgbClr val="FF0000"/>
                </a:solidFill>
              </a:rPr>
              <a:t> </a:t>
            </a:r>
            <a:r>
              <a:rPr lang="ru-RU" sz="2000" b="0" dirty="0" err="1" smtClean="0">
                <a:solidFill>
                  <a:srgbClr val="FF0000"/>
                </a:solidFill>
              </a:rPr>
              <a:t>зробити</a:t>
            </a:r>
            <a:r>
              <a:rPr lang="ru-RU" sz="2000" b="0" dirty="0" smtClean="0">
                <a:solidFill>
                  <a:srgbClr val="FF0000"/>
                </a:solidFill>
              </a:rPr>
              <a:t> </a:t>
            </a:r>
            <a:r>
              <a:rPr lang="ru-RU" sz="2000" b="0" dirty="0" err="1" smtClean="0">
                <a:solidFill>
                  <a:srgbClr val="FF0000"/>
                </a:solidFill>
              </a:rPr>
              <a:t>її</a:t>
            </a:r>
            <a:r>
              <a:rPr lang="ru-RU" sz="2000" b="0" dirty="0" smtClean="0">
                <a:solidFill>
                  <a:srgbClr val="FF0000"/>
                </a:solidFill>
              </a:rPr>
              <a:t> </a:t>
            </a:r>
            <a:r>
              <a:rPr lang="ru-RU" sz="2000" b="0" dirty="0" err="1" smtClean="0">
                <a:solidFill>
                  <a:srgbClr val="FF0000"/>
                </a:solidFill>
              </a:rPr>
              <a:t>здатною</a:t>
            </a:r>
            <a:r>
              <a:rPr lang="ru-RU" sz="2000" b="0" dirty="0" smtClean="0">
                <a:solidFill>
                  <a:srgbClr val="FF0000"/>
                </a:solidFill>
              </a:rPr>
              <a:t> </a:t>
            </a:r>
            <a:r>
              <a:rPr lang="ru-RU" sz="2000" b="0" dirty="0" err="1" smtClean="0">
                <a:solidFill>
                  <a:srgbClr val="FF0000"/>
                </a:solidFill>
              </a:rPr>
              <a:t>розвиватися</a:t>
            </a:r>
            <a:r>
              <a:rPr lang="ru-RU" sz="2000" b="0" dirty="0" smtClean="0">
                <a:solidFill>
                  <a:srgbClr val="FF0000"/>
                </a:solidFill>
              </a:rPr>
              <a:t> </a:t>
            </a:r>
            <a:r>
              <a:rPr lang="ru-RU" sz="2000" b="0" dirty="0" err="1" smtClean="0">
                <a:solidFill>
                  <a:srgbClr val="FF0000"/>
                </a:solidFill>
              </a:rPr>
              <a:t>далі</a:t>
            </a:r>
            <a:r>
              <a:rPr lang="ru-RU" sz="2000" b="0" dirty="0" smtClean="0">
                <a:solidFill>
                  <a:srgbClr val="FF0000"/>
                </a:solidFill>
              </a:rPr>
              <a:t> без </a:t>
            </a:r>
            <a:r>
              <a:rPr lang="ru-RU" sz="2000" b="0" dirty="0" err="1" smtClean="0">
                <a:solidFill>
                  <a:srgbClr val="FF0000"/>
                </a:solidFill>
              </a:rPr>
              <a:t>допомоги</a:t>
            </a:r>
            <a:r>
              <a:rPr lang="ru-RU" sz="2000" b="0" dirty="0" smtClean="0">
                <a:solidFill>
                  <a:srgbClr val="FF0000"/>
                </a:solidFill>
              </a:rPr>
              <a:t> </a:t>
            </a:r>
            <a:r>
              <a:rPr lang="ru-RU" sz="2000" b="0" dirty="0" err="1" smtClean="0">
                <a:solidFill>
                  <a:srgbClr val="FF0000"/>
                </a:solidFill>
              </a:rPr>
              <a:t>вчителя</a:t>
            </a:r>
            <a:r>
              <a:rPr lang="ru-RU" sz="2000" b="0" dirty="0" smtClean="0">
                <a:solidFill>
                  <a:srgbClr val="FF0000"/>
                </a:solidFill>
              </a:rPr>
              <a:t> (</a:t>
            </a:r>
            <a:r>
              <a:rPr lang="ru-RU" sz="2000" b="0" dirty="0" err="1" smtClean="0">
                <a:solidFill>
                  <a:srgbClr val="FF0000"/>
                </a:solidFill>
              </a:rPr>
              <a:t>Елберт</a:t>
            </a:r>
            <a:r>
              <a:rPr lang="ru-RU" sz="2000" b="0" dirty="0" smtClean="0">
                <a:solidFill>
                  <a:srgbClr val="FF0000"/>
                </a:solidFill>
              </a:rPr>
              <a:t> </a:t>
            </a:r>
            <a:r>
              <a:rPr lang="ru-RU" sz="2000" b="0" dirty="0" err="1" smtClean="0">
                <a:solidFill>
                  <a:srgbClr val="FF0000"/>
                </a:solidFill>
              </a:rPr>
              <a:t>Хаббард</a:t>
            </a:r>
            <a:r>
              <a:rPr lang="ru-RU" sz="2000" b="0" dirty="0" smtClean="0">
                <a:solidFill>
                  <a:srgbClr val="FF0000"/>
                </a:solidFill>
              </a:rPr>
              <a:t>)</a:t>
            </a:r>
            <a:endParaRPr lang="ru-RU" sz="2000" dirty="0">
              <a:solidFill>
                <a:srgbClr val="FF0000"/>
              </a:solidFill>
            </a:endParaRPr>
          </a:p>
        </p:txBody>
      </p:sp>
      <p:sp>
        <p:nvSpPr>
          <p:cNvPr id="3" name="Содержимое 2"/>
          <p:cNvSpPr>
            <a:spLocks noGrp="1"/>
          </p:cNvSpPr>
          <p:nvPr>
            <p:ph idx="1"/>
          </p:nvPr>
        </p:nvSpPr>
        <p:spPr/>
        <p:txBody>
          <a:bodyPr>
            <a:normAutofit fontScale="92500"/>
          </a:bodyPr>
          <a:lstStyle/>
          <a:p>
            <a:r>
              <a:rPr lang="ru-RU" b="1" dirty="0" err="1" smtClean="0">
                <a:solidFill>
                  <a:srgbClr val="00B050"/>
                </a:solidFill>
              </a:rPr>
              <a:t>М'якими</a:t>
            </a:r>
            <a:r>
              <a:rPr lang="ru-RU" b="1" dirty="0" smtClean="0">
                <a:solidFill>
                  <a:srgbClr val="00B050"/>
                </a:solidFill>
              </a:rPr>
              <a:t>, </a:t>
            </a:r>
            <a:r>
              <a:rPr lang="ru-RU" b="1" dirty="0" err="1" smtClean="0">
                <a:solidFill>
                  <a:srgbClr val="00B050"/>
                </a:solidFill>
              </a:rPr>
              <a:t>гнучкими</a:t>
            </a:r>
            <a:r>
              <a:rPr lang="ru-RU" b="1" dirty="0" smtClean="0">
                <a:solidFill>
                  <a:srgbClr val="00B050"/>
                </a:solidFill>
              </a:rPr>
              <a:t> </a:t>
            </a:r>
            <a:r>
              <a:rPr lang="ru-RU" b="1" dirty="0" err="1" smtClean="0">
                <a:solidFill>
                  <a:srgbClr val="00B050"/>
                </a:solidFill>
              </a:rPr>
              <a:t>навичками</a:t>
            </a:r>
            <a:r>
              <a:rPr lang="ru-RU" b="1" dirty="0" smtClean="0">
                <a:solidFill>
                  <a:srgbClr val="00B050"/>
                </a:solidFill>
              </a:rPr>
              <a:t> </a:t>
            </a:r>
            <a:r>
              <a:rPr lang="ru-RU" b="1" dirty="0" err="1" smtClean="0">
                <a:solidFill>
                  <a:srgbClr val="00B050"/>
                </a:solidFill>
              </a:rPr>
              <a:t>або</a:t>
            </a:r>
            <a:r>
              <a:rPr lang="ru-RU" b="1" dirty="0" smtClean="0">
                <a:solidFill>
                  <a:srgbClr val="00B050"/>
                </a:solidFill>
              </a:rPr>
              <a:t> </a:t>
            </a:r>
            <a:r>
              <a:rPr lang="ru-RU" b="1" dirty="0" err="1" smtClean="0">
                <a:solidFill>
                  <a:srgbClr val="00B050"/>
                </a:solidFill>
              </a:rPr>
              <a:t>метанавичками</a:t>
            </a:r>
            <a:r>
              <a:rPr lang="ru-RU" dirty="0" smtClean="0"/>
              <a:t> (</a:t>
            </a:r>
            <a:r>
              <a:rPr lang="en-US" dirty="0" smtClean="0"/>
              <a:t>soft skills) </a:t>
            </a:r>
            <a:r>
              <a:rPr lang="ru-RU" dirty="0" err="1" smtClean="0"/>
              <a:t>називають</a:t>
            </a:r>
            <a:r>
              <a:rPr lang="ru-RU" dirty="0" smtClean="0"/>
              <a:t> </a:t>
            </a:r>
            <a:r>
              <a:rPr lang="ru-RU" dirty="0" err="1" smtClean="0"/>
              <a:t>вміння</a:t>
            </a:r>
            <a:r>
              <a:rPr lang="ru-RU" dirty="0" smtClean="0"/>
              <a:t>, </a:t>
            </a:r>
            <a:r>
              <a:rPr lang="ru-RU" dirty="0" err="1" smtClean="0"/>
              <a:t>які</a:t>
            </a:r>
            <a:r>
              <a:rPr lang="ru-RU" dirty="0" smtClean="0"/>
              <a:t> </a:t>
            </a:r>
            <a:r>
              <a:rPr lang="ru-RU" dirty="0" err="1" smtClean="0"/>
              <a:t>виробляються</a:t>
            </a:r>
            <a:r>
              <a:rPr lang="ru-RU" dirty="0" smtClean="0"/>
              <a:t> </a:t>
            </a:r>
            <a:r>
              <a:rPr lang="ru-RU" dirty="0" err="1" smtClean="0"/>
              <a:t>протягом</a:t>
            </a:r>
            <a:r>
              <a:rPr lang="ru-RU" dirty="0" smtClean="0"/>
              <a:t> </a:t>
            </a:r>
            <a:r>
              <a:rPr lang="ru-RU" dirty="0" err="1" smtClean="0"/>
              <a:t>життя</a:t>
            </a:r>
            <a:r>
              <a:rPr lang="ru-RU" dirty="0" smtClean="0"/>
              <a:t> </a:t>
            </a:r>
            <a:r>
              <a:rPr lang="ru-RU" dirty="0" err="1" smtClean="0"/>
              <a:t>людини</a:t>
            </a:r>
            <a:r>
              <a:rPr lang="ru-RU" dirty="0" smtClean="0"/>
              <a:t>. </a:t>
            </a:r>
            <a:r>
              <a:rPr lang="ru-RU" dirty="0" err="1" smtClean="0"/>
              <a:t>Це</a:t>
            </a:r>
            <a:r>
              <a:rPr lang="ru-RU" dirty="0" smtClean="0"/>
              <a:t> так </a:t>
            </a:r>
            <a:r>
              <a:rPr lang="ru-RU" dirty="0" err="1" smtClean="0"/>
              <a:t>звані</a:t>
            </a:r>
            <a:r>
              <a:rPr lang="ru-RU" dirty="0" smtClean="0"/>
              <a:t> </a:t>
            </a:r>
            <a:r>
              <a:rPr lang="ru-RU" dirty="0" err="1" smtClean="0"/>
              <a:t>особистісні</a:t>
            </a:r>
            <a:r>
              <a:rPr lang="ru-RU" dirty="0" smtClean="0"/>
              <a:t> </a:t>
            </a:r>
            <a:r>
              <a:rPr lang="ru-RU" dirty="0" err="1" smtClean="0"/>
              <a:t>якості</a:t>
            </a:r>
            <a:r>
              <a:rPr lang="ru-RU" dirty="0" smtClean="0"/>
              <a:t>, </a:t>
            </a:r>
            <a:r>
              <a:rPr lang="ru-RU" dirty="0" err="1" smtClean="0"/>
              <a:t>які</a:t>
            </a:r>
            <a:r>
              <a:rPr lang="ru-RU" dirty="0" smtClean="0"/>
              <a:t> не </a:t>
            </a:r>
            <a:r>
              <a:rPr lang="ru-RU" dirty="0" err="1" smtClean="0"/>
              <a:t>піддаються</a:t>
            </a:r>
            <a:r>
              <a:rPr lang="ru-RU" dirty="0" smtClean="0"/>
              <a:t> </a:t>
            </a:r>
            <a:r>
              <a:rPr lang="ru-RU" dirty="0" err="1" smtClean="0"/>
              <a:t>вимірюванню</a:t>
            </a:r>
            <a:r>
              <a:rPr lang="ru-RU" dirty="0" smtClean="0"/>
              <a:t>. </a:t>
            </a:r>
            <a:r>
              <a:rPr lang="ru-RU" dirty="0" err="1" smtClean="0"/>
              <a:t>Сюди</a:t>
            </a:r>
            <a:r>
              <a:rPr lang="ru-RU" dirty="0" smtClean="0"/>
              <a:t> </a:t>
            </a:r>
            <a:r>
              <a:rPr lang="ru-RU" dirty="0" err="1" smtClean="0"/>
              <a:t>можна</a:t>
            </a:r>
            <a:r>
              <a:rPr lang="ru-RU" dirty="0" smtClean="0"/>
              <a:t> </a:t>
            </a:r>
            <a:r>
              <a:rPr lang="ru-RU" dirty="0" err="1" smtClean="0"/>
              <a:t>віднести</a:t>
            </a:r>
            <a:r>
              <a:rPr lang="ru-RU" dirty="0" smtClean="0"/>
              <a:t> </a:t>
            </a:r>
            <a:r>
              <a:rPr lang="ru-RU" dirty="0" err="1" smtClean="0"/>
              <a:t>соціальні</a:t>
            </a:r>
            <a:r>
              <a:rPr lang="ru-RU" dirty="0" smtClean="0"/>
              <a:t> </a:t>
            </a:r>
            <a:r>
              <a:rPr lang="ru-RU" dirty="0" err="1" smtClean="0"/>
              <a:t>навички</a:t>
            </a:r>
            <a:r>
              <a:rPr lang="ru-RU" dirty="0" smtClean="0"/>
              <a:t>, </a:t>
            </a:r>
            <a:r>
              <a:rPr lang="ru-RU" dirty="0" err="1" smtClean="0"/>
              <a:t>емоційний</a:t>
            </a:r>
            <a:r>
              <a:rPr lang="ru-RU" dirty="0" smtClean="0"/>
              <a:t> </a:t>
            </a:r>
            <a:r>
              <a:rPr lang="ru-RU" dirty="0" err="1" smtClean="0"/>
              <a:t>інтелект</a:t>
            </a:r>
            <a:r>
              <a:rPr lang="ru-RU" dirty="0" smtClean="0"/>
              <a:t>, силу </a:t>
            </a:r>
            <a:r>
              <a:rPr lang="ru-RU" dirty="0" err="1" smtClean="0"/>
              <a:t>волі</a:t>
            </a:r>
            <a:r>
              <a:rPr lang="ru-RU" dirty="0" smtClean="0"/>
              <a:t>, </a:t>
            </a:r>
            <a:r>
              <a:rPr lang="ru-RU" dirty="0" err="1" smtClean="0"/>
              <a:t>завзятість</a:t>
            </a:r>
            <a:r>
              <a:rPr lang="ru-RU" dirty="0" smtClean="0"/>
              <a:t>, </a:t>
            </a:r>
            <a:r>
              <a:rPr lang="ru-RU" dirty="0" err="1" smtClean="0"/>
              <a:t>креативність</a:t>
            </a:r>
            <a:r>
              <a:rPr lang="ru-RU" dirty="0" smtClean="0"/>
              <a:t>, </a:t>
            </a:r>
            <a:r>
              <a:rPr lang="ru-RU" dirty="0" err="1" smtClean="0"/>
              <a:t>вміння</a:t>
            </a:r>
            <a:r>
              <a:rPr lang="ru-RU" dirty="0" smtClean="0"/>
              <a:t> </a:t>
            </a:r>
            <a:r>
              <a:rPr lang="ru-RU" dirty="0" err="1" smtClean="0"/>
              <a:t>протистояти</a:t>
            </a:r>
            <a:r>
              <a:rPr lang="ru-RU" dirty="0" smtClean="0"/>
              <a:t> </a:t>
            </a:r>
            <a:r>
              <a:rPr lang="ru-RU" dirty="0" err="1" smtClean="0"/>
              <a:t>стресам</a:t>
            </a:r>
            <a:r>
              <a:rPr lang="ru-RU" dirty="0" smtClean="0"/>
              <a:t> </a:t>
            </a:r>
            <a:r>
              <a:rPr lang="ru-RU" dirty="0" err="1" smtClean="0"/>
              <a:t>і</a:t>
            </a:r>
            <a:r>
              <a:rPr lang="ru-RU" dirty="0" smtClean="0"/>
              <a:t> </a:t>
            </a:r>
            <a:r>
              <a:rPr lang="ru-RU" dirty="0" err="1" smtClean="0"/>
              <a:t>знаходити</a:t>
            </a:r>
            <a:r>
              <a:rPr lang="ru-RU" dirty="0" smtClean="0"/>
              <a:t> </a:t>
            </a:r>
            <a:r>
              <a:rPr lang="ru-RU" dirty="0" err="1" smtClean="0"/>
              <a:t>спільну</a:t>
            </a:r>
            <a:r>
              <a:rPr lang="ru-RU" dirty="0" smtClean="0"/>
              <a:t> </a:t>
            </a:r>
            <a:r>
              <a:rPr lang="ru-RU" dirty="0" err="1" smtClean="0"/>
              <a:t>мову</a:t>
            </a:r>
            <a:r>
              <a:rPr lang="ru-RU" dirty="0" smtClean="0"/>
              <a:t> </a:t>
            </a:r>
            <a:r>
              <a:rPr lang="ru-RU" dirty="0" err="1" smtClean="0"/>
              <a:t>з</a:t>
            </a:r>
            <a:r>
              <a:rPr lang="ru-RU" dirty="0" smtClean="0"/>
              <a:t> </a:t>
            </a:r>
            <a:r>
              <a:rPr lang="ru-RU" dirty="0" err="1" smtClean="0"/>
              <a:t>оточуючими</a:t>
            </a:r>
            <a:r>
              <a:rPr lang="ru-RU" dirty="0" smtClean="0"/>
              <a:t>, </a:t>
            </a:r>
            <a:r>
              <a:rPr lang="ru-RU" dirty="0" err="1" smtClean="0"/>
              <a:t>здатність</a:t>
            </a:r>
            <a:r>
              <a:rPr lang="ru-RU" dirty="0" smtClean="0"/>
              <a:t> </a:t>
            </a:r>
            <a:r>
              <a:rPr lang="ru-RU" dirty="0" err="1" smtClean="0"/>
              <a:t>адаптуватися</a:t>
            </a:r>
            <a:r>
              <a:rPr lang="ru-RU" dirty="0" smtClean="0"/>
              <a:t> до </a:t>
            </a:r>
            <a:r>
              <a:rPr lang="ru-RU" dirty="0" err="1" smtClean="0"/>
              <a:t>змін</a:t>
            </a:r>
            <a:r>
              <a:rPr lang="ru-RU" dirty="0" smtClean="0"/>
              <a:t> в </a:t>
            </a:r>
            <a:r>
              <a:rPr lang="ru-RU" dirty="0" err="1" smtClean="0"/>
              <a:t>умовах</a:t>
            </a:r>
            <a:r>
              <a:rPr lang="ru-RU" dirty="0" smtClean="0"/>
              <a:t> </a:t>
            </a:r>
            <a:r>
              <a:rPr lang="ru-RU" dirty="0" err="1" smtClean="0"/>
              <a:t>життя</a:t>
            </a:r>
            <a:r>
              <a:rPr lang="ru-RU" dirty="0" smtClean="0"/>
              <a:t> </a:t>
            </a:r>
            <a:r>
              <a:rPr lang="ru-RU" dirty="0" err="1" smtClean="0"/>
              <a:t>й</a:t>
            </a:r>
            <a:r>
              <a:rPr lang="ru-RU" dirty="0" smtClean="0"/>
              <a:t> </a:t>
            </a:r>
            <a:r>
              <a:rPr lang="ru-RU" dirty="0" err="1" smtClean="0"/>
              <a:t>праці</a:t>
            </a:r>
            <a:r>
              <a:rPr lang="ru-RU" dirty="0" smtClean="0"/>
              <a:t>, </a:t>
            </a:r>
            <a:r>
              <a:rPr lang="ru-RU" dirty="0" err="1" smtClean="0"/>
              <a:t>здатність</a:t>
            </a:r>
            <a:r>
              <a:rPr lang="ru-RU" dirty="0" smtClean="0"/>
              <a:t> до </a:t>
            </a:r>
            <a:r>
              <a:rPr lang="ru-RU" dirty="0" err="1" smtClean="0"/>
              <a:t>навчання</a:t>
            </a:r>
            <a:r>
              <a:rPr lang="ru-RU" dirty="0" smtClean="0"/>
              <a:t> </a:t>
            </a:r>
            <a:r>
              <a:rPr lang="ru-RU" dirty="0" err="1" smtClean="0"/>
              <a:t>й</a:t>
            </a:r>
            <a:r>
              <a:rPr lang="ru-RU" dirty="0" smtClean="0"/>
              <a:t> т.д. Але головною </a:t>
            </a:r>
            <a:r>
              <a:rPr lang="ru-RU" dirty="0" err="1" smtClean="0"/>
              <a:t>складовою</a:t>
            </a:r>
            <a:r>
              <a:rPr lang="ru-RU" dirty="0" smtClean="0"/>
              <a:t> таких </a:t>
            </a:r>
            <a:r>
              <a:rPr lang="ru-RU" dirty="0" err="1" smtClean="0"/>
              <a:t>навичок</a:t>
            </a:r>
            <a:r>
              <a:rPr lang="ru-RU" dirty="0" smtClean="0"/>
              <a:t> </a:t>
            </a:r>
            <a:r>
              <a:rPr lang="ru-RU" dirty="0" err="1" smtClean="0"/>
              <a:t>є</a:t>
            </a:r>
            <a:r>
              <a:rPr lang="ru-RU" dirty="0" smtClean="0"/>
              <a:t> </a:t>
            </a:r>
            <a:r>
              <a:rPr lang="ru-RU" dirty="0" err="1" smtClean="0"/>
              <a:t>здатність</a:t>
            </a:r>
            <a:r>
              <a:rPr lang="ru-RU" dirty="0" smtClean="0"/>
              <a:t> до </a:t>
            </a:r>
            <a:r>
              <a:rPr lang="ru-RU" dirty="0" err="1" smtClean="0"/>
              <a:t>подальшого</a:t>
            </a:r>
            <a:r>
              <a:rPr lang="ru-RU" dirty="0" smtClean="0"/>
              <a:t> </a:t>
            </a:r>
            <a:r>
              <a:rPr lang="ru-RU" dirty="0" err="1" smtClean="0"/>
              <a:t>саморозвитку</a:t>
            </a:r>
            <a:r>
              <a:rPr lang="ru-RU" dirty="0" smtClean="0"/>
              <a:t>.</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0" dirty="0" err="1" smtClean="0">
                <a:solidFill>
                  <a:srgbClr val="FF0000"/>
                </a:solidFill>
              </a:rPr>
              <a:t>Виховання</a:t>
            </a:r>
            <a:r>
              <a:rPr lang="ru-RU" b="0" dirty="0" smtClean="0">
                <a:solidFill>
                  <a:srgbClr val="FF0000"/>
                </a:solidFill>
              </a:rPr>
              <a:t> </a:t>
            </a:r>
            <a:r>
              <a:rPr lang="ru-RU" b="0" dirty="0" err="1" smtClean="0">
                <a:solidFill>
                  <a:srgbClr val="FF0000"/>
                </a:solidFill>
              </a:rPr>
              <a:t>є</a:t>
            </a:r>
            <a:r>
              <a:rPr lang="ru-RU" b="0" dirty="0" smtClean="0">
                <a:solidFill>
                  <a:srgbClr val="FF0000"/>
                </a:solidFill>
              </a:rPr>
              <a:t> </a:t>
            </a:r>
            <a:r>
              <a:rPr lang="ru-RU" b="0" dirty="0" err="1" smtClean="0">
                <a:solidFill>
                  <a:srgbClr val="FF0000"/>
                </a:solidFill>
              </a:rPr>
              <a:t>засвоєння</a:t>
            </a:r>
            <a:r>
              <a:rPr lang="ru-RU" b="0" dirty="0" smtClean="0">
                <a:solidFill>
                  <a:srgbClr val="FF0000"/>
                </a:solidFill>
              </a:rPr>
              <a:t> хороших </a:t>
            </a:r>
            <a:r>
              <a:rPr lang="ru-RU" b="0" dirty="0" err="1" smtClean="0">
                <a:solidFill>
                  <a:srgbClr val="FF0000"/>
                </a:solidFill>
              </a:rPr>
              <a:t>звичок</a:t>
            </a:r>
            <a:r>
              <a:rPr lang="ru-RU" b="0" dirty="0" smtClean="0">
                <a:solidFill>
                  <a:srgbClr val="FF0000"/>
                </a:solidFill>
              </a:rPr>
              <a:t> (Платон).</a:t>
            </a:r>
            <a:endParaRPr lang="ru-RU" dirty="0">
              <a:solidFill>
                <a:srgbClr val="FF0000"/>
              </a:solidFill>
            </a:endParaRPr>
          </a:p>
        </p:txBody>
      </p:sp>
      <p:sp>
        <p:nvSpPr>
          <p:cNvPr id="3" name="Содержимое 2"/>
          <p:cNvSpPr>
            <a:spLocks noGrp="1"/>
          </p:cNvSpPr>
          <p:nvPr>
            <p:ph idx="1"/>
          </p:nvPr>
        </p:nvSpPr>
        <p:spPr/>
        <p:txBody>
          <a:bodyPr/>
          <a:lstStyle/>
          <a:p>
            <a:r>
              <a:rPr lang="ru-RU" dirty="0" err="1" smtClean="0"/>
              <a:t>М'які</a:t>
            </a:r>
            <a:r>
              <a:rPr lang="ru-RU" dirty="0" smtClean="0"/>
              <a:t> </a:t>
            </a:r>
            <a:r>
              <a:rPr lang="ru-RU" dirty="0" err="1" smtClean="0"/>
              <a:t>навички</a:t>
            </a:r>
            <a:r>
              <a:rPr lang="ru-RU" dirty="0" smtClean="0"/>
              <a:t> </a:t>
            </a:r>
            <a:r>
              <a:rPr lang="ru-RU" dirty="0" err="1" smtClean="0"/>
              <a:t>потрібні</a:t>
            </a:r>
            <a:r>
              <a:rPr lang="ru-RU" dirty="0" smtClean="0"/>
              <a:t> </a:t>
            </a:r>
            <a:r>
              <a:rPr lang="ru-RU" dirty="0" err="1" smtClean="0"/>
              <a:t>будь-якій</a:t>
            </a:r>
            <a:r>
              <a:rPr lang="ru-RU" dirty="0" smtClean="0"/>
              <a:t> </a:t>
            </a:r>
            <a:r>
              <a:rPr lang="ru-RU" dirty="0" err="1" smtClean="0"/>
              <a:t>людині</a:t>
            </a:r>
            <a:r>
              <a:rPr lang="ru-RU" dirty="0" smtClean="0"/>
              <a:t> </a:t>
            </a:r>
            <a:r>
              <a:rPr lang="ru-RU" dirty="0" err="1" smtClean="0"/>
              <a:t>незалежно</a:t>
            </a:r>
            <a:r>
              <a:rPr lang="ru-RU" dirty="0" smtClean="0"/>
              <a:t> </a:t>
            </a:r>
            <a:r>
              <a:rPr lang="ru-RU" dirty="0" err="1" smtClean="0"/>
              <a:t>від</a:t>
            </a:r>
            <a:r>
              <a:rPr lang="ru-RU" dirty="0" smtClean="0"/>
              <a:t> </a:t>
            </a:r>
            <a:r>
              <a:rPr lang="ru-RU" dirty="0" err="1" smtClean="0"/>
              <a:t>її</a:t>
            </a:r>
            <a:r>
              <a:rPr lang="ru-RU" dirty="0" smtClean="0"/>
              <a:t> </a:t>
            </a:r>
            <a:r>
              <a:rPr lang="ru-RU" dirty="0" err="1" smtClean="0"/>
              <a:t>вроджених</a:t>
            </a:r>
            <a:r>
              <a:rPr lang="ru-RU" dirty="0" smtClean="0"/>
              <a:t> </a:t>
            </a:r>
            <a:r>
              <a:rPr lang="ru-RU" dirty="0" err="1" smtClean="0"/>
              <a:t>умінь</a:t>
            </a:r>
            <a:r>
              <a:rPr lang="ru-RU" dirty="0" smtClean="0"/>
              <a:t> та </a:t>
            </a:r>
            <a:r>
              <a:rPr lang="ru-RU" dirty="0" err="1" smtClean="0"/>
              <a:t>набутих</a:t>
            </a:r>
            <a:r>
              <a:rPr lang="ru-RU" dirty="0" smtClean="0"/>
              <a:t> </a:t>
            </a:r>
            <a:r>
              <a:rPr lang="ru-RU" dirty="0" err="1" smtClean="0"/>
              <a:t>навичок</a:t>
            </a:r>
            <a:r>
              <a:rPr lang="ru-RU" dirty="0" smtClean="0"/>
              <a:t>, вони </a:t>
            </a:r>
            <a:r>
              <a:rPr lang="ru-RU" dirty="0" err="1" smtClean="0"/>
              <a:t>передбачають</a:t>
            </a:r>
            <a:r>
              <a:rPr lang="ru-RU" dirty="0" smtClean="0"/>
              <a:t> </a:t>
            </a:r>
            <a:r>
              <a:rPr lang="ru-RU" dirty="0" err="1" smtClean="0"/>
              <a:t>уміння</a:t>
            </a:r>
            <a:r>
              <a:rPr lang="ru-RU" dirty="0" smtClean="0"/>
              <a:t> </a:t>
            </a:r>
            <a:r>
              <a:rPr lang="ru-RU" dirty="0" err="1" smtClean="0"/>
              <a:t>справлятися</a:t>
            </a:r>
            <a:r>
              <a:rPr lang="ru-RU" dirty="0" smtClean="0"/>
              <a:t> </a:t>
            </a:r>
            <a:r>
              <a:rPr lang="ru-RU" dirty="0" err="1" smtClean="0"/>
              <a:t>зі</a:t>
            </a:r>
            <a:r>
              <a:rPr lang="ru-RU" dirty="0" smtClean="0"/>
              <a:t> </a:t>
            </a:r>
            <a:r>
              <a:rPr lang="ru-RU" dirty="0" err="1" smtClean="0"/>
              <a:t>своїми</a:t>
            </a:r>
            <a:r>
              <a:rPr lang="ru-RU" dirty="0" smtClean="0"/>
              <a:t> </a:t>
            </a:r>
            <a:r>
              <a:rPr lang="ru-RU" dirty="0" err="1" smtClean="0"/>
              <a:t>емоціями</a:t>
            </a:r>
            <a:r>
              <a:rPr lang="ru-RU" dirty="0" smtClean="0"/>
              <a:t> </a:t>
            </a:r>
            <a:r>
              <a:rPr lang="ru-RU" dirty="0" err="1" smtClean="0"/>
              <a:t>й</a:t>
            </a:r>
            <a:r>
              <a:rPr lang="ru-RU" dirty="0" smtClean="0"/>
              <a:t> </a:t>
            </a:r>
            <a:r>
              <a:rPr lang="ru-RU" dirty="0" err="1" smtClean="0"/>
              <a:t>слабкостями</a:t>
            </a:r>
            <a:r>
              <a:rPr lang="ru-RU" dirty="0" smtClean="0"/>
              <a:t>, </a:t>
            </a:r>
            <a:r>
              <a:rPr lang="ru-RU" dirty="0" err="1" smtClean="0"/>
              <a:t>формують</a:t>
            </a:r>
            <a:r>
              <a:rPr lang="ru-RU" dirty="0" smtClean="0"/>
              <a:t> в </a:t>
            </a:r>
            <a:r>
              <a:rPr lang="ru-RU" dirty="0" err="1" smtClean="0"/>
              <a:t>учня</a:t>
            </a:r>
            <a:r>
              <a:rPr lang="ru-RU" dirty="0" smtClean="0"/>
              <a:t> </a:t>
            </a:r>
            <a:r>
              <a:rPr lang="ru-RU" dirty="0" err="1" smtClean="0"/>
              <a:t>відповідальність</a:t>
            </a:r>
            <a:r>
              <a:rPr lang="ru-RU" dirty="0" smtClean="0"/>
              <a:t> </a:t>
            </a:r>
            <a:r>
              <a:rPr lang="ru-RU" dirty="0" err="1" smtClean="0"/>
              <a:t>і</a:t>
            </a:r>
            <a:r>
              <a:rPr lang="ru-RU" dirty="0" smtClean="0"/>
              <a:t> </a:t>
            </a:r>
            <a:r>
              <a:rPr lang="ru-RU" dirty="0" err="1" smtClean="0"/>
              <a:t>пунктуальність</a:t>
            </a:r>
            <a:r>
              <a:rPr lang="ru-RU" dirty="0" smtClean="0"/>
              <a:t>. </a:t>
            </a:r>
            <a:r>
              <a:rPr lang="ru-RU" dirty="0" err="1" smtClean="0"/>
              <a:t>Крім</a:t>
            </a:r>
            <a:r>
              <a:rPr lang="ru-RU" dirty="0" smtClean="0"/>
              <a:t> того, </a:t>
            </a:r>
            <a:r>
              <a:rPr lang="ru-RU" dirty="0" err="1" smtClean="0"/>
              <a:t>наявність</a:t>
            </a:r>
            <a:r>
              <a:rPr lang="ru-RU" dirty="0" smtClean="0"/>
              <a:t> таких </a:t>
            </a:r>
            <a:r>
              <a:rPr lang="ru-RU" dirty="0" err="1" smtClean="0"/>
              <a:t>навичок</a:t>
            </a:r>
            <a:r>
              <a:rPr lang="ru-RU" dirty="0" smtClean="0"/>
              <a:t> — не </a:t>
            </a:r>
            <a:r>
              <a:rPr lang="ru-RU" dirty="0" err="1" smtClean="0"/>
              <a:t>тільки</a:t>
            </a:r>
            <a:r>
              <a:rPr lang="ru-RU" dirty="0" smtClean="0"/>
              <a:t> </a:t>
            </a:r>
            <a:r>
              <a:rPr lang="ru-RU" dirty="0" err="1" smtClean="0"/>
              <a:t>запорука</a:t>
            </a:r>
            <a:r>
              <a:rPr lang="ru-RU" dirty="0" smtClean="0"/>
              <a:t> </a:t>
            </a:r>
            <a:r>
              <a:rPr lang="ru-RU" dirty="0" err="1" smtClean="0"/>
              <a:t>успішного</a:t>
            </a:r>
            <a:r>
              <a:rPr lang="ru-RU" dirty="0" smtClean="0"/>
              <a:t> </a:t>
            </a:r>
            <a:r>
              <a:rPr lang="ru-RU" dirty="0" err="1" smtClean="0"/>
              <a:t>просування</a:t>
            </a:r>
            <a:r>
              <a:rPr lang="ru-RU" dirty="0" smtClean="0"/>
              <a:t> </a:t>
            </a:r>
            <a:r>
              <a:rPr lang="ru-RU" dirty="0" err="1" smtClean="0"/>
              <a:t>дитини</a:t>
            </a:r>
            <a:r>
              <a:rPr lang="ru-RU" dirty="0" smtClean="0"/>
              <a:t> по </a:t>
            </a:r>
            <a:r>
              <a:rPr lang="ru-RU" dirty="0" err="1" smtClean="0"/>
              <a:t>життєвих</a:t>
            </a:r>
            <a:r>
              <a:rPr lang="ru-RU" dirty="0" smtClean="0"/>
              <a:t> сходах, а </a:t>
            </a:r>
            <a:r>
              <a:rPr lang="ru-RU" dirty="0" err="1" smtClean="0"/>
              <a:t>й</a:t>
            </a:r>
            <a:r>
              <a:rPr lang="ru-RU" dirty="0" smtClean="0"/>
              <a:t> </a:t>
            </a:r>
            <a:r>
              <a:rPr lang="ru-RU" dirty="0" err="1" smtClean="0"/>
              <a:t>важлива</a:t>
            </a:r>
            <a:r>
              <a:rPr lang="ru-RU" dirty="0" smtClean="0"/>
              <a:t> </a:t>
            </a:r>
            <a:r>
              <a:rPr lang="ru-RU" dirty="0" err="1" smtClean="0"/>
              <a:t>умова</a:t>
            </a:r>
            <a:r>
              <a:rPr lang="ru-RU" dirty="0" smtClean="0"/>
              <a:t> </a:t>
            </a:r>
            <a:r>
              <a:rPr lang="ru-RU" dirty="0" err="1" smtClean="0"/>
              <a:t>щасливого</a:t>
            </a:r>
            <a:r>
              <a:rPr lang="ru-RU" dirty="0" smtClean="0"/>
              <a:t> </a:t>
            </a:r>
            <a:r>
              <a:rPr lang="ru-RU" dirty="0" err="1" smtClean="0"/>
              <a:t>життя</a:t>
            </a:r>
            <a:r>
              <a:rPr lang="ru-RU" dirty="0" smtClean="0"/>
              <a:t> в </a:t>
            </a:r>
            <a:r>
              <a:rPr lang="ru-RU" dirty="0" err="1" smtClean="0"/>
              <a:t>цілому</a:t>
            </a:r>
            <a:r>
              <a:rPr lang="ru-RU" dirty="0" smtClean="0"/>
              <a:t>.</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0" dirty="0" err="1" smtClean="0">
                <a:solidFill>
                  <a:srgbClr val="FF0000"/>
                </a:solidFill>
              </a:rPr>
              <a:t>Тільки</a:t>
            </a:r>
            <a:r>
              <a:rPr lang="ru-RU" sz="2400" b="0" dirty="0" smtClean="0">
                <a:solidFill>
                  <a:srgbClr val="FF0000"/>
                </a:solidFill>
              </a:rPr>
              <a:t> </a:t>
            </a:r>
            <a:r>
              <a:rPr lang="ru-RU" sz="2400" b="0" dirty="0" err="1" smtClean="0">
                <a:solidFill>
                  <a:srgbClr val="FF0000"/>
                </a:solidFill>
              </a:rPr>
              <a:t>живий</a:t>
            </a:r>
            <a:r>
              <a:rPr lang="ru-RU" sz="2400" b="0" dirty="0" smtClean="0">
                <a:solidFill>
                  <a:srgbClr val="FF0000"/>
                </a:solidFill>
              </a:rPr>
              <a:t> приклад </a:t>
            </a:r>
            <a:r>
              <a:rPr lang="ru-RU" sz="2400" b="0" dirty="0" err="1" smtClean="0">
                <a:solidFill>
                  <a:srgbClr val="FF0000"/>
                </a:solidFill>
              </a:rPr>
              <a:t>виховує</a:t>
            </a:r>
            <a:r>
              <a:rPr lang="ru-RU" sz="2400" b="0" dirty="0" smtClean="0">
                <a:solidFill>
                  <a:srgbClr val="FF0000"/>
                </a:solidFill>
              </a:rPr>
              <a:t> </a:t>
            </a:r>
            <a:r>
              <a:rPr lang="ru-RU" sz="2400" b="0" dirty="0" err="1" smtClean="0">
                <a:solidFill>
                  <a:srgbClr val="FF0000"/>
                </a:solidFill>
              </a:rPr>
              <a:t>дитину</a:t>
            </a:r>
            <a:r>
              <a:rPr lang="ru-RU" sz="2400" b="0" dirty="0" smtClean="0">
                <a:solidFill>
                  <a:srgbClr val="FF0000"/>
                </a:solidFill>
              </a:rPr>
              <a:t>, а не слова, нехай </a:t>
            </a:r>
            <a:r>
              <a:rPr lang="ru-RU" sz="2400" b="0" dirty="0" err="1" smtClean="0">
                <a:solidFill>
                  <a:srgbClr val="FF0000"/>
                </a:solidFill>
              </a:rPr>
              <a:t>найкращі</a:t>
            </a:r>
            <a:r>
              <a:rPr lang="ru-RU" sz="2400" b="0" dirty="0" smtClean="0">
                <a:solidFill>
                  <a:srgbClr val="FF0000"/>
                </a:solidFill>
              </a:rPr>
              <a:t>, </a:t>
            </a:r>
            <a:r>
              <a:rPr lang="ru-RU" sz="2400" b="0" dirty="0" err="1" smtClean="0">
                <a:solidFill>
                  <a:srgbClr val="FF0000"/>
                </a:solidFill>
              </a:rPr>
              <a:t>але</a:t>
            </a:r>
            <a:r>
              <a:rPr lang="ru-RU" sz="2400" b="0" dirty="0" smtClean="0">
                <a:solidFill>
                  <a:srgbClr val="FF0000"/>
                </a:solidFill>
              </a:rPr>
              <a:t> не </a:t>
            </a:r>
            <a:r>
              <a:rPr lang="ru-RU" sz="2400" b="0" dirty="0" err="1" smtClean="0">
                <a:solidFill>
                  <a:srgbClr val="FF0000"/>
                </a:solidFill>
              </a:rPr>
              <a:t>підкріплені</a:t>
            </a:r>
            <a:r>
              <a:rPr lang="ru-RU" sz="2400" b="0" dirty="0" smtClean="0">
                <a:solidFill>
                  <a:srgbClr val="FF0000"/>
                </a:solidFill>
              </a:rPr>
              <a:t> справою (А. С. Макаренко).</a:t>
            </a:r>
            <a:endParaRPr lang="ru-RU" sz="2400" dirty="0">
              <a:solidFill>
                <a:srgbClr val="FF0000"/>
              </a:solidFill>
            </a:endParaRPr>
          </a:p>
        </p:txBody>
      </p:sp>
      <p:sp>
        <p:nvSpPr>
          <p:cNvPr id="3" name="Содержимое 2"/>
          <p:cNvSpPr>
            <a:spLocks noGrp="1"/>
          </p:cNvSpPr>
          <p:nvPr>
            <p:ph idx="1"/>
          </p:nvPr>
        </p:nvSpPr>
        <p:spPr/>
        <p:txBody>
          <a:bodyPr/>
          <a:lstStyle/>
          <a:p>
            <a:r>
              <a:rPr lang="ru-RU" dirty="0" smtClean="0"/>
              <a:t>Перше, </a:t>
            </a:r>
            <a:r>
              <a:rPr lang="ru-RU" dirty="0" err="1" smtClean="0"/>
              <a:t>що</a:t>
            </a:r>
            <a:r>
              <a:rPr lang="ru-RU" dirty="0" smtClean="0"/>
              <a:t> </a:t>
            </a:r>
            <a:r>
              <a:rPr lang="ru-RU" dirty="0" err="1" smtClean="0"/>
              <a:t>знадобиться</a:t>
            </a:r>
            <a:r>
              <a:rPr lang="ru-RU" dirty="0" smtClean="0"/>
              <a:t> </a:t>
            </a:r>
            <a:r>
              <a:rPr lang="ru-RU" dirty="0" err="1" smtClean="0"/>
              <a:t>дитині</a:t>
            </a:r>
            <a:r>
              <a:rPr lang="ru-RU" dirty="0" smtClean="0"/>
              <a:t> для </a:t>
            </a:r>
            <a:r>
              <a:rPr lang="ru-RU" dirty="0" err="1" smtClean="0"/>
              <a:t>оволодіння</a:t>
            </a:r>
            <a:r>
              <a:rPr lang="ru-RU" dirty="0" smtClean="0"/>
              <a:t> </a:t>
            </a:r>
            <a:r>
              <a:rPr lang="ru-RU" dirty="0" err="1" smtClean="0"/>
              <a:t>цими</a:t>
            </a:r>
            <a:r>
              <a:rPr lang="ru-RU" dirty="0" smtClean="0"/>
              <a:t> </a:t>
            </a:r>
            <a:r>
              <a:rPr lang="ru-RU" dirty="0" err="1" smtClean="0"/>
              <a:t>диво-навичками</a:t>
            </a:r>
            <a:r>
              <a:rPr lang="ru-RU" dirty="0" smtClean="0"/>
              <a:t> — </a:t>
            </a:r>
            <a:r>
              <a:rPr lang="ru-RU" dirty="0" err="1" smtClean="0"/>
              <a:t>батьківський</a:t>
            </a:r>
            <a:r>
              <a:rPr lang="ru-RU" dirty="0" smtClean="0"/>
              <a:t> приклад. </a:t>
            </a:r>
            <a:r>
              <a:rPr lang="ru-RU" dirty="0" err="1" smtClean="0"/>
              <a:t>Уникаючи</a:t>
            </a:r>
            <a:r>
              <a:rPr lang="ru-RU" dirty="0" smtClean="0"/>
              <a:t> </a:t>
            </a:r>
            <a:r>
              <a:rPr lang="ru-RU" dirty="0" err="1" smtClean="0"/>
              <a:t>набридливих</a:t>
            </a:r>
            <a:r>
              <a:rPr lang="ru-RU" dirty="0" smtClean="0"/>
              <a:t> </a:t>
            </a:r>
            <a:r>
              <a:rPr lang="ru-RU" dirty="0" err="1" smtClean="0"/>
              <a:t>порівнянь</a:t>
            </a:r>
            <a:r>
              <a:rPr lang="ru-RU" dirty="0" smtClean="0"/>
              <a:t> </a:t>
            </a:r>
            <a:r>
              <a:rPr lang="ru-RU" dirty="0" err="1" smtClean="0"/>
              <a:t>дітей</a:t>
            </a:r>
            <a:r>
              <a:rPr lang="ru-RU" dirty="0" smtClean="0"/>
              <a:t> </a:t>
            </a:r>
            <a:r>
              <a:rPr lang="ru-RU" dirty="0" err="1" smtClean="0"/>
              <a:t>із</a:t>
            </a:r>
            <a:r>
              <a:rPr lang="ru-RU" dirty="0" smtClean="0"/>
              <a:t> глиною, </a:t>
            </a:r>
            <a:r>
              <a:rPr lang="ru-RU" dirty="0" err="1" smtClean="0"/>
              <a:t>пластиліном</a:t>
            </a:r>
            <a:r>
              <a:rPr lang="ru-RU" dirty="0" smtClean="0"/>
              <a:t> </a:t>
            </a:r>
            <a:r>
              <a:rPr lang="ru-RU" dirty="0" err="1" smtClean="0"/>
              <a:t>чи</a:t>
            </a:r>
            <a:r>
              <a:rPr lang="ru-RU" dirty="0" smtClean="0"/>
              <a:t> губкою, </a:t>
            </a:r>
            <a:r>
              <a:rPr lang="ru-RU" dirty="0" err="1" smtClean="0"/>
              <a:t>скажемо</a:t>
            </a:r>
            <a:r>
              <a:rPr lang="ru-RU" dirty="0" smtClean="0"/>
              <a:t> </a:t>
            </a:r>
            <a:r>
              <a:rPr lang="ru-RU" dirty="0" err="1" smtClean="0"/>
              <a:t>тільки</a:t>
            </a:r>
            <a:r>
              <a:rPr lang="ru-RU" dirty="0" smtClean="0"/>
              <a:t>, </a:t>
            </a:r>
            <a:r>
              <a:rPr lang="ru-RU" dirty="0" err="1" smtClean="0"/>
              <a:t>що</a:t>
            </a:r>
            <a:r>
              <a:rPr lang="ru-RU" dirty="0" smtClean="0"/>
              <a:t> </a:t>
            </a:r>
            <a:r>
              <a:rPr lang="ru-RU" dirty="0" err="1" smtClean="0"/>
              <a:t>навіть</a:t>
            </a:r>
            <a:r>
              <a:rPr lang="ru-RU" dirty="0" smtClean="0"/>
              <a:t> сам макет </a:t>
            </a:r>
            <a:r>
              <a:rPr lang="ru-RU" dirty="0" err="1" smtClean="0"/>
              <a:t>сім'ї</a:t>
            </a:r>
            <a:r>
              <a:rPr lang="ru-RU" dirty="0" smtClean="0"/>
              <a:t> </a:t>
            </a:r>
            <a:r>
              <a:rPr lang="ru-RU" dirty="0" err="1" smtClean="0"/>
              <a:t>людина</a:t>
            </a:r>
            <a:r>
              <a:rPr lang="ru-RU" dirty="0" smtClean="0"/>
              <a:t> </a:t>
            </a:r>
            <a:r>
              <a:rPr lang="ru-RU" dirty="0" err="1" smtClean="0"/>
              <a:t>бере</a:t>
            </a:r>
            <a:r>
              <a:rPr lang="ru-RU" dirty="0" smtClean="0"/>
              <a:t> </a:t>
            </a:r>
            <a:r>
              <a:rPr lang="ru-RU" dirty="0" err="1" smtClean="0"/>
              <a:t>зі</a:t>
            </a:r>
            <a:r>
              <a:rPr lang="ru-RU" dirty="0" smtClean="0"/>
              <a:t> </a:t>
            </a:r>
            <a:r>
              <a:rPr lang="ru-RU" dirty="0" err="1" smtClean="0"/>
              <a:t>свого</a:t>
            </a:r>
            <a:r>
              <a:rPr lang="ru-RU" dirty="0" smtClean="0"/>
              <a:t> </a:t>
            </a:r>
            <a:r>
              <a:rPr lang="ru-RU" dirty="0" err="1" smtClean="0"/>
              <a:t>дитинства</a:t>
            </a:r>
            <a:r>
              <a:rPr lang="ru-RU" dirty="0" smtClean="0"/>
              <a:t>. Вона </a:t>
            </a:r>
            <a:r>
              <a:rPr lang="ru-RU" dirty="0" err="1" smtClean="0"/>
              <a:t>будує</a:t>
            </a:r>
            <a:r>
              <a:rPr lang="ru-RU" dirty="0" smtClean="0"/>
              <a:t> </a:t>
            </a:r>
            <a:r>
              <a:rPr lang="ru-RU" dirty="0" err="1" smtClean="0"/>
              <a:t>власні</a:t>
            </a:r>
            <a:r>
              <a:rPr lang="ru-RU" dirty="0" smtClean="0"/>
              <a:t> </a:t>
            </a:r>
            <a:r>
              <a:rPr lang="ru-RU" dirty="0" err="1" smtClean="0"/>
              <a:t>відносини</a:t>
            </a:r>
            <a:r>
              <a:rPr lang="ru-RU" dirty="0" smtClean="0"/>
              <a:t>, </a:t>
            </a:r>
            <a:r>
              <a:rPr lang="ru-RU" dirty="0" err="1" smtClean="0"/>
              <a:t>оглядаючись</a:t>
            </a:r>
            <a:r>
              <a:rPr lang="ru-RU" dirty="0" smtClean="0"/>
              <a:t> на </a:t>
            </a:r>
            <a:r>
              <a:rPr lang="ru-RU" dirty="0" err="1" smtClean="0"/>
              <a:t>батьківський</a:t>
            </a:r>
            <a:r>
              <a:rPr lang="ru-RU" dirty="0" smtClean="0"/>
              <a:t> образ. </a:t>
            </a:r>
            <a:r>
              <a:rPr lang="ru-RU" dirty="0" err="1" smtClean="0"/>
              <a:t>Якщо</a:t>
            </a:r>
            <a:r>
              <a:rPr lang="ru-RU" dirty="0" smtClean="0"/>
              <a:t> сварки </a:t>
            </a:r>
            <a:r>
              <a:rPr lang="ru-RU" dirty="0" err="1" smtClean="0"/>
              <a:t>й</a:t>
            </a:r>
            <a:r>
              <a:rPr lang="ru-RU" dirty="0" smtClean="0"/>
              <a:t> </a:t>
            </a:r>
            <a:r>
              <a:rPr lang="ru-RU" dirty="0" err="1" smtClean="0"/>
              <a:t>грубість</a:t>
            </a:r>
            <a:r>
              <a:rPr lang="ru-RU" dirty="0" smtClean="0"/>
              <a:t> </a:t>
            </a:r>
            <a:r>
              <a:rPr lang="ru-RU" dirty="0" err="1" smtClean="0"/>
              <a:t>між</a:t>
            </a:r>
            <a:r>
              <a:rPr lang="ru-RU" dirty="0" smtClean="0"/>
              <a:t> батьками </a:t>
            </a:r>
            <a:r>
              <a:rPr lang="ru-RU" dirty="0" err="1" smtClean="0"/>
              <a:t>були</a:t>
            </a:r>
            <a:r>
              <a:rPr lang="ru-RU" dirty="0" smtClean="0"/>
              <a:t> в порядку речей, то, </a:t>
            </a:r>
            <a:r>
              <a:rPr lang="ru-RU" dirty="0" err="1" smtClean="0"/>
              <a:t>швидше</a:t>
            </a:r>
            <a:r>
              <a:rPr lang="ru-RU" dirty="0" smtClean="0"/>
              <a:t> за все, </a:t>
            </a:r>
            <a:r>
              <a:rPr lang="ru-RU" dirty="0" err="1" smtClean="0"/>
              <a:t>з</a:t>
            </a:r>
            <a:r>
              <a:rPr lang="ru-RU" dirty="0" smtClean="0"/>
              <a:t> </a:t>
            </a:r>
            <a:r>
              <a:rPr lang="ru-RU" dirty="0" err="1" smtClean="0"/>
              <a:t>майбутнім</a:t>
            </a:r>
            <a:r>
              <a:rPr lang="ru-RU" dirty="0" smtClean="0"/>
              <a:t> </a:t>
            </a:r>
            <a:r>
              <a:rPr lang="ru-RU" dirty="0" err="1" smtClean="0"/>
              <a:t>чоловіком</a:t>
            </a:r>
            <a:r>
              <a:rPr lang="ru-RU" dirty="0" smtClean="0"/>
              <a:t> </a:t>
            </a:r>
            <a:r>
              <a:rPr lang="ru-RU" dirty="0" err="1" smtClean="0"/>
              <a:t>чи</a:t>
            </a:r>
            <a:r>
              <a:rPr lang="ru-RU" dirty="0" smtClean="0"/>
              <a:t> дружиною на </a:t>
            </a:r>
            <a:r>
              <a:rPr lang="ru-RU" dirty="0" err="1" smtClean="0"/>
              <a:t>їх</a:t>
            </a:r>
            <a:r>
              <a:rPr lang="ru-RU" dirty="0" smtClean="0"/>
              <a:t> </a:t>
            </a:r>
            <a:r>
              <a:rPr lang="ru-RU" dirty="0" err="1" smtClean="0"/>
              <a:t>дитину</a:t>
            </a:r>
            <a:r>
              <a:rPr lang="ru-RU" dirty="0" smtClean="0"/>
              <a:t> </a:t>
            </a:r>
            <a:r>
              <a:rPr lang="ru-RU" dirty="0" err="1" smtClean="0"/>
              <a:t>чекає</a:t>
            </a:r>
            <a:r>
              <a:rPr lang="ru-RU" dirty="0" smtClean="0"/>
              <a:t> те ж </a:t>
            </a:r>
            <a:r>
              <a:rPr lang="ru-RU" dirty="0" err="1" smtClean="0"/>
              <a:t>саме</a:t>
            </a:r>
            <a:r>
              <a:rPr lang="ru-RU" dirty="0" smtClean="0"/>
              <a:t>: </a:t>
            </a:r>
            <a:r>
              <a:rPr lang="ru-RU" dirty="0" err="1" smtClean="0"/>
              <a:t>образи</a:t>
            </a:r>
            <a:r>
              <a:rPr lang="ru-RU" dirty="0" smtClean="0"/>
              <a:t> </a:t>
            </a:r>
            <a:r>
              <a:rPr lang="ru-RU" dirty="0" err="1" smtClean="0"/>
              <a:t>й</a:t>
            </a:r>
            <a:r>
              <a:rPr lang="ru-RU" dirty="0" smtClean="0"/>
              <a:t> лайка</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b="0" dirty="0" smtClean="0">
                <a:solidFill>
                  <a:srgbClr val="FF0000"/>
                </a:solidFill>
              </a:rPr>
              <a:t>Не </a:t>
            </a:r>
            <a:r>
              <a:rPr lang="ru-RU" sz="1600" b="0" dirty="0" err="1" smtClean="0">
                <a:solidFill>
                  <a:srgbClr val="FF0000"/>
                </a:solidFill>
              </a:rPr>
              <a:t>ображайте</a:t>
            </a:r>
            <a:r>
              <a:rPr lang="ru-RU" sz="1600" b="0" dirty="0" smtClean="0">
                <a:solidFill>
                  <a:srgbClr val="FF0000"/>
                </a:solidFill>
              </a:rPr>
              <a:t> </a:t>
            </a:r>
            <a:r>
              <a:rPr lang="ru-RU" sz="1600" b="0" dirty="0" err="1" smtClean="0">
                <a:solidFill>
                  <a:srgbClr val="FF0000"/>
                </a:solidFill>
              </a:rPr>
              <a:t>дітей</a:t>
            </a:r>
            <a:r>
              <a:rPr lang="ru-RU" sz="1600" b="0" dirty="0" smtClean="0">
                <a:solidFill>
                  <a:srgbClr val="FF0000"/>
                </a:solidFill>
              </a:rPr>
              <a:t> </a:t>
            </a:r>
            <a:r>
              <a:rPr lang="ru-RU" sz="1600" b="0" dirty="0" err="1" smtClean="0">
                <a:solidFill>
                  <a:srgbClr val="FF0000"/>
                </a:solidFill>
              </a:rPr>
              <a:t>готовими</a:t>
            </a:r>
            <a:r>
              <a:rPr lang="ru-RU" sz="1600" b="0" dirty="0" smtClean="0">
                <a:solidFill>
                  <a:srgbClr val="FF0000"/>
                </a:solidFill>
              </a:rPr>
              <a:t> формулами, </a:t>
            </a:r>
            <a:r>
              <a:rPr lang="ru-RU" sz="1600" b="0" dirty="0" err="1" smtClean="0">
                <a:solidFill>
                  <a:srgbClr val="FF0000"/>
                </a:solidFill>
              </a:rPr>
              <a:t>формули</a:t>
            </a:r>
            <a:r>
              <a:rPr lang="ru-RU" sz="1600" b="0" dirty="0" smtClean="0">
                <a:solidFill>
                  <a:srgbClr val="FF0000"/>
                </a:solidFill>
              </a:rPr>
              <a:t> — </a:t>
            </a:r>
            <a:r>
              <a:rPr lang="ru-RU" sz="1600" b="0" dirty="0" err="1" smtClean="0">
                <a:solidFill>
                  <a:srgbClr val="FF0000"/>
                </a:solidFill>
              </a:rPr>
              <a:t>порожнеча</a:t>
            </a:r>
            <a:r>
              <a:rPr lang="ru-RU" sz="1600" b="0" dirty="0" smtClean="0">
                <a:solidFill>
                  <a:srgbClr val="FF0000"/>
                </a:solidFill>
              </a:rPr>
              <a:t>; </a:t>
            </a:r>
            <a:r>
              <a:rPr lang="ru-RU" sz="1600" b="0" dirty="0" err="1" smtClean="0">
                <a:solidFill>
                  <a:srgbClr val="FF0000"/>
                </a:solidFill>
              </a:rPr>
              <a:t>збагатіть</a:t>
            </a:r>
            <a:r>
              <a:rPr lang="ru-RU" sz="1600" b="0" dirty="0" smtClean="0">
                <a:solidFill>
                  <a:srgbClr val="FF0000"/>
                </a:solidFill>
              </a:rPr>
              <a:t> </a:t>
            </a:r>
            <a:r>
              <a:rPr lang="ru-RU" sz="1600" b="0" dirty="0" err="1" smtClean="0">
                <a:solidFill>
                  <a:srgbClr val="FF0000"/>
                </a:solidFill>
              </a:rPr>
              <a:t>їх</a:t>
            </a:r>
            <a:r>
              <a:rPr lang="ru-RU" sz="1600" b="0" dirty="0" smtClean="0">
                <a:solidFill>
                  <a:srgbClr val="FF0000"/>
                </a:solidFill>
              </a:rPr>
              <a:t> образами </a:t>
            </a:r>
            <a:r>
              <a:rPr lang="ru-RU" sz="1600" b="0" dirty="0" err="1" smtClean="0">
                <a:solidFill>
                  <a:srgbClr val="FF0000"/>
                </a:solidFill>
              </a:rPr>
              <a:t>й</a:t>
            </a:r>
            <a:r>
              <a:rPr lang="ru-RU" sz="1600" b="0" dirty="0" smtClean="0">
                <a:solidFill>
                  <a:srgbClr val="FF0000"/>
                </a:solidFill>
              </a:rPr>
              <a:t> картинами, на </a:t>
            </a:r>
            <a:r>
              <a:rPr lang="ru-RU" sz="1600" b="0" dirty="0" err="1" smtClean="0">
                <a:solidFill>
                  <a:srgbClr val="FF0000"/>
                </a:solidFill>
              </a:rPr>
              <a:t>яких</a:t>
            </a:r>
            <a:r>
              <a:rPr lang="ru-RU" sz="1600" b="0" dirty="0" smtClean="0">
                <a:solidFill>
                  <a:srgbClr val="FF0000"/>
                </a:solidFill>
              </a:rPr>
              <a:t> видно </a:t>
            </a:r>
            <a:r>
              <a:rPr lang="ru-RU" sz="1600" b="0" dirty="0" err="1" smtClean="0">
                <a:solidFill>
                  <a:srgbClr val="FF0000"/>
                </a:solidFill>
              </a:rPr>
              <a:t>сполучні</a:t>
            </a:r>
            <a:r>
              <a:rPr lang="ru-RU" sz="1600" b="0" dirty="0" smtClean="0">
                <a:solidFill>
                  <a:srgbClr val="FF0000"/>
                </a:solidFill>
              </a:rPr>
              <a:t> нитки. Не </a:t>
            </a:r>
            <a:r>
              <a:rPr lang="ru-RU" sz="1600" b="0" dirty="0" err="1" smtClean="0">
                <a:solidFill>
                  <a:srgbClr val="FF0000"/>
                </a:solidFill>
              </a:rPr>
              <a:t>обтяжуйте</a:t>
            </a:r>
            <a:r>
              <a:rPr lang="ru-RU" sz="1600" b="0" dirty="0" smtClean="0">
                <a:solidFill>
                  <a:srgbClr val="FF0000"/>
                </a:solidFill>
              </a:rPr>
              <a:t> </a:t>
            </a:r>
            <a:r>
              <a:rPr lang="ru-RU" sz="1600" b="0" dirty="0" err="1" smtClean="0">
                <a:solidFill>
                  <a:srgbClr val="FF0000"/>
                </a:solidFill>
              </a:rPr>
              <a:t>дітей</a:t>
            </a:r>
            <a:r>
              <a:rPr lang="ru-RU" sz="1600" b="0" dirty="0" smtClean="0">
                <a:solidFill>
                  <a:srgbClr val="FF0000"/>
                </a:solidFill>
              </a:rPr>
              <a:t> мертвим </a:t>
            </a:r>
            <a:r>
              <a:rPr lang="ru-RU" sz="1600" b="0" dirty="0" err="1" smtClean="0">
                <a:solidFill>
                  <a:srgbClr val="FF0000"/>
                </a:solidFill>
              </a:rPr>
              <a:t>вантажем</a:t>
            </a:r>
            <a:r>
              <a:rPr lang="ru-RU" sz="1600" b="0" dirty="0" smtClean="0">
                <a:solidFill>
                  <a:srgbClr val="FF0000"/>
                </a:solidFill>
              </a:rPr>
              <a:t> </a:t>
            </a:r>
            <a:r>
              <a:rPr lang="ru-RU" sz="1600" b="0" dirty="0" err="1" smtClean="0">
                <a:solidFill>
                  <a:srgbClr val="FF0000"/>
                </a:solidFill>
              </a:rPr>
              <a:t>фактів</a:t>
            </a:r>
            <a:r>
              <a:rPr lang="ru-RU" sz="1600" b="0" dirty="0" smtClean="0">
                <a:solidFill>
                  <a:srgbClr val="FF0000"/>
                </a:solidFill>
              </a:rPr>
              <a:t>; </a:t>
            </a:r>
            <a:r>
              <a:rPr lang="ru-RU" sz="1600" b="0" dirty="0" err="1" smtClean="0">
                <a:solidFill>
                  <a:srgbClr val="FF0000"/>
                </a:solidFill>
              </a:rPr>
              <a:t>навчіть</a:t>
            </a:r>
            <a:r>
              <a:rPr lang="ru-RU" sz="1600" b="0" dirty="0" smtClean="0">
                <a:solidFill>
                  <a:srgbClr val="FF0000"/>
                </a:solidFill>
              </a:rPr>
              <a:t> </a:t>
            </a:r>
            <a:r>
              <a:rPr lang="ru-RU" sz="1600" b="0" dirty="0" err="1" smtClean="0">
                <a:solidFill>
                  <a:srgbClr val="FF0000"/>
                </a:solidFill>
              </a:rPr>
              <a:t>їх</a:t>
            </a:r>
            <a:r>
              <a:rPr lang="ru-RU" sz="1600" b="0" dirty="0" smtClean="0">
                <a:solidFill>
                  <a:srgbClr val="FF0000"/>
                </a:solidFill>
              </a:rPr>
              <a:t> </a:t>
            </a:r>
            <a:r>
              <a:rPr lang="ru-RU" sz="1600" b="0" dirty="0" err="1" smtClean="0">
                <a:solidFill>
                  <a:srgbClr val="FF0000"/>
                </a:solidFill>
              </a:rPr>
              <a:t>прийомам</a:t>
            </a:r>
            <a:r>
              <a:rPr lang="ru-RU" sz="1600" b="0" dirty="0" smtClean="0">
                <a:solidFill>
                  <a:srgbClr val="FF0000"/>
                </a:solidFill>
              </a:rPr>
              <a:t> </a:t>
            </a:r>
            <a:r>
              <a:rPr lang="ru-RU" sz="1600" b="0" dirty="0" err="1" smtClean="0">
                <a:solidFill>
                  <a:srgbClr val="FF0000"/>
                </a:solidFill>
              </a:rPr>
              <a:t>і</a:t>
            </a:r>
            <a:r>
              <a:rPr lang="ru-RU" sz="1600" b="0" dirty="0" smtClean="0">
                <a:solidFill>
                  <a:srgbClr val="FF0000"/>
                </a:solidFill>
              </a:rPr>
              <a:t> способам, </a:t>
            </a:r>
            <a:r>
              <a:rPr lang="ru-RU" sz="1600" b="0" dirty="0" err="1" smtClean="0">
                <a:solidFill>
                  <a:srgbClr val="FF0000"/>
                </a:solidFill>
              </a:rPr>
              <a:t>які</a:t>
            </a:r>
            <a:r>
              <a:rPr lang="ru-RU" sz="1600" b="0" dirty="0" smtClean="0">
                <a:solidFill>
                  <a:srgbClr val="FF0000"/>
                </a:solidFill>
              </a:rPr>
              <a:t> </a:t>
            </a:r>
            <a:r>
              <a:rPr lang="ru-RU" sz="1600" b="0" dirty="0" err="1" smtClean="0">
                <a:solidFill>
                  <a:srgbClr val="FF0000"/>
                </a:solidFill>
              </a:rPr>
              <a:t>допоможуть</a:t>
            </a:r>
            <a:r>
              <a:rPr lang="ru-RU" sz="1600" b="0" dirty="0" smtClean="0">
                <a:solidFill>
                  <a:srgbClr val="FF0000"/>
                </a:solidFill>
              </a:rPr>
              <a:t> </a:t>
            </a:r>
            <a:r>
              <a:rPr lang="ru-RU" sz="1600" b="0" dirty="0" err="1" smtClean="0">
                <a:solidFill>
                  <a:srgbClr val="FF0000"/>
                </a:solidFill>
              </a:rPr>
              <a:t>їх</a:t>
            </a:r>
            <a:r>
              <a:rPr lang="ru-RU" sz="1600" b="0" dirty="0" smtClean="0">
                <a:solidFill>
                  <a:srgbClr val="FF0000"/>
                </a:solidFill>
              </a:rPr>
              <a:t> </a:t>
            </a:r>
            <a:r>
              <a:rPr lang="ru-RU" sz="1600" b="0" dirty="0" err="1" smtClean="0">
                <a:solidFill>
                  <a:srgbClr val="FF0000"/>
                </a:solidFill>
              </a:rPr>
              <a:t>осягати</a:t>
            </a:r>
            <a:r>
              <a:rPr lang="ru-RU" sz="1600" b="0" dirty="0" smtClean="0">
                <a:solidFill>
                  <a:srgbClr val="FF0000"/>
                </a:solidFill>
              </a:rPr>
              <a:t> (</a:t>
            </a:r>
            <a:r>
              <a:rPr lang="ru-RU" sz="1600" b="0" dirty="0" err="1" smtClean="0">
                <a:solidFill>
                  <a:srgbClr val="FF0000"/>
                </a:solidFill>
              </a:rPr>
              <a:t>Антуан</a:t>
            </a:r>
            <a:r>
              <a:rPr lang="ru-RU" sz="1600" b="0" dirty="0" smtClean="0">
                <a:solidFill>
                  <a:srgbClr val="FF0000"/>
                </a:solidFill>
              </a:rPr>
              <a:t> де </a:t>
            </a:r>
            <a:r>
              <a:rPr lang="ru-RU" sz="1600" b="0" dirty="0" err="1" smtClean="0">
                <a:solidFill>
                  <a:srgbClr val="FF0000"/>
                </a:solidFill>
              </a:rPr>
              <a:t>Сент-Екзюпері</a:t>
            </a:r>
            <a:r>
              <a:rPr lang="ru-RU" sz="1600" b="0" dirty="0" smtClean="0">
                <a:solidFill>
                  <a:srgbClr val="FF0000"/>
                </a:solidFill>
              </a:rPr>
              <a:t>).</a:t>
            </a:r>
            <a:endParaRPr lang="ru-RU" sz="1600" dirty="0">
              <a:solidFill>
                <a:srgbClr val="FF0000"/>
              </a:solidFill>
            </a:endParaRPr>
          </a:p>
        </p:txBody>
      </p:sp>
      <p:sp>
        <p:nvSpPr>
          <p:cNvPr id="3" name="Содержимое 2"/>
          <p:cNvSpPr>
            <a:spLocks noGrp="1"/>
          </p:cNvSpPr>
          <p:nvPr>
            <p:ph idx="1"/>
          </p:nvPr>
        </p:nvSpPr>
        <p:spPr/>
        <p:txBody>
          <a:bodyPr>
            <a:normAutofit/>
          </a:bodyPr>
          <a:lstStyle/>
          <a:p>
            <a:r>
              <a:rPr lang="uk-UA" sz="1600" dirty="0" smtClean="0"/>
              <a:t>Як приклад наведу декілька вправ, які я застосовую задля формування </a:t>
            </a:r>
            <a:r>
              <a:rPr lang="uk-UA" sz="1600" dirty="0" err="1" smtClean="0"/>
              <a:t>soft</a:t>
            </a:r>
            <a:r>
              <a:rPr lang="uk-UA" sz="1600" dirty="0" smtClean="0"/>
              <a:t> </a:t>
            </a:r>
            <a:r>
              <a:rPr lang="uk-UA" sz="1600" dirty="0" err="1" smtClean="0"/>
              <a:t>skills</a:t>
            </a:r>
            <a:r>
              <a:rPr lang="uk-UA" sz="1600" dirty="0" smtClean="0"/>
              <a:t> в своїй практиці.</a:t>
            </a:r>
          </a:p>
          <a:p>
            <a:r>
              <a:rPr lang="uk-UA" sz="1600" b="1" dirty="0" smtClean="0"/>
              <a:t>1.Вправа «Знайди алфавіт»</a:t>
            </a:r>
            <a:endParaRPr lang="ru-RU" sz="1600" dirty="0" smtClean="0"/>
          </a:p>
          <a:p>
            <a:r>
              <a:rPr lang="uk-UA" sz="1600" dirty="0" smtClean="0"/>
              <a:t>Я прошу учнів взяти свої телефони або планшети (необхідно, щоб була камера) та «погуляти» по кімнаті, щоб знайти алфавіт навколо себе. Тобто не просто букви А, Б, В, Г, Д, а саме об’єкти, які схожі, наприклад, на букву А. Це може бути візерунок на лінолеумі, шпалерах або шторах. Можливо вони побачать букви там, де стоять шафи, або побачать букви в тому, як зварені ніжки на стільцях.. Діти фотографують букви, які вони знайшли, а потім показуємо фото, які в нас вийшли. Після цієї вправи діти змінюють сприйняття навколишнього світу. </a:t>
            </a:r>
          </a:p>
          <a:p>
            <a:r>
              <a:rPr lang="uk-UA" sz="1600" b="1" dirty="0" smtClean="0"/>
              <a:t>2.Вправа «</a:t>
            </a:r>
            <a:r>
              <a:rPr lang="uk-UA" sz="1600" b="1" dirty="0" err="1" smtClean="0"/>
              <a:t>Сторітелінг</a:t>
            </a:r>
            <a:r>
              <a:rPr lang="uk-UA" sz="1600" b="1" dirty="0" smtClean="0"/>
              <a:t>» </a:t>
            </a:r>
            <a:r>
              <a:rPr lang="uk-UA" sz="1600" dirty="0" smtClean="0"/>
              <a:t>(варіант «</a:t>
            </a:r>
            <a:r>
              <a:rPr lang="uk-UA" sz="1600" b="1" dirty="0" err="1" smtClean="0"/>
              <a:t>Sparklines</a:t>
            </a:r>
            <a:r>
              <a:rPr lang="uk-UA" sz="1600" dirty="0" smtClean="0"/>
              <a:t>» (Як було, як могло бути)</a:t>
            </a:r>
            <a:endParaRPr lang="ru-RU" sz="1600" dirty="0" smtClean="0"/>
          </a:p>
          <a:p>
            <a:r>
              <a:rPr lang="uk-UA" sz="1600" dirty="0" smtClean="0"/>
              <a:t>Ця вправа добре працює при вивченні художніх творів. Після того, як діти прочитали твір, пропонуємо придумати інший варіант розвитку подій (правильний на погляд дітей) та альтернативний кінець. Ця вправа може бути як усна, так і письмова, як індивідуальна, так і групова. </a:t>
            </a:r>
            <a:endParaRPr lang="ru-RU" sz="1600" dirty="0" smtClean="0"/>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WordArt 6"/>
          <p:cNvSpPr>
            <a:spLocks noChangeArrowheads="1" noChangeShapeType="1"/>
          </p:cNvSpPr>
          <p:nvPr/>
        </p:nvSpPr>
        <p:spPr bwMode="auto">
          <a:xfrm>
            <a:off x="179388" y="1916113"/>
            <a:ext cx="8642350" cy="2376487"/>
          </a:xfrm>
          <a:prstGeom prst="rect">
            <a:avLst/>
          </a:prstGeom>
        </p:spPr>
        <p:txBody>
          <a:bodyPr wrap="none" fromWordArt="1">
            <a:prstTxWarp prst="textPlain">
              <a:avLst>
                <a:gd name="adj" fmla="val 50000"/>
              </a:avLst>
            </a:prstTxWarp>
          </a:bodyPr>
          <a:lstStyle/>
          <a:p>
            <a:pPr algn="ctr"/>
            <a:r>
              <a:rPr lang="en-US"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"SOFT SKILLS </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В ОСВІТІ"</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9" descr="55"/>
          <p:cNvPicPr>
            <a:picLocks noGrp="1" noChangeAspect="1" noChangeArrowheads="1" noCrop="1"/>
          </p:cNvPicPr>
          <p:nvPr>
            <p:ph sz="quarter" idx="1"/>
          </p:nvPr>
        </p:nvPicPr>
        <p:blipFill>
          <a:blip r:embed="rId2"/>
          <a:srcRect/>
          <a:stretch>
            <a:fillRect/>
          </a:stretch>
        </p:blipFill>
        <p:spPr>
          <a:xfrm>
            <a:off x="4572000" y="3500438"/>
            <a:ext cx="417513" cy="771525"/>
          </a:xfrm>
          <a:noFill/>
        </p:spPr>
      </p:pic>
      <p:pic>
        <p:nvPicPr>
          <p:cNvPr id="18435" name="Picture 19" descr="55"/>
          <p:cNvPicPr>
            <a:picLocks noGrp="1" noChangeAspect="1" noChangeArrowheads="1" noCrop="1"/>
          </p:cNvPicPr>
          <p:nvPr>
            <p:ph sz="quarter" idx="2"/>
          </p:nvPr>
        </p:nvPicPr>
        <p:blipFill>
          <a:blip r:embed="rId2"/>
          <a:srcRect/>
          <a:stretch>
            <a:fillRect/>
          </a:stretch>
        </p:blipFill>
        <p:spPr>
          <a:xfrm>
            <a:off x="4716463" y="1628775"/>
            <a:ext cx="474662" cy="698500"/>
          </a:xfrm>
          <a:noFill/>
        </p:spPr>
      </p:pic>
      <p:pic>
        <p:nvPicPr>
          <p:cNvPr id="18436" name="Picture 19" descr="55"/>
          <p:cNvPicPr>
            <a:picLocks noGrp="1" noChangeAspect="1" noChangeArrowheads="1" noCrop="1"/>
          </p:cNvPicPr>
          <p:nvPr>
            <p:ph sz="quarter" idx="3"/>
          </p:nvPr>
        </p:nvPicPr>
        <p:blipFill>
          <a:blip r:embed="rId2"/>
          <a:srcRect/>
          <a:stretch>
            <a:fillRect/>
          </a:stretch>
        </p:blipFill>
        <p:spPr>
          <a:xfrm>
            <a:off x="4427538" y="4797425"/>
            <a:ext cx="561975" cy="590550"/>
          </a:xfrm>
          <a:noFill/>
        </p:spPr>
      </p:pic>
      <p:pic>
        <p:nvPicPr>
          <p:cNvPr id="18437" name="Picture 19" descr="55"/>
          <p:cNvPicPr>
            <a:picLocks noGrp="1" noChangeAspect="1" noChangeArrowheads="1" noCrop="1"/>
          </p:cNvPicPr>
          <p:nvPr>
            <p:ph sz="quarter" idx="4"/>
          </p:nvPr>
        </p:nvPicPr>
        <p:blipFill>
          <a:blip r:embed="rId2"/>
          <a:srcRect/>
          <a:stretch>
            <a:fillRect/>
          </a:stretch>
        </p:blipFill>
        <p:spPr>
          <a:xfrm>
            <a:off x="4643438" y="2492375"/>
            <a:ext cx="547687" cy="735013"/>
          </a:xfrm>
          <a:noFill/>
        </p:spPr>
      </p:pic>
      <p:pic>
        <p:nvPicPr>
          <p:cNvPr id="18438" name="Picture 19" descr="55"/>
          <p:cNvPicPr>
            <a:picLocks noChangeAspect="1" noChangeArrowheads="1" noCrop="1"/>
          </p:cNvPicPr>
          <p:nvPr/>
        </p:nvPicPr>
        <p:blipFill>
          <a:blip r:embed="rId2"/>
          <a:srcRect/>
          <a:stretch>
            <a:fillRect/>
          </a:stretch>
        </p:blipFill>
        <p:spPr bwMode="auto">
          <a:xfrm>
            <a:off x="395288" y="1484313"/>
            <a:ext cx="504825" cy="782637"/>
          </a:xfrm>
          <a:prstGeom prst="rect">
            <a:avLst/>
          </a:prstGeom>
          <a:noFill/>
          <a:ln w="9525">
            <a:noFill/>
            <a:miter lim="800000"/>
            <a:headEnd/>
            <a:tailEnd/>
          </a:ln>
        </p:spPr>
      </p:pic>
      <p:pic>
        <p:nvPicPr>
          <p:cNvPr id="18439" name="Picture 19" descr="55"/>
          <p:cNvPicPr>
            <a:picLocks noChangeAspect="1" noChangeArrowheads="1" noCrop="1"/>
          </p:cNvPicPr>
          <p:nvPr/>
        </p:nvPicPr>
        <p:blipFill>
          <a:blip r:embed="rId2"/>
          <a:srcRect/>
          <a:stretch>
            <a:fillRect/>
          </a:stretch>
        </p:blipFill>
        <p:spPr bwMode="auto">
          <a:xfrm>
            <a:off x="323850" y="2420938"/>
            <a:ext cx="504825" cy="855662"/>
          </a:xfrm>
          <a:prstGeom prst="rect">
            <a:avLst/>
          </a:prstGeom>
          <a:noFill/>
          <a:ln w="9525">
            <a:noFill/>
            <a:miter lim="800000"/>
            <a:headEnd/>
            <a:tailEnd/>
          </a:ln>
        </p:spPr>
      </p:pic>
      <p:pic>
        <p:nvPicPr>
          <p:cNvPr id="18440" name="Picture 19" descr="55"/>
          <p:cNvPicPr>
            <a:picLocks noChangeAspect="1" noChangeArrowheads="1" noCrop="1"/>
          </p:cNvPicPr>
          <p:nvPr/>
        </p:nvPicPr>
        <p:blipFill>
          <a:blip r:embed="rId2"/>
          <a:srcRect/>
          <a:stretch>
            <a:fillRect/>
          </a:stretch>
        </p:blipFill>
        <p:spPr bwMode="auto">
          <a:xfrm>
            <a:off x="250825" y="3429000"/>
            <a:ext cx="504825" cy="792163"/>
          </a:xfrm>
          <a:prstGeom prst="rect">
            <a:avLst/>
          </a:prstGeom>
          <a:noFill/>
          <a:ln w="9525">
            <a:noFill/>
            <a:miter lim="800000"/>
            <a:headEnd/>
            <a:tailEnd/>
          </a:ln>
        </p:spPr>
      </p:pic>
      <p:pic>
        <p:nvPicPr>
          <p:cNvPr id="18441" name="Picture 19" descr="55"/>
          <p:cNvPicPr>
            <a:picLocks noChangeAspect="1" noChangeArrowheads="1" noCrop="1"/>
          </p:cNvPicPr>
          <p:nvPr/>
        </p:nvPicPr>
        <p:blipFill>
          <a:blip r:embed="rId2"/>
          <a:srcRect/>
          <a:stretch>
            <a:fillRect/>
          </a:stretch>
        </p:blipFill>
        <p:spPr bwMode="auto">
          <a:xfrm>
            <a:off x="179388" y="4581525"/>
            <a:ext cx="504825" cy="711200"/>
          </a:xfrm>
          <a:prstGeom prst="rect">
            <a:avLst/>
          </a:prstGeom>
          <a:noFill/>
          <a:ln w="9525">
            <a:noFill/>
            <a:miter lim="800000"/>
            <a:headEnd/>
            <a:tailEnd/>
          </a:ln>
        </p:spPr>
      </p:pic>
      <p:pic>
        <p:nvPicPr>
          <p:cNvPr id="18442" name="Picture 19" descr="55"/>
          <p:cNvPicPr>
            <a:picLocks noChangeAspect="1" noChangeArrowheads="1" noCrop="1"/>
          </p:cNvPicPr>
          <p:nvPr/>
        </p:nvPicPr>
        <p:blipFill>
          <a:blip r:embed="rId2"/>
          <a:srcRect/>
          <a:stretch>
            <a:fillRect/>
          </a:stretch>
        </p:blipFill>
        <p:spPr bwMode="auto">
          <a:xfrm>
            <a:off x="250825" y="5661025"/>
            <a:ext cx="360363" cy="782638"/>
          </a:xfrm>
          <a:prstGeom prst="rect">
            <a:avLst/>
          </a:prstGeom>
          <a:noFill/>
          <a:ln w="9525">
            <a:noFill/>
            <a:miter lim="800000"/>
            <a:headEnd/>
            <a:tailEnd/>
          </a:ln>
        </p:spPr>
      </p:pic>
      <p:pic>
        <p:nvPicPr>
          <p:cNvPr id="18443" name="Picture 19" descr="55"/>
          <p:cNvPicPr>
            <a:picLocks noChangeAspect="1" noChangeArrowheads="1" noCrop="1"/>
          </p:cNvPicPr>
          <p:nvPr/>
        </p:nvPicPr>
        <p:blipFill>
          <a:blip r:embed="rId2"/>
          <a:srcRect/>
          <a:stretch>
            <a:fillRect/>
          </a:stretch>
        </p:blipFill>
        <p:spPr bwMode="auto">
          <a:xfrm>
            <a:off x="4500563" y="5661025"/>
            <a:ext cx="360362" cy="709613"/>
          </a:xfrm>
          <a:prstGeom prst="rect">
            <a:avLst/>
          </a:prstGeom>
          <a:noFill/>
          <a:ln w="9525">
            <a:noFill/>
            <a:miter lim="800000"/>
            <a:headEnd/>
            <a:tailEnd/>
          </a:ln>
        </p:spPr>
      </p:pic>
      <p:sp>
        <p:nvSpPr>
          <p:cNvPr id="18444" name="Прямоугольник 6"/>
          <p:cNvSpPr>
            <a:spLocks noChangeArrowheads="1"/>
          </p:cNvSpPr>
          <p:nvPr/>
        </p:nvSpPr>
        <p:spPr bwMode="auto">
          <a:xfrm>
            <a:off x="5219700" y="1557338"/>
            <a:ext cx="3924300" cy="830262"/>
          </a:xfrm>
          <a:prstGeom prst="rect">
            <a:avLst/>
          </a:prstGeom>
          <a:noFill/>
          <a:ln w="9525">
            <a:noFill/>
            <a:miter lim="800000"/>
            <a:headEnd/>
            <a:tailEnd/>
          </a:ln>
        </p:spPr>
        <p:txBody>
          <a:bodyPr>
            <a:spAutoFit/>
          </a:bodyPr>
          <a:lstStyle/>
          <a:p>
            <a:pPr algn="just" eaLnBrk="1" hangingPunct="1"/>
            <a:r>
              <a:rPr lang="uk-UA" altLang="ru-RU" sz="2400" b="1" i="1">
                <a:solidFill>
                  <a:srgbClr val="0066FF"/>
                </a:solidFill>
                <a:latin typeface="Times New Roman" pitchFamily="18" charset="0"/>
              </a:rPr>
              <a:t>Інформаційно-цифрова компетентність</a:t>
            </a:r>
          </a:p>
        </p:txBody>
      </p:sp>
      <p:sp>
        <p:nvSpPr>
          <p:cNvPr id="18445" name="Прямоугольник 7"/>
          <p:cNvSpPr>
            <a:spLocks noChangeArrowheads="1"/>
          </p:cNvSpPr>
          <p:nvPr/>
        </p:nvSpPr>
        <p:spPr bwMode="auto">
          <a:xfrm>
            <a:off x="5292725" y="2492375"/>
            <a:ext cx="3455988" cy="830263"/>
          </a:xfrm>
          <a:prstGeom prst="rect">
            <a:avLst/>
          </a:prstGeom>
          <a:noFill/>
          <a:ln w="9525">
            <a:noFill/>
            <a:miter lim="800000"/>
            <a:headEnd/>
            <a:tailEnd/>
          </a:ln>
        </p:spPr>
        <p:txBody>
          <a:bodyPr>
            <a:spAutoFit/>
          </a:bodyPr>
          <a:lstStyle/>
          <a:p>
            <a:pPr eaLnBrk="1" hangingPunct="1"/>
            <a:r>
              <a:rPr lang="uk-UA" altLang="ru-RU" sz="2400" b="1" i="1">
                <a:latin typeface="Times New Roman" pitchFamily="18" charset="0"/>
              </a:rPr>
              <a:t>Уміння вчитися впродовж життя</a:t>
            </a:r>
          </a:p>
        </p:txBody>
      </p:sp>
      <p:sp>
        <p:nvSpPr>
          <p:cNvPr id="18446" name="Прямоугольник 11"/>
          <p:cNvSpPr>
            <a:spLocks noChangeArrowheads="1"/>
          </p:cNvSpPr>
          <p:nvPr/>
        </p:nvSpPr>
        <p:spPr bwMode="auto">
          <a:xfrm>
            <a:off x="5148263" y="3284538"/>
            <a:ext cx="4348162" cy="1200150"/>
          </a:xfrm>
          <a:prstGeom prst="rect">
            <a:avLst/>
          </a:prstGeom>
          <a:noFill/>
          <a:ln w="9525">
            <a:noFill/>
            <a:miter lim="800000"/>
            <a:headEnd/>
            <a:tailEnd/>
          </a:ln>
        </p:spPr>
        <p:txBody>
          <a:bodyPr>
            <a:spAutoFit/>
          </a:bodyPr>
          <a:lstStyle/>
          <a:p>
            <a:pPr eaLnBrk="1" hangingPunct="1"/>
            <a:r>
              <a:rPr lang="uk-UA" altLang="ru-RU" sz="2400" b="1" i="1">
                <a:solidFill>
                  <a:srgbClr val="FF9900"/>
                </a:solidFill>
                <a:latin typeface="Times New Roman" pitchFamily="18" charset="0"/>
              </a:rPr>
              <a:t>Обізнаність та самовираження у сфері культури</a:t>
            </a:r>
          </a:p>
        </p:txBody>
      </p:sp>
      <p:sp>
        <p:nvSpPr>
          <p:cNvPr id="18447" name="Прямоугольник 13"/>
          <p:cNvSpPr>
            <a:spLocks noChangeArrowheads="1"/>
          </p:cNvSpPr>
          <p:nvPr/>
        </p:nvSpPr>
        <p:spPr bwMode="auto">
          <a:xfrm>
            <a:off x="5219700" y="4652963"/>
            <a:ext cx="3251200" cy="830262"/>
          </a:xfrm>
          <a:prstGeom prst="rect">
            <a:avLst/>
          </a:prstGeom>
          <a:noFill/>
          <a:ln w="9525">
            <a:noFill/>
            <a:miter lim="800000"/>
            <a:headEnd/>
            <a:tailEnd/>
          </a:ln>
        </p:spPr>
        <p:txBody>
          <a:bodyPr>
            <a:spAutoFit/>
          </a:bodyPr>
          <a:lstStyle/>
          <a:p>
            <a:pPr eaLnBrk="1" hangingPunct="1"/>
            <a:r>
              <a:rPr lang="uk-UA" altLang="ru-RU" sz="2400" b="1" i="1">
                <a:solidFill>
                  <a:srgbClr val="990033"/>
                </a:solidFill>
                <a:latin typeface="Times New Roman" pitchFamily="18" charset="0"/>
              </a:rPr>
              <a:t>Ініціативність і підприємливість</a:t>
            </a:r>
          </a:p>
        </p:txBody>
      </p:sp>
      <p:sp>
        <p:nvSpPr>
          <p:cNvPr id="18448" name="Прямоугольник 15"/>
          <p:cNvSpPr>
            <a:spLocks noChangeArrowheads="1"/>
          </p:cNvSpPr>
          <p:nvPr/>
        </p:nvSpPr>
        <p:spPr bwMode="auto">
          <a:xfrm>
            <a:off x="5003800" y="5589588"/>
            <a:ext cx="3889375" cy="830262"/>
          </a:xfrm>
          <a:prstGeom prst="rect">
            <a:avLst/>
          </a:prstGeom>
          <a:noFill/>
          <a:ln w="9525">
            <a:noFill/>
            <a:miter lim="800000"/>
            <a:headEnd/>
            <a:tailEnd/>
          </a:ln>
        </p:spPr>
        <p:txBody>
          <a:bodyPr>
            <a:spAutoFit/>
          </a:bodyPr>
          <a:lstStyle/>
          <a:p>
            <a:pPr eaLnBrk="1" hangingPunct="1"/>
            <a:r>
              <a:rPr lang="uk-UA" altLang="ru-RU" sz="2400" b="1" i="1">
                <a:solidFill>
                  <a:srgbClr val="336600"/>
                </a:solidFill>
                <a:latin typeface="Times New Roman" pitchFamily="18" charset="0"/>
              </a:rPr>
              <a:t>Екологічна грамотність і здорове життя</a:t>
            </a:r>
          </a:p>
        </p:txBody>
      </p:sp>
      <p:sp>
        <p:nvSpPr>
          <p:cNvPr id="18449" name="Прямоугольник 2"/>
          <p:cNvSpPr>
            <a:spLocks noChangeArrowheads="1"/>
          </p:cNvSpPr>
          <p:nvPr/>
        </p:nvSpPr>
        <p:spPr bwMode="auto">
          <a:xfrm>
            <a:off x="827088" y="1484313"/>
            <a:ext cx="3960812" cy="830262"/>
          </a:xfrm>
          <a:prstGeom prst="rect">
            <a:avLst/>
          </a:prstGeom>
          <a:noFill/>
          <a:ln w="9525">
            <a:noFill/>
            <a:miter lim="800000"/>
            <a:headEnd/>
            <a:tailEnd/>
          </a:ln>
        </p:spPr>
        <p:txBody>
          <a:bodyPr>
            <a:spAutoFit/>
          </a:bodyPr>
          <a:lstStyle/>
          <a:p>
            <a:pPr eaLnBrk="1" hangingPunct="1"/>
            <a:r>
              <a:rPr lang="uk-UA" altLang="ru-RU" sz="2400" b="1" i="1">
                <a:solidFill>
                  <a:srgbClr val="996633"/>
                </a:solidFill>
                <a:latin typeface="Times New Roman" pitchFamily="18" charset="0"/>
              </a:rPr>
              <a:t>Спілкування державною </a:t>
            </a:r>
          </a:p>
          <a:p>
            <a:pPr eaLnBrk="1" hangingPunct="1"/>
            <a:r>
              <a:rPr lang="uk-UA" altLang="ru-RU" sz="2400" b="1" i="1">
                <a:solidFill>
                  <a:srgbClr val="996633"/>
                </a:solidFill>
                <a:latin typeface="Times New Roman" pitchFamily="18" charset="0"/>
              </a:rPr>
              <a:t>мо</a:t>
            </a:r>
            <a:r>
              <a:rPr lang="ru-RU" altLang="ru-RU" sz="2400" b="1" i="1">
                <a:solidFill>
                  <a:srgbClr val="996633"/>
                </a:solidFill>
                <a:latin typeface="Times New Roman" pitchFamily="18" charset="0"/>
              </a:rPr>
              <a:t>вою</a:t>
            </a:r>
            <a:endParaRPr lang="uk-UA" altLang="ru-RU" sz="2400" b="1" i="1">
              <a:solidFill>
                <a:srgbClr val="996633"/>
              </a:solidFill>
              <a:latin typeface="Times New Roman" pitchFamily="18" charset="0"/>
            </a:endParaRPr>
          </a:p>
        </p:txBody>
      </p:sp>
      <p:sp>
        <p:nvSpPr>
          <p:cNvPr id="18450" name="Прямоугольник 3"/>
          <p:cNvSpPr>
            <a:spLocks noChangeArrowheads="1"/>
          </p:cNvSpPr>
          <p:nvPr/>
        </p:nvSpPr>
        <p:spPr bwMode="auto">
          <a:xfrm>
            <a:off x="900113" y="2420938"/>
            <a:ext cx="4160837" cy="830262"/>
          </a:xfrm>
          <a:prstGeom prst="rect">
            <a:avLst/>
          </a:prstGeom>
          <a:noFill/>
          <a:ln w="9525">
            <a:noFill/>
            <a:miter lim="800000"/>
            <a:headEnd/>
            <a:tailEnd/>
          </a:ln>
        </p:spPr>
        <p:txBody>
          <a:bodyPr>
            <a:spAutoFit/>
          </a:bodyPr>
          <a:lstStyle/>
          <a:p>
            <a:pPr eaLnBrk="1" hangingPunct="1"/>
            <a:r>
              <a:rPr lang="uk-UA" altLang="ru-RU" sz="2400" b="1" i="1">
                <a:solidFill>
                  <a:srgbClr val="990033"/>
                </a:solidFill>
                <a:latin typeface="Times New Roman" pitchFamily="18" charset="0"/>
              </a:rPr>
              <a:t>Спілкування іноземними мовами</a:t>
            </a:r>
          </a:p>
        </p:txBody>
      </p:sp>
      <p:sp>
        <p:nvSpPr>
          <p:cNvPr id="18451" name="Прямоугольник 4"/>
          <p:cNvSpPr>
            <a:spLocks noChangeArrowheads="1"/>
          </p:cNvSpPr>
          <p:nvPr/>
        </p:nvSpPr>
        <p:spPr bwMode="auto">
          <a:xfrm>
            <a:off x="900113" y="3357563"/>
            <a:ext cx="3697287" cy="830262"/>
          </a:xfrm>
          <a:prstGeom prst="rect">
            <a:avLst/>
          </a:prstGeom>
          <a:noFill/>
          <a:ln w="9525">
            <a:noFill/>
            <a:miter lim="800000"/>
            <a:headEnd/>
            <a:tailEnd/>
          </a:ln>
        </p:spPr>
        <p:txBody>
          <a:bodyPr>
            <a:spAutoFit/>
          </a:bodyPr>
          <a:lstStyle/>
          <a:p>
            <a:pPr eaLnBrk="1" hangingPunct="1"/>
            <a:r>
              <a:rPr lang="uk-UA" altLang="ru-RU" sz="2400" b="1" i="1">
                <a:solidFill>
                  <a:srgbClr val="336600"/>
                </a:solidFill>
                <a:latin typeface="Times New Roman" pitchFamily="18" charset="0"/>
              </a:rPr>
              <a:t>Математична компетентність</a:t>
            </a:r>
          </a:p>
        </p:txBody>
      </p:sp>
      <p:sp>
        <p:nvSpPr>
          <p:cNvPr id="18452" name="Прямоугольник 5"/>
          <p:cNvSpPr>
            <a:spLocks noChangeArrowheads="1"/>
          </p:cNvSpPr>
          <p:nvPr/>
        </p:nvSpPr>
        <p:spPr bwMode="auto">
          <a:xfrm>
            <a:off x="755650" y="4221163"/>
            <a:ext cx="3744913" cy="1200150"/>
          </a:xfrm>
          <a:prstGeom prst="rect">
            <a:avLst/>
          </a:prstGeom>
          <a:noFill/>
          <a:ln w="9525">
            <a:noFill/>
            <a:miter lim="800000"/>
            <a:headEnd/>
            <a:tailEnd/>
          </a:ln>
        </p:spPr>
        <p:txBody>
          <a:bodyPr>
            <a:spAutoFit/>
          </a:bodyPr>
          <a:lstStyle/>
          <a:p>
            <a:pPr eaLnBrk="1" hangingPunct="1"/>
            <a:r>
              <a:rPr lang="uk-UA" altLang="ru-RU" sz="2400" b="1" i="1">
                <a:solidFill>
                  <a:srgbClr val="800080"/>
                </a:solidFill>
                <a:latin typeface="Times New Roman" pitchFamily="18" charset="0"/>
              </a:rPr>
              <a:t>Основні </a:t>
            </a:r>
            <a:r>
              <a:rPr lang="ru-RU" altLang="ru-RU" sz="2400" b="1" i="1">
                <a:solidFill>
                  <a:srgbClr val="800080"/>
                </a:solidFill>
                <a:latin typeface="Times New Roman" pitchFamily="18" charset="0"/>
              </a:rPr>
              <a:t>к</a:t>
            </a:r>
            <a:r>
              <a:rPr lang="uk-UA" altLang="ru-RU" sz="2400" b="1" i="1">
                <a:solidFill>
                  <a:srgbClr val="800080"/>
                </a:solidFill>
                <a:latin typeface="Times New Roman" pitchFamily="18" charset="0"/>
              </a:rPr>
              <a:t>омпетентності </a:t>
            </a:r>
          </a:p>
          <a:p>
            <a:pPr eaLnBrk="1" hangingPunct="1"/>
            <a:r>
              <a:rPr lang="uk-UA" altLang="ru-RU" sz="2400" b="1" i="1">
                <a:solidFill>
                  <a:srgbClr val="800080"/>
                </a:solidFill>
                <a:latin typeface="Times New Roman" pitchFamily="18" charset="0"/>
              </a:rPr>
              <a:t>в природничих науках і технологіях</a:t>
            </a:r>
          </a:p>
        </p:txBody>
      </p:sp>
      <p:sp>
        <p:nvSpPr>
          <p:cNvPr id="18453" name="Прямоугольник 9"/>
          <p:cNvSpPr>
            <a:spLocks noChangeArrowheads="1"/>
          </p:cNvSpPr>
          <p:nvPr/>
        </p:nvSpPr>
        <p:spPr bwMode="auto">
          <a:xfrm>
            <a:off x="684213" y="5734050"/>
            <a:ext cx="4572000" cy="830263"/>
          </a:xfrm>
          <a:prstGeom prst="rect">
            <a:avLst/>
          </a:prstGeom>
          <a:noFill/>
          <a:ln w="9525">
            <a:noFill/>
            <a:miter lim="800000"/>
            <a:headEnd/>
            <a:tailEnd/>
          </a:ln>
        </p:spPr>
        <p:txBody>
          <a:bodyPr>
            <a:spAutoFit/>
          </a:bodyPr>
          <a:lstStyle/>
          <a:p>
            <a:pPr eaLnBrk="1" hangingPunct="1"/>
            <a:r>
              <a:rPr lang="uk-UA" altLang="ru-RU" sz="2400" b="1" i="1">
                <a:solidFill>
                  <a:srgbClr val="66FFFF"/>
                </a:solidFill>
                <a:latin typeface="Times New Roman" pitchFamily="18" charset="0"/>
              </a:rPr>
              <a:t>Соціальна і громадянська</a:t>
            </a:r>
            <a:r>
              <a:rPr lang="ru-RU" altLang="ru-RU" sz="2400" b="1" i="1">
                <a:solidFill>
                  <a:srgbClr val="66FFFF"/>
                </a:solidFill>
                <a:latin typeface="Times New Roman" pitchFamily="18" charset="0"/>
              </a:rPr>
              <a:t> </a:t>
            </a:r>
            <a:r>
              <a:rPr lang="uk-UA" altLang="ru-RU" sz="2400" b="1" i="1">
                <a:solidFill>
                  <a:srgbClr val="66FFFF"/>
                </a:solidFill>
                <a:latin typeface="Times New Roman" pitchFamily="18" charset="0"/>
              </a:rPr>
              <a:t>компетентності</a:t>
            </a:r>
          </a:p>
        </p:txBody>
      </p:sp>
      <p:sp>
        <p:nvSpPr>
          <p:cNvPr id="18454" name="WordArt 6"/>
          <p:cNvSpPr>
            <a:spLocks noChangeArrowheads="1" noChangeShapeType="1"/>
          </p:cNvSpPr>
          <p:nvPr/>
        </p:nvSpPr>
        <p:spPr bwMode="auto">
          <a:xfrm>
            <a:off x="250825" y="188913"/>
            <a:ext cx="8642350" cy="1295400"/>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10 ключових компетентностей</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нової української школи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sz="half" idx="1"/>
          </p:nvPr>
        </p:nvSpPr>
        <p:spPr>
          <a:xfrm>
            <a:off x="468313" y="1484313"/>
            <a:ext cx="8207375" cy="5113337"/>
          </a:xfrm>
        </p:spPr>
        <p:txBody>
          <a:bodyPr/>
          <a:lstStyle/>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Вирішення проблем.</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Уміння оцінювати ризики.</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Ініціативність.</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Уміння прийняти рішення.</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Конструктивне управління емоціями.</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Критичне мислення.</a:t>
            </a:r>
          </a:p>
          <a:p>
            <a:pPr marL="609600" indent="-609600" algn="just">
              <a:lnSpc>
                <a:spcPct val="80000"/>
              </a:lnSpc>
              <a:buFont typeface="Wingdings 3" pitchFamily="18" charset="2"/>
              <a:buAutoNum type="arabicPeriod"/>
            </a:pPr>
            <a:r>
              <a:rPr lang="uk-UA" sz="4000" dirty="0" smtClean="0">
                <a:solidFill>
                  <a:srgbClr val="002060"/>
                </a:solidFill>
                <a:latin typeface="Times New Roman" pitchFamily="18" charset="0"/>
              </a:rPr>
              <a:t>Креативність.</a:t>
            </a:r>
          </a:p>
          <a:p>
            <a:pPr marL="609600" indent="-609600">
              <a:lnSpc>
                <a:spcPct val="80000"/>
              </a:lnSpc>
              <a:buFontTx/>
              <a:buNone/>
            </a:pPr>
            <a:endParaRPr lang="ru-RU" sz="4000" dirty="0" smtClean="0">
              <a:latin typeface="Times New Roman" pitchFamily="18" charset="0"/>
            </a:endParaRPr>
          </a:p>
        </p:txBody>
      </p:sp>
      <p:sp>
        <p:nvSpPr>
          <p:cNvPr id="19459" name="WordArt 6"/>
          <p:cNvSpPr>
            <a:spLocks noChangeArrowheads="1" noChangeShapeType="1"/>
          </p:cNvSpPr>
          <p:nvPr/>
        </p:nvSpPr>
        <p:spPr bwMode="auto">
          <a:xfrm>
            <a:off x="1403350" y="188913"/>
            <a:ext cx="6769100" cy="1079500"/>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7 "наскрізних"</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навичок і вмінь</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Shape 138" descr="Airline-Cockpit.jpg"/>
          <p:cNvPicPr preferRelativeResize="0">
            <a:picLocks noGrp="1" noChangeAspect="1" noChangeArrowheads="1"/>
          </p:cNvPicPr>
          <p:nvPr>
            <p:ph idx="1"/>
          </p:nvPr>
        </p:nvPicPr>
        <p:blipFill>
          <a:blip r:embed="rId2"/>
          <a:srcRect b="7397"/>
          <a:stretch>
            <a:fillRect/>
          </a:stretch>
        </p:blipFill>
        <p:spPr>
          <a:xfrm>
            <a:off x="0" y="1844675"/>
            <a:ext cx="9144000" cy="5013325"/>
          </a:xfrm>
          <a:noFill/>
        </p:spPr>
      </p:pic>
      <p:sp>
        <p:nvSpPr>
          <p:cNvPr id="21507" name="WordArt 6"/>
          <p:cNvSpPr>
            <a:spLocks noChangeArrowheads="1" noChangeShapeType="1"/>
          </p:cNvSpPr>
          <p:nvPr/>
        </p:nvSpPr>
        <p:spPr bwMode="auto">
          <a:xfrm>
            <a:off x="250825" y="188913"/>
            <a:ext cx="8713788" cy="1511300"/>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Ми готуємо учнів до професій,</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які зараз не існують,</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та учимо вирішувати проблеми,</a:t>
            </a:r>
          </a:p>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про які ще не знаємо</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AutoShape 3"/>
          <p:cNvSpPr>
            <a:spLocks noGrp="1" noChangeArrowheads="1"/>
          </p:cNvSpPr>
          <p:nvPr>
            <p:ph type="body" idx="1"/>
          </p:nvPr>
        </p:nvSpPr>
        <p:spPr>
          <a:xfrm>
            <a:off x="323850" y="1844675"/>
            <a:ext cx="8229600" cy="4525963"/>
          </a:xfrm>
          <a:prstGeom prst="wedgeRoundRectCallout">
            <a:avLst>
              <a:gd name="adj1" fmla="val -43171"/>
              <a:gd name="adj2" fmla="val 60977"/>
              <a:gd name="adj3" fmla="val 16667"/>
            </a:avLst>
          </a:prstGeom>
          <a:solidFill>
            <a:srgbClr val="FFCCFF"/>
          </a:solidFill>
          <a:effectLst>
            <a:outerShdw dist="107763" dir="2700000" algn="ctr" rotWithShape="0">
              <a:srgbClr val="D60093">
                <a:alpha val="50000"/>
              </a:srgbClr>
            </a:outerShdw>
          </a:effectLst>
        </p:spPr>
        <p:txBody>
          <a:bodyPr/>
          <a:lstStyle/>
          <a:p>
            <a:pPr>
              <a:lnSpc>
                <a:spcPct val="80000"/>
              </a:lnSpc>
              <a:defRPr/>
            </a:pPr>
            <a:r>
              <a:rPr lang="uk-UA" sz="2400" dirty="0" smtClean="0">
                <a:solidFill>
                  <a:srgbClr val="002060"/>
                </a:solidFill>
              </a:rPr>
              <a:t>Уміння ефективного спілкування (як усного, так і письмового).</a:t>
            </a:r>
          </a:p>
          <a:p>
            <a:pPr>
              <a:lnSpc>
                <a:spcPct val="80000"/>
              </a:lnSpc>
              <a:defRPr/>
            </a:pPr>
            <a:r>
              <a:rPr lang="uk-UA" sz="2400" dirty="0" smtClean="0">
                <a:solidFill>
                  <a:srgbClr val="002060"/>
                </a:solidFill>
              </a:rPr>
              <a:t>Чесність.</a:t>
            </a:r>
          </a:p>
          <a:p>
            <a:pPr>
              <a:lnSpc>
                <a:spcPct val="80000"/>
              </a:lnSpc>
              <a:defRPr/>
            </a:pPr>
            <a:r>
              <a:rPr lang="uk-UA" sz="2400" dirty="0" smtClean="0">
                <a:solidFill>
                  <a:srgbClr val="002060"/>
                </a:solidFill>
              </a:rPr>
              <a:t>Здатність працювати у колективі.</a:t>
            </a:r>
          </a:p>
          <a:p>
            <a:pPr>
              <a:lnSpc>
                <a:spcPct val="80000"/>
              </a:lnSpc>
              <a:defRPr/>
            </a:pPr>
            <a:r>
              <a:rPr lang="uk-UA" sz="2400" dirty="0" smtClean="0">
                <a:solidFill>
                  <a:srgbClr val="002060"/>
                </a:solidFill>
              </a:rPr>
              <a:t>Уміння налагоджувати міжособистісні стосунки.</a:t>
            </a:r>
          </a:p>
          <a:p>
            <a:pPr>
              <a:lnSpc>
                <a:spcPct val="80000"/>
              </a:lnSpc>
              <a:defRPr/>
            </a:pPr>
            <a:r>
              <a:rPr lang="uk-UA" sz="2400" dirty="0" smtClean="0">
                <a:solidFill>
                  <a:srgbClr val="002060"/>
                </a:solidFill>
              </a:rPr>
              <a:t>Вмотивованість і ініціативність.</a:t>
            </a:r>
          </a:p>
          <a:p>
            <a:pPr>
              <a:lnSpc>
                <a:spcPct val="80000"/>
              </a:lnSpc>
              <a:defRPr/>
            </a:pPr>
            <a:r>
              <a:rPr lang="uk-UA" sz="2400" dirty="0" smtClean="0">
                <a:solidFill>
                  <a:srgbClr val="002060"/>
                </a:solidFill>
              </a:rPr>
              <a:t>Аналітичне мислення.</a:t>
            </a:r>
          </a:p>
          <a:p>
            <a:pPr>
              <a:lnSpc>
                <a:spcPct val="80000"/>
              </a:lnSpc>
              <a:defRPr/>
            </a:pPr>
            <a:r>
              <a:rPr lang="uk-UA" sz="2400" dirty="0" smtClean="0">
                <a:solidFill>
                  <a:srgbClr val="002060"/>
                </a:solidFill>
              </a:rPr>
              <a:t>Гнучкість і адаптивність.</a:t>
            </a:r>
          </a:p>
          <a:p>
            <a:pPr>
              <a:lnSpc>
                <a:spcPct val="80000"/>
              </a:lnSpc>
              <a:defRPr/>
            </a:pPr>
            <a:r>
              <a:rPr lang="uk-UA" sz="2400" dirty="0" smtClean="0">
                <a:solidFill>
                  <a:srgbClr val="002060"/>
                </a:solidFill>
              </a:rPr>
              <a:t>Комп’ютерна грамотність.</a:t>
            </a:r>
          </a:p>
          <a:p>
            <a:pPr>
              <a:lnSpc>
                <a:spcPct val="80000"/>
              </a:lnSpc>
              <a:defRPr/>
            </a:pPr>
            <a:r>
              <a:rPr lang="uk-UA" sz="2400" dirty="0" smtClean="0">
                <a:solidFill>
                  <a:srgbClr val="002060"/>
                </a:solidFill>
              </a:rPr>
              <a:t>Упевненість у собі.</a:t>
            </a:r>
            <a:endParaRPr lang="ru-RU" sz="2400" dirty="0" smtClean="0">
              <a:solidFill>
                <a:srgbClr val="002060"/>
              </a:solidFill>
            </a:endParaRPr>
          </a:p>
        </p:txBody>
      </p:sp>
      <p:sp>
        <p:nvSpPr>
          <p:cNvPr id="23555" name="WordArt 6"/>
          <p:cNvSpPr>
            <a:spLocks noChangeArrowheads="1" noChangeShapeType="1"/>
          </p:cNvSpPr>
          <p:nvPr/>
        </p:nvSpPr>
        <p:spPr bwMode="auto">
          <a:xfrm>
            <a:off x="323850" y="188913"/>
            <a:ext cx="8424863" cy="1439862"/>
          </a:xfrm>
          <a:prstGeom prst="rect">
            <a:avLst/>
          </a:prstGeom>
        </p:spPr>
        <p:txBody>
          <a:bodyPr wrap="none" fromWordArt="1">
            <a:prstTxWarp prst="textPlain">
              <a:avLst>
                <a:gd name="adj" fmla="val 50000"/>
              </a:avLst>
            </a:prstTxWarp>
          </a:bodyPr>
          <a:lstStyle/>
          <a:p>
            <a:pPr algn="ctr"/>
            <a:r>
              <a:rPr lang="ru-RU"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10 </a:t>
            </a:r>
            <a:r>
              <a:rPr lang="ru-RU" b="1" i="1" kern="10" dirty="0" err="1">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найбільш</a:t>
            </a:r>
            <a:r>
              <a:rPr lang="ru-RU"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r>
              <a:rPr lang="ru-RU" b="1" i="1" kern="10" dirty="0" err="1">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важливих</a:t>
            </a:r>
            <a:r>
              <a:rPr lang="ru-RU"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p>
          <a:p>
            <a:pPr algn="ctr"/>
            <a:r>
              <a:rPr lang="ru-RU" b="1" i="1" kern="10" dirty="0" err="1">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якостей</a:t>
            </a:r>
            <a:r>
              <a:rPr lang="ru-RU"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r>
              <a:rPr lang="ru-RU" b="1" i="1" kern="10" dirty="0" err="1"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учня</a:t>
            </a:r>
            <a:endParaRPr lang="ru-RU"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WordArt 5"/>
          <p:cNvSpPr>
            <a:spLocks noChangeArrowheads="1" noChangeShapeType="1"/>
          </p:cNvSpPr>
          <p:nvPr/>
        </p:nvSpPr>
        <p:spPr bwMode="auto">
          <a:xfrm>
            <a:off x="1187450" y="333375"/>
            <a:ext cx="6862763" cy="647700"/>
          </a:xfrm>
          <a:prstGeom prst="rect">
            <a:avLst/>
          </a:prstGeom>
        </p:spPr>
        <p:txBody>
          <a:bodyPr wrap="none" fromWordArt="1">
            <a:prstTxWarp prst="textPlain">
              <a:avLst>
                <a:gd name="adj" fmla="val 50000"/>
              </a:avLst>
            </a:prstTxWarp>
          </a:bodyPr>
          <a:lstStyle/>
          <a:p>
            <a:pPr algn="ctr"/>
            <a:r>
              <a:rPr lang="ru-RU" sz="3600" b="1" i="1" kern="10" dirty="0" err="1"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Завдання</a:t>
            </a:r>
            <a:r>
              <a:rPr lang="ru-RU" sz="3600" b="1"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r>
              <a:rPr lang="ru-RU" sz="3600" b="1" i="1" kern="10" dirty="0" err="1"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вчителя</a:t>
            </a:r>
            <a:r>
              <a:rPr lang="ru-RU" sz="3600" b="1"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r>
              <a:rPr lang="ru-RU" sz="3600"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на </a:t>
            </a:r>
            <a:r>
              <a:rPr lang="ru-RU" sz="3600" b="1" i="1" kern="10" dirty="0" err="1">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сьогодні</a:t>
            </a:r>
            <a:endParaRPr lang="ru-RU" sz="3600" b="1" i="1" kern="10" dirty="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endParaRPr>
          </a:p>
        </p:txBody>
      </p:sp>
      <p:sp>
        <p:nvSpPr>
          <p:cNvPr id="63493" name="AutoShape 5"/>
          <p:cNvSpPr>
            <a:spLocks noChangeArrowheads="1"/>
          </p:cNvSpPr>
          <p:nvPr/>
        </p:nvSpPr>
        <p:spPr bwMode="auto">
          <a:xfrm>
            <a:off x="611188" y="1412875"/>
            <a:ext cx="7993062" cy="1079500"/>
          </a:xfrm>
          <a:prstGeom prst="flowChartAlternateProcess">
            <a:avLst/>
          </a:prstGeom>
          <a:solidFill>
            <a:srgbClr val="FFFF00"/>
          </a:solidFill>
          <a:ln w="9525">
            <a:solidFill>
              <a:srgbClr val="FF33CC"/>
            </a:solidFill>
            <a:miter lim="800000"/>
            <a:headEnd/>
            <a:tailEnd/>
          </a:ln>
          <a:effectLst>
            <a:outerShdw dist="107763" dir="2700000" algn="ctr" rotWithShape="0">
              <a:schemeClr val="bg2">
                <a:alpha val="50000"/>
              </a:schemeClr>
            </a:outerShdw>
          </a:effectLst>
        </p:spPr>
        <p:txBody>
          <a:bodyPr wrap="none" anchor="ctr"/>
          <a:lstStyle/>
          <a:p>
            <a:pPr algn="dist">
              <a:defRPr/>
            </a:pPr>
            <a:r>
              <a:rPr lang="uk-UA" sz="2400" b="1">
                <a:effectLst>
                  <a:outerShdw blurRad="38100" dist="38100" dir="2700000" algn="tl">
                    <a:srgbClr val="FFFFFF"/>
                  </a:outerShdw>
                </a:effectLst>
              </a:rPr>
              <a:t>Вчителі мають охоплювати формування “м'яких </a:t>
            </a:r>
          </a:p>
          <a:p>
            <a:pPr algn="dist">
              <a:defRPr/>
            </a:pPr>
            <a:r>
              <a:rPr lang="uk-UA" sz="2400" b="1">
                <a:effectLst>
                  <a:outerShdw blurRad="38100" dist="38100" dir="2700000" algn="tl">
                    <a:srgbClr val="FFFFFF"/>
                  </a:outerShdw>
                </a:effectLst>
              </a:rPr>
              <a:t>навичок” у межах традиційних дисциплін.</a:t>
            </a:r>
          </a:p>
        </p:txBody>
      </p:sp>
      <p:sp>
        <p:nvSpPr>
          <p:cNvPr id="63495" name="AutoShape 7"/>
          <p:cNvSpPr>
            <a:spLocks noChangeArrowheads="1"/>
          </p:cNvSpPr>
          <p:nvPr/>
        </p:nvSpPr>
        <p:spPr bwMode="auto">
          <a:xfrm>
            <a:off x="611188" y="2708275"/>
            <a:ext cx="7993062" cy="1079500"/>
          </a:xfrm>
          <a:prstGeom prst="flowChartAlternateProcess">
            <a:avLst/>
          </a:prstGeom>
          <a:solidFill>
            <a:srgbClr val="FFFF00"/>
          </a:solidFill>
          <a:ln w="9525">
            <a:solidFill>
              <a:srgbClr val="FF33CC"/>
            </a:solidFill>
            <a:miter lim="800000"/>
            <a:headEnd/>
            <a:tailEnd/>
          </a:ln>
          <a:effectLst>
            <a:outerShdw dist="107763" dir="2700000" algn="ctr" rotWithShape="0">
              <a:schemeClr val="bg2">
                <a:alpha val="50000"/>
              </a:schemeClr>
            </a:outerShdw>
          </a:effectLst>
        </p:spPr>
        <p:txBody>
          <a:bodyPr wrap="none" anchor="ctr"/>
          <a:lstStyle/>
          <a:p>
            <a:pPr algn="dist">
              <a:defRPr/>
            </a:pPr>
            <a:r>
              <a:rPr lang="uk-UA" b="1">
                <a:effectLst>
                  <a:outerShdw blurRad="38100" dist="38100" dir="2700000" algn="tl">
                    <a:srgbClr val="FFFFFF"/>
                  </a:outerShdw>
                </a:effectLst>
              </a:rPr>
              <a:t>Поступово переходити від змісту певного предмета до розвитку </a:t>
            </a:r>
          </a:p>
          <a:p>
            <a:pPr algn="dist">
              <a:defRPr/>
            </a:pPr>
            <a:r>
              <a:rPr lang="uk-UA" b="1">
                <a:effectLst>
                  <a:outerShdw blurRad="38100" dist="38100" dir="2700000" algn="tl">
                    <a:srgbClr val="FFFFFF"/>
                  </a:outerShdw>
                </a:effectLst>
              </a:rPr>
              <a:t>навичок й особистісних якостей учнів. </a:t>
            </a:r>
          </a:p>
        </p:txBody>
      </p:sp>
      <p:sp>
        <p:nvSpPr>
          <p:cNvPr id="63496" name="AutoShape 8"/>
          <p:cNvSpPr>
            <a:spLocks noChangeArrowheads="1"/>
          </p:cNvSpPr>
          <p:nvPr/>
        </p:nvSpPr>
        <p:spPr bwMode="auto">
          <a:xfrm>
            <a:off x="611188" y="2708275"/>
            <a:ext cx="8137525" cy="1079500"/>
          </a:xfrm>
          <a:prstGeom prst="flowChartAlternateProcess">
            <a:avLst/>
          </a:prstGeom>
          <a:solidFill>
            <a:srgbClr val="FFFF00"/>
          </a:solidFill>
          <a:ln w="9525">
            <a:solidFill>
              <a:srgbClr val="FF33CC"/>
            </a:solidFill>
            <a:miter lim="800000"/>
            <a:headEnd/>
            <a:tailEnd/>
          </a:ln>
          <a:effectLst>
            <a:outerShdw dist="107763" dir="2700000" algn="ctr" rotWithShape="0">
              <a:schemeClr val="bg2">
                <a:alpha val="50000"/>
              </a:schemeClr>
            </a:outerShdw>
          </a:effectLst>
        </p:spPr>
        <p:txBody>
          <a:bodyPr wrap="none" anchor="ctr"/>
          <a:lstStyle/>
          <a:p>
            <a:pPr algn="dist">
              <a:defRPr/>
            </a:pPr>
            <a:r>
              <a:rPr lang="uk-UA" sz="2400" b="1">
                <a:effectLst>
                  <a:outerShdw blurRad="38100" dist="38100" dir="2700000" algn="tl">
                    <a:srgbClr val="FFFFFF"/>
                  </a:outerShdw>
                </a:effectLst>
              </a:rPr>
              <a:t>Поступово переходити від змісту певного предмета </a:t>
            </a:r>
          </a:p>
          <a:p>
            <a:pPr algn="dist">
              <a:defRPr/>
            </a:pPr>
            <a:r>
              <a:rPr lang="uk-UA" sz="2400" b="1">
                <a:effectLst>
                  <a:outerShdw blurRad="38100" dist="38100" dir="2700000" algn="tl">
                    <a:srgbClr val="FFFFFF"/>
                  </a:outerShdw>
                </a:effectLst>
              </a:rPr>
              <a:t>до розвитку навичок й особистісних якостей учнів. </a:t>
            </a:r>
          </a:p>
        </p:txBody>
      </p:sp>
      <p:sp>
        <p:nvSpPr>
          <p:cNvPr id="63497" name="AutoShape 9"/>
          <p:cNvSpPr>
            <a:spLocks noChangeArrowheads="1"/>
          </p:cNvSpPr>
          <p:nvPr/>
        </p:nvSpPr>
        <p:spPr bwMode="auto">
          <a:xfrm>
            <a:off x="611188" y="4076700"/>
            <a:ext cx="7993062" cy="1079500"/>
          </a:xfrm>
          <a:prstGeom prst="flowChartAlternateProcess">
            <a:avLst/>
          </a:prstGeom>
          <a:solidFill>
            <a:srgbClr val="FFFF00"/>
          </a:solidFill>
          <a:ln w="9525">
            <a:solidFill>
              <a:srgbClr val="FF33CC"/>
            </a:solidFill>
            <a:miter lim="800000"/>
            <a:headEnd/>
            <a:tailEnd/>
          </a:ln>
          <a:effectLst>
            <a:outerShdw dist="107763" dir="2700000" algn="ctr" rotWithShape="0">
              <a:schemeClr val="bg2">
                <a:alpha val="50000"/>
              </a:schemeClr>
            </a:outerShdw>
          </a:effectLst>
        </p:spPr>
        <p:txBody>
          <a:bodyPr wrap="none" anchor="ctr"/>
          <a:lstStyle/>
          <a:p>
            <a:pPr algn="dist">
              <a:defRPr/>
            </a:pPr>
            <a:r>
              <a:rPr lang="uk-UA" sz="2400" b="1">
                <a:effectLst>
                  <a:outerShdw blurRad="38100" dist="38100" dir="2700000" algn="tl">
                    <a:srgbClr val="FFFFFF"/>
                  </a:outerShdw>
                </a:effectLst>
              </a:rPr>
              <a:t>Вчителі повинні перевіряти не тільки те, скільки </a:t>
            </a:r>
          </a:p>
          <a:p>
            <a:pPr algn="dist">
              <a:defRPr/>
            </a:pPr>
            <a:r>
              <a:rPr lang="uk-UA" sz="2400" b="1">
                <a:effectLst>
                  <a:outerShdw blurRad="38100" dist="38100" dir="2700000" algn="tl">
                    <a:srgbClr val="FFFFFF"/>
                  </a:outerShdw>
                </a:effectLst>
              </a:rPr>
              <a:t>фактів здатні запам'ятати учні, а те, як вони вміють </a:t>
            </a:r>
          </a:p>
          <a:p>
            <a:pPr algn="dist">
              <a:defRPr/>
            </a:pPr>
            <a:r>
              <a:rPr lang="uk-UA" sz="2400" b="1">
                <a:effectLst>
                  <a:outerShdw blurRad="38100" dist="38100" dir="2700000" algn="tl">
                    <a:srgbClr val="FFFFFF"/>
                  </a:outerShdw>
                </a:effectLst>
              </a:rPr>
              <a:t>мислити й навчатися самостійно.</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k-UA"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Вправа </a:t>
            </a:r>
            <a:r>
              <a:rPr lang="uk-UA" sz="3600"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a:t>
            </a:r>
            <a:r>
              <a:rPr lang="uk-UA" sz="3600" i="1" kern="10" dirty="0" err="1"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”Казка</a:t>
            </a:r>
            <a:r>
              <a:rPr lang="uk-UA" sz="3600"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і </a:t>
            </a:r>
            <a:r>
              <a:rPr lang="uk-UA" sz="3600" i="1" kern="10" dirty="0" err="1"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реальність”</a:t>
            </a:r>
            <a:r>
              <a:rPr lang="uk-UA" sz="3600" i="1" kern="10" dirty="0" smtClean="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 </a:t>
            </a:r>
            <a:endParaRPr lang="ru-RU" dirty="0"/>
          </a:p>
        </p:txBody>
      </p:sp>
      <p:pic>
        <p:nvPicPr>
          <p:cNvPr id="4" name="Picture 4" descr="\\Nata-oksana\NATA\Пирог\pro_vrodlyvu_i_rozumnu_pryncesu_Galyna_Rymar.jpg"/>
          <p:cNvPicPr>
            <a:picLocks noGrp="1" noChangeAspect="1" noChangeArrowheads="1"/>
          </p:cNvPicPr>
          <p:nvPr>
            <p:ph idx="1"/>
          </p:nvPr>
        </p:nvPicPr>
        <p:blipFill>
          <a:blip r:embed="rId2"/>
          <a:srcRect/>
          <a:stretch>
            <a:fillRect/>
          </a:stretch>
        </p:blipFill>
        <p:spPr>
          <a:xfrm>
            <a:off x="928663" y="1609725"/>
            <a:ext cx="6572296" cy="4846638"/>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79388" y="1484313"/>
            <a:ext cx="7750198" cy="4968875"/>
          </a:xfrm>
        </p:spPr>
        <p:txBody>
          <a:bodyPr/>
          <a:lstStyle/>
          <a:p>
            <a:pPr marL="0" indent="0" algn="just">
              <a:lnSpc>
                <a:spcPct val="90000"/>
              </a:lnSpc>
              <a:buFontTx/>
              <a:buNone/>
              <a:defRPr/>
            </a:pPr>
            <a:r>
              <a:rPr lang="uk-UA" dirty="0" smtClean="0">
                <a:effectLst>
                  <a:outerShdw blurRad="38100" dist="38100" dir="2700000" algn="tl">
                    <a:srgbClr val="C0C0C0"/>
                  </a:outerShdw>
                </a:effectLst>
              </a:rPr>
              <a:t>      	Якщо ви вибрали поводження </a:t>
            </a:r>
            <a:r>
              <a:rPr lang="uk-UA" b="1" i="1" dirty="0" smtClean="0">
                <a:solidFill>
                  <a:srgbClr val="003399"/>
                </a:solidFill>
                <a:effectLst>
                  <a:outerShdw blurRad="38100" dist="38100" dir="2700000" algn="tl">
                    <a:srgbClr val="C0C0C0"/>
                  </a:outerShdw>
                </a:effectLst>
              </a:rPr>
              <a:t>принцеси</a:t>
            </a:r>
            <a:r>
              <a:rPr lang="uk-UA" dirty="0" smtClean="0">
                <a:effectLst>
                  <a:outerShdw blurRad="38100" dist="38100" dir="2700000" algn="tl">
                    <a:srgbClr val="C0C0C0"/>
                  </a:outerShdw>
                </a:effectLst>
              </a:rPr>
              <a:t>, то відмінною вашою рисою є ваша чутливість, що часто бере гору над розумом. Чи дозволяєте ви своїм однокласникам </a:t>
            </a:r>
            <a:r>
              <a:rPr lang="uk-UA" dirty="0" err="1" smtClean="0">
                <a:effectLst>
                  <a:outerShdw blurRad="38100" dist="38100" dir="2700000" algn="tl">
                    <a:srgbClr val="C0C0C0"/>
                  </a:outerShdw>
                </a:effectLst>
              </a:rPr>
              <a:t>“сідати</a:t>
            </a:r>
            <a:r>
              <a:rPr lang="uk-UA" dirty="0" smtClean="0">
                <a:effectLst>
                  <a:outerShdw blurRad="38100" dist="38100" dir="2700000" algn="tl">
                    <a:srgbClr val="C0C0C0"/>
                  </a:outerShdw>
                </a:effectLst>
              </a:rPr>
              <a:t> на </a:t>
            </a:r>
            <a:r>
              <a:rPr lang="uk-UA" dirty="0" err="1" smtClean="0">
                <a:effectLst>
                  <a:outerShdw blurRad="38100" dist="38100" dir="2700000" algn="tl">
                    <a:srgbClr val="C0C0C0"/>
                  </a:outerShdw>
                </a:effectLst>
              </a:rPr>
              <a:t>голову”</a:t>
            </a:r>
            <a:r>
              <a:rPr lang="uk-UA" dirty="0" smtClean="0">
                <a:effectLst>
                  <a:outerShdw blurRad="38100" dist="38100" dir="2700000" algn="tl">
                    <a:srgbClr val="C0C0C0"/>
                  </a:outerShdw>
                </a:effectLst>
              </a:rPr>
              <a:t>? Ви, як правило, добре відчуваєте свого співрозмовника: знаєте його настрій, вибираєте правильний тон і необхідні слова. </a:t>
            </a:r>
          </a:p>
        </p:txBody>
      </p:sp>
      <p:sp>
        <p:nvSpPr>
          <p:cNvPr id="39939" name="WordArt 5"/>
          <p:cNvSpPr>
            <a:spLocks noChangeArrowheads="1" noChangeShapeType="1"/>
          </p:cNvSpPr>
          <p:nvPr/>
        </p:nvSpPr>
        <p:spPr bwMode="auto">
          <a:xfrm>
            <a:off x="1187450" y="333375"/>
            <a:ext cx="6862763" cy="792163"/>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Принцеса</a:t>
            </a:r>
          </a:p>
        </p:txBody>
      </p:sp>
      <p:sp>
        <p:nvSpPr>
          <p:cNvPr id="39940" name="WordArt 5"/>
          <p:cNvSpPr>
            <a:spLocks noChangeArrowheads="1" noChangeShapeType="1"/>
          </p:cNvSpPr>
          <p:nvPr/>
        </p:nvSpPr>
        <p:spPr bwMode="auto">
          <a:xfrm>
            <a:off x="1187450" y="333375"/>
            <a:ext cx="6862763" cy="792163"/>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Принцеса</a:t>
            </a:r>
          </a:p>
        </p:txBody>
      </p:sp>
      <p:pic>
        <p:nvPicPr>
          <p:cNvPr id="39941" name="Рисунок 1" descr="Результат пошуку зображень за запитом &quot;картинка принцеси&quot;"/>
          <p:cNvPicPr>
            <a:picLocks noChangeAspect="1" noChangeArrowheads="1"/>
          </p:cNvPicPr>
          <p:nvPr/>
        </p:nvPicPr>
        <p:blipFill>
          <a:blip r:embed="rId2"/>
          <a:srcRect/>
          <a:stretch>
            <a:fillRect/>
          </a:stretch>
        </p:blipFill>
        <p:spPr bwMode="auto">
          <a:xfrm>
            <a:off x="0" y="-171450"/>
            <a:ext cx="1033463" cy="216058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468313" y="1600200"/>
            <a:ext cx="7604149" cy="4525963"/>
          </a:xfrm>
        </p:spPr>
        <p:txBody>
          <a:bodyPr/>
          <a:lstStyle/>
          <a:p>
            <a:pPr marL="0" indent="0" algn="just">
              <a:buFontTx/>
              <a:buNone/>
              <a:defRPr/>
            </a:pPr>
            <a:r>
              <a:rPr lang="uk-UA" dirty="0" smtClean="0"/>
              <a:t>     </a:t>
            </a:r>
            <a:r>
              <a:rPr lang="uk-UA" dirty="0" smtClean="0">
                <a:effectLst>
                  <a:outerShdw blurRad="38100" dist="38100" dir="2700000" algn="tl">
                    <a:srgbClr val="C0C0C0"/>
                  </a:outerShdw>
                </a:effectLst>
              </a:rPr>
              <a:t>Якщо дитина вибирає дії </a:t>
            </a:r>
            <a:r>
              <a:rPr lang="uk-UA" b="1" i="1" dirty="0" smtClean="0">
                <a:solidFill>
                  <a:srgbClr val="003399"/>
                </a:solidFill>
                <a:effectLst>
                  <a:outerShdw blurRad="38100" dist="38100" dir="2700000" algn="tl">
                    <a:srgbClr val="C0C0C0"/>
                  </a:outerShdw>
                </a:effectLst>
              </a:rPr>
              <a:t>радника, </a:t>
            </a:r>
            <a:r>
              <a:rPr lang="uk-UA" dirty="0" smtClean="0">
                <a:effectLst>
                  <a:outerShdw blurRad="38100" dist="38100" dir="2700000" algn="tl">
                    <a:srgbClr val="C0C0C0"/>
                  </a:outerShdw>
                </a:effectLst>
              </a:rPr>
              <a:t>то її можна назвати мудрою, ґрунтовною людиною. Вона послідовна у своїй діяльності. Чітко формулюєте перед собою завдання і прагнете їх виконати. </a:t>
            </a:r>
          </a:p>
          <a:p>
            <a:pPr marL="0" indent="0" algn="just">
              <a:buFontTx/>
              <a:buNone/>
              <a:defRPr/>
            </a:pPr>
            <a:r>
              <a:rPr lang="uk-UA" dirty="0" smtClean="0">
                <a:effectLst>
                  <a:outerShdw blurRad="38100" dist="38100" dir="2700000" algn="tl">
                    <a:srgbClr val="C0C0C0"/>
                  </a:outerShdw>
                </a:effectLst>
              </a:rPr>
              <a:t> Прагнете самовдосконалення.</a:t>
            </a:r>
            <a:endParaRPr lang="uk-UA" dirty="0" smtClean="0">
              <a:solidFill>
                <a:srgbClr val="003399"/>
              </a:solidFill>
              <a:effectLst>
                <a:outerShdw blurRad="38100" dist="38100" dir="2700000" algn="tl">
                  <a:srgbClr val="C0C0C0"/>
                </a:outerShdw>
              </a:effectLst>
            </a:endParaRPr>
          </a:p>
        </p:txBody>
      </p:sp>
      <p:sp>
        <p:nvSpPr>
          <p:cNvPr id="40963" name="WordArt 5"/>
          <p:cNvSpPr>
            <a:spLocks noChangeArrowheads="1" noChangeShapeType="1"/>
          </p:cNvSpPr>
          <p:nvPr/>
        </p:nvSpPr>
        <p:spPr bwMode="auto">
          <a:xfrm>
            <a:off x="2268538" y="333375"/>
            <a:ext cx="4679950" cy="792163"/>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Радник</a:t>
            </a:r>
          </a:p>
        </p:txBody>
      </p:sp>
      <p:sp>
        <p:nvSpPr>
          <p:cNvPr id="40964" name="WordArt 5"/>
          <p:cNvSpPr>
            <a:spLocks noChangeArrowheads="1" noChangeShapeType="1"/>
          </p:cNvSpPr>
          <p:nvPr/>
        </p:nvSpPr>
        <p:spPr bwMode="auto">
          <a:xfrm>
            <a:off x="2268538" y="333375"/>
            <a:ext cx="4679950" cy="792163"/>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Радник</a:t>
            </a:r>
          </a:p>
        </p:txBody>
      </p:sp>
      <p:pic>
        <p:nvPicPr>
          <p:cNvPr id="40965" name="Рисунок 6"/>
          <p:cNvPicPr>
            <a:picLocks noChangeAspect="1" noChangeArrowheads="1"/>
          </p:cNvPicPr>
          <p:nvPr/>
        </p:nvPicPr>
        <p:blipFill>
          <a:blip r:embed="rId2"/>
          <a:srcRect/>
          <a:stretch>
            <a:fillRect/>
          </a:stretch>
        </p:blipFill>
        <p:spPr bwMode="auto">
          <a:xfrm>
            <a:off x="6804025" y="4581525"/>
            <a:ext cx="1581150" cy="216058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1"/>
          </p:nvPr>
        </p:nvSpPr>
        <p:spPr>
          <a:xfrm>
            <a:off x="250825" y="1600200"/>
            <a:ext cx="7750199" cy="4525963"/>
          </a:xfrm>
        </p:spPr>
        <p:txBody>
          <a:bodyPr/>
          <a:lstStyle/>
          <a:p>
            <a:pPr marL="0" indent="0" algn="just">
              <a:lnSpc>
                <a:spcPct val="90000"/>
              </a:lnSpc>
              <a:buFontTx/>
              <a:buNone/>
              <a:defRPr/>
            </a:pPr>
            <a:r>
              <a:rPr lang="uk-UA" dirty="0" smtClean="0">
                <a:effectLst>
                  <a:outerShdw blurRad="38100" dist="38100" dir="2700000" algn="tl">
                    <a:srgbClr val="C0C0C0"/>
                  </a:outerShdw>
                </a:effectLst>
              </a:rPr>
              <a:t>       	Якщо дитина схвалює поведінку </a:t>
            </a:r>
          </a:p>
          <a:p>
            <a:pPr marL="0" indent="0" algn="just">
              <a:lnSpc>
                <a:spcPct val="90000"/>
              </a:lnSpc>
              <a:buFontTx/>
              <a:buNone/>
              <a:defRPr/>
            </a:pPr>
            <a:r>
              <a:rPr lang="uk-UA" b="1" i="1" dirty="0" smtClean="0">
                <a:solidFill>
                  <a:schemeClr val="accent2"/>
                </a:solidFill>
                <a:effectLst>
                  <a:outerShdw blurRad="38100" dist="38100" dir="2700000" algn="tl">
                    <a:srgbClr val="C0C0C0"/>
                  </a:outerShdw>
                </a:effectLst>
              </a:rPr>
              <a:t>принца</a:t>
            </a:r>
            <a:r>
              <a:rPr lang="uk-UA" dirty="0" smtClean="0">
                <a:effectLst>
                  <a:outerShdw blurRad="38100" dist="38100" dir="2700000" algn="tl">
                    <a:srgbClr val="C0C0C0"/>
                  </a:outerShdw>
                </a:effectLst>
              </a:rPr>
              <a:t>, то можна стверджувати, що у своїй діяльності й поведінці вона дотримується раз і на завжди вироблених принципів. Для неї важливі внутрішній світ людини, принципи, за якими вона живе. Важко звикаєте до всього нового.</a:t>
            </a:r>
          </a:p>
        </p:txBody>
      </p:sp>
      <p:sp>
        <p:nvSpPr>
          <p:cNvPr id="44035" name="WordArt 5"/>
          <p:cNvSpPr>
            <a:spLocks noChangeArrowheads="1" noChangeShapeType="1"/>
          </p:cNvSpPr>
          <p:nvPr/>
        </p:nvSpPr>
        <p:spPr bwMode="auto">
          <a:xfrm>
            <a:off x="2843213" y="333375"/>
            <a:ext cx="3744912" cy="792163"/>
          </a:xfrm>
          <a:prstGeom prst="rect">
            <a:avLst/>
          </a:prstGeom>
        </p:spPr>
        <p:txBody>
          <a:bodyPr wrap="none" fromWordArt="1">
            <a:prstTxWarp prst="textPlain">
              <a:avLst>
                <a:gd name="adj" fmla="val 50000"/>
              </a:avLst>
            </a:prstTxWarp>
          </a:bodyPr>
          <a:lstStyle/>
          <a:p>
            <a:pPr algn="ctr"/>
            <a:r>
              <a:rPr lang="ru-RU" sz="3600" b="1" i="1" kern="10">
                <a:ln w="9525">
                  <a:solidFill>
                    <a:schemeClr val="bg1"/>
                  </a:solidFill>
                  <a:round/>
                  <a:headEnd/>
                  <a:tailEnd/>
                </a:ln>
                <a:solidFill>
                  <a:srgbClr val="D60093"/>
                </a:solidFill>
                <a:effectLst>
                  <a:outerShdw dist="35921" dir="2700000" algn="ctr" rotWithShape="0">
                    <a:schemeClr val="bg1">
                      <a:alpha val="50000"/>
                    </a:schemeClr>
                  </a:outerShdw>
                </a:effectLst>
                <a:latin typeface="Comic Sans MS"/>
              </a:rPr>
              <a:t>Принц</a:t>
            </a:r>
          </a:p>
        </p:txBody>
      </p:sp>
      <p:pic>
        <p:nvPicPr>
          <p:cNvPr id="44036" name="Рисунок 1"/>
          <p:cNvPicPr>
            <a:picLocks noChangeAspect="1" noChangeArrowheads="1"/>
          </p:cNvPicPr>
          <p:nvPr/>
        </p:nvPicPr>
        <p:blipFill>
          <a:blip r:embed="rId2"/>
          <a:srcRect/>
          <a:stretch>
            <a:fillRect/>
          </a:stretch>
        </p:blipFill>
        <p:spPr bwMode="auto">
          <a:xfrm>
            <a:off x="7451725" y="0"/>
            <a:ext cx="1512888" cy="2208213"/>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800" b="0" dirty="0" err="1" smtClean="0">
                <a:solidFill>
                  <a:srgbClr val="FF0000"/>
                </a:solidFill>
              </a:rPr>
              <a:t>Торкаючись</a:t>
            </a:r>
            <a:r>
              <a:rPr lang="ru-RU" sz="1800" b="0" dirty="0" smtClean="0">
                <a:solidFill>
                  <a:srgbClr val="FF0000"/>
                </a:solidFill>
              </a:rPr>
              <a:t> теми </a:t>
            </a:r>
            <a:r>
              <a:rPr lang="ru-RU" sz="1800" b="0" dirty="0" err="1" smtClean="0">
                <a:solidFill>
                  <a:srgbClr val="FF0000"/>
                </a:solidFill>
              </a:rPr>
              <a:t>розвитку</a:t>
            </a:r>
            <a:r>
              <a:rPr lang="ru-RU" sz="1800" b="0" dirty="0" smtClean="0">
                <a:solidFill>
                  <a:srgbClr val="FF0000"/>
                </a:solidFill>
              </a:rPr>
              <a:t> </a:t>
            </a:r>
            <a:r>
              <a:rPr lang="ru-RU" sz="1800" b="0" dirty="0" err="1" smtClean="0">
                <a:solidFill>
                  <a:srgbClr val="FF0000"/>
                </a:solidFill>
              </a:rPr>
              <a:t>метанавичок</a:t>
            </a:r>
            <a:r>
              <a:rPr lang="ru-RU" sz="1800" b="0" dirty="0" smtClean="0">
                <a:solidFill>
                  <a:srgbClr val="FF0000"/>
                </a:solidFill>
              </a:rPr>
              <a:t> у </a:t>
            </a:r>
            <a:r>
              <a:rPr lang="ru-RU" sz="1800" b="0" dirty="0" err="1" smtClean="0">
                <a:solidFill>
                  <a:srgbClr val="FF0000"/>
                </a:solidFill>
              </a:rPr>
              <a:t>дітей</a:t>
            </a:r>
            <a:r>
              <a:rPr lang="ru-RU" sz="1800" b="0" dirty="0" smtClean="0">
                <a:solidFill>
                  <a:srgbClr val="FF0000"/>
                </a:solidFill>
              </a:rPr>
              <a:t>, </a:t>
            </a:r>
            <a:r>
              <a:rPr lang="ru-RU" sz="1800" b="0" dirty="0" err="1" smtClean="0">
                <a:solidFill>
                  <a:srgbClr val="FF0000"/>
                </a:solidFill>
              </a:rPr>
              <a:t>було</a:t>
            </a:r>
            <a:r>
              <a:rPr lang="ru-RU" sz="1800" b="0" dirty="0" smtClean="0">
                <a:solidFill>
                  <a:srgbClr val="FF0000"/>
                </a:solidFill>
              </a:rPr>
              <a:t> б несправедливо </a:t>
            </a:r>
            <a:r>
              <a:rPr lang="ru-RU" sz="1800" b="0" dirty="0" err="1" smtClean="0">
                <a:solidFill>
                  <a:srgbClr val="FF0000"/>
                </a:solidFill>
              </a:rPr>
              <a:t>обійти</a:t>
            </a:r>
            <a:r>
              <a:rPr lang="ru-RU" sz="1800" b="0" dirty="0" smtClean="0">
                <a:solidFill>
                  <a:srgbClr val="FF0000"/>
                </a:solidFill>
              </a:rPr>
              <a:t> </a:t>
            </a:r>
            <a:r>
              <a:rPr lang="ru-RU" sz="1800" b="0" dirty="0" err="1" smtClean="0">
                <a:solidFill>
                  <a:srgbClr val="FF0000"/>
                </a:solidFill>
              </a:rPr>
              <a:t>увагою</a:t>
            </a:r>
            <a:r>
              <a:rPr lang="ru-RU" sz="1800" b="0" dirty="0" smtClean="0">
                <a:solidFill>
                  <a:srgbClr val="FF0000"/>
                </a:solidFill>
              </a:rPr>
              <a:t> </a:t>
            </a:r>
            <a:r>
              <a:rPr lang="ru-RU" sz="1800" b="0" dirty="0" err="1" smtClean="0">
                <a:solidFill>
                  <a:srgbClr val="FF0000"/>
                </a:solidFill>
              </a:rPr>
              <a:t>їхніх</a:t>
            </a:r>
            <a:r>
              <a:rPr lang="ru-RU" sz="1800" b="0" dirty="0" smtClean="0">
                <a:solidFill>
                  <a:srgbClr val="FF0000"/>
                </a:solidFill>
              </a:rPr>
              <a:t> </a:t>
            </a:r>
            <a:r>
              <a:rPr lang="ru-RU" sz="1800" b="0" dirty="0" err="1" smtClean="0">
                <a:solidFill>
                  <a:srgbClr val="FF0000"/>
                </a:solidFill>
              </a:rPr>
              <a:t>батьків</a:t>
            </a:r>
            <a:r>
              <a:rPr lang="ru-RU" sz="1800" b="0" dirty="0" smtClean="0">
                <a:solidFill>
                  <a:srgbClr val="FF0000"/>
                </a:solidFill>
              </a:rPr>
              <a:t>. </a:t>
            </a:r>
            <a:r>
              <a:rPr lang="ru-RU" sz="1800" b="0" dirty="0" err="1" smtClean="0">
                <a:solidFill>
                  <a:srgbClr val="FF0000"/>
                </a:solidFill>
              </a:rPr>
              <a:t>Адже</a:t>
            </a:r>
            <a:r>
              <a:rPr lang="ru-RU" sz="1800" b="0" dirty="0" smtClean="0">
                <a:solidFill>
                  <a:srgbClr val="FF0000"/>
                </a:solidFill>
              </a:rPr>
              <a:t> </a:t>
            </a:r>
            <a:r>
              <a:rPr lang="ru-RU" sz="1800" b="0" dirty="0" err="1" smtClean="0">
                <a:solidFill>
                  <a:srgbClr val="FF0000"/>
                </a:solidFill>
              </a:rPr>
              <a:t>неможливо</a:t>
            </a:r>
            <a:r>
              <a:rPr lang="ru-RU" sz="1800" b="0" dirty="0" smtClean="0">
                <a:solidFill>
                  <a:srgbClr val="FF0000"/>
                </a:solidFill>
              </a:rPr>
              <a:t> </a:t>
            </a:r>
            <a:r>
              <a:rPr lang="ru-RU" sz="1800" b="0" dirty="0" err="1" smtClean="0">
                <a:solidFill>
                  <a:srgbClr val="FF0000"/>
                </a:solidFill>
              </a:rPr>
              <a:t>навчити</a:t>
            </a:r>
            <a:r>
              <a:rPr lang="ru-RU" sz="1800" b="0" dirty="0" smtClean="0">
                <a:solidFill>
                  <a:srgbClr val="FF0000"/>
                </a:solidFill>
              </a:rPr>
              <a:t> </a:t>
            </a:r>
            <a:r>
              <a:rPr lang="ru-RU" sz="1800" b="0" dirty="0" err="1" smtClean="0">
                <a:solidFill>
                  <a:srgbClr val="FF0000"/>
                </a:solidFill>
              </a:rPr>
              <a:t>дитину</a:t>
            </a:r>
            <a:r>
              <a:rPr lang="ru-RU" sz="1800" b="0" dirty="0" smtClean="0">
                <a:solidFill>
                  <a:srgbClr val="FF0000"/>
                </a:solidFill>
              </a:rPr>
              <a:t> тому, </a:t>
            </a:r>
            <a:r>
              <a:rPr lang="ru-RU" sz="1800" b="0" dirty="0" err="1" smtClean="0">
                <a:solidFill>
                  <a:srgbClr val="FF0000"/>
                </a:solidFill>
              </a:rPr>
              <a:t>що</a:t>
            </a:r>
            <a:r>
              <a:rPr lang="ru-RU" sz="1800" b="0" dirty="0" smtClean="0">
                <a:solidFill>
                  <a:srgbClr val="FF0000"/>
                </a:solidFill>
              </a:rPr>
              <a:t> недоступно вам самим.</a:t>
            </a:r>
            <a:endParaRPr lang="ru-RU" sz="1800" dirty="0">
              <a:solidFill>
                <a:srgbClr val="FF0000"/>
              </a:solidFill>
            </a:endParaRPr>
          </a:p>
        </p:txBody>
      </p:sp>
      <p:sp>
        <p:nvSpPr>
          <p:cNvPr id="3" name="Содержимое 2"/>
          <p:cNvSpPr>
            <a:spLocks noGrp="1"/>
          </p:cNvSpPr>
          <p:nvPr>
            <p:ph idx="1"/>
          </p:nvPr>
        </p:nvSpPr>
        <p:spPr/>
        <p:txBody>
          <a:bodyPr/>
          <a:lstStyle/>
          <a:p>
            <a:r>
              <a:rPr lang="uk-UA" dirty="0" smtClean="0"/>
              <a:t>Ми,вчителі,докладемо зусиль,щоб підготувати дитину  з ООП  до життя,але</a:t>
            </a:r>
          </a:p>
          <a:p>
            <a:pPr>
              <a:buNone/>
            </a:pPr>
            <a:r>
              <a:rPr lang="ru-RU" dirty="0" err="1" smtClean="0"/>
              <a:t>становлення</a:t>
            </a:r>
            <a:r>
              <a:rPr lang="ru-RU" dirty="0" smtClean="0"/>
              <a:t> </a:t>
            </a:r>
            <a:r>
              <a:rPr lang="ru-RU" dirty="0" err="1" smtClean="0"/>
              <a:t>мяких</a:t>
            </a:r>
            <a:r>
              <a:rPr lang="ru-RU" dirty="0" smtClean="0"/>
              <a:t> </a:t>
            </a:r>
            <a:r>
              <a:rPr lang="ru-RU" dirty="0" err="1" smtClean="0"/>
              <a:t>навичок</a:t>
            </a:r>
            <a:r>
              <a:rPr lang="ru-RU" dirty="0" smtClean="0"/>
              <a:t> у </a:t>
            </a:r>
            <a:r>
              <a:rPr lang="ru-RU" dirty="0" err="1" smtClean="0"/>
              <a:t>дитини</a:t>
            </a:r>
            <a:r>
              <a:rPr lang="ru-RU" dirty="0" smtClean="0"/>
              <a:t> </a:t>
            </a:r>
            <a:r>
              <a:rPr lang="ru-RU" dirty="0" err="1" smtClean="0"/>
              <a:t>відбувається</a:t>
            </a:r>
            <a:r>
              <a:rPr lang="ru-RU" dirty="0" smtClean="0"/>
              <a:t> </a:t>
            </a:r>
            <a:r>
              <a:rPr lang="ru-RU" dirty="0" err="1" smtClean="0"/>
              <a:t>природним</a:t>
            </a:r>
            <a:r>
              <a:rPr lang="ru-RU" dirty="0" smtClean="0"/>
              <a:t> шляхом, </a:t>
            </a:r>
            <a:r>
              <a:rPr lang="ru-RU" dirty="0" err="1" smtClean="0"/>
              <a:t>якщо</a:t>
            </a:r>
            <a:r>
              <a:rPr lang="ru-RU" dirty="0" smtClean="0"/>
              <a:t> батьки </a:t>
            </a:r>
            <a:r>
              <a:rPr lang="ru-RU" dirty="0" err="1" smtClean="0"/>
              <a:t>змогли</a:t>
            </a:r>
            <a:r>
              <a:rPr lang="ru-RU" dirty="0" smtClean="0"/>
              <a:t> </a:t>
            </a:r>
            <a:r>
              <a:rPr lang="ru-RU" dirty="0" err="1" smtClean="0"/>
              <a:t>створити</a:t>
            </a:r>
            <a:r>
              <a:rPr lang="ru-RU" dirty="0" smtClean="0"/>
              <a:t> для </a:t>
            </a:r>
            <a:r>
              <a:rPr lang="ru-RU" dirty="0" err="1" smtClean="0"/>
              <a:t>цього</a:t>
            </a:r>
            <a:r>
              <a:rPr lang="ru-RU" dirty="0" smtClean="0"/>
              <a:t> </a:t>
            </a:r>
            <a:r>
              <a:rPr lang="ru-RU" dirty="0" err="1" smtClean="0"/>
              <a:t>відповідне</a:t>
            </a:r>
            <a:r>
              <a:rPr lang="ru-RU" dirty="0" smtClean="0"/>
              <a:t> </a:t>
            </a:r>
            <a:r>
              <a:rPr lang="ru-RU" dirty="0" err="1" smtClean="0"/>
              <a:t>середовище</a:t>
            </a:r>
            <a:r>
              <a:rPr lang="ru-RU" dirty="0" smtClean="0"/>
              <a:t>. </a:t>
            </a:r>
            <a:r>
              <a:rPr lang="ru-RU" dirty="0" err="1" smtClean="0"/>
              <a:t>Що</a:t>
            </a:r>
            <a:r>
              <a:rPr lang="ru-RU" dirty="0" smtClean="0"/>
              <a:t> </a:t>
            </a:r>
            <a:r>
              <a:rPr lang="ru-RU" dirty="0" err="1" smtClean="0"/>
              <a:t>насправді</a:t>
            </a:r>
            <a:r>
              <a:rPr lang="ru-RU" dirty="0" smtClean="0"/>
              <a:t> не так уже </a:t>
            </a:r>
            <a:r>
              <a:rPr lang="ru-RU" dirty="0" err="1" smtClean="0"/>
              <a:t>й</a:t>
            </a:r>
            <a:r>
              <a:rPr lang="ru-RU" dirty="0" smtClean="0"/>
              <a:t> складно — </a:t>
            </a:r>
            <a:r>
              <a:rPr lang="ru-RU" dirty="0" err="1" smtClean="0"/>
              <a:t>набагато</a:t>
            </a:r>
            <a:r>
              <a:rPr lang="ru-RU" dirty="0" smtClean="0"/>
              <a:t> </a:t>
            </a:r>
            <a:r>
              <a:rPr lang="ru-RU" dirty="0" err="1" smtClean="0"/>
              <a:t>легше</a:t>
            </a:r>
            <a:r>
              <a:rPr lang="ru-RU" dirty="0" smtClean="0"/>
              <a:t>, </a:t>
            </a:r>
            <a:r>
              <a:rPr lang="ru-RU" dirty="0" err="1" smtClean="0"/>
              <a:t>ніж</a:t>
            </a:r>
            <a:r>
              <a:rPr lang="ru-RU" dirty="0" smtClean="0"/>
              <a:t> </a:t>
            </a:r>
            <a:r>
              <a:rPr lang="ru-RU" dirty="0" err="1" smtClean="0"/>
              <a:t>посадити</a:t>
            </a:r>
            <a:r>
              <a:rPr lang="ru-RU" dirty="0" smtClean="0"/>
              <a:t> </a:t>
            </a:r>
            <a:r>
              <a:rPr lang="ru-RU" dirty="0" err="1" smtClean="0"/>
              <a:t>її</a:t>
            </a:r>
            <a:r>
              <a:rPr lang="ru-RU" dirty="0" smtClean="0"/>
              <a:t> за </a:t>
            </a:r>
            <a:r>
              <a:rPr lang="ru-RU" dirty="0" err="1" smtClean="0"/>
              <a:t>підручники</a:t>
            </a:r>
            <a:r>
              <a:rPr lang="ru-RU" dirty="0" smtClean="0"/>
              <a:t>. </a:t>
            </a:r>
            <a:r>
              <a:rPr lang="ru-RU" dirty="0" err="1" smtClean="0"/>
              <a:t>Це</a:t>
            </a:r>
            <a:r>
              <a:rPr lang="ru-RU" dirty="0" smtClean="0"/>
              <a:t> </a:t>
            </a:r>
            <a:r>
              <a:rPr lang="ru-RU" dirty="0" err="1" smtClean="0"/>
              <a:t>під</a:t>
            </a:r>
            <a:r>
              <a:rPr lang="ru-RU" dirty="0" smtClean="0"/>
              <a:t> силу кожному </a:t>
            </a:r>
            <a:r>
              <a:rPr lang="ru-RU" dirty="0" err="1" smtClean="0"/>
              <a:t>з</a:t>
            </a:r>
            <a:r>
              <a:rPr lang="ru-RU" dirty="0" smtClean="0"/>
              <a:t> нас.</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54</TotalTime>
  <Words>617</Words>
  <Application>Microsoft Office PowerPoint</Application>
  <PresentationFormat>Экран (4:3)</PresentationFormat>
  <Paragraphs>80</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Изящная</vt:lpstr>
      <vt:lpstr>«Прийоми та методи формування м’яких навичок у дітей з ООП в умовах дистанційного навчання»</vt:lpstr>
      <vt:lpstr>Мета навчання дитини полягає в тому, щоб зробити її здатною розвиватися далі без допомоги вчителя (Елберт Хаббард)</vt:lpstr>
      <vt:lpstr>Виховання є засвоєння хороших звичок (Платон).</vt:lpstr>
      <vt:lpstr>Тільки живий приклад виховує дитину, а не слова, нехай найкращі, але не підкріплені справою (А. С. Макаренко).</vt:lpstr>
      <vt:lpstr>Не ображайте дітей готовими формулами, формули — порожнеча; збагатіть їх образами й картинами, на яких видно сполучні нитки. Не обтяжуйте дітей мертвим вантажем фактів; навчіть їх прийомам і способам, які допоможуть їх осягати (Антуан де Сент-Екзюпері).</vt:lpstr>
      <vt:lpstr>Слайд 6</vt:lpstr>
      <vt:lpstr>Слайд 7</vt:lpstr>
      <vt:lpstr>Слайд 8</vt:lpstr>
      <vt:lpstr>Слайд 9</vt:lpstr>
      <vt:lpstr>Слайд 10</vt:lpstr>
      <vt:lpstr>Слайд 11</vt:lpstr>
      <vt:lpstr>Вправа :”Казка і реальність” </vt:lpstr>
      <vt:lpstr>Слайд 13</vt:lpstr>
      <vt:lpstr>Слайд 14</vt:lpstr>
      <vt:lpstr>Слайд 15</vt:lpstr>
      <vt:lpstr>Торкаючись теми розвитку метанавичок у дітей, було б несправедливо обійти увагою їхніх батьків. Адже неможливо навчити дитину тому, що недоступно вам самим.</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«Прийоми та методи формування м’яких навичок у дітей з ООП в умовах дистанційного навчання»</dc:title>
  <dc:creator>Пользователь Windows</dc:creator>
  <cp:lastModifiedBy>Пользователь Windows</cp:lastModifiedBy>
  <cp:revision>7</cp:revision>
  <dcterms:created xsi:type="dcterms:W3CDTF">2022-12-18T16:43:42Z</dcterms:created>
  <dcterms:modified xsi:type="dcterms:W3CDTF">2023-03-14T10:00:02Z</dcterms:modified>
</cp:coreProperties>
</file>