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318" r:id="rId2"/>
    <p:sldId id="316" r:id="rId3"/>
    <p:sldId id="307" r:id="rId4"/>
    <p:sldId id="313" r:id="rId5"/>
    <p:sldId id="315" r:id="rId6"/>
    <p:sldId id="314" r:id="rId7"/>
    <p:sldId id="311" r:id="rId8"/>
    <p:sldId id="312" r:id="rId9"/>
    <p:sldId id="310" r:id="rId10"/>
    <p:sldId id="308" r:id="rId11"/>
    <p:sldId id="317" r:id="rId12"/>
    <p:sldId id="295" r:id="rId13"/>
    <p:sldId id="256" r:id="rId14"/>
    <p:sldId id="319" r:id="rId15"/>
    <p:sldId id="265" r:id="rId16"/>
    <p:sldId id="336" r:id="rId17"/>
    <p:sldId id="304" r:id="rId18"/>
    <p:sldId id="269" r:id="rId19"/>
    <p:sldId id="320" r:id="rId20"/>
    <p:sldId id="306" r:id="rId21"/>
    <p:sldId id="305" r:id="rId22"/>
    <p:sldId id="283" r:id="rId23"/>
    <p:sldId id="294" r:id="rId24"/>
    <p:sldId id="282" r:id="rId25"/>
    <p:sldId id="284" r:id="rId26"/>
    <p:sldId id="285" r:id="rId27"/>
    <p:sldId id="286" r:id="rId28"/>
    <p:sldId id="321" r:id="rId29"/>
    <p:sldId id="322" r:id="rId30"/>
    <p:sldId id="327" r:id="rId31"/>
    <p:sldId id="328" r:id="rId32"/>
    <p:sldId id="329" r:id="rId33"/>
    <p:sldId id="293" r:id="rId34"/>
    <p:sldId id="297" r:id="rId35"/>
    <p:sldId id="298" r:id="rId36"/>
    <p:sldId id="337" r:id="rId37"/>
    <p:sldId id="302" r:id="rId38"/>
    <p:sldId id="324" r:id="rId39"/>
    <p:sldId id="274" r:id="rId40"/>
    <p:sldId id="275" r:id="rId41"/>
    <p:sldId id="276" r:id="rId42"/>
    <p:sldId id="277" r:id="rId43"/>
    <p:sldId id="299" r:id="rId44"/>
    <p:sldId id="300" r:id="rId45"/>
    <p:sldId id="278" r:id="rId46"/>
    <p:sldId id="338" r:id="rId47"/>
    <p:sldId id="301" r:id="rId48"/>
    <p:sldId id="325" r:id="rId49"/>
    <p:sldId id="330" r:id="rId50"/>
    <p:sldId id="303" r:id="rId51"/>
    <p:sldId id="289" r:id="rId52"/>
    <p:sldId id="335" r:id="rId53"/>
    <p:sldId id="296" r:id="rId54"/>
    <p:sldId id="279" r:id="rId5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CC00"/>
    <a:srgbClr val="FF9933"/>
    <a:srgbClr val="FF99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12" autoAdjust="0"/>
    <p:restoredTop sz="86441" autoAdjust="0"/>
  </p:normalViewPr>
  <p:slideViewPr>
    <p:cSldViewPr snapToGrid="0">
      <p:cViewPr>
        <p:scale>
          <a:sx n="70" d="100"/>
          <a:sy n="70" d="100"/>
        </p:scale>
        <p:origin x="-965" y="-39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762"/>
    </p:cViewPr>
  </p:sorterViewPr>
  <p:notesViewPr>
    <p:cSldViewPr snapToGrid="0">
      <p:cViewPr varScale="1">
        <p:scale>
          <a:sx n="64" d="100"/>
          <a:sy n="64" d="100"/>
        </p:scale>
        <p:origin x="-3096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9CEBC-4B81-4A38-BD19-6CB5DAA3746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67B727-225D-4BEC-93FB-841BCA540D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67B727-225D-4BEC-93FB-841BCA540DCF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67B727-225D-4BEC-93FB-841BCA540DCF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21390680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295949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print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2809035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105822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71732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214445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935454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x-none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664614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1294798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443149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155860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7B631F3-0036-4339-98E5-D43BFBF95798}" type="datetimeFigureOut">
              <a:rPr lang="x-none" smtClean="0"/>
              <a:pPr/>
              <a:t>26.03.2024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E430180-BAE0-41EE-8D49-8857CE3354D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418939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yiub5s98k9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8370" name="AutoShape 2" descr="Педрада - Доброго ранку, колеги! Гарного вам настрою на цілий день! 😃 | 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Содержимое 4" descr="6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b="5596"/>
          <a:stretch>
            <a:fillRect/>
          </a:stretch>
        </p:blipFill>
        <p:spPr>
          <a:xfrm>
            <a:off x="185057" y="210569"/>
            <a:ext cx="11756572" cy="638617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1543" y="305137"/>
            <a:ext cx="6596743" cy="903177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uk-UA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“Яка</a:t>
            </a:r>
            <a:r>
              <a:rPr lang="uk-UA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Ви квітка?”</a:t>
            </a:r>
            <a:endParaRPr lang="ru-RU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изображение_viber_2024-03-19_23-50-37-4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47058" y="1369900"/>
            <a:ext cx="5161529" cy="5161529"/>
          </a:xfrm>
        </p:spPr>
      </p:pic>
      <p:sp>
        <p:nvSpPr>
          <p:cNvPr id="5" name="Прямоугольник 4"/>
          <p:cNvSpPr/>
          <p:nvPr/>
        </p:nvSpPr>
        <p:spPr>
          <a:xfrm>
            <a:off x="6766544" y="5911334"/>
            <a:ext cx="4341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https://www.menti.com/alyiub5s98k9</a:t>
            </a:r>
            <a:endParaRPr lang="ru-RU" dirty="0"/>
          </a:p>
        </p:txBody>
      </p:sp>
      <p:sp>
        <p:nvSpPr>
          <p:cNvPr id="1026" name="AutoShape 2" descr="data:image/png;base64,iVBORw0KGgoAAAANSUhEUgAAAnEAAAJxCAYAAAAtjeQ4AAAAAXNSR0IArs4c6QAAIABJREFUeF7tnW1wXdV1v5eaVPGQKOZF9thleKkwxooDkW1aDyRjO1PEq2xn6IdGdk2Ey1R4OpY1qYVDK6sQ2YRKKRPJQys0Q8VLUP0lgSAzJIogyIahLnaEoCNcg3CcDoMZ2SEojoNKQP85NP9KChba96y179nn3OfO9FP3/p19nrXWvY+3IRSNj4+PCx8IQAACEIAABCAAgVQRKELiUlUvDgsBCEAAAhCAAAQ+JIDE0QgQgAAEIAABCEAghQSQuBQWjSNDAAIQgAAEIAABJI4egAAEIAABCEAAAikkgMSlsGgcGQIQgAAEIAABCCBx9AAEIAABCEAAAhBIIQEkLoVF48gQgAAEIAABCEAAiaMHIAABCEAAAhCAQAoJIHEpLBpHhgAEIAABCEAAAkgcPQABCEAAAhCAAARSSACJS2HRODIEIAABCEAAAhBA4ugBCEAAAhCAAAQgkEICSFwKi8aRIQABCEAAAhCAABJHD0AAAhCAAAQgAIEUEkDiUlg0jgwBCEAAAhCAAASQOHoAAhCAAAQgAAEIpJAAEpfConFkCEAAAhCAAAQggMTRAxCAAAQgAAEIQCCFBJC4FBaNI0MAAhCAAAQgAAEkjh6AAAQgAAEIQAACKSSAxKWwaBwZAhCAAAQgAAEIIHH0AAQgAAEIQAACEEghASQuhUXjyBCAAAQgAAEIQACJowcgAAEIQAACEIBACgkgcSksGkeGAAQgAAEIQAACSBw9AAEIQAACEIAABFJIAIlLYdE4MgQgAAEIQAACEEDi6AEIQAACEIAABCCQQgJIXAqLxpEhAAEIQAACEIAAEkcPQAACEIAABCAAgRQSQOJSWDSODAEIQAACEIAABJA4egACEIAABCAAAQikkAASl8KicWQIQAACEIAABCCAxNEDEIAABCAAAQhAIIUEkLgUFo0jQwACEIAABCAAASSOHoAABCAAAQhAAAIpJIDEpbBoHBkCEIAABCAAAQggcfQABCAAAQhAAAIQSCEBJC6FRePIEIAABCAAAQhAAImjByAAAQhAAAIQgEAKCSBxKSwaR4YABCAAAQhAAAJIHD0AAQhAAAIQgAAEUkgAiUth0TgyBCAAAQhAAAIQQOLoAQhAAAIQgAAEIJBCAkhcCovGkSEAAQhAAAIQgAASRw9AAAIQgAAEIACBFBJA4lJYNI4MAQhAAAIQgAAEkDh6AAIQgAAEIAABCKSQABKXwqJxZAhAAAIQgAAEIIDE0QMQgAAEIAABCEAghQSQuBQWjSNDAAIQgAAEIAABJI4egAAEIAABCEAAAikkgMSlsGgcGQIQgAAEIAABCCBx9AAEIAABCEAAAhBIIQEkLoVF48gQgAAEIAABCEAAiaMHIAABCEAAAhCAQAoJIHEpLBpHhgAEIAABCEAAAkgcPQABCEAAAhCAAARSSACJS2HRODIEIAABCEAAAhBA4ugBCEAAAhCAAAQgkEICSFwKi8aRIQABCEAAAhCAABJHD0AAAhCAAAQgAIEUEkDiUlg0jgwBCEAAAhCAAASQOHoAAhCAAAQgAAEIpJAAEpfConFkCEAAAhCAAAQggMTRAxCAAAQgAAEIQCCFBJC4SUXbv3+/PPnkkyksI0f+OALz58+X2traxCEdOHBA9uzZk/g5LA5w0003SVlZmUWUKuNb3/qWjI2Nxc741Kc+Jbfffnvs/VYbh4eH5eGHH7aKi52zcuVK+fKXvxx7f0gbOzo65NixYyEdibMYELjuuutk+fLlBknZiEDiJtWxra1N6uvrs1FZ3uL/CFRUVMjAwEDiRKIflU2bNiV+DosD9Pb2SmVlpUWUKqOkpEROnjwZOyPaPzo6Gnu/1caI5zXXXGMVFzunsbFRmpubY+8PaWM094ODgyEdibMYEIh+p+vq6gySshGBxCFx2ejkj3kLJM6+xEicLVMkzpZnlIbE2TMNIRGJm1oFJA6JC2EuvZ4BibPHi8TZMkXibHkicfY8Q0lE4pC4aXuRv04NZUxtz4HE2fKM0pA4W6ZInC1PJM6eZyiJSBwSh8SFMo15OgcSZw8aibNlisTZ8kTi7HmGkojEIXFIXCjTmKdzIHH2oJE4W6ZInC1PJM6eZyiJSBwSh8SFMo15OgcSZw8aibNlisTZ8kTi7HmGkojEIXFIXCjTmKdzIHH2oJE4W6ZInC1PJM6eZyiJSBwSh8SFMo15OgcSZw8aibNlisTZ8kTi7HmGkojEIXFIXCjTmKdzIHH2oJE4W6ZInC1PJM6eZyiJSBwSh8SFMo15OgcSZw8aibNlisTZ8kTi7HmGkojEIXFIXCjTmKdzIHH2oJE4W6ZInC1PJM6eZyiJSBwSh8SFMo15OgcSZw8aibNlisTZ8kTi7HmGkojEIXFIXCjTmKdzIHH2oJE4W6ZInC1PJM6eZyiJSBwSh8SFMo15OgcSZw8aibNlisTZ8kTi7HmGkojEIXFIXCjTmKdzIHH2oJE4W6ZInC1PJM6eZyiJSBwSN20vtre3y5YtW1S9WllZKVdeeaUqg80TBE6dOiWtra0qJEuWLJGf/vSnqgyLzQcOHJA9e/ZYRKkyHnvsMRkcHFRlbNiwQcrKylQZFpvvvPNOVUxJSYmMjo6qMkZGRuTee+9VZVhsfvHFF+UHP/iBKmr79u3yzW9+U5UR9XjU65rPunXrZOHChZoIif7wpu3zhoYGOeOMM1TnYPMEgeeee076+vpUSJA4JG7aBoqao76+XtVgLS0tEg0+HxsC0Q/k3LlzVWGh3MSpXsJwc01NjTz44IOGiemNspC4oaEhWbx4sQpC9Ie/6DZO8+nq6pKNGzdqIqSxsVGam5tVGbW1tdLZ2anK6OnpkaqqKlWGhcRF3z+lpaWqc7B5gkD0+7ht2zYVEiQOiUPiVCOU381InD1vJG6CKRI3tb+QuKk8kDjb7x8kzpZnlFY0Pj4+bh+bzkRu4sKrGxJnXxMkDombrquQOCTO/huHmzifTJG4SXSROJ+tFi8biYvH7eN2IXFIHBLnNlfcxLlxcl3FTZwrKfd1SBwS594tCaxE4uyhI3FIHBLnNldInBsn11VInCsp93VIHBLn3i0JrETi7KEjcUgcEuc2V0icGyfXVUicKyn3dUgcEufeLQmsROLsoSNxSBwS5zZXSJwbJ9dVSJwrKfd1SBwS594tCaxE4uyhI3FIHBLnNldInBsn11VInCsp93VIHBLn3i0JrETi7KEjcUgcEuc2V0icGyfXVUicKyn3dUgcEufeLQmsROLsoSNxSBwS5zZXSJwbJ9dVSJwrKfd1SBwS594tCaxE4uyhI3FIHBLnNldInBsn11VInCsp93VIHBLn3i0JrETi7KEjcUgcEuc2V0icGyfXVUicKyn3dUgcEufeLQmsROLsoSNxSBwS5zZXSJwbJ9dVSJwrKfd1SBwS594tCaxE4uyhI3FIHBLnNldInBsn11VInCsp93VIHBLn3i0JrETi7KEjcUgcEuc2V0icGyfXVUicKyn3dUgcEufeLQmsROLsoSNxSBwS5zZXSJwbJ9dVSJwrKfd1SNwkVrt27ZK6ujp3eqdZ2draKlu3blVl7NixQ/r6+lQZoWx+5plnVEc5fvy4zJkzR5WxdOlSOXjwoCrDYvPjjz8u99xzj0WUKuPQoUPy1ltvqTK+/e1vy7Jly1QZFptvuOEGOXXqVOyoz372s/LOO+/E3h9tjJ7/H//xH6qMs88+Wy677DJVxrFjxySqreazb98+eeqppzQRcvjwYXnzzTdVGT09PVJVVaXKqKiokMHBQVWGhcStWrVKdYZQNl911VXS2NioOk70+3jbbbepMtrb22Xz5s2qjCxtRuImVbOtrU3q6+tV9Y3+pNHQ0KDKqK6ult27d6syQtk8NjYmxcXFsY+TpZu4jo4O2bRpU2wWIW3s7e2VysrKxI9UUlIiJ0+ejH2OaP/o6Gjs/Vnb2NzcLE1NTYm/VlYkLvr+mzVrVuI8LQ4Q/S51d3eroriJU+E77WYkDomz76pJiUjcBAwkzr7VkDhbpkjcVJ7amzgkbipPJM52XqM0JA6Js+8qJO60TJE4+1ZD4myZInFI3HQdxU2c7axZpSFxSJxVL502h5s4buJ8NhgSZ0sXiUPikDjbmfKdhsQhcV57DIlD4nw2GBJnSxeJQ+KQONuZ8p2GxCFxXnsMiUPifDYYEmdLF4lD4pA425nynYbEIXFeewyJQ+J8NhgSZ0sXiUPikDjbmfKdhsQhcV57DIlD4nw2GBJnSxeJQ+KQONuZ8p2GxCFxXnsMiUPifDYYEmdLF4lD4pA425nynYbEIXFeewyJQ+J8NhgSZ0sXiUPikDjbmfKdhsQhcV57DIlD4nw2GBJnSxeJQ+KQONuZ8p2GxCFxXnsMiUPifDYYEmdLF4lD4pA425nynYbEIXFeewyJQ+J8NhgSZ0sXiUPikDjbmfKdhsQhcV57DIlD4nw2GBJnSxeJQ+KQONuZ8p2GxCFxXnsMiUPifDYYEmdLF4lD4pA425nynYbEIXFeewyJQ+J8NhgSZ0sXiUPikDjbmfKdhsRNIrxr1y6pq6tTMW9tbZWtW7eqMtavXy/d3d2qjFA2j4+Pq45y/PhxmTNnjipj6dKlcvDgQVXG888/L7fffrsq4/LLL5eqqipVxv333y/f/e53VRkWmy+77DI566yzLKJUGX//938vf/iHfxg745Of/KR86Utfir3fauOBAwfU3xvXX3+93Hbbbaoj7dixQ7Zv367KsNjc09OjnpWKigoZHBxUHWdkZERKS0tVGUVFRar9oWxet26dPPLII6rjRL+P2h5tb2+XzZs3q86Rpc1I3KRqtrW1SX19vaq+LS0t0tDQoMqorq6W3bt3qzJC2ZyVm7joR2XNmjUqrLW1tdLR0aHKaGxslJ07d6oysrR5dHRUotu4tH96e3vlmmuuUb1GTU2NdHV1qTK4iZuKTytx0fffrFmzVDUJZXP0u6S9XIh+H7dt26Z6peh3WnvZojpAYJuROCTOa0sicRN4kTj7VkPiJpgicVP7K4SbOCRuak2QOPvvQCQOibPvqkmJSBwS57PBkDgkbrr+QuJsJ4+bOFueVmlIHBJn1UunzUHikDifDYbEIXFInM8Jm8hG4vLDOdenIHFIXK49k9N6JA6Jy6lhclyMxCFxSFyOQxNzORIXE5znbUgcEue1xZA4JM5ngyFxSBwS53PCuInLD934T0HikLj43eOwE4lD4hzaJPYSJA6JQ+Jij09OG7mJywlX3hYjcUic12ZD4pA4nw2GxCFxSJzPCeMmLj904z8FiUPi4nePw04kDolzaJPYS5A4JA6Jiz0+OW3kJi4nXHlbjMQhcV6bDYlD4nw2GBKHxCFxPieMm7j80I3/FCQOiYvfPQ47kTgkzqFNYi9B4pA4JC72+OS0kZu4nHDlbTESh8R5bTYkDonz2WBIHBKHxPmcMG7i8kM3/lOQOCQufvc47ETikDiHNom9BIlD4pC42OOT00Zu4nLClbfFSBwS57XZkDgkzmeDIXFIHBLnc8K4icsP3fhPQeKQuPjd47ATiUPiHNok9hIkDolD4mKPT04buYnLCVfeFiNxSJzXZkPikDifDYbEIXFInM8J4yYuP3TjPwWJm8Ru165dUldXF5+miLS2tsrWrVtVGevXr5fu7m5VRiibx8fHVUc5fvy4zJkzR5WxdOlSOXjwoCpjz549snr1alVGbW2tdHR0qDIaGxtl586dqoxt27bJtddeq8poaGiQAwcOqDIefPBBOf/881UZd999t7z77ruxMz796U/LE088EXt/tPHo0aPyta99TZXx9ttvy0svvaTKmDdvnlxyySWqjOhdfvazn6ky/vZv/1aqqqpUGZdeeqmcc845qoyKigoZHBxUZYyMjEhpaakqo6ioSLU/lM3r1q2TRx55RHWc6PfxtttuU2W0t7fL5s2bVRlZ2ozETapmW1ub1NfXq+rb0tIi0Q+c5hNdW+/evVsTEcxebuImShGKxHV1dUlNTY2qRyorK6Wvr0+VMTQ0JOXl5aqMkpISOXnyZOyMaH90m6f5RO+xePFiTUSm9kZ/UIl6PelPCBIXff/NmjUraRQmz+evU00wmocgcUiceVNNDkTikLjpGgyJ8zp6iYUjcRPokbipbRhdckR/E6D5RJct2r8x0zw/tL1IHBLntSeROCQOifM6YsGFI3FI3HRNicTZjysSh8TZd9WkRCQOiUPivI5YcOFIHBKHxOVvLJE4JM5rtyFxSBwS53XEggtH4pA4JC5/Y4nEIXFeuw2JQ+KQOK8jFlw4EofEIXH5G0skDonz2m1IHBKHxHkdseDCkTgkDonL31gicUic125D4pA4JM7riAUXjsQhcUhc/sYSiUPivHYbEofEIXFeRyy4cCQOiUPi8jeWSBwS57XbkDgkDonzOmLBhSNxSBwSl7+xROKQOK/dhsQhcUic1xELLhyJQ+KQuPyNJRKHxHntNiQOiUPivI5YcOFIHBKHxOVvLJE4JM5rtyFxSBwS53XEggtH4pA4JC5/Y4nEIXFeuw2JQ+KQOK8jFlw4EofEIXH5G0skDonz2m1IHBKHxHkdseDCkTgkDonL31gicUic125D4pA4JM7riAUXjsQhcUhc/sYSiQtQ4vJX/vCfNDIyInPnzlUdtKKiQgYGBlQZFpujH7dNmzZZRKkyurq6pKamRpURyuaSkhI5efJk7ONE+0dHR2PvjzYODQ3J4sWLVRmVlZXS29uryghlc21trXR2dqqO09PTI1VVVaqMaO4HBwdVGdH3T2lpqSqDzRMEWlpaZNu2bSokbW1tUldXp8rI0mYkDokLup+ROPvyIHETTJE4+/5C4uyZZiURibOvJBKHxNl3lWEiEmcI83dRSBwSZ99VE4lInE+66c5G4uzrh8QhcfZdZZiIxBnCROI+ApObOPv+QuLsmWYlEYmzryQSh8TZd5VhIhJnCBOJQ+Ls2+kjiUhcHiCn9BFInH3hkDgkzr6rDBOROEOYSBwSZ99OSFwemGblEUicfSWROCTOvqsME5E4Q5hIHBJn305IXB6YZuURSJx9JZE4JM6+qwwTkThDmEgcEmffTkhcHphm5RFInH0lkTgkzr6rDBOROEOYSBwSZ99OSFwemGblEUicfSWROCTOvqsME5E4Q5hIHBJn305IXB6YZuURSJx9JZE4JM6+qwwTkThDmEgcEmffTkhcHphm5RFInH0lkTgkzr6rDBOROEOYSBwSZ99OSFwemGblEUicfSWROCTOvqsME5E4Q5hIHBJn305IXB6YZuURSJx9JZE4JM6+qwwTkThDmEgcEmffTkhcHphm5RFInH0lkTgkzr6rDBOROEOYSBwSZ99OSFwemGblEUicfSWROCTOvqsME5E4Q5hIHBJn305IXB6YZuURSJx9JZE4JM6+qwwTkThDmEgcEmffTkhcHphm5RFInH0lkThjibMvEYlaAhUVFTIwMKCK6enpkTVr1qgyov8weEdHhyqjsbFRdu7cqcro6uqSmpoaVUZlZaX09fWpMoaGhqS8vFyVUVJSIidPnoydEe0fHR2NvT/aGL3H4sWLVRkRz97eXlVGVNeNGzeqMqL+am5uVmVEfd7Z2anKiOatqqpKlRHN/eDgoCqDzeERaGtrk7q6uvAOltCJkDgkLqHWy99jkbiprJG4CR5I3NTeQOLy973Ek+IRQOKmckPikLh4k5SiXUgcEjdduyJxSFyKvso4qoggcUjctIMQNUd9fT2DkjECSBwSh8S5DTU3cW6cWJUcASQOiUPikpu/RJ6MxCFxSJzb6CFxbpxYlRwBJA6JQ+KSm79EnozEIXFInNvoIXFunFiVHAEkDolD4pKbv0SejMQhcUic2+ghcW6cWJUcASQOiUPikpu/RJ6MxCFxSJzb6CFxbpxYlRwBJA6JQ+KSm79EnozEIXFInNvoIXFunFiVHAEkDolD4pKbv0SejMQhcUic2+ghcW6cWJUcASQOiUPikpu/RJ6MxCFxSJzb6CFxbpxYlRwBJA6JQ+KSm79EnozEIXFInNvoIXFunFiVHAEkDolD4pKbv0SejMQhcUic2+ghcW6cWJUcASQOiUPikpu/RJ6MxCFxSJzb6CFxbpxYlRwBJA6JQ+KSm79EnozEIXFInNvoIXFunFiVHAEkDolD4pKbv0SejMQhcUic2+ghcW6cWJUcASQOiZu2+77//e9Le3t7ct3Jk70QWLhwoXR2dqqyn3/+ebn99ttVGZdffrlUVVWpMp5++mnZu3evKuMb3/iGXHvttaqMhoYGeeGFF1QZDz30kJx//vmqjNmzZ8vo6GjsjDPOOEOeeOKJ2PujjUePHpWamhpVxtVXXy0/+tGPVBkPPPCA3HzzzaqMpqYmufPOO1UZt956q9x3332qjJ6eHvWs3HLLLfLaa6+pzsHm8AjU1dXJjTfeGN7BEjpR0fj4+HhCz+axECgoAh0dHbJp0ybVOzc3N0t0W8LnfwmUlJTIyZMnU4+jsrJSent7Ve/R1dUlGzduVGVk6SZOBYLNEEgJASQuJYXimOkngMTZ1xCJm2CKxNn3F4kQCJ0AEhd6hThfZgggcfalROKQOPuuIhEC6SGAxKWnVpw05QSQOPsCInFInH1XkQiB9BBA4tJTK06acgJInH0BkTgkzr6rSIRAegggcempFSdNOQEkzr6ASBwSZ99VJEIgPQSQuPTUipOmnAASZ19AJA6Js+8qEiGQHgJIXHpqxUlTTgCJsy8gEofE2XcViRBIDwEkLj214qQpJ4DE2RcQiUPi7LuKRAikhwASl55acdKUE0Di7AuIxCFx9l1FIgTSQwCJS0+tOGnKCSBx9gVE4pA4+64iEQLpIYDEpadWnDTlBJA4+wIicUicfVeRCIH0EEDi0lMrTppyAkicfQGROCTOvqtIhEB6CCBx6akVJ005ASTOvoBIHBJn31UkQiA9BJC49NSKk6acABJnX0AkDomz7yoSIZAeAkhcemrFSVNOAImzLyASh8TZdxWJEEgPASRuUq3eeOMNefXVVxOv3uc+9zmZO3du4uewOMDevXvlgw8+sIhKNKO0tFQ+//nPq85gIXEbN26UDRs2qM6xaNEimTdvnirjpZdekl/84heqDIvNN9xwg5w6dUoVtXLlStX+6PkvvPCCKuPyyy+X1tZWVcbg4KA8+uijqoxVq1ZJ9H+azxNPPKHm8a1vfUuuuOIKzTGC2fvMM88kfpYzzzxTKioqEj8HB7AngMRNYtrW1ib19fX2lHNM7O7ulurq6hx3hbm8uLhY3nvvvTAPl8OpqqqqpKenJ4cdH11qIXGqA/xuc1dXl9TU1KiiKisrpa+vT5URwuboJm90dFR1lKGhIVm8eLEqw2JzVNOotppPc3OzNDU1aSIk6vPa2lpVRlY2j42NyaxZsxJ/nRUrVkh/f3/i5+AA9gSQOCTOvqsmJSJxEzCQOK+tFisciZuKDYmL1UbTbkLibHmS9lECSBwS53UukDgkzmuDKcOROCRO2UIfux2J80mX7IgAEofEeZ0EJA6J89pgynAkDolTthAS5xMg2TMSQOKQuBmbRLMAiUPiNP3jey8Sh8T57DFu4nzSJZubuN/rAf7FBvuhQOKQOPuusktE4pA4u276aBIS55Mu2UgcEud9CpA4JM57kykegMQhcYr2mXErEjcjIhYoCfDXqZMAchOn7KbTbEfikDj7rrJLROKQOLtu4ibOJ0uyT08AiUPivM4GEofEeW0wZTgSh8QpW+hjt3MT55Mu2REBJA6J8zoJSBwS57XBlOFIHBKnbCEkzidAsmckgMQhcTM2iWYBEofEafrH914kDonz2WPcxPmkSzY3cb/XA/wzcfZDgcQhcfZdZZeIxCFxdt300SQkziddspE4JM77FCBxSJz3JlM8AIlD4hTtM+NWJG5GRCxQEuCvUycB5CZO2U2n2Y7EIXH2XWWXiMQhcXbdxE2cT5Zkn54AEofEeZ0NJA6J89pgynAkDolTttDHbucmziddsiMCSBwS53USkDgkzmuDKcOROCRO2UJInE+AZM9IAImbhGj//v3y5JNPzgjN94KioiIZHx/3/Zi85N95552q55xxxhnS0NCgyjh27Jjcd999qozVq1fL448/rso4cOCA7NmzR5Xx9NNPy759+1QZa9eulYqKClVGlnpUBUJERkZG5J//+Z+1Mer9N998s/zrv/6rKmfHjh2yfft2VUY0a3/913+tyghlc0tLi5w6dSr2cd5//32JmGo+Z511ltTV1WkiJJR5/eIXvyiVlZWqd2HzVAJIXIAdUV1dLbt37w7wZPk/Umlp6Yc/kprPwMCALF26VBMhVVVV0tPTo8qw2NzY2Cg7d+60iFJl9Pb2ZuLLeHR0VGbPnq1iEcrmmpoa6erqUh2nublZmpqaVBkdHR1SW1uryghlc/T9c+LEiUSPU1ZWJsPDw6oz9Pf3y6pVq1QZFpujP5BHYszHjgASZ8fSLAmJm0CJxE1tKyTObMw+DELipvJE4qbyQOJs5w2Js+UZpSFx9kzViUgcEjddEyFx6vGaEoDEIXEf11FInO28IXG2PJE4e54miUgcEofEmYzSjCFIHBKHxM04JmYLkDgzlP8XxE2cPVN1IhKHxCFx6jFyCkDikDgkzmlUTBYhcSYYp4QgcfZM1YlIHBKHxKnHyCkAiUPikDinUTFZhMSZYETi7DHaJiJxSBwSZztT06UhcUgcEpefWYuegsTZs+Ymzp6pOhGJQ+KQOPUYOQUgcUgcEuc0KiaLkDgTjNzE2WO0TUTikDgkznamuIlz48n/xMhUTvzbqW5947oKiXMl5b6Omzh3VnlbicQhcUhcfsaNmzhu4riJy8+sRU9B4uxZI3H2TNWJSBwSh8Spx8gpAIlD4pA4p1ExWYTEmWCcEoLE2TNVJyJxSBwSpx4jpwAkDolD4pxGxWQREmfuy29rAAAgAElEQVSCEYmzx2ibiMQhcUic7UxNl4bEIXFIXH5mLXoKEmfPmps4e6bqRCQOiUPi1GPkFIDEIXFInNOomCxC4kwwchNnj9E2EYlD4pA425niJs6NJ/926lRO/Nupbn3jugqJcyXlvo6bOHdWeVuJxCFxSFx+xo2bOG7iuInLz6xFT0Hi7FkjcfZM1Ynf+9735OWXX1bnaAPa2trkl7/8pSqmsbFRPvGJT8TOKCoqkvHx8dj7o40WGZdccolEcq35HDhwQPbs2aOJCGbvTTfdJGVlZarz3HvvvTIyMqLKuOOOO1T7Q5G4iOWGDRtU72LR56FkrFu3ThYuXKji0dHRIceOHVNlhLD57LPPlrq6OtVRjh49Kl1dXaoMi81f/OIXpbKy0iKKjN8RQOJohWkJRD8sR44cUREaGxuT4uLi2BnRj/zcuXNj7482VlRUyMDAgCrDYnP0o7Jp0yZVVPTXXZEYZ+FTXl4uhw4dUr1KJGElJSWxM0KRuOiHrbe3N/Z7RBujH+mNGzeqMqLeinpM86mtrZXOzk5NhPT09EhVVZUqI5r7wcFBVUb0/RP9lSofCIRKAIkLtTIBnAuJsy0CEjeVJxI3wQOJm9obSJztdw9p2SWAxGW3tuo3Q+LUCKcEIHFI3HQdhcQhcbbfNqQVCgEkrlAqHeM9kbgY0D5mCxKHxCFxbjPFTZwbJ1ZBAImjB6YlgMTZNgcSh8QhcW4zhcS5cWIVBJA4egCJy1MPIHFIHBLnNmxInBsnVkEAiaMHkLg89QASh8QhcW7DhsS5cWIVBJA4egCJy1MPIHFIHBLnNmxInBsnVkEAiaMHkLg89QASh8QhcW7DhsS5cWIVBJA4egCJy1MPIHFIHBLnNmxInBsnVkEAiaMHkLg89QASh8QhcW7DhsS5cWIVBJA4egCJy1MPIHFIHBLnNmxInBsnVkEAiaMHkLg89QASh8QhcW7DhsS5cWIVBJA4egCJy1MPIHFIHBLnNmxInBsnVkEAiaMHkLg89QASh8QhcW7DhsS5cWIVBJA4egCJy1MPIHFIHBLnNmxInBsnVkEAiZvUA/v375cnn3xS1RVXX321XHnllaqMUDa3tbXJ22+/nehxioqKZHx8XHWG+fPnS21trSrj8OHD0t3drcrI0uabbrpJov+2ruZz7733ysjIiCZC7rjjDtX+aLNFhvYQF110kWzYsEEV8+KLL8pjjz2myrCYtz179sjBgwdV56iurpaFCxeqMkLY/MlPflIaGxtVR4m+g6PvYs3nwgsvlJqaGk0EewMlgMRNKkw0KPX19apStbS0SENDgyojS5uLi4vlvffei/1KpaWl6h/62A+ftDG6GVizZo0qKhLJ6DZO84l+EHbu3KmJMNnb29srlZWVJlmEhEOgublZmpqawjmQ4iQDAwNSUVGhSBCJvn9OnDgROyP6/hsbG4u9P9o4PDwsCxYsUGWsWLFC+vv7VRlsDpMAEofEee1MJG4CLxLntdUINyCAxE2FiMQZNBURXgkgcUic1wZD4pA4rw1GuCkBJA6JM20owrwTQOKQOK9NhsQhcV4bjHBTAkgcEmfaUIR5J4DEIXFemwyJQ+K8NhjhpgSQOCTOtKEI804AiUPivDYZEofEeW0wwk0JIHFInGlDEeadABKHxHltMiQOifPaYISbEkDikDjThiLMOwEkDonz2mRIHBLntcEINyWAxCFxpg1FmHcCSBwS57XJkDgkzmuDEW5KAIlD4kwbijDvBJA4JM5rkyFxSJzXBiPclAASh8SZNhRh3gkgcUic1yZD4pA4rw1GuCkBJA6JM20owrwTQOKQOK9NhsQhcV4bjHBTAkgcEmfaUIR5J4DEIXFemwyJQ+K8NhjhpgSQOCTOtKEI804AiUPivDYZEofEeW0wwk0JIHFInGlDEeadABKHxHltMiQOifPaYISbEkDikDjThiLMOwEkDonz2mRIHBLntcEINyWAxCFxpg1FmHcCSNwkxLt27ZK6ujoV9NbWVtm6dasqw2Lzli1bZHBw0CJKldHU1CR/8Ad/EDvjN7/5jfzjP/5j7P1WGxctWiRf/epXVXEHDhyQPXv2qDKOHDkiP//5z1UZFpsvu+wyOeuss1RRDz30kJx//vmqDDbbEjh69KhEPab53HPPPdLT06OJkLvuukuuuOIKVUZHR4ccO3ZMldHf36/aH20eHx9XZbz77rvy7//+76qMM888UyoqKlQZFpt3794tUV00n+g3+sYbb9REZGovEjepnG1tbVJfX68qcEtLizQ0NKgyLDavWLFC9u3bZxGlyhgbG5PoNi7uZ2RkRObOnRt3u9m+qqoq9Q9T9OW1adMmszOlPWhoaEjKy8vT/hqc//cI1NbWSmdnp4pLJIHRzGk+kbQk/QfZ6Lsv+g7k878Eot/Hbdu2qXBEv9PayxbVAQLbjMQhcV5bEombwIvETW01JM7r6CUWjsRNoEfiprYhEmc/lkgcEmffVZMSkTgkbroGQ+K8jl5i4UgcEjdd8yFx9mOJxCFx9l2FxJ2WKTdx3MR5HbZAwpE4JA6Jy98wInFInNdu4yaOmzhu4ryOWHDhSBwSh8TlbyyROCTOa7chcUgcEud1xIILR+KQOCQuf2OJxCFxXrsNiUPikDivIxZcOBKHxCFx+RtLJA6J89ptSBwSh8R5HbHgwpE4JA6Jy99YInFInNduQ+KQOCTO64gFF47EIXFIXP7GEolD4rx2GxKHxCFxXkcsuHAkDolD4vI3lkgcEue125A4JA6J8zpiwYUjcUgcEpe/sUTikDiv3YbEIXFInNcRCy4ciUPikLj8jSUSh8R57TYkDolD4ryOWHDhSBwSh8TlbyyROCTOa7chcUgcEud1xIILR+KQOCQuf2OJxCFxXrsNiUPikDivIxZcOBKHxCFx+RtLJA6J89ptSBwSh8R5HbHgwpE4JA6Jy99YInGTWO/atUvq6upU9MvKyuS8885TZVhs3rhxo5x//vmqqHXr1smbb76pyhgfH1ftjzY/88wz6gxtQGlpqXz+859XxXR0dMimTZtUGaFs/va3vy3Lli1THedP//RP5YwzzlBlaDefOnVKrr/+elXMhRdeKA888IAq48CBA7J161ZVRiibDx8+rP7e6OnpkaqqKtUrVVRUyODgoCrjsccek9mzZ8fO+OCDD+Sb3/xm7P3RxnPPPVceeeQRVYbF5qeeekqam5tVUf/93/8tr7/+uiqjvb1dNm/erMrI0mYkblI129rapL6+PhP17e/vlxUrVqjeJRLSI0eOqDK0N3Gqhwe2OUsS19vbK5WVlYERzv04o6Ojqh/p6Inl5eUyNDSU+8Mn7Yh4XnPNNaqMLG0OReJGRkYk+gNc3E/0/Tdr1qy42z/cF30PDw8PqzIsNnd3d8v69estolQZ0e+09rJFdYDANiNxSNy0LYnE2U4rEmfL0yINibOgaJ+BxE0wReKm9hcSN5UHEofEIXH2v0GnTUTi8gQ6h8cgcTnAyuNSJA6Jm67dkDgkbtqvIv46dSoabuJsf7WQOFueFmlInAVF+wwkDolD4tzmips4buK4iXObFfUqJE6N0DwAiTNHahKIxCFxSJzbKCFxSBwS5zYr6lVInBqheQASZ47UJBCJQ+KQOLdRQuKQOCTObVbUq5A4NULzACTOHKlJIBKHxCFxbqOExCFxSJzbrKhXIXFqhOYBSJw5UpNAJA6JQ+LcRgmJQ+KQOLdZUa9C4tQIzQOQOHOkJoFIHBKHxLmNEhKHxCFxbrOiXoXEqRGaByBx5khNApE4JA6JcxslJA6JQ+LcZkW9ColTIzQPQOLMkZoEInFIHBLnNkpIHBKHxLnNinoVEqdGaB6AxJkjNQlE4pA4JM5tlJA4JA6Jc5sV9SokTo3QPACJM0dqEojEIXFInNsoIXFIHBLnNivqVUicGqF5ABJnjtQkEIlD4pA4t1FC4pA4JM5tVtSrkDg1QvMAJM4cqUkgEofEIXFuo4TEIXFInNusqFchcWqE5gFInDlSk0AkDolD4txGCYkLUOK6u7ulurrarYLTrFqxYoXs27dPlTE8PCxlZWWqDO3mkZERmTt3riqmoqJCBgYGVBnRj8qaNWtUGbW1tRKJnObT2NgoO3fu1ERIV1eX1NTUqDIsNpeXl8uhQ4dUUZGElZSUxM6wkLjYD5+0sbKyUnp7e1VRUV03btyoyoj6q7m5WZUR9XlnZ6cqw0LiVAf43ebS0lI5ceJE7Kji4mIZGxuLvT/aGH0PL1iwQJVhsTn6TYp+m/iERQCJQ+Km7UgkbgINEmf/xYXETTBF4qb2FxI3wQOJs//uyVIiEofEIXEOE43EOUDKcQkSh8RN1zJIHBKX49dJwS5H4pA4JM5h/JE4B0g5LkHikDgkbuah4SZuZkaFvAKJQ+KQOIdvACTOAVKOS5A4JA6Jm3lokLiZGRXyCiQOiUPiHL4BkDgHSDkuQeKQOCRu5qFB4mZmVMgrkDgkDolz+AZA4hwg5bgEiUPikLiZhwaJm5lRIa9A4pA4JM7hGwCJc4CU4xIkDolD4mYeGiRuZkaFvAKJQ+KQOIdvACTOAVKOS5A4JA6Jm3lokLiZGRXyCiQOiUPiHL4BkDgHSDkuQeKQOCRu5qFB4mZmVMgrkDgkDolz+AZA4hwg5bgEiUPikLiZhwaJm5lRIa9A4pA4JM7hGwCJc4CU4xIkDolD4mYeGiRuZkaFvAKJQ+KQOIdvACTOAVKOS5A4JA6Jm3lokLiZGRXyCiQOiUPiHL4BkDgHSDkuQeKQOCRu5qFB4mZmVMgrkDgkDolz+AZA4hwg5bgEiUPikLiZhwaJm5lRIa9A4pA4JM7hGwCJc4CU4xIkDolD4mYeGiRuZkaFvAKJQ+KQOIdvACTOAVKOS5A4JA6Jm3lokLiZGRXyCiQuwOpXV1fL7t27AzxZ/o9UWloqIyMjqgcPDAzI0qVLVRkWm2tra6Wjo8MiKvGMyspK6evrU51jaGhIIpFL8jM6OiqzZ89O8ggfPjvi2dvbm/g5mpubpampKfFzcIAJAmVlZRKJnObT398vq1at0kRI9LvU3d2tymhpaZFt27apMtra2qSurk6VkaXNSFyA1UTiJoqCxAXYoL+TDiTOrjZInB3LrCUhcVMrisRN5YHEBTjxSBwSF2BbTjkSN3G2FULibHlmKQ2JQ+I+rp+RuACnHYlD4gJsSyTOY1GQOI9wUx6NxCFxSFzKhhiJQ+JCb1lu4mwrhMTZ8sxSGhKHxCFxKZtoJA6JC71lkTjbCiFxtjyzlIbEIXFIXMomGolD4kJvWSTOtkJInC3PLKUhcUgcEpeyiUbikLjQWxaJs60QEmfLM0tpSBwSh8SlbKKROCQu9JZF4mwrhMTZ8sxSGhKHxCFxKZtoJA6JC71lkTjbCiFxtjyzlIbEIXFIXMomGolD4kJvWSTOtkJInC3PLKUhcUgcEpeyiUbikLjQWxaJs60QEmfLM0tpSBwSh8SlbKKROCQu9JZF4mwrhMTZ8sxSGhKHxCFxKZtoJA6JC71lkTjbCiFxtjyzlIbEIXFIXMomGolD4kJvWSTOtkJInC3PLKUhcUgcEpeyiUbikLjQWxaJs60QEmfLM0tpSBwSh8Q5TvQbb7whr776quPq0y+76KKL5LzzzlNl7NixQ/r6+lQZL774orzzzjuqjOXLl8usWbNUGf39/ar9Z555pjz66KOqjLfeekv+5V/+RZVx4sQJ+c///E9VRm1trXR0dKgyjhw5IkePHlVlLFq0SObNm6fKuOaaa6S3t1eV8eCDD8r555+vytBu/p//+R+56667tDHq/QsWLJC//Mu/VOXMnz9fLrnkElXGww8/LPfff78qI0ubtd9fEYuVK1eqkJxzzjmyefNmVcZLL70kW7ZsUWWsW7dOHnnkEVXG7t271d+BdXV1cuONN6rOkaXNRePj4+NZeiHNu7S1tUl9fb0mQlpaWqShoUGVYbF5xYoVsm/fPlXU8PCwRH8K1HyKi4vlvffe00So91ZUVMjAwIAqp6enR9asWaPKsJC4xsZG2blzp+ocXV1dUlNTo8qwuIlTHcBoc0lJiYyOjhqlxY+JhDgSY80nqmlUWz52BEpLSyX6A1zcT/T9NzY2Fnf7h/ui7+FI8pP+RH9D1N3dnfQxeP7vEUDiJgFB4qZ2BxI3wQOJm9obSJztbwkSZ8vTKg2JmyCJxFl1lW0OEofETdtRSBwSN11zIHG2X8RInC1PqzQkDomz6iVfOUgcEofEOUwXN3HcxDm0SewlSFxsdF43InFInNcGMwhH4pA4JM5hkJA4JM6hTWIvQeJio/O6EYlD4rw2mEE4EofEIXEOg4TEIXEObRJ7CRIXG53XjUgcEue1wQzCkTgkDolzGCQkDolzaJPYS5C42Oi8bkTikDivDWYQjsQhcUicwyAhcUicQ5vEXoLExUbndSMSh8R5bTCDcCQOiUPiHAYJiUPiHNok9hIkLjY6rxuROCTOa4MZhCNxSBwS5zBISBwS59AmsZcgcbHRed2IxCFxXhvMIByJQ+KQOIdBQuKQOIc2ib0EiYuNzutGJA6J89pgBuFIHBKHxDkMEhKHxDm0SewlSFxsdF43InFInNcGMwhH4pA4JM5hkJA4JM6hTWIvQeJio/O6EYlD4rw2mEE4EofEIXEOg4TEIXEObRJ7CRIXG53XjUgcEue1wQzCkTgkDolzGCQkDolzaJPYS5C42Oi8bkTikDivDWYQjsQhcUicwyAhcUicQ5vEXoLExUbndSMSh8R5bTCDcCRuEsRdu3ZJXV2dCuutt94qf/EXf6HK+NznPidz585VZaxcuVL27t2ryuju7pb58+erMr785S+r9kebo3fRfBYuXCidnZ2aCNmzZ4+sXr1alRHt//rXv67KuP/+++W73/2uKmPbtm1y7bXXqjKiM7z22muqjBA2z5o1S77xjW8kfpTXX39dHnroIdU5rr/+ernttttUGUePHpUjR46oMiw2X3rppXLOOeeoog4cOCAnT55UZaxdu1ZGR0dVGT/5yU9U+3/5y1/Kd77zHVXGO++8Iy+++KIq48/+7M+ksbFRlWGx+eKLL5Zzzz3XIioTGUjcpDK2tbVJfX194oWN5Km6ulp1jhUrVsi+fftUGSFsjv4kPDIykvhRLG7iEn8JwwNEN0eVlZWGiclERT/Qs2fPTubhk54asYyYJv1pbm6WpqampI8h0bxVVVWpzlFRUSGDg4OqjBA2l5WVyfDwsOoo/f39smrVKlVGKJuj32ntZUso72JxDiQOibPoI28ZSJw3tKpgJE6F7yObkbipSJC4CR5I3NTeQOKm8kDikDjbXyPjNCTOGKhRHBJnBPJ3MUgcEjddRyFxSNzHfdsgcUic7a+RcRoSZwzUKA6JMwKJxJ0WJDdx3MRNN2HcxHETN+23L/9MnO0Pk0UaEmdB0T4DibNlyk0cN3HcxLnNFBKHxCFxbrMSxCokLogyfOQQSJxtXZA4JA6Jc5spJA6JQ+LcZiWIVUhcEGVA4jyXAYlD4pA4tyFD4pA4JM5tVoJYhcQFUQYkznMZkDgkDolzGzIkDolD4txmJYhVSFwQZUDiPJcBiUPikDi3IUPikDgkzm1WgliFxAVRBiTOcxmQOCQOiXMbMiQOiUPi3GYliFVIXBBlQOI8lwGJQ+KQOLchQ+KQOCTObVaCWIXEBVEGJM5zGZA4JA6JcxsyJA6JQ+LcZiWIVUhcEGVA4jyXAYlD4pA4tyFD4pA4JM5tVoJYhcQFUQYkznMZkDgkDolzGzIkDolD4txmJYhVSFwQZUDiPJcBiUPikDi3IUPikDgkzm1WgliFxAVRBiTOcxmQOCQOiXMbMiQOiZu2U9rb22XLli1uneRx1b/927/JV7/6VdUTVqxYIfv27VNlWGxubGyUT3ziE7GjioqKZHx8PPZ+q42hnOPpp58Ooq4bNmyQsrIyK7yxc+64447Ye6ONo6OjMnv2bFWGxeaIZcRU81myZImsXbtWEyE7duyQ7du3qzIsNvf09EhVVZUqqqOjQ44dO6bKCGGzxXePRYYFi+eee076+vpUUUgcEjdtA0XNUV9fr2owi83d3d1SXV2tigpF4sbGxqS4uDj2u4yMjMjcuXNj77faGP2gRD8sSX8iKd65c2fSxwjm+ZGElZSUxD5PKBIX+wUmbaypqZGuri5VVHNzszQ1NakyLDZbSJzFOULIGB4elgULFqiOEv0e9Pf3qzIsNre0tMi2bdtUUUgcEofEqUYot81IXG68ZlqNxE0lhMRN8EDiZpqedP7/kbipdUPikDgkLo/fZUicLWwkDombrqOQONtZCyUNiUPiPq4Xi8ZD+AeOApkW/jrVvhBInC1TJA6JQ+JsZyr0NCQOiUPiHKcUiXMElcMyJC4HWA5LkTgkDolzGJQMLUHikDgkznGgkThHUDksQ+JygOWwFIlD4pA4h0HJ0BIkDolD4hwHGolzBJXDMiQuB1gOS5E4JA6JcxiUDC1B4pA4JM5xoJE4R1A5LEPicoDlsBSJQ+KQOIdBydASJA6JQ+IcBxqJcwSVwzIkLgdYDkuROCQOiXMYlAwtQeKQOCTOcaCROEdQOSxD4nKA5bAUiUPikDiHQcnQEiQOiUPiHAcaiXMElcMyJC4HWA5LkTgkDolzGJQMLUHikDgkznGgkThHUDksQ+JygOWwFIlD4pA4h0HJ0BIkDolD4hwHGolzBJXDMiQuB1gOS5E4JA6JcxiUDC1B4pA4JM5xoJE4R1A5LEPicoDlsBSJQ+KQOIdBydASJA6JQ+IcBxqJcwSVwzIkLgdYDkuROCQOiXMYlAwtQeKQOCTOcaCROEdQOSxD4nKA5bAUiUPikDiHQcnQEiQOiUPiHAe6vb1dtmzZ4rj69MsqKyvlyiuvVGUUFRXJ+Pi4KiOUzXfccYfqKKdOnZKWlhZVxrFjx+S+++5TZSxcuFCqq6tVGVna/PDDD8vrr7+ueqW/+Zu/kdLSUlVGlmZFBUJElixZImvXrlXF7NixQ7Zv367KsNjc09MjVVVVqqiOjg6JZj/tH4sev/DCC6WmpiZxFM8995z8+Mc/Vp3juuuuk+XLl6sysrS5aDwrtmBQFYubuEg4GhoaVKeJZGH37t2qjP7+flmxYoUqIyubBwYGZOnSpZl4nebmZolu45L+RH9Y6evrUx1jaGhIysvLVRklJSVy8uTJ2BnR/tHR0dj7s7Yx6q+mpqbEX8tC4ioqKmRwcDDxd9EeoKysTKLbOD4QOB0BJG4SFSQum0OCxNnXFYmzZxpCIhIXQhWmngGJC68mIZ0IiUPiQupHL2dB4uyxInH2TENIROJCqAISF14Vwj0REofEhdudRidD4oxATopB4uyZhpCIxIVQBSQuvCqEeyIkDokLtzuNTobEGYFE4uxBBpaIxAVWEBHhr1PDq0lIJ0LikLiQ+tHLWZA4e6zcxNkzDSERiQuhCtzEhVeFcE+ExCFx4Xan0cmQOCOQ3MTZgwwsEYkLrCDcxIVXkMBOhMQhcYG1pP1xkDh7ptzE2TMNIRGJC6EK3MSFV4VwT4TEIXHhdqfRyZA4I5DcxNmDDCwRiQusINzEhVeQwE6ExCFxgbWk/XGQOHum3MTZMw0hEYkLoQrcxIVXhXBPhMQhceF2p9HJkDgjkNzE2YMMLBGJC6wg3MSFV5DAToTEIXGBtaT9cZA4e6bcxNkzDSERiQuhCtzEhVeFcE+ExCFx4Xan0cmQOCOQ3MTZgwwsEYkLrCDcxIVXkMBOhMQhcYG1pP1xkDh7ptzE2TMNIRGJC6EK3MSFV4VwT4TEIXHhdqfRyZA4I5DcxNmDDCwRiQusINzEhVeQwE6ExCFxgbWk/XGQOHum3MTZMw0hEYkLoQrcxIVXhXBPhMRNqk17e7ts2bJFVa3W1lbZunWrKuN73/uevPzyy6qMm2++WS644AJVhsXm6Efh/ffft4iKnXHs2DG57777Yu+32rhs2TKpqqqyioud85WvfEUqKipi7482PvzwwzI8PKzKKCoqkvHx8UQzPvWpT8ntt9+uOsPIyIjce++9qgyLzUuWLJG1a9eqonbs2CHbt29XZVhsrq6uloULF6qiOjo65K233lJlhLD5oosuktdee011lKNHj0pXV5cqI5TN1113nSxfvjyU4yR+DiRuUgna2tqkvr5eVZSWlhZpaGhQZWRpc3Fxsbz33ntZeqXY71JbWyvRD4vm09jYKDt37tREfPhlXlNTo8qw2FxeXi6HDh1SRY2OjkpJSYkqQ7t5aGhIFi9erI1R749qqv2hDuUmTg0jQwFlZWXqPzD19/fLqlWrMkEl+p2uq6vLxLtYvAQSh8RZ9NG0GUjcBBokbmqbIHG2o4fE2fIMJQ2Jm1oJJG4qDyQOifP6XYXEIXHTNRgSZzt6SJwtz1DSkDgk7uN6EYlD4rx+VyFxSBwS53XE/i8cicsP53w/BYlD4pA4x6njn4lzBJXDMiQOiUPichgYxVIkTgEv4K1IHBKHxDkOKBLnCCqHZUgcEofE5TAwiqVInAJewFuROCQOiXMcUCTOEVQOy5A4JA6Jy2FgFEuROAW8gLcicUgcEuc4oEicI6gcliFxSBwSl8PAKJYicQp4AW9F4pA4JM5xQJE4R1A5LEPikDgkLoeBUSxF4hTwAt6KxCFxSJzjgCJxjqByWIbEIXFIXA4Do1iKxCngBbwViUPikDjHAUXiHEHlsAyJQ+KQuBwGRrEUiVPAC3grEofEIXGOA4rEOYLKYRkSh8QhcTkMjGIpEqeAF/BWJA6JQ+IcBxSJcwSVwzIkDolD4nIYGMVSJE4BL+CtSBwSh8Q5DigS5wgqh2VIHBKHxOUwMIqlSJwCXsBbkTgkDolzHFAkzhFUDsuQOCQOicthYBRLkTgFvIC3InFIHBLnOKBInCOoHJYhcUgcEpfDwCiWInEKeAFvReKQOCTOce+2e5QAABvDSURBVEDfeOMNefXVVx1Xn37ZRRddJOedd54qI0ub9+7dKx988EHqX+n555+Xv/u7v1O9x/z582XhwoWqjCNHjsjPf/5zVcYll1wi8+bNU2X80z/9kyxbtkyVsXjxYhkaGlJl/OpXv5LPfOYzsTNOnTol119/fez90cYo44UXXlBlXH755dLa2qrKGBwclEcffVSVsWrVKon+T/O55557pKenRxMhd911l1xxxRWqjBA2//a3v5XKykrVUWbNmiXLly9XZfzxH/+xfO1rX1NlhLL54osvlnPPPTeU4yR+jqLx8fHxxE/BASAQOIHoR2nNmjWBnzJ/x+vt7VX/OJWXl8uhQ4dUhx4dHZWSkpLYGdH+2bNnx95vtTH6oY+Yaj5dXV2yceNGTYQ0NjZKc3OzKqO2tlY6OztVGdG8VVVVqTJC2Dw2NiaRhCX9WbFihfT39yd9DJ7vgQAS5wEqkdkjgMRNrSkSZ9vjSNxUnkicbX8hcbY8Q0pD4kKqBmcJlgASh8T5bE4kDonz2V9InE+6yWYjccny5+kpIYDEIXE+WxWJQ+J89hcS55NustlIXLL8eXpKCCBxSJzPVkXikDif/YXE+aSbbDYSlyx/np4SAkgcEuezVZE4JM5nfyFxPukmm43EJcufp6eEABKHxPlsVSQOifPZX0icT7rJZiNxyfLn6SkhgMQhcT5bFYlD4nz2FxLnk26y2Uhcsvx5ekoIIHFInM9WReKQOJ/9hcT5pJtsNhKXLH+enhICSBwS57NVkTgkzmd/IXE+6SabjcQly5+np4QAEofE+WxVJA6J89lfSJxPuslmI3HJ8ufpKSGAxCFxPlsViUPifPYXEueTbrLZSFyy/Hl6SgggcUicz1ZF4pA4n/2FxPmkm2w2Epcsf56eEgJIHBLns1WROCTOZ38hcT7pJpuNxCXLn6enhAASh8T5bFUkDonz2V9InE+6yWYjccny5+kpIYDEIXE+WxWJQ+J89hcS55NustlI3CT+3//+96W9vT3ZivB0cwILFy6Uzs5OVe6ePXtk9erVqoxo/9e//nVVRiibv/CFL8hZZ52lOs4LL7wgv/71r1UZd999t7z77ruxM95//3159tlnY++32hixvOyyy1Rxx44dk//6r/9SZVxwwQVy4YUXqjIOHz4sb775pioj+kNTVVWVKuOWW26R1157TZXxgx/8QGbPnq3KKCoqUu232By9Q0VFhSrqqquuksbGRlUGm+0JIHGTmLa1tUl9fb09ZRITJRB9eQ0MDKjOYHETV1tbKx0dHapzsHkqgZKSEjl58iRYMkbAQuKiuR8cHFSRGRkZkdLS0tgZY2NjMmvWrNj7Q9pYXV0t3d3dIR2Js4gIEofEZX4QkLjslhiJy2Ztkbjw6orEhVeT6ERIHBIXZmcangqJM4QZWBQSF1hBjI6DxBmBNIxB4gxhGkYhcUicYTuFGYXEhVkXi1MhcRYUw8tA4sKrCRIXXk24ifu9mvDPxIXZpNpTIXFaguHuR+LCrY3mZEichp6fvUicH67aVG7iuInT9lDw+5G44EsU+4BIXGx0QW9E4sIrDxIXXk24ieMmLsyuND4VEmcMNKA4JC6gYhgeBYkzhGkUhcQZgTSO4SaOmzjjlgovDokLryZWJ0LirEiGlYPEhVWP6DRIXHg14SaOm7gwu9L4VEicMdCA4pC4gIpheBQkzhCmURQSZwTSOIabOG7ijFsqvDgkLryaWJ0IibMiGVYOEhdWPbiJC68e//9ESBwSF253Gp0MiTMCGWAMEhdgUQyOhMQZQDSO4CbOGKhRHBKHxBm1UrgxSFy4tdGeDInTEgxzPxIXXl2QuPBqEp0IiUPiwuxMw1MhcYYwA4tC4gIriNFxkDgjkIYxSJwhTMMoJA6JM2ynMKOQuDDrYnEqJM6CYngZSFx4NUHiwqsJN3G/VxP+iw1hNqn2VEiclmC4+5G4cGujORkSp6HnZy8S54erNpWbOG7itD0U/H4kLvgSxT4gEhcbXdAbkbjwyoPEhVcTbuI83MS1tLRIQ0NDmNVO4alGRkZk7ty5qpOHInGql/jd5ubmZmlsbLSIykSGVuKi/aOjo5lg0dXVJRs3blS9S9RbUY9pPrW1tdLZ2amJEAuJUx3AaPPY2JjMmjVLlVZWVibDw8OqDIvN3d3dsn79elVU9NsY/UbysSPATZzxTRwSZ9ecURISN5UnEjeVBxI3wQOJs/3usUhD4qZSROIsumpqBhKHxNl3lWEiEofEfVw7IXFInOHXjXkUEofEmTfV7wUicUic7x5T5SNxSBwS5zZC3MS5ccrnKiQOifPdb0gcEue7x1T5SBwSh8S5jRAS58Ypn6uQOCTOd78hcUic7x5T5SNxSBwS5zZCSJwbp3yuQuKQON/9hsQhcb57TJWPxCFxSJzbCCFxbpzyuQqJQ+J89xsSh8T57jFVPhKHxCFxbiOExLlxyucqJA6J891vSBwS57vHVPlIHBKHxLmNEBLnximfq5A4JM53vyFxSJzvHlPlI3FIHBLnNkJInBunfK5C4pA43/2GxCFxvntMlY/EIXFInNsIIXFunPK5ColD4nz3GxKHxPnuMVU+EofEIXFuI4TEuXHK5yokDonz3W9IHBLnu8dU+UgcEofEuY0QEufGKZ+rkDgkzne/IXFInO8eU+UjcUgcEuc2QkicG6d8rkLikDjf/YbEIXG+e0yVj8QhcUic2wghcW6c8rkKiUPifPcbEofE+e4xVT4Sh8QhcW4jhMS5ccrnKiQOifPdb0gcEue7x1T5SBwSh8S5jRAS58Ypn6uQOCTOd78hcQFKXHV1tezevdt37fOSH32JFRcXx35WKBIX+wUmbezo6JBNmzapopqbm6WxsVGVYbG5srJS+vr6VFFDQ0NSXl6uymDzBAELiYNnNgmsWLFC+vv7VS/X3d0t69evV2VYbG5ra5O6ujqLqExkIHFInNdGRuIm8CJxU1sNibMdPSTOlmeW0pC4LFVz6rsgcUic1+5G4pC46RoMibMdPSTOlmeW0pC4LFUTiZu2mtE1bX19varaLS0t0tDQoMrgr1Mn8PHXqVNbib9OVY1WpjcjcZkur+rlkDgVvqA3cxPHTZzXBuUmjps4buK8jtj/hSNx+eGcxqcgcWmsmtuZkTgkzq1TYq5C4pA4JC7m8OS4DYnLEVgBLUfisltsJA6J89rdSBwSh8R5HTFu4vKDN9VPQeJSXb6PPTwSh8R57W4kDolD4ryOGBKXH7ypfgoSl+ryIXGu5eNfbHAl5b4OiUPikDj3edGs5K9TNfSyvReJy259uYnjJs5rdyNxSBwS53XEuInLD95UPwWJS3X5uIlzLR83ca6k3NchcUgcEuc+L5qV3MRp6GV7LxKX3fpyE8dNnNfuRuKQOCTO64hxE5cfvKl+ChKX6vJxE+daPm7iXEm5r0PikDgkzn1eNCu5idPQy/ZeJC679eUmjps4r92NxCFxSJzXEeMmLj94U/0UJC7V5eMmzrV83MS5knJfh8QhcUic+7xoVnITp6GX7b1IXHbry00cN3FeuxuJQ+KQOK8jxk1cfvCm+ilIXKrLx02ca/l27doldXV1rstPu661tVW2bt2qyli/fr10d3erMkLZPD4+rjrK8ePHZc6cOaqMpUuXysGDB1UZFps7Ojpk06ZNqqjm5mZpbGxUZRw6dEiOHTumymhoaJADBw6oMl555RVZtGiRKuPZZ5+V3/72t6oM7eZPf/rT8id/8ifaGPX+H/7wh3L33Xerco4ePSo/+9nPVBkLFy6U+fPnqzJefvll+cUvfqHKWLZsmXzmM59RZfT396v2R5tXrlypynj33Xdl//79qowvfOEL8p3vfEeV8dRTT8mOHTtUGRab29vbZfPmzRZRmcjgJm5SGfnrVPue5iZugmkoEldTUyMPPvigfbFzTBwaGpLy8vIcd01dXlJSIidPnlRlaDdH7xC9SxY+0R8SmpqaVK8S9Xltba0qo6qqSp544glVxsDAgFRUVKgySktL5cSJE7EziouLJfoO1HyGh4dlwYIFmohM7Y1+p7WXLVkCgsQhcV77GYlD4qZrMCTO6+jFCkfipmJD4mK1kddNSNxUvEgcEud14JA4JA6J8zpipuFIHBJn2lAewpA4JG7atuKvU+0nDolD4pA4+7nylYjEIXG+essqF4lD4pA4q2lyyEHikDgkzmFQAlmCxCFxgbTix/5O88/ETeDhr1P561SvM4vEIXFInNcRMw1H4pA404byEMZNHDdx3MR5GKzpIpE4JA6Jy+PAKR+FxCFxyhbyvh2JQ+KQOO9jNvEAJA6JQ+LyOHDKRyFxSJyyhbxvR+KQOCTO+5ghcadDzP9O3FQq/E+M5HEQHR+FxCFxjq2S2DIkDolD4vI4ftzEcRPHTVweB075KCQOiVO2kPftSBwSh8R5HzNu4riJm7nJuImbmVG+VyBxSFy+ey7X5yFxSBwSl+vUKNZzE8dNHDdxigHK81YkDonLc8vl/DgkDolD4nIem/gbkDgkDomLPz/53onEIXH57rlcn4fEIXFIXK5To1iPxCFxSJxigPK8FYlD4vLccjk/DolD4pC4nMcm/gYkDolD4uLPT753InFIXL57LtfnIXFIHBKX69Qo1iNxSBwSpxigPG9F4pC4PLdczo9D4pC4aZtm165dov1vsrW2tsrWrVtzbszJG9avXy/d3d2qjFA2j4+Pq45y/PhxmTNnjipj6dKlcvDgQVWGxebHH39c7rnnHlXUX/3VX8mGDRtUGXfffbf88Ic/VGW89NJL8vbbb6syXnnlFVm0aJEq44YbbpBf//rXsTPef/99efbZZ2PvjzZecMEF8sADD6gyzj77bLnssstUGRabH374Ybn//vtVUWvWrJFo5jSf6Pvv8OHDmgi59dZbZd68eaqMtWvXyujoqCrjJz/5iWr/m2++KevWrVNlhLL5vPPOk7KyMtVxot/oG2+8UZWRpc38t1MnVTMy/Pr6elV9W1papKGhQZVRXV0tu3fvVmWEspmbuFAqYXuOyspK6evrU4Va/E+MqA4g8uEP9OzZs7Ux6v0Rz97eXnVOCAG1tbXS2dmpOkpPT49UVVWpMioqKmRwcFCVwWZbAtFvY/QbyceOABKHxNl102mSkDiveBMLR+Js0SNxU3kicbb9FUoaEmdfCSQOibPvqkmJSJxXvImFI3G26JE4JM62o8JMQ+Ls64LEIXH2XYXEeWUaQjgSZ1sFJA6Js+2oMNOQOPu6IHFInH1XIXFemYYQjsTZVgGJQ+JsOyrMNCTOvi5IHBJn31VInFemIYQjcbZVQOKQONuOCjMNibOvCxKHxNl3FRLnlWkI4UicbRWQOCTOtqPCTEPi7OuCxCFx9l2FxHllGkI4EmdbBSQOibPtqDDTkDj7uiBxSJx9VyFxXpmGEI7E2VYBiUPibDsqzDQkzr4uSBwSZ99VSJxXpiGEI3G2VUDikDjbjgozDYmzrwsSh8TZdxUS55VpCOFInG0VkDgkzrajwkxD4uzrgsQhcfZdhcR5ZRpCOBJnWwUkDomz7agw05A4+7ogcUicfVchcV6ZhhCOxNlWAYlD4mw7Ksw0JM6+LkgcEmffVUicV6YhhCNxtlVA4pA4244KMw2Js68LEofE2XcVEueVaQjhSJxtFZA4JM62o8JMQ+Ls64LEIXH2XYXEeWUaQjgSZ1sFJA6Js+2oMNOQOPu6IHGTmO7atUvq6upUlFtbW2Xr1q2qjB07dkhfX58qI5TNzzzzjOoox48flzlz5qgyli5dKgcPHlRlnDhxQl5++WVVxh/90R/JwoULVRkWmw8dOiTHjh1TRUVfxgcOHFBlvPLKK7Jo0SJVhnbzr371K/nsZz+rjVHvv/rqq+VHP/qROieEgHvuuUcef/xx1VHWrVunnpVbbrlFhoeHVeew2Lxy5UpVzLvvviv79+9XZVhsnjt3rpSXl6uivvSlL8lVV12lyrj44ovl3HPPVWVkaTMSN6mabW1tUl9fr6pvS0uLRD9wfGwIjIyMSPTloflUVFTIwMCAJkJ6enpkzZo1qoza2lrp6OhQZVhsrqmpkQcffNAiSpUxNDSk/lFQHUBERkdHZfbs2doY9f4s3cSpYYhIVVWVPPHEExZRiWYUFxfL2NiY6gyRiC5YsECVYbG5urpauru7VVHR7+O2bdtUGdHvtPayRXWAwDYjcUhcYC059ThInH15kLgJpkicfX9ZJCJxExSRuKkdhcRN5YHEIXEW37neMpA4e7RIHBJn31W2iUgcEjddRyFxSNy03zb8dartF7FFGhJnQXFqBhKHxNl3lW0iEofEIXFuM8VNHDdxbp2S0Cokzh48EofE2XeVbSISh8QhcW4zhcQhcW6dktAqJM4ePBKHxNl3lW0iEofEIXFuM4XEIXFunZLQKiTOHjwSh8TZd5VtIhKHxCFxbjOFxCFxbp2S0Cokzh48EofE2XeVbSISh8QhcW4zhcQhcW6dktAqJM4ePBKHxNl3lW0iEofEIXFuM4XEIXFunZLQKiTOHjwSh8TZd5VtIhKHxCFxbjOFxCFxbp2S0Cokzh48EofE2XeVbSISh8QhcW4zhcQhcW6dktAqJM4ePBKHxNl3lW0iEofEIXFuM4XEIXFunZLQKiTOHjwSh8TZd5VtIhKHxCFxbjOFxCFxbp2S0Cokzh48EofE2XeVbSISh8QhcW4zhcQhcW6dktAqJM4ePBKHxNl3lW0iEofEIXFuM4XEIXFunZLQKiTOHjwSh8TZd5VtIhKHxCFxbjOFxE3i1N7eLlu2bHEjN82qyspKufLKK1UZbJ4gcOrUKWltbVUhWbJkifz0pz9VZezZs0dWr16tyli2bJlEP058/pdAUVGRjI+PJ4pjbGxM7r777kTPED28rKxMNmzYoDpH1Odr165VZezdu1eefvppVUY0J1Gvaz4WEldbWyvz5s3THENaWlrkN7/5jSrjH/7hH1T73377bYl+m5L+VFdXS3d3t+oYzz33nPz4xz9WZVx33XWyfPlyVUaWNiNxk6rZ1tYm9fX1Waov7yIiFRUVMjAwoGLR09Mja9asUWWEsrmrq0ui27ikP+Xl5XLo0KGkj5GZ50c1jWqr+TQ3N0tTU5MmQjo6OiQSKM3HQuKimY9mX/MpLS2VEydOaCIys9dC4jIDI6AXQeKQuIDa0c9RkLipXJE4P32WdCoSN7UCSJxtRyJxtjyt0pA4JM6ql4LNQeKQuGCb0/BgSBwSZ9hOH4lC4nzSjZ+NxCFx8bsnJTuROCQuJa2qOiYSh8SpGmiGzUicT7rxs5E4JC5+96RkJxKHxKWkVVXHROKQOFUDIXE+8XnLRuKQOG/NFUowEofEhdKLPs+BxCFxPvuLmzifdONnI3FIXPzuSclOJA6JS0mrqo6JxCFxqgbiJs4nPm/ZSBwS5625QglG4pC4UHrR5zmQOCTOZ39xE+eTbvxsJA6Ji989KdmJxCFxKWlV1TGROCRO1UDcxPnE5y0biUPivDVXKMFIHBIXSi/6PAcSh8T57C9u4nzSjZ+NxCFx8bsnJTuROCQuJa2qOiYSh8SpGoibOJ/4vGUjcUict+YKJRiJQ+JC6UWf50DikDif/cVNnE+68bOROCQufvekZCcSh8SlpFVVx0TikDhVA3ET5xOft2wkDonz1lyhBCNxSFwovejzHEgcEuezv7iJ80k3fjYSh8TF756U7ETikLiUtKrqmEgcEqdqIG7ifOLzlo3EIXHemiuUYCQOiQulF32eA4lD4nz2FzdxPunGz0biJrHbv3+/PPnkk/FpsjNIAvPnz5fa2lrV2Q4fPizd3d2qjFA2f+UrX5FIbJP+3HvvvTIyMpL0MTLz/CVLlsjatWtV77N37155+umnVRmrV6+WZcuWqTKiWYtmTvO59dZbZd68eZoIaWlpkVOnTqkysrL50ksvlT//8z/Pyutk5j2QuMyUkheBAAQgAAEIQKCQCCBxhVRt3hUCEIAABCAAgcwQQOIyU0peBAIQgAAEIACBQiKAxBVStXlXCEAAAhCAAAQyQwCJy0wpeREIQAACEIAABAqJABJXSNXmXSEAAQhAAAIQyAwBJC4zpeRFIAABCEAAAhAoJAJIXCFVm3eFAAQgAAEIQCAzBJC4zJSSF4EABCAAAQhAoJAIIHGFVG3eFQIQgAAEIACBzBBA4jJTSl4EAhCAAAQgAIFCIoDEFVK1eVcIQAACEIAABDJDAInLTCl5EQhAAAIQgAAECokAEldI1eZdIQABCEAAAhDIDAEkLjOl5EUgAAEIQAACECgkAkhcIVWbd4UABCAAAQhAIDMEkLjMlJIXgQAEIAABCECgkAggcYVUbd4VAhCAAAQgAIHMEEDiMlNKXgQCEIAABCAAgUIigMQVUrV5VwhAAAIQgAAEMkMAictMKXkRCEAAAhCAAAQKiQASV0jV5l0hAAEIQAACEMgMASQuM6XkRSAAAQhAAAIQKCQCSFwhVZt3hQAEIAABCEAgMwSQuMyUkheBAAQgAAEIQKCQCCBxhVRt3hUCEIAABCAAgcwQQOIyU0peBAIQgAAEIACBQiKAxBVStXlXCEAAAhCAAAQyQwCJy0wpeREIQAACEIAABAqJABJXSNXmXSEAAQhAAAIQyAwBJC4zpeRFIAABCEAAAhAoJAJIXCFVm3eFAAQgAAEIQCAzBJC4zJSSF4EABCAAAQhAoJAIIHGFVG3eFQIQgAAEIACBzBBA4jJTSl4EAhCAAAQgAIFCIoDEFVK1eVcIQAACEIAABDJDAInLTCl5EQhAAAIQgAAECokAEldI1eZdIQABCEAAAhDIDAEkLjOl5EUgAAEIQAACECgkAkhcIVWbd4UABCAAAQhAIDMEkLjMlJIXgQAEIAABCECgkAggcYVUbd4VAhCAAAQgAIHMEEDiMlNKXgQCEIAABCAAgUIigMQVUrV5VwhAAAIQgAAEMkMAictMKXkRCEAAAhCAAAQKiQASV0jV5l0hAAEIQAACEMgMASQuM6XkRSAAAQhAAAIQKCQCSFwhVZt3hQAEIAABCEAgMwSQuMyUkheBAAQgAAEIQKCQCCBxhVRt3hUCEIAABCAAgcwQQOIyU0peBAIQgAAEIACBQiKAxBVStXlXCEAAAhCAAAQyQwCJy0wpeREIQAACEIAABAqJABJXSNXmXSEAAQhAAAIQyAwBJC4zpeRFIAABCEAAAhAoJAJIXCFVm3eFAAQgAAEIQCAzBJC4zJSSF4EABCAAAQhAoJAIIHGFVG3eFQIQgAAEIACBzBBA4jJTSl4EAhCAAAQgAIFCIoDEFVK1eVcIQAACEIAABDJDAInLTCl5EQhAAAIQgAAECokAEldI1eZdIQABCEAAAhDIDAEkLjOl5EUgAAEIQAACECgkAkhcIVWbd4UABCAAAQhAIDMEkLjMlJIXgQAEIAABCECgkAggcYVUbd4VAhCAAAQgAIHMEEDiMlNKXgQCEIAABCAAgUIi8P8AuOfGbKrrtTQ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35893" t="28624" r="35655" b="21005"/>
          <a:stretch>
            <a:fillRect/>
          </a:stretch>
        </p:blipFill>
        <p:spPr bwMode="auto">
          <a:xfrm>
            <a:off x="7081798" y="1436914"/>
            <a:ext cx="374948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изображение_viber_2024-03-19_23-50-36-1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258250"/>
            <a:ext cx="11821886" cy="63602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_viber_2024-03-19_23-50-36-4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222" y="203821"/>
            <a:ext cx="11802292" cy="63876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_viber_2024-03-19_23-50-36-5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421" y="225593"/>
            <a:ext cx="11715207" cy="63876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изображение_viber_2024-03-19_23-50-36-6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5537" y="236478"/>
            <a:ext cx="11736978" cy="637223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_viber_2024-03-19_23-50-37-2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107" y="203820"/>
            <a:ext cx="11769636" cy="64031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_viber_2024-03-19_23-50-37-2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2879" y="214706"/>
            <a:ext cx="11747864" cy="64494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_viber_2024-03-19_23-50-37-3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7307" y="225591"/>
            <a:ext cx="11758750" cy="63876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_viber_2024-03-20_00-20-12-1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422" y="225591"/>
            <a:ext cx="11671663" cy="635679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7429" y="413658"/>
            <a:ext cx="9927771" cy="93617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uk-UA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“Мене</a:t>
            </a:r>
            <a:r>
              <a:rPr lang="uk-UA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сьогодні </a:t>
            </a:r>
            <a:r>
              <a:rPr lang="uk-UA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посміхнуло</a:t>
            </a:r>
            <a:r>
              <a:rPr lang="uk-UA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…”</a:t>
            </a:r>
            <a:endParaRPr lang="ru-RU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изображение_viber_2024-03-20_00-36-46-3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1287" b="10923"/>
          <a:stretch>
            <a:fillRect/>
          </a:stretch>
        </p:blipFill>
        <p:spPr>
          <a:xfrm>
            <a:off x="642257" y="1578428"/>
            <a:ext cx="10918372" cy="48006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Новая папка (3)\Психологія\Заготовки для онлайн - тренінгів\2023-09-14_14-25-56.png"/>
          <p:cNvPicPr>
            <a:picLocks noChangeAspect="1" noChangeArrowheads="1"/>
          </p:cNvPicPr>
          <p:nvPr/>
        </p:nvPicPr>
        <p:blipFill>
          <a:blip r:embed="rId2" cstate="print"/>
          <a:srcRect l="31875" t="33810" r="23750" b="21905"/>
          <a:stretch>
            <a:fillRect/>
          </a:stretch>
        </p:blipFill>
        <p:spPr bwMode="auto">
          <a:xfrm>
            <a:off x="500742" y="620486"/>
            <a:ext cx="11255829" cy="5780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79E1AC-490A-46C6-81F1-9EFF0E7C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623" y="2125133"/>
            <a:ext cx="9070848" cy="271779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Професійне вигорання </a:t>
            </a:r>
            <a:r>
              <a:rPr lang="ru-RU" sz="4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педагогів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b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ru-RU" sz="4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під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час війни</a:t>
            </a:r>
            <a:endParaRPr lang="x-none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967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9172" y="403108"/>
            <a:ext cx="8599714" cy="631035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“Я очікую від тренінгу…”</a:t>
            </a:r>
            <a:endParaRPr lang="ru-RU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изображение_viber_2024-03-20_00-36-46-3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710" y="1145495"/>
            <a:ext cx="5340690" cy="53406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Турбота про себе: 6 способів зміцнити нервову систему | ОТОЖ">
            <a:extLst>
              <a:ext uri="{FF2B5EF4-FFF2-40B4-BE49-F238E27FC236}">
                <a16:creationId xmlns:a16="http://schemas.microsoft.com/office/drawing/2014/main" xmlns="" id="{068569D6-18BB-4EC3-8F3F-6B46B6325A3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14" y="446650"/>
            <a:ext cx="11366971" cy="5964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5568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88572" y="1286691"/>
            <a:ext cx="10058400" cy="3931920"/>
          </a:xfrm>
        </p:spPr>
        <p:txBody>
          <a:bodyPr>
            <a:normAutofit/>
          </a:bodyPr>
          <a:lstStyle/>
          <a:p>
            <a:pPr algn="ctr"/>
            <a:endParaRPr lang="uk-UA" sz="72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uk-UA" sz="7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ВИГОРАННЯ</a:t>
            </a:r>
            <a:endParaRPr lang="ru-RU" sz="72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8029" y="413994"/>
            <a:ext cx="7532914" cy="826977"/>
          </a:xfrm>
          <a:solidFill>
            <a:srgbClr val="FFFF00"/>
          </a:solidFill>
        </p:spPr>
        <p:txBody>
          <a:bodyPr/>
          <a:lstStyle/>
          <a:p>
            <a:r>
              <a:rPr lang="uk-UA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“Що</a:t>
            </a:r>
            <a:r>
              <a:rPr lang="uk-UA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таке вигорання?”</a:t>
            </a:r>
            <a:endParaRPr lang="ru-RU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Новая папка (2)\2024-03-19_23-31-20.png"/>
          <p:cNvPicPr>
            <a:picLocks noChangeAspect="1" noChangeArrowheads="1"/>
          </p:cNvPicPr>
          <p:nvPr/>
        </p:nvPicPr>
        <p:blipFill>
          <a:blip r:embed="rId2" cstate="print"/>
          <a:srcRect l="16161" t="30317" r="41786" b="28254"/>
          <a:stretch>
            <a:fillRect/>
          </a:stretch>
        </p:blipFill>
        <p:spPr bwMode="auto">
          <a:xfrm>
            <a:off x="653143" y="1415142"/>
            <a:ext cx="10972800" cy="5115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xmlns="" id="{D9B3E408-928A-43F2-B183-539963B043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0794" y="261256"/>
            <a:ext cx="7720012" cy="881743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uk-UA" altLang="x-none" b="1" dirty="0">
                <a:solidFill>
                  <a:srgbClr val="00B050"/>
                </a:solidFill>
                <a:latin typeface="Book Antiqua" pitchFamily="18" charset="0"/>
              </a:rPr>
              <a:t>Що таке вигорання</a:t>
            </a:r>
            <a:r>
              <a:rPr lang="pl-PL" altLang="x-none" b="1" dirty="0">
                <a:solidFill>
                  <a:srgbClr val="00B050"/>
                </a:solidFill>
                <a:latin typeface="Book Antiqua" pitchFamily="18" charset="0"/>
              </a:rPr>
              <a:t>?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xmlns="" id="{4A6C455F-55D9-4AF9-9190-C71AC82718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19686" y="1143000"/>
            <a:ext cx="11352628" cy="4572000"/>
          </a:xfrm>
          <a:noFill/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uk-UA" altLang="x-none" sz="2000" b="1" dirty="0">
                <a:latin typeface="Arial" panose="020B0604020202020204" pitchFamily="34" charset="0"/>
              </a:rPr>
              <a:t>Це синдром – сукупність проявів, котрі складаються із емоційного виснаження, деперсоналізації та втрати сенсу виконання професії</a:t>
            </a:r>
            <a:endParaRPr lang="pl-PL" altLang="x-none" sz="2000" b="1" dirty="0"/>
          </a:p>
          <a:p>
            <a:pPr algn="just">
              <a:lnSpc>
                <a:spcPct val="90000"/>
              </a:lnSpc>
            </a:pPr>
            <a:r>
              <a:rPr lang="uk-UA" altLang="x-none" sz="2000" b="1" dirty="0">
                <a:latin typeface="Arial" panose="020B0604020202020204" pitchFamily="34" charset="0"/>
              </a:rPr>
              <a:t>Ефект обтяження роботою з людьми і для людей</a:t>
            </a:r>
            <a:endParaRPr lang="pl-PL" altLang="x-none" sz="2000" b="1" dirty="0"/>
          </a:p>
          <a:p>
            <a:pPr algn="just">
              <a:lnSpc>
                <a:spcPct val="90000"/>
              </a:lnSpc>
            </a:pPr>
            <a:r>
              <a:rPr lang="uk-UA" altLang="x-none" sz="2000" b="1" dirty="0">
                <a:latin typeface="Arial" panose="020B0604020202020204" pitchFamily="34" charset="0"/>
              </a:rPr>
              <a:t>Це одна із можливих відповідей організму на хронічний і сильний СТРЕС у роботі з людьми</a:t>
            </a:r>
            <a:endParaRPr lang="pl-PL" altLang="x-none" sz="2000" b="1" dirty="0"/>
          </a:p>
          <a:p>
            <a:pPr algn="just">
              <a:lnSpc>
                <a:spcPct val="90000"/>
              </a:lnSpc>
            </a:pPr>
            <a:r>
              <a:rPr lang="uk-UA" altLang="x-none" sz="2000" b="1" dirty="0">
                <a:latin typeface="Arial" panose="020B0604020202020204" pitchFamily="34" charset="0"/>
              </a:rPr>
              <a:t>Це суспільна проблема, в котрій важливу роль відіграють чинники, </a:t>
            </a:r>
            <a:r>
              <a:rPr lang="uk-UA" altLang="x-none" sz="2000" b="1" dirty="0" err="1">
                <a:latin typeface="Arial" panose="020B0604020202020204" pitchFamily="34" charset="0"/>
              </a:rPr>
              <a:t>пов</a:t>
            </a:r>
            <a:r>
              <a:rPr lang="en-US" altLang="x-none" sz="2000" b="1" dirty="0">
                <a:latin typeface="Arial" panose="020B0604020202020204" pitchFamily="34" charset="0"/>
              </a:rPr>
              <a:t>’</a:t>
            </a:r>
            <a:r>
              <a:rPr lang="uk-UA" altLang="x-none" sz="2000" b="1" dirty="0" err="1">
                <a:latin typeface="Arial" panose="020B0604020202020204" pitchFamily="34" charset="0"/>
              </a:rPr>
              <a:t>язані</a:t>
            </a:r>
            <a:r>
              <a:rPr lang="uk-UA" altLang="x-none" sz="2000" b="1" dirty="0">
                <a:latin typeface="Arial" panose="020B0604020202020204" pitchFamily="34" charset="0"/>
              </a:rPr>
              <a:t> із характером роботи, а також, її умовами та організацією</a:t>
            </a:r>
            <a:endParaRPr lang="pl-PL" altLang="x-none" sz="2000" b="1" dirty="0"/>
          </a:p>
        </p:txBody>
      </p:sp>
      <p:pic>
        <p:nvPicPr>
          <p:cNvPr id="10242" name="Picture 2" descr="Емоційне вигорання або синдром двадцять першого століття - Delta Med">
            <a:extLst>
              <a:ext uri="{FF2B5EF4-FFF2-40B4-BE49-F238E27FC236}">
                <a16:creationId xmlns:a16="http://schemas.microsoft.com/office/drawing/2014/main" xmlns="" id="{DF9B6120-9E7A-4B27-BB3F-EA68CA870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889" y="3563771"/>
            <a:ext cx="6648450" cy="30547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ARA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W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W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W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W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build="p" autoUpdateAnimBg="0"/>
      <p:bldP spid="62467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Новая папка (2)\2024-03-19_23-31-42.png"/>
          <p:cNvPicPr>
            <a:picLocks noChangeAspect="1" noChangeArrowheads="1"/>
          </p:cNvPicPr>
          <p:nvPr/>
        </p:nvPicPr>
        <p:blipFill>
          <a:blip r:embed="rId2" cstate="print"/>
          <a:srcRect l="14911" t="14762" r="15089" b="21270"/>
          <a:stretch>
            <a:fillRect/>
          </a:stretch>
        </p:blipFill>
        <p:spPr bwMode="auto">
          <a:xfrm>
            <a:off x="272142" y="239485"/>
            <a:ext cx="11668622" cy="63899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7024" t="30423" r="20833" b="21323"/>
          <a:stretch>
            <a:fillRect/>
          </a:stretch>
        </p:blipFill>
        <p:spPr bwMode="auto">
          <a:xfrm>
            <a:off x="239484" y="217715"/>
            <a:ext cx="11738525" cy="640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вал 4"/>
          <p:cNvSpPr/>
          <p:nvPr/>
        </p:nvSpPr>
        <p:spPr>
          <a:xfrm>
            <a:off x="1240971" y="762000"/>
            <a:ext cx="304800" cy="3592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6845" t="22698" r="20833" b="15291"/>
          <a:stretch>
            <a:fillRect/>
          </a:stretch>
        </p:blipFill>
        <p:spPr bwMode="auto">
          <a:xfrm>
            <a:off x="206828" y="195942"/>
            <a:ext cx="11723915" cy="6379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173ACE-22F1-43A8-B512-033CC8FB4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Причини синдрому вигорання</a:t>
            </a:r>
            <a:endParaRPr lang="x-none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25B3E2E-B714-42E0-9C46-A3AEDDF458CD}"/>
              </a:ext>
            </a:extLst>
          </p:cNvPr>
          <p:cNvSpPr txBox="1"/>
          <p:nvPr/>
        </p:nvSpPr>
        <p:spPr>
          <a:xfrm>
            <a:off x="536434" y="2266780"/>
            <a:ext cx="4933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latin typeface="Arial" pitchFamily="34" charset="0"/>
                <a:cs typeface="Arial" pitchFamily="34" charset="0"/>
              </a:rPr>
              <a:t>Тривале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виснаження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під впливом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довготривалого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стресу</a:t>
            </a:r>
            <a:endParaRPr lang="x-none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6968C2-94D5-48B6-B330-3975D4D10199}"/>
              </a:ext>
            </a:extLst>
          </p:cNvPr>
          <p:cNvSpPr txBox="1"/>
          <p:nvPr/>
        </p:nvSpPr>
        <p:spPr>
          <a:xfrm>
            <a:off x="7353300" y="2438400"/>
            <a:ext cx="396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latin typeface="Arial" pitchFamily="34" charset="0"/>
                <a:cs typeface="Arial" pitchFamily="34" charset="0"/>
              </a:rPr>
              <a:t>Внутрішнє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накопичення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негативних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емоцій</a:t>
            </a:r>
            <a:endParaRPr lang="x-none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: вниз 5">
            <a:extLst>
              <a:ext uri="{FF2B5EF4-FFF2-40B4-BE49-F238E27FC236}">
                <a16:creationId xmlns:a16="http://schemas.microsoft.com/office/drawing/2014/main" xmlns="" id="{A11EC367-8EE6-4FDF-906D-AED6E4A51B67}"/>
              </a:ext>
            </a:extLst>
          </p:cNvPr>
          <p:cNvSpPr/>
          <p:nvPr/>
        </p:nvSpPr>
        <p:spPr>
          <a:xfrm>
            <a:off x="2667001" y="1671116"/>
            <a:ext cx="857250" cy="6217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xmlns="" id="{09F404CA-DACC-40A9-98A2-506A2529D17C}"/>
              </a:ext>
            </a:extLst>
          </p:cNvPr>
          <p:cNvSpPr/>
          <p:nvPr/>
        </p:nvSpPr>
        <p:spPr>
          <a:xfrm>
            <a:off x="8667750" y="1626133"/>
            <a:ext cx="857250" cy="6217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1026" name="Picture 2" descr="Richter: Визначена невизначеність - ВІРШ, Вірші, поезія. Клуб поезії">
            <a:extLst>
              <a:ext uri="{FF2B5EF4-FFF2-40B4-BE49-F238E27FC236}">
                <a16:creationId xmlns:a16="http://schemas.microsoft.com/office/drawing/2014/main" xmlns="" id="{79E6D80D-6A1F-498A-864C-AA7DA5161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010" y="3350487"/>
            <a:ext cx="4724398" cy="31700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6100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5463" t="29290" r="29676" b="25772"/>
          <a:stretch>
            <a:fillRect/>
          </a:stretch>
        </p:blipFill>
        <p:spPr bwMode="auto">
          <a:xfrm>
            <a:off x="213063" y="220133"/>
            <a:ext cx="11750337" cy="638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8A3EDB-5D25-4DB7-B770-22851D650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68086"/>
            <a:ext cx="10058400" cy="1099457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Причини вигорання (життєві)</a:t>
            </a:r>
            <a:endParaRPr lang="x-none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459964A-62B1-48F9-9B75-D41CC45304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811" y="2370157"/>
            <a:ext cx="10699019" cy="3931920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Перевантаження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роботою, без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достатнього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часу для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відпочинку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чи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спілкування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Відсутність близьких,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підтримуючих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стосунків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Велика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кількість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обов’язків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без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достатньої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допомоги з боку інших;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Не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висипаєтесь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  <a:endParaRPr lang="x-none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794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FE331B-53B3-43E2-9783-7A5B3BF77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808" y="326908"/>
            <a:ext cx="11709175" cy="1066463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Причини вигорання (</a:t>
            </a:r>
            <a:r>
              <a:rPr lang="ru-RU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пов’язані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з роботою)</a:t>
            </a:r>
            <a:endParaRPr lang="x-none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6D85595-2558-434D-91B1-AC5A3496B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052" y="2305421"/>
            <a:ext cx="10058400" cy="3931920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Відчуваєте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що практично не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контролюєте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свою роботу;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Відсутність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визнання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або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винагороди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за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хорошу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роботу;</a:t>
            </a:r>
          </a:p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Незрозумілі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або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занадто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завищені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очікування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щодо роботи;</a:t>
            </a:r>
          </a:p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Виконуєте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роботу, яка є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одноманітною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чи монотонною;</a:t>
            </a:r>
          </a:p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Робота в хаотичному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середовищі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або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середовищі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високого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психологічного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тиску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  <a:endParaRPr lang="x-none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67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A78C84-D7A8-41A8-87FA-90A8F88FE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460" y="403108"/>
            <a:ext cx="10866255" cy="13716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Arial" pitchFamily="34" charset="0"/>
              </a:rPr>
              <a:t>Причини вигорання (</a:t>
            </a:r>
            <a:r>
              <a:rPr lang="ru-RU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Arial" pitchFamily="34" charset="0"/>
              </a:rPr>
              <a:t>риси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Arial" pitchFamily="34" charset="0"/>
              </a:rPr>
              <a:t> особистості)</a:t>
            </a:r>
            <a:endParaRPr lang="x-none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636B07E-9F15-4442-B2BA-2BCF5C5B0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10448166" cy="3931920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Перфекціоністські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тенденції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– ніколи не буває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достатньо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добре;</a:t>
            </a:r>
          </a:p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Песимістичний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погляд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на себе та на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світ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Необхідність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контролювати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;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небажання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делегувати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іншим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Очікування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занадто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високих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досягнень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  <a:endParaRPr lang="x-none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062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6EE3282-BF1C-479F-861F-7792AFF50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314" y="272060"/>
            <a:ext cx="4116953" cy="11018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00B050"/>
                </a:solidFill>
                <a:latin typeface="Bookman Old Style" pitchFamily="18" charset="0"/>
                <a:cs typeface="Arial" pitchFamily="34" charset="0"/>
              </a:rPr>
              <a:t>Симптоми</a:t>
            </a:r>
            <a:r>
              <a:rPr lang="ru-RU" b="1" dirty="0">
                <a:solidFill>
                  <a:srgbClr val="00B050"/>
                </a:solidFill>
                <a:latin typeface="Bookman Old Style" pitchFamily="18" charset="0"/>
                <a:cs typeface="Arial" pitchFamily="34" charset="0"/>
              </a:rPr>
              <a:t> вигорання</a:t>
            </a:r>
            <a:endParaRPr lang="x-none" b="1" dirty="0">
              <a:solidFill>
                <a:srgbClr val="00B050"/>
              </a:solidFill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094A67EA-1E08-4825-9544-AE5E8F7D425B}"/>
              </a:ext>
            </a:extLst>
          </p:cNvPr>
          <p:cNvSpPr/>
          <p:nvPr/>
        </p:nvSpPr>
        <p:spPr>
          <a:xfrm>
            <a:off x="794043" y="1556484"/>
            <a:ext cx="3373120" cy="23083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57C5219-1C55-4E67-9DF8-215087578B63}"/>
              </a:ext>
            </a:extLst>
          </p:cNvPr>
          <p:cNvSpPr txBox="1"/>
          <p:nvPr/>
        </p:nvSpPr>
        <p:spPr>
          <a:xfrm>
            <a:off x="865163" y="1556484"/>
            <a:ext cx="323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latin typeface="Arial" pitchFamily="34" charset="0"/>
                <a:cs typeface="Arial" pitchFamily="34" charset="0"/>
              </a:rPr>
              <a:t>Інтелектуальні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Формалізм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Небажання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приймати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участь у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розвиваючих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і навчальних заходах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Байдужість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агресивність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змін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і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нововведень</a:t>
            </a:r>
            <a:endParaRPr lang="x-none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6317AEC8-E65E-40DE-B25C-243C7A84741F}"/>
              </a:ext>
            </a:extLst>
          </p:cNvPr>
          <p:cNvSpPr/>
          <p:nvPr/>
        </p:nvSpPr>
        <p:spPr>
          <a:xfrm>
            <a:off x="4562489" y="822960"/>
            <a:ext cx="3083692" cy="23083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FAA67A4-C3B9-4698-AC9D-2453A19184BD}"/>
              </a:ext>
            </a:extLst>
          </p:cNvPr>
          <p:cNvSpPr txBox="1"/>
          <p:nvPr/>
        </p:nvSpPr>
        <p:spPr>
          <a:xfrm>
            <a:off x="4836024" y="1099959"/>
            <a:ext cx="26306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latin typeface="Arial" pitchFamily="34" charset="0"/>
                <a:cs typeface="Arial" pitchFamily="34" charset="0"/>
              </a:rPr>
              <a:t>Фізичні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Втома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Порушення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сну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Головні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болі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Болі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в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суглобах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Розлади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в ШКТ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08C38230-6D15-466D-B168-2805CD77908E}"/>
              </a:ext>
            </a:extLst>
          </p:cNvPr>
          <p:cNvSpPr/>
          <p:nvPr/>
        </p:nvSpPr>
        <p:spPr>
          <a:xfrm>
            <a:off x="8112628" y="1556484"/>
            <a:ext cx="3474720" cy="23083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A9FE1E2-6307-44C1-8F2F-187AA417FF4A}"/>
              </a:ext>
            </a:extLst>
          </p:cNvPr>
          <p:cNvSpPr txBox="1"/>
          <p:nvPr/>
        </p:nvSpPr>
        <p:spPr>
          <a:xfrm>
            <a:off x="8370277" y="1899138"/>
            <a:ext cx="3474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Емоційні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Роздратування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Байдужість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Песимізм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Цинізм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Різкі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зміни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настрою</a:t>
            </a:r>
            <a:endParaRPr lang="x-none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41135079-744F-4817-9DC6-5DD176E7CBCE}"/>
              </a:ext>
            </a:extLst>
          </p:cNvPr>
          <p:cNvSpPr/>
          <p:nvPr/>
        </p:nvSpPr>
        <p:spPr>
          <a:xfrm>
            <a:off x="2588455" y="4081891"/>
            <a:ext cx="3083692" cy="2504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620ADC6-C608-43C2-B965-824B5938AB02}"/>
              </a:ext>
            </a:extLst>
          </p:cNvPr>
          <p:cNvSpPr txBox="1"/>
          <p:nvPr/>
        </p:nvSpPr>
        <p:spPr>
          <a:xfrm>
            <a:off x="2743200" y="4179752"/>
            <a:ext cx="29289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Поведінкові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Трудоголізм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Малорухливий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спосіб життя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Зловживання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стимулюючими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речовинами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Конфліктність</a:t>
            </a:r>
            <a:endParaRPr lang="x-none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xmlns="" id="{2267C276-E7A5-49A3-AB9E-3076E8B45156}"/>
              </a:ext>
            </a:extLst>
          </p:cNvPr>
          <p:cNvSpPr/>
          <p:nvPr/>
        </p:nvSpPr>
        <p:spPr>
          <a:xfrm>
            <a:off x="5981637" y="4081890"/>
            <a:ext cx="3083692" cy="2504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53744F2-73DD-43C0-A99F-6B4E137B62A7}"/>
              </a:ext>
            </a:extLst>
          </p:cNvPr>
          <p:cNvSpPr txBox="1"/>
          <p:nvPr/>
        </p:nvSpPr>
        <p:spPr>
          <a:xfrm>
            <a:off x="6207623" y="4324564"/>
            <a:ext cx="285770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Соціальні</a:t>
            </a: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Соціальна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ізоляція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Зниження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інтересу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розваг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хобі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Відчуття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недостатньї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підтримки</a:t>
            </a:r>
            <a:endParaRPr lang="x-none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2D402CA1-3C3D-4FD9-8879-0F5926230A45}"/>
              </a:ext>
            </a:extLst>
          </p:cNvPr>
          <p:cNvCxnSpPr>
            <a:cxnSpLocks/>
          </p:cNvCxnSpPr>
          <p:nvPr/>
        </p:nvCxnSpPr>
        <p:spPr>
          <a:xfrm flipV="1">
            <a:off x="4130301" y="1687794"/>
            <a:ext cx="432188" cy="211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xmlns="" id="{6839F0DB-EDFC-47C3-9AFE-FA635972FFDE}"/>
              </a:ext>
            </a:extLst>
          </p:cNvPr>
          <p:cNvCxnSpPr/>
          <p:nvPr/>
        </p:nvCxnSpPr>
        <p:spPr>
          <a:xfrm>
            <a:off x="7646181" y="1471721"/>
            <a:ext cx="625622" cy="3207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xmlns="" id="{98414268-F00F-4E45-A21A-4EB7178C5B6D}"/>
              </a:ext>
            </a:extLst>
          </p:cNvPr>
          <p:cNvCxnSpPr/>
          <p:nvPr/>
        </p:nvCxnSpPr>
        <p:spPr>
          <a:xfrm>
            <a:off x="2113736" y="3852388"/>
            <a:ext cx="576775" cy="511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xmlns="" id="{E6C16E02-33E7-4F39-ABBC-835A09229997}"/>
              </a:ext>
            </a:extLst>
          </p:cNvPr>
          <p:cNvCxnSpPr/>
          <p:nvPr/>
        </p:nvCxnSpPr>
        <p:spPr>
          <a:xfrm>
            <a:off x="5672147" y="4951828"/>
            <a:ext cx="30949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286E51B4-98FE-4672-A310-1BD38F585067}"/>
              </a:ext>
            </a:extLst>
          </p:cNvPr>
          <p:cNvCxnSpPr/>
          <p:nvPr/>
        </p:nvCxnSpPr>
        <p:spPr>
          <a:xfrm flipH="1">
            <a:off x="9065329" y="3864808"/>
            <a:ext cx="514769" cy="7353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6272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Новая папка (2)\2024-03-19_23-32-04.png"/>
          <p:cNvPicPr>
            <a:picLocks noChangeAspect="1" noChangeArrowheads="1"/>
          </p:cNvPicPr>
          <p:nvPr/>
        </p:nvPicPr>
        <p:blipFill>
          <a:blip r:embed="rId2" cstate="print"/>
          <a:srcRect l="14732" t="14762" r="15000" b="14921"/>
          <a:stretch>
            <a:fillRect/>
          </a:stretch>
        </p:blipFill>
        <p:spPr bwMode="auto">
          <a:xfrm>
            <a:off x="152401" y="174170"/>
            <a:ext cx="11691257" cy="6433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Новая папка (2)\2024-03-19_23-32-24.png"/>
          <p:cNvPicPr>
            <a:picLocks noChangeAspect="1" noChangeArrowheads="1"/>
          </p:cNvPicPr>
          <p:nvPr/>
        </p:nvPicPr>
        <p:blipFill>
          <a:blip r:embed="rId2" cstate="print"/>
          <a:srcRect l="14554" t="14444" r="15357" b="16825"/>
          <a:stretch>
            <a:fillRect/>
          </a:stretch>
        </p:blipFill>
        <p:spPr bwMode="auto">
          <a:xfrm>
            <a:off x="185055" y="250372"/>
            <a:ext cx="11756573" cy="63227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Новая папка (2)\2024-03-19_23-37-26.png"/>
          <p:cNvPicPr>
            <a:picLocks noChangeAspect="1" noChangeArrowheads="1"/>
          </p:cNvPicPr>
          <p:nvPr/>
        </p:nvPicPr>
        <p:blipFill>
          <a:blip r:embed="rId2" cstate="print"/>
          <a:srcRect l="15000" t="14921" r="15178" b="15872"/>
          <a:stretch>
            <a:fillRect/>
          </a:stretch>
        </p:blipFill>
        <p:spPr bwMode="auto">
          <a:xfrm>
            <a:off x="239486" y="228599"/>
            <a:ext cx="11691257" cy="64394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Новая папка (2)\2024-03-19_23-38-02.png"/>
          <p:cNvPicPr>
            <a:picLocks noChangeAspect="1" noChangeArrowheads="1"/>
          </p:cNvPicPr>
          <p:nvPr/>
        </p:nvPicPr>
        <p:blipFill>
          <a:blip r:embed="rId3" cstate="print"/>
          <a:srcRect l="14732" t="14762" r="14911" b="15238"/>
          <a:stretch>
            <a:fillRect/>
          </a:stretch>
        </p:blipFill>
        <p:spPr bwMode="auto">
          <a:xfrm>
            <a:off x="250372" y="261255"/>
            <a:ext cx="11669485" cy="63601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D:\Новая папка (2)\2024-03-19_23-38-29.png"/>
          <p:cNvPicPr>
            <a:picLocks noChangeAspect="1" noChangeArrowheads="1"/>
          </p:cNvPicPr>
          <p:nvPr/>
        </p:nvPicPr>
        <p:blipFill>
          <a:blip r:embed="rId2" cstate="print"/>
          <a:srcRect l="14732" t="14921" r="15089" b="15079"/>
          <a:stretch>
            <a:fillRect/>
          </a:stretch>
        </p:blipFill>
        <p:spPr bwMode="auto">
          <a:xfrm>
            <a:off x="195943" y="217714"/>
            <a:ext cx="11723914" cy="643133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953000" y="1175657"/>
            <a:ext cx="6955971" cy="548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554" name="Picture 2" descr="10 порад з тайм-менеджменту і продуктивності для ІТ-спеціалістів –  SEOLIFE.in.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371600"/>
            <a:ext cx="6596743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246" y="381000"/>
            <a:ext cx="11121154" cy="9144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Arial" pitchFamily="34" charset="0"/>
              </a:rPr>
              <a:t>ВИГОРАННЯ: МОНІТОРИНГ СВОГО СТАНУ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613" y="1709057"/>
            <a:ext cx="11207469" cy="47807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4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uk-UA" sz="2400" b="1" dirty="0" err="1" smtClean="0">
                <a:latin typeface="Arial" pitchFamily="34" charset="0"/>
                <a:cs typeface="Arial" pitchFamily="34" charset="0"/>
              </a:rPr>
              <a:t>“Про</a:t>
            </a:r>
            <a:r>
              <a:rPr lang="uk-UA" sz="2400" b="1" dirty="0" smtClean="0">
                <a:latin typeface="Arial" pitchFamily="34" charset="0"/>
                <a:cs typeface="Arial" pitchFamily="34" charset="0"/>
              </a:rPr>
              <a:t> що Ви думаєте, як себе почуваєте (емоції), коли ви перебуваєте в одній із життєвих </a:t>
            </a:r>
            <a:r>
              <a:rPr lang="uk-UA" sz="2400" b="1" dirty="0" err="1" smtClean="0">
                <a:latin typeface="Arial" pitchFamily="34" charset="0"/>
                <a:cs typeface="Arial" pitchFamily="34" charset="0"/>
              </a:rPr>
              <a:t>зон”</a:t>
            </a:r>
            <a:r>
              <a:rPr lang="uk-UA" sz="24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uk-UA" sz="8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400" b="1" dirty="0">
                <a:latin typeface="Arial" pitchFamily="34" charset="0"/>
                <a:cs typeface="Arial" pitchFamily="34" charset="0"/>
              </a:rPr>
              <a:t>"Зелена зона"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– я маю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багато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енергії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мій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стан є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добрим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я позитивно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налаштований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роботи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повний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/на сил)</a:t>
            </a:r>
          </a:p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«Синя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зона"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– я потребую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поповнити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запаси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енергії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втомлений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/на)</a:t>
            </a:r>
          </a:p>
          <a:p>
            <a:pPr algn="just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"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Червона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зона"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– я потребую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серйозного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відновлення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сил (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виснажений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/на)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995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D:\Новая папка (3)\Курси Діана Романовська\Зцілюючі класи\Хвіст ящірки.jpeg"/>
          <p:cNvPicPr>
            <a:picLocks noChangeAspect="1" noChangeArrowheads="1"/>
          </p:cNvPicPr>
          <p:nvPr/>
        </p:nvPicPr>
        <p:blipFill>
          <a:blip r:embed="rId2" cstate="print"/>
          <a:srcRect l="6623" t="4902" b="69017"/>
          <a:stretch>
            <a:fillRect/>
          </a:stretch>
        </p:blipFill>
        <p:spPr bwMode="auto">
          <a:xfrm>
            <a:off x="250371" y="239485"/>
            <a:ext cx="11658600" cy="5791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7679" t="29153" r="20893" b="7884"/>
          <a:stretch>
            <a:fillRect/>
          </a:stretch>
        </p:blipFill>
        <p:spPr bwMode="auto">
          <a:xfrm>
            <a:off x="326570" y="482969"/>
            <a:ext cx="7206344" cy="5852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78" name="AutoShape 2" descr="data:image/png;base64,iVBORw0KGgoAAAANSUhEUgAAAnEAAAJxCAYAAAAtjeQ4AAAAAXNSR0IArs4c6QAAIABJREFUeF7tvX9sXuV5/3+ZTV6U1aQQJ4OiEj4hBFwDM4EqGlQhtDU0jeNUtH/UyWhNxGbSLo5F46RIJhQ52ajd/bCjMGOpMilg8segMCcqGA8IjHUoSR2TyUQQL4smRlInZXhuaBQkf3UoX9kuuM/9nOs659znnNcj7b/7fp/7vK7rep5XbrdrycTExITwgQAEIAABCEAAAhBIFYESJC5V9eKwEIAABCAAAQhA4EMCSByNAAEIQAACEIAABFJIAIlLYdE4MgQgAAEIQAACEEDi6AEIQAACEIAABCCQQgJIXAqLxpEhAAEIQAACEIAAEkcPQAACEIAABCAAgRQSQOJSWDSODAEIQAACEIAABJA4egACEIAABCAAAQikkAASl8KicWQIQAACEIAABCCAxNEDEIAABCAAAQhAIIUEkLgUFo0jQwACEIAABCAAASSOHoAABCAAAQhAAAIpJIDEpbBoHBkCEIAABCAAAQggcfQABCAAAQhAAAIQSCEBJC6FRePIEIAABCAAAQhAAImjByAAAQhAAAIQgEAKCSBxKSwaR4YABCAAAQhAAAJIHD0AAQhAAAIQgAAEUkgAiUth0TgyBCAAAQhAAAIQQOLoAQhAAAIQgAAEIJBCAkhcCovGkSEAAQhAAAIQgAASRw9AAAIQgAAEIACBFBJA4lJYNI4MAQhAAAIQgAAEkDh6AAIQgAAEIAABCKSQABKXwqJxZAhAAAIQgAAEIIDE0QMQgAAEIAABCEAghQSQuBQWjSNDAAIQgAAEIAABJI4egAAEIAABCEAAAikkgMSlsGgcGQIQgAAEIAABCCBx9AAEIAABCEAAAhBIIQEkLoVF48gQgAAEIAABCEAAiaMHIAABCEAAAhCAQAoJIHEpLBpHhgAEIAABCEAAAkgcPQABCEAAAhCAAARSSACJS2HRODIEIAABCEAAAhBA4ugBCEAAAhCAAAQgkEICSFwKi8aRIQABCEAAAhCAABJHD0AAAhCAAAQgAIEUEkDiUlg0jgwBCEAAAhCAAASQOHoAAhCAAAQgAAEIpJAAEpfConFkCEAAAhCAAAQggMTRAxCAAAQgAAEIQCCFBJC4FBaNI0MAAhCAAAQgAAEkjh6AAAQgAAEIQAACKSSAxKWwaBwZAhCAAAQgAAEIIHH0AAQgAAEIQAACEEghASQuhUXjyBCAAAQgAAEIQACJowcgAAEIQAACEIBACgkgcSksGkeGAAQgAAEIQAACSBw9AAEIQAACEIAABFJIAIlLYdE4MgQgAAEIQAACEEDi6AEIQAACEIAABCCQQgJIXAqLxpEhAAEIQAACEIAAEkcPQAACEIAABCAAgRQSQOJSWDSODAEIQAACEIAABJA4egACEIAABCAAAQikkAASl8KicWQIQAACEIAABCCAxNEDEIAABCAAAQhAIIUEkLgUFo0jQwACEIAABCAAASSOHoAABCAAAQhAAAIpJIDEpbBoHBkCEIAABCAAAQggcfQABCAAAQhAAAIQSCEBJC6FRePIEIAABCAAAQhAAImjByAAAQhAAAIQgEAKCSBxKSwaR4YABCAAAQhAAAJIHD0AAQhAAAIQgAAEUkgAiZtStNdee01+9rOfpbCMHPn3Ebj44ouloaEhcUgHDhyQPXv2qM7xxS9+UZYtW6bK8GXzzp07ZXR0VHWcH/zgB6r9FpuDdwjeRfO5/PLL5Y477tBEyKFDh+Tpp59WZfiyec2aNbJ48WLVcbq6uuTEiROqDDb7R2DFihWydOlS/w6W0ImQuCngOzo6pKmpKaFS8NioCFRVVcng4GBU8c65wY/K+vXrndd/0sLW1lZpaWlRZfiyuaKiQo4cOaI6ztjYmJSVlakytJuHh4elsrJSFVNdXS39/f2qjJ6eHlm3bp0qw5fNfX19UlNTozpOMPdDQ0OqDDb7RyD4nW5sbPTvYAmdCIlD4hJqvfgei8TFx7qYJyFxk7SQuOmdg8QVM0n5WovETa83EofEZf4bAInzs8RIHBI3U2cicX7OrA+nQuKQuBn7kD+n+jCi9mdA4uyZWiQicUgcEmcxSfnKQOKQOCQuXzMvSJyfBUfikDgkzs/Z9PlUSBwSh8T5PKERnA2JiwCqQSQSh8QhcQaDlLMIJA6JQ+JyNvRInJ8FR+KQOCTOz9n0+VRIHBKHxPk8oRGcDYmLAKpBJBKHxCFxBoOUswgkDolD4nI29EicnwVH4pA4JM7P2fT5VEgcEofE+TyhEZwNiYsAqkEkEofEIXEGg5SzCCQOiUPicjb0SJyfBUfikDgkzs/Z9PlUSBwSh8T5PKERnA2JiwCqQSQSh8QhcQaDlLMIJA6JQ+JyNvRInJ8FR+KQOCTOz9n0+VRIHBKHxPk8oRGcDYmLAKpBJBKHxCFxBoOUswgkDolD4nI29EicnwVH4pA4JM7P2fT5VEgcEofE+TyhEZwNiYsAqkEkEofEIXEGg5SzCCQOiZux5Ts7O2Xjxo2qkaiurpYbb7xRlcHmSQJnzpyR9vZ2FZLrrrtOfvGLX6gy3nzzTent7VVlHDhwQPbu3avKaG1tlZaWFlXG008/LYcOHVJlWGzeuXOnnDp1ShV17733SmlpqSpDu3l0dFQeeughVUzwvdHf36/KeOSRR+TOO+9UZSxbtkxuueUWVcaePXvk4MGDqoy+vj6pqalRZQT/eBsaGlJlNDc3y+zZs1UZbJ4k8Oqrr8rAwIAKCRKHxM3YQEFzNDU1qRqsra1NgsHnY0Mg+IGcP3++KsziJi74UamtrVWdw2KzhcTV19fLrl27LI5DhhEBC4nr6emRdevWqU4U/AMh6DHNp6GhQbq7uzUR4ovEBd8/5eXlqndh8ySB4Pdxy5YtKiRIHBKHxKlGKN7NSNx03khcvP0X19OQuOmkkbi4Oi/e5yBx9rxLJiYmJuxj05nITZx/dUPikDj/utL+REgcEmffVf4lInH2NUHipjBF4uwbTJuIxCFx2h5Kw34kDolLQ59qz4jEaQl+fD8Sh8TZd5VhIhKHxBm2k7dRSBwS521zGh4MiTOE+VEUEofE2XeVYSISh8QZtpO3UUgcEudtcxoeDIkzhInEfRwmf061bzBtIhKHxGl7KA37kTgkLg19qj0jEqcl+PH93MRxE2ffVYaJSBwSZ9hO3kYhcUict81peDAkzhAmN3HcxNm3k30iEofE2XeVf4lIHBLnX1fanwiJs2fKTRw3cfZdZZiIxCFxhu3kbRQSh8R525yGB0PiDGFyE8dNnH072ScicUicfVf5l4jEIXH+daX9iZA4e6bcxHETZ99VholIHBJn2E7eRiFxSJy3zWl4MCTOECY3cdzE2beTfSISh8TZd5V/iUgcEudfV9qfCImzZ8pNHDdx9l1lmIjEIXGG7eRtFBKHxHnbnIYHQ+IMYXITx02cfTvZJyJxSJx9V/mXiMQhcf51pf2JkDh7ptzEcRNn31WGiUgcEmfYTt5GIXFInLfNaXgwJM4QJjdxH4e5Y8cOaWxsVFFub2+XTZs2qTK2bdsmAwMDqgxfNr/00kuqo5w6dUrmzZunyliyZIkcPHhQlXH69Gk5fPiwKuOf//mf5e///u9VGZdddpksWLBAlXHkyBE5efKkKuNHP/qRXH/99aoMi80rV66UM2fOhI6aPXu27N27N/R+q40XXnihXHvttaq4EydOSFBbzeeVV16Rf/mXf9FEyJtvvinvvPOOKqOvr09qampUGVVVVTI0NKTKCP4RWV5erspYvny5ar8vm7/85S9LS0uL6jjB7+PmzZtVGZ2dnbJhwwZVRpY2cxM3pZq+/M9u1dXVye7duzPRZ2fPnpXS0tLQ7+LLTVzoF5iysaurS9avX28RlXhGf3+/BLdHSX/KyspkfHw89DGC/WNjY6H3Z21ja2urbN26NfHXyorEBd9/s2bNSpynxQGC36Xe3l5VFDdxKnyfuBmJQ+Lsu2pKIhI3CQOJs281JM6WKRI3naf2Jg6Jm84TibOd1yANiUPi7LsKiftEpkicfashcbZMkTgkbqaO4ibOdtas0pA4JM6qlz4xh5s4buKibDAkzpYuEofEIXG2MxV1GhKHxEXaY0gcEhdlgyFxtnSROCQOibOdqajTkDgkLtIeQ+KQuCgbDImzpYvEIXFInO1MRZ2GxCFxkfYYEofERdlgSJwtXSQOiUPibGcq6jQkDomLtMeQOCQuygZD4mzpInFIHBJnO1NRpyFxSFykPYbEIXFRNhgSZ0sXiUPikDjbmYo6DYlD4iLtMSQOiYuywZA4W7pIHBKHxNnOVNRpSBwSF2mPIXFIXJQNhsTZ0kXikDgkznamok5D4pC4SHsMiUPiomwwJM6WLhKHxCFxtjMVdRoSh8RF2mNIHBIXZYMhcbZ0kTgkDomznamo05A4JC7SHkPikLgoGwyJs6WLxCFxSJztTEWdhsQhcZH2GBKHxEXZYEicLV0kDolD4mxnKuo0JA6Ji7THkDgkLsoGQ+Js6SJxSBwSZztTUachcVMI79ixQxobG1XM29vbZdOmTaqMtWvXSm9vryrDl80TExOqo5w6dUrmzZunyliyZIkcPHhQlfHzn/9c7r33XlXG//zP/8hbb72lyli3bp3ccccdqowHH3xQnnvuOVXGtddeKxdccIEqw2Lzvn371DE333yzOsOHgK9+9auyefNm1VG2bdsm9913nyrje9/7ntTU1KgyrrnmGpk7d64qo6qqSoaGhlQZo6OjUl5ersooKSlR7fdl85o1a+Txxx9XHSf4fdT2aGdnp2zYsEF1jixtRuKmVLOjo0OamppU9W1ra5Pm5mZVRl1dnezevVuV4cvmrNzE9fX1SW1tbeJYg5uSlpYW1Tnq6+tl165dqgw2+0cgqGtPT4/qYBY3cV1dXdLQ0KA6h8VmHyQu+P6bNWuWxesknhH8LmkvF4Lfxy1btqjeJfid1l62qA7g2WYkDomLtCWROFu8SJwtzyylIXHTq4nE2XY3EmfL0yoNiUPirHrpE3OQOFu8SJwtzyylIXFIXJT9jMRFSTd8NhKHxIXvHoedSJwDpCKWIHFFwMrZUiQOiYuy5ZG4KOmGz0bikLjw3eOwE4lzgFTEEiSuCFg5W4rEIXFRtjwSFyXd8NlIHBIXvnscdiJxDpCKWILEFQErZ0uROCQuypZH4qKkGz4biUPiwnePw04kzgFSEUuQuCJg5WwpEofERdnySFyUdMNnI3FIXPjucdiJxDlAKmIJElcErJwtReKQuChbHomLkm74bCQOiQvfPQ47kTgHSEUsQeKKgJWzpUgcEhdlyyNxUdINn43EIXHhu8dhJxLnAKmIJUhcEbBythSJQ+KibHkkLkq64bOROCQufPc47ETiHCAVsQSJKwJWzpYicUhclC2PxEVJN3w2EofEhe8eh51InAOkIpYgcUXAytlSJA6Ji7Llkbgo6YbPRuKQuPDd47ATiXOAVMQSJK4IWDlbisQhcVG2PBIXJd3w2UgcEhe+exx2InEOkIpYgsQVAStnS5E4JC7KlkfioqQbPhuJQ+LCd4/DTiTOAVIRS5C4ImDlbCkSh8RF2fJIXJR0w2cjcUhc+O5x2InEOUAqYgkSVwSsnC1F4pC4KFseiYuSbvhsJG4Kux07dkhjY2N4miLS3t4umzZtUmWsXbtWent7VRm+bJ6YmFAd5dSpUzJv3jxVxpIlS+TgwYOqjNOnT8vhw4dVGRabX3jhBXn55ZdVUV/72tekqqpKldHc3CwHDhxQZezatUsuvfRSVcbKlSvlzJkzoTNmz54te/fuDb0/2Hj8+HEJBCrpz0UXXSRXXnml6hjBu/zXf/2XKqO7u1v+4i/+QpVhsTno8aGhIVXU6OiolJeXqzJKSkpU+33ZvGbNGnn88cdVxwl+Hzdv3qzK6OzslA0bNqgysrQZiZtSzY6ODmlqalLVt62tTYIfOM0n+BfP7t27NRHe7M3KTZwvQFtaWmT79u2q4/T09Kilo7q6WgYGBlTnGB4eloqKClVGWVmZjI+Ph84I9o+NjYXeH2wM3qOyslKVkaXNXV1d0tDQkPgr+SBxwfffrFmzEmdhcQBu4iwo2mcgcUicfVdNSUTibPEicdN5InG2/WWRhsRNUkTipndUcMmxZcsWVZsFly3av5ipDuDZZiQOiYu0JZE4W7xIHBJn21H2aUgcEjdTVyFx9vOGxCFx9l3FTVxkTJE4JC6y5jIKRuKQOCTOaJgcYpA4JM6hTcIv4SYuPLtP2onEIXG2HWWfhsQhcUic/VzNlIjEIXGRdhsSZ4sXiUPibDvKPg2JQ+KQOPu5QuIcmPLfTnWAVOQSJK5IYAWWI3FInG1H2achcUgcEmc/V0icA1MkzgFSkUuQuCKBIXFFAeO/nVoUrlgWI3FIHBIXy6h9+BD+nDqFNRJn33hInC1TbuK4ibPtKPs0JA6JQ+Ls54qbOAemSJwDpCKXIHFFAuMmrihg3MQVhSuWxUgcEofExTJq3MT9LmYkzr7xkDhbptzEcRNn21H2aUgcEofE2c8VN3EOTJE4B0hFLkHiigTGTVxRwLiJKwpXLIuROCQOiYtl1LiJ4yYu+kZD4mwZcxPHTZxtR9mnIXFIHBJnP1fcxDkw5SbOAVKRS5C4IoFxE1cUMG7iisIVy2IkDolD4mIZNW7iuImLvtGQOFvG3MRxE2fbUfZpSBwSh8TZzxU3cQ5MuYlzgFTkEiSuSGDcxBUFjJu4onDFshiJQ+KQuFhGjZs4X2/i4iu//08aHR2V+fPnqw5aVVUlg4ODqoy+vj6pra1VZTQ0NEjwA6f5+HITp3kHy71aibM8iyarurpa+vv7NRHe7A36vLu7W3WeYN5qampUGcHcDw0NqTKC75/y8nJVBpsnCbS1tcmWLVtUSILLlsbGRlVGljbz/+x3SjV9uYnLUoNp3wWJm04QiZvOA4nTTpj9fiTOnmlWEpE4+0oicUicfVcZJiJxSNzvayckznDYjKKQOCOQGYxB4uyLisQhcfZdZZiIxCFxSJzhQMUQhcTFADmlj0Di7AuHxCFx9l1lmIjEIXFInOFAxRCFxMUAOaWPQOLsC4fEIXH2XWWYiMQhcUic4UDFEIXExQA5pY9A4uwLh8QhcfZdZZiIxCFxSJzhQMUQhcTFADmlj0Di7AuHxCFx9l1lmIjEIXFInOFAxRCFxMUAOaWPQOLsC4fEIXH2XWWYiMQhcUic4UDFEIXExQA5pY9A4uwLh8QhcfZdZZiIxCFxSJzhQMUQhcTFADmlj0Di7AuHxCFx9l1lmIjEIXFInOFAxRCFxMUAOaWPQOLsC4fEIXH2XWWYiMQhcUic4UDFEIXExQA5pY9A4uwLh8QhcfZdZZiIxCFxSJzhQMUQhcTFADmlj0Di7AuHxCFx9l1lmIjEIXFInOFAxRCFxMUAOaWPQOLsC4fEIXH2XWWYiMQhcUic4UDFEIXExQA5pY9A4uwLh8QhcfZdZZiIxCFxSJzhQMUQhcTFADmlj0Di7AuHxCFx9l1lmIjEIXFInOFAxRCFxMUAOaWPQOLsC4fEGUucfYlI1BKoqqqSwcFBVUxfX5/U1taqMoIft66uLlVGS0uLbN++XZXR09Mj9fX1qozq6moZGBhQZQwPD0tFRYUqo6ysTMbHx0NnBPvHxsZC7w82Bu9RWVmpygh49vf3qzKCuq5bt06VEfRXa2urKiNLEqcCweZICHR0dEhjY2Mk2WkMReKQuDT2bVFnRuKm40LiJnkgcdN7A4kr6quFxQkQQOKmQ0fikLgExjDeRyJxSNxMHYfEIXHxfhvxNC0BJA6Jm7GHguZoamrS9hj7PSOAxCFxSJzbUHIT58aJVckRQOKQOCQuuflL5MlIHBKHxLmNHhLnxolVyRFA4pA4JC65+UvkyUgcEofEuY0eEufGiVXJEUDikDgkLrn5S+TJSBwSh8S5jR4S58aJVckRQOKQOCQuuflL5MlIHBKHxLmNHhLnxolVyRFA4pA4JC65+UvkyUgcEofEuY0eEufGiVXJEUDikDgkLrn5S+TJSBwSh8S5jR4S58aJVckRQOKQOCQuuflL5MlIHBKHxLmNHhLnxolVyRFA4pA4JC65+UvkyUgcEofEuY0eEufGiVXJEUDikDgkLrn5S+TJSBwSh8S5jR4S58aJVckRQOKQOCQuuflL5MlIHBKHxLmNHhLnxolVyRFA4pA4JC65+UvkyUgcEofEuY0eEufGiVXJEUDikDgkLrn5S+TJSBwSh8S5jR4S58aJVckRQOKQuBm776mnnpLOzs7kupMnR0Jg8eLF0t3drcr++c9/Lvfee68qo7a2Vu655x5Vxo9//GN59NFHVRnf//735Stf+Yoqo7m5Wfbv36/K+MlPfiKXXnqpKmPOnDkyNjYWOuP888+X9957L/T+YOMbb7whn/vc51QZt956qzz33HOqjEceeUTuvPNOVcbWrVvlgQceUGXcfffd8vDDD6sy+vr6pKamRpVx1113ydGjR1UZbPaPQGNjo9x+++3+HSyhE5VMTExMJPRsHgsBCEBARaCsrEzGx8dDZwT7NRIYPHh4eFgqKytDnyHYWF1dLf39/aqMnp4eWbdunSojSzdxKhBshkBKCCBxKSkUx4QABD5OAImbZILEMSEQyB8BJC5/NeeNIZAZAkgcEpeZZuZFIBCCABIXAhpbIAABPwggcUicH53IKSCQDAEkLhnuPBUCEDAggMQhcQZtRAQEUksAiUtt6Tg4BCCAxCFxTAEE8kwAictz9Xl3CKScABKHxKW8hTk+BFQEkDgVPjZDAAJJEkDikLgk+49nQyBpAkhc0hXg+RCAQGgCSBwSF7p52AiBDBBA4jJQRF4BAnklgMQhcXntfd4bAgEBJI4+gAAEUksAiUPiUtu8HBwCBgSQOAOIREAAAskQQOKQuGQ6j6dCwA8CSJwfdeAUEIBACAJIHBIXom3YAoHMEEDiMlNKXgQC+SOAxCFx+et63hgCkwSQOLoBAhBILQEkDolLbfNycAgYEEDiDCASAQEIJEMAiUPikuk8ngoBPwggcVPq8Pbbb8tbb73lR2Uycorly5er3+Sll15SZxAwSeCqq66Siy66SIXk9ddfl1/96leqDIvNK1eulDNnzoSOOv/88+W9994LvT/Y+MYbb8jnPvc5VcYNN9wg7e3tqoyhoSH56U9/qsoI5lU7s3v37pX9+/erzrFmzRpZvHixKiNg+qlPfUqV8eqrr8q5c+dCZ5x33nmybNmy0PuDjb/5zW/k3//931UZn/70p6WqqkqV8ctf/lKGh4dVGZdeeqksXLhQlcHm6QSQuCk8Ojo6pKmpiR4xJHD27FkpLS0NnTg6Oirz588PvZ+NHyfQ09Mj9fX1KjTV1dUyMDCgyvBhc3CTNzY2pjpK8MNWWVmpyrDYHNQ0qK3m09raKlu3btVESFdXlzQ0NKgyampqJJBBzWdwcFAtLuXl5XL69OnQxwi++4LvQM1nZGREFi1apIn4UCT37dunyujt7ZW1a9eqMpqbm6WtrU2VwWYkbsYeQOLsxwOJs2eqTUTiJgkicdO7CYmbzgOJm+SBxGm/eaPZz03cFK5InH2TIXH2TLWJSBwSN1MPIXFI3Ey9gcRpv3mj2Y/EIXHRdNZHqUhcpHhDhSNxSBwS5zY63MRxE+fWKcmtQuKQuEi7D4mLFG+ocCQOiUPi3EYHiUPi3DoluVVIHBIXafchcZHiDRWOxCFxSJzb6CBxSJxbpyS3ColD4iLtPiQuUryhwpE4JA6JcxsdJA6Jc+uU5FYhcUhcpN2HxEWKN1Q4EofEIXFuo4PEIXFunZLcKiQOiYu0+5C4SPGGCkfikDgkzm10kDgkzq1TkluFxCFxkXYfEhcp3lDhSBwSh8S5jQ4Sh8S5dUpyq5A4JC7S7kPiIsUbKhyJQ+KQOLfRQeKQOLdOSW4VEofERdp9SFykeEOFI3FIHBLnNjpIHBLn1inJrULikLhIuw+JixRvqHAkDolD4txGB4lD4tw6JblVSBwSF2n3IXGR4g0VjsQhcUic2+ggcUicW6cktwqJQ+Ii7T4kLlK8ocKROCQOiXMbHSQOiXPrlORWIXFIXKTdh8RFijdUOBKHxCFxbqODxCFxbp2S3Cokbgr7zs5O2bhxY3LV8OzJjY2NcsEFFyR6qpKSEpmYmEj0DFYPP3DggOzdu1cVd8stt8iyZctUGRabfanLAw88oHqdsrIyGRsbU2WMjo7Kzp07VRkjIyPy2GOPqTKqqqpk9erVqoyXX35ZXnzxRVVGTU2NXH/99aqM3t5eeeutt1QZDQ0NctFFF6ky2tra5P3331dl3H///ar9FrN22WWXSX19veochw8flieffFKVYbF5xYoVsnTpUouoTGQgcVPK2NHRIU1NTZkorMVLBD8sCxcuVEWVlpbKuXPnQmcE/xIOfiSz8Onq6pL169erXqW1tVVaWlpUGcGX+a5du1QZ/f39Ul1drcqw2BxI2Pj4eOgoC4kL/fApGwOet912m0UUGRkjEHwHB9/FWfgEUrxlyxbVqwS/08EFA5/fEkDikLgZZwGJs/2aQOJseQZpSJw9UxL9IoDETa8HEjedBxKHxCFxMX1nI3H2oJE4e6Yk+kUAiUPifl9HInFIHBIX03c2EmcPGomzZ0qiXwSQOCQOiXOcSf4zcdNB8edUx8ZxXIbEOYIqYhkSVwQslqaSABKHxCFxjqOLxCFxjq0SahkSFwrb792ExNkzJdEvAkgcEofEOc4kEofEObZKqGVIXChsSJw9NhJTRACJQ+KQOMeBReKQOMdWCbUMiQuFDYmzx0ZiigggcUgcEuc4sEgcEufYKqGWIXGhsCFx9thITBEBJA6JQ+IcBxaJQ+IcWyXUMiQuFDYkzh4biSkigMQhcUic48AicUicY6uEWobEhcKGxNljIzFFBJA4JA6JcxxYJA6Jc2yVUMuQuFDYkDh7bCSmiAASh8SNGPOdAAAgAElEQVQhcY4Di8QhcY6tEmoZEhcKGxJnj43EFBFA4pA4JM5xYJE4JM6xVUItQ+JCYUPi7LGRmCICSBwSh8Q5DiwSh8Q5tkqoZUhcKGxInD02ElNEAIlD4pA4x4FF4pA4x1YJtQyJC4UNibPHRmKKCCBxSBwS5ziwnZ2dsnHjRsfV0S37+te/LldffXV0D3BMDlhccMEFjqs/eVlJSYlq/+zZs6W5uVmVcfHFF0tDQ4Mq480335Te3l5VxoEDB2Tv3r2qjNbWVmlpaVFlPP3003Lo0CFVxre+9S0Jflw0n507d8ro6KgmQoL+mpiYUGVoN8+bN0+++93vqmL6+/vltttuU2VUVVXJ6tWrVRkWm/fs2SMHDx5URdXV1cnixYtVGcE/mk6ePKnKCL57gu+gJD8XXnihNDY2JnkEs2e/+uqr8vzzz6vyVqxYIUuXLlVlZGlzyUTS34Ae0fTlJi6QheBLLAuf0tJSOXfuXKKvEvy4DQ4Oqs7Q19cntbW1qgyLzRYSZ3EOi4yKigo5cuSIKmpsbEyC//3UsJ9g/5w5c8Ju/3Bf8B7Dw8OqDAuJq6+vl56eHtU5LDYH/2Dq7u5WRQXzVlNTo8oI5n5oaEiVEfwjo7y8XJXBZghESQCJm0IXibNvNSTOlikSN50nEjfJA4mb3htInO13D2l+EkDikLhIOxOJs8WLxCFxM3UUEofE2X7bkJYGAkgcEhdpnyJxtniROCQOiXObKW7i3DixKt0EkDgkLtIORuJs8SJxSBwS5zZTSJwbJ1almwASh8RF2sFInC1eJA6JQ+LcZgqJc+PEqnQTQOKQuEg7GImzxYvEIXFInNtMIXFunFiVbgJIHBIXaQcjcbZ4kTgkDolzmykkzo0Tq9JNAIlD4iLtYCTOFi8Sh8QhcW4zhcS5cWJVugkgcUhcpB2MxNniReKQOCTObaaQODdOrEo3ASQOiYu0g5E4W7xIHBKHxLnNFBLnxolV6SaAxCFxkXYwEmeLF4lD4pA4t5lC4tw4sSrdBJA4JC7SDkbibPEicUgcEuc2U0icGydWpZsAEofERdrBSJwtXiQOiUPi3GYKiXPjxKp0E0DikLhIOxiJs8WLxCFxSJzbTCFxbpxYlW4CSBwSF2kHI3G2eJE4JA6Jc5spJM6NE6vSTQCJm1K/zs5O2bhxo6qi1dXVcuONN6oyvvGNb8jVV1+tyrDY3NHRIe+++65FVKIZJSUlMjExoTqDRcaBAwdk7969qnPccsstsmzZMlWGxeZvfetbsnDhQlXUzp07ZXR0VJXxgx/8QLU/2GyRoT6EQcB1110nq1evViW9/PLL8sILL6gy9uzZIwcPHlRl9PX1SU1NjSqjq6tLTpw4ocrQbv7DP/xDaWlpUcUE38HBd7Hmc9lll0l9fb0mQg4fPixPPvmkKuOmm26S4DeSjx0BJG4Ky2BQmpqaVHTb2tqkublZleHL5uBH+tixY6rjnD17VoLbuCQ/g4ODsmTJEtURgh+U4IdF8wl+VNavX6+J8GZvf38/X8YfVWN4eFgqKytVtQl+2AKmSX+Cm96tW7cmfYwPZ00rcRYvUV5eLqdPnw4dFXz3Bd+Bms/IyIgsWrRIE/HhP/z27dunyujt7ZW1a9eqMoLfxuA3ko8dASQOiZuxm5C4STRI3PQ2QeImeSBxdj9I/38SEjfJFImz768sJSJxSBwS5zDRSBwSN1ObIHEOA1TkEiQOiSuyZXK7HIlD4pA4h/FH4pA4JM5hUIyWIHFInFErZT4GiUPikDiHMUfikDgkzmFQjJYgcUicUStlPgaJQ+KQOIcxR+KQOCTOYVCMliBxSJxRK2U+BolD4pA4hzFH4pA4JM5hUIyWIHFInFErZT4GiUPikDiHMUfikDgkzmFQjJYgcUicUStlPgaJQ+KQOIcxR+KQOCTOYVCMliBxSJxRK2U+BolD4pA4hzFH4pA4JM5hUIyWIHFInFErZT4GiUPikDiHMUfikDgkzmFQjJYgcUicUStlPgaJQ+KQOIcxR+KQOCTOYVCMliBxSJxRK2U+BolD4pA4hzFH4pA4JM5hUIyWIHFInFErZT4GiUPikDiHMUfikDgkzmFQjJYgcUicUStlPgaJQ+KQOIcxR+KQOCTOYVCMliBxSJxRK2U+BolD4pA4hzFH4pA4JM5hUIyWIHFInFErZT4GiZtS4rffflveeustVdEvv/xy+exnP6vK8GXza6+9Ju+//77qOMuXL1ftf++992T16tWqjM985jPyl3/5l6qM8vJyufrqq1UZXV1dsn79elXGunXr5I477lBlWGx+7LHH5OjRoxZRqc84c+aM7N+/X/UeF1xwgVx77bWqjK9+9auyefNmVca2bdvkvvvuU2V873vfk+AfPZrPNddcI3PnztVEmOx99dVX5dy5c6GzzjvvPFm2bFno/cHGY8eOycKFC1UZc+bMkaqqKlVG0J+33367KuPSSy9Vv4vqABncjMRlsKhZeqXR0VGZP3++6pWCL6/BwUFVhsVmC4lrbW2VlpYWi+OoMqqrq2VgYECVwWZbAvX19dLT06MKDfpr69atqoygzxsaGlQZbJ4kMDIyIosWLUocSV1dnfT29iZ+Dg4wnQASR0d4TQCJm14eJM7rdk30cEhcovgjezgSFxnaTAQjcZkoY3ZfAolD4rLb3bZvhsTZ8vQlDYnzpRJ+ngOJ87MunOojAkgcEscwuBFA4tw4pW0VEpe2isV7XiQuXt48rUgCSBwSV2TL5HY5EpfN0iNx2ayr1VshcVYkyYmEABKHxEXSWBkMReIyWFQRQeKyWVert0LirEiSEwkBJA6Ji6SxMhiKxGWwqEhcNotq+FZInCFMouwJIHFInH1XZTMRictmXbmJy2Zdrd4KibMiSU4kBJA4JC6SxspgKBKXwaJyE5fNohq+FRJnCJMoewJIHBJn31XZTETisllXbuKyWVert0LirEiSEwkBJA6Ji6SxMhiKxGWwqNzEZbOohm+FxBnCJMqeABKHxNl3VTYTkbhs1pWbuGzW1eqtkDgrkuREQgCJQ+IiaawMhiJxGSwqN3HZLKrhWyFxhjCJsieAxCFx9l2VzUQkLpt15SYum3W1eiskzookOZEQQOKQuEgaK4OhSFwGi8pNXDaLavhWSJwhTKLsCSBxSJx9V2UzEYnLZl25ictmXa3eComzIvlRzsMPPyxPPPGEKnXr1q3yxS9+UZWxceNGGRoaUmVYbH7ppZfUMdqMkydPyj/+4z+qznHTTTfJ9u3bVRldXV2yfv16VcZll10mCxYsUGVYbP72t78t/+///T+LqNRnHD9+XAKB0nxuuOEGaW9v10TIxRdfLFdeeaUqY9u2bXLfffepMhYvXvzhWbLweeaZZ2TOnDmqV1m+fLlq/9y5c2XDhg2qDIvNf/InfyIVFRWqqN27d0vwPaj5NDY2yu23366JyNReJM64nM3NzfKjH/1Ildrb2yt1dXWqjGXLlskrr7yiyrDYfPbsWSktLbWICp0xODgoS5YsCb0/2FhTUyN9fX2qDAuJUx3AcHN/f79UV1cbJqY3anh4WCorK1UvELAMmCb9aW1tleAfkXx+SyD4S0B5eXloHMH336xZs0LvDzYuXLjww//91Cx82traZMuWLapX6ejokEDk+PyWABJn3AlI3HSgSNwkDyTOeNg8iUPiPClEBMdA4myhInG2PJE4e56CxCFxM7UVEhfBwHkQicR5UISIjoDE2YJF4mx5InH2PJG432HKTRw3cRGMmVeRSJxX5TA9DBJnilOQOFueSJw9TyQOiZuxq7iJi2DgPIhE4jwoQkRHQOJswSJxtjyROHueSBwSh8RFMFc+RyJxPldHdzYkTsfvd3cjcbY8kTh7nkgcEofERTBXPkcicT5XR3c2JE7HD4mz5fdJafy3U40Z819smA6U/0zcJA/+nGo8bJ7EIXGeFCKCYyBxtlC5ibPlyU2cPU9u4riJ4yYugrnyORKJ87k6urMhcTp+3MTZ8uMmLnqeSBwSh8TFMGc+PQKJ86katmdB4mx5chNny5ObOHueSBwSh8RFMFc+RyJxPldHdzYkTsePmzhbftzERc8TiUPikLgY5synRyBxPlXD9ixInC1PbuJseXITZ88TiUPikLgI5srnSCTO5+rozobE6fhxE2fLj5u46HkicUgcEhfDnPn0CCTOp2rYngWJs+XJTZwtT27i7HkicUgcEhfBXPkcicT5XB3d2ZA4HT9u4mz5cRMXPU8kDolD4mKYM58egcT5VA3bsyBxtjy5ibPlyU3c7/Ds6OiQpqYme8pFJvb29kpdXV2Ru/xcXlpaKufOnUv0cFVVVTI4OKg6Q19fn9TW1qoyGhoaJPh/+MvntwQqKirkyJEjKhxjY2NSVlYWOiPYP2fOnND7rTZWV1dLf3+/VVyiOUGfd3d3q84QzFtNTY0qw2JzeXm5nD59OnRU8P0X/D8813xGRkZk0aJFmgiTvcFvUvDbxMcvAvwvNkypBxJn35xI3CRTJG56fyFxkzyQuOm9gcRN8kDi7H+XspSIxCFxkfYzEofEzdRgSBwSN1NvIHFIXKQ/TBkKR+KQuEjbGYlD4pC4wiPGTRw3cTN1CTdxhecnzyuQOCQu0v5H4pA4JK7wiCFxSBwSV3hOWPFxAkgcEhfpXCBxSBwSV3jEkDgkDokrPCesQOJ+bw/wX2ywHxEkDolD4grPFRKHxCFxheeEFUgcEhfzFCBxSBwSV3jokDgkDokrPCesQOKQuJinAIlD4pC4wkOHxCFxSFzhOWEFEofExTwFSBwSh8QVHjokDolD4grPCSuQOCQu5ilA4pA4JK7w0CFxSBwSV3hOWIHEIXExTwESh8QhcYWHDolD4pC4wnPCCiQOiYt5CpA4JA6JKzx0SBwSh8QVnhNWIHFIXMxTgMQhcUhc4aFD4pA4JK7wnLACiUPiYp4CJA6JQ+IKDx0Sh8QhcYXnhBVIHBIX8xQgcUgcEld46JA4JA6JKzwnrEDikLiYpwCJQ+KQuMJDh8QhcUhc4TlhBRKXG4lbtmyZvPLKK6qeHxkZkYULF6oytBJXXl4uo6OjqjNkaXNLS4ts375d9Uo9PT1SX1+vygikY2BgQJUxPDwsFRUVqoyysjIZHx9XZWg3B+8QvEvSn6Cu69atS/oY0tXVJQ0NDYmfw+IAwffP6dOnLaJCZwTfwcF3cdKf3t5eWbt2reoYzc3N0tbWpspg83QCJRMTExNA+S2BLP1vpyJx2exqJG56XZG4SR5InP3MI3GTTJE4+/6ySETiplBE4qa3FDdxFiNmm4HEIXEzdRQSZztrQRoSh8TZd5VtIhKHxM3YUUic7bBZpCFxSBwSZzFJbhlIHBLn1inJrULikDgkLrn5K/rJSBwSh8QVPTahNyBxSFzo5olpIxKHxCFxMQ2bxWOQOCQOibOYJLcMJA6Jc+uU5FYhcUgcEpfc/BX9ZCQOiUPiih6b0BuQOCQudPPEtBGJQ+KQuJiGzeIxSBwSh8RZTJJbBhKHxLl1SnKrkDgkDolLbv6KfjISh8QhcUWPTegNSBwSF7p5YtqIxCFxSFxMw2bxGCQOiUPiLCbJLQOJQ+LcOiW5VUgcEofEJTd/RT8ZiUPikLiixyb0BiQOiQvdPDFtROKQOCQupmGzeAwSh8QhcRaT5JaBxCFxbp2S3CokDolD4pKbv6KfjMQhcUhc0WMTegMSh8SFbp6YNiJxSBwSF9OwWTwGiUPikDiLSXLLQOKQOLdOSW4VEofEIXHJzV/RT0bikDgkruixCb0BiUPiQjdPTBuROCQOiYtp2Cweg8QhcUicxSS5ZSBxSJxbpyS3Combwn7Hjh3S2NiYXDU+evITTzwh3/zmN1Xn2LhxowwNDakympqa5NOf/rQqY9u2bfLBBx+EzvjUpz4lmzZtCr3fp42f+cxnZPHixaoj+SJxt912m/T396veZdeuXXLppZeqMlauXClnzpxRZWg3L1iwQB555BFtjHp/MO8//elP1TnagGBea2pqtDFe7LeQuJtvvln1LnPnzpUNGzaoMiw2/8d//If80z/9kyqqrq5OGhoaVBlsnk4AiZvCo6OjQwJxSfrT29srQbMn/Vm4cKEcO3ZMdYyzZ89KaWlp6IzR0VGZP39+6P0+bQy+vLq6ulRH8kXiqqurZWBgQPUubLYlUF9fLz09PbahOU/TSlzw3Rd8B2o+IyMjsmjRIk2Eyd7gNyn4beLjFwEkDombsSORONthReJseZI2nQASZ98RSNwkUyTOvr8sEpE4JA6Js5gkhwwkzgESS0ITQOJCo5txIxKHxNl3lW0iEofEIXG2MzVjGhIXE+icPgaJsy88EofE2XeVbSISh8QhcbYzhcTFxJPHTCeAxNl3BBKHxNl3lW0iEofEIXG2M4XExcSTxyBxUfcAEofERd1j2nwkDolD4rRT5LifP6c6gmJZKALcxIXC9ns3IXFInH1X2SYicUgcEmc7U9zExcSTx3ATF3UPIHFIXNQ9ps1H4pA4JE47RY77uYlzBMWyUAS4iQuFjZs4R2z8vxhxBBXzMiQOiUPiYho6JC4m0Dl9DBJnX3hu4riJs+8q20QkDolD4mxnij+nxsSTx/Dn1Kh7AIlD4qLuMW0+EofEIXHaKXLcz02cIyiWhSLATVwobPw51REbf051BBXzMiQOiUPiYho6JC4m0Dl9DBJnX3hu4riJs+8q20QkDolD4mxnij+nxsSTx/Dn1Kh7AIlD4qLuMW0+EofEIXHaKXLcz02cIyiWhSLATVwobPw51REbf051BBXzMiQOiUPiYho6JC4m0Dl9DBJnX3hu4riJs+8q20QkbgrPHTt2SGNjoy3hEGlPPPGEfPOb3wyxc3LLoUOH5H//939VGZ2dnfKrX/1KlbF161Y577zzQme8//778sMf/jD0/mDj+Pi4HDx4UJUxd+5cufrqq1UZtbW1cs8996gyWlpaZPv27aqMLVu2yFe+8hVVxmOPPSZHjx5VZWRl85kzZ2T//v2Jv86KFStk8+bNiZ8jSwdYvXq1jI2NqV7pxRdfVO0Pvsf/4R/+QZXx3nvvSfCboPmsWbNGHn/8cU2E/Pd//7eMjIyoMq644gq55JJLVBlZ2ozETalmR0eHNDU1JV7f3t5eCa6uNZ9ly5bJK6+8oon4cNgWLlyoyigtLZVz586Fzgj+JTw6Ohp6f7BxcHBQlixZosqoqamRvr4+VYbFZguJszhHf3+/VFdXW0SlPmN4eFgqKytT/x68gJ8Egu9grfjs27dPli9frnpBiz+ntrW1SfCPSM0n+J324bJF8w6We5E4JG7GfkLiJtEgcdPbBImb5IHEWf4kkfW7BJC46USQuOk8kDgkDolz+N1A4pC4mdoEiXMYIJaEJoDEIXG/r3mQOCQOiXP4ekXikDgkzmFQWGJOAIlD4pA4x7HiPxM3HRR/TuXPqTONDn9O5c+pjl+rLFMSQOKQOCTOcYiQOCRuplbhJo6bOG7iHL9IWWZKAIlD4pA4x5FC4pA4JM5tWLiJ4ybOrVNYpSWAxCFxSJzjFCFxSBwS5zYsSBwS59YprNISQOKQOCTOcYqQOCQOiXMbFiQOiXPrFFZpCSBxSBwS5zhFSBwSh8S5DQsSh8S5dQqrtASQOCQOiXOcIiQOiUPi3IYFiUPi3DqFVVoCSBwSh8Q5ThESh8QhcW7DgsQhcW6dwiotASQOiUPiHKcIiUPikDi3YUHikDi3TmGVlgASh8QhcY5ThMQhcUic27AgcUicW6ewSksAiUPikDjHKULikDgkzm1YkDgkzq1TWKUlgMQhcUic4xQhcUgcEuc2LEgcEufWKazSEkDikDgkznGKOjs7ZePGjY6rP3lZdXW13HjjjaqMb3zjG3L11VerMnp6euT48eOqDB82l5SUyMTEhOooJ06ckIcffliVsXjxYqmrq1Nl3HDDDRL8z3dpPi0tLbJ9+3ZNhKxevVqqqqpUGRZ1+au/+ispLy9XneNv/uZv5OzZs6oM7ebR0VF56KGHVDHBD/Udd9yhymDzdAJdXV1y8uTJxLHcf//9qjNceOGF0tjYqMp4+eWX5eabb1ZlBN9/vb29qoxXX31Vnn/+eVXGihUrZOnSpaqMLG0umdD+QmaIhsVNXFtbmzQ3N2eCSvDDcuzYMdW7BD+wpaWloTOCH8j58+eH3u/TxoaGBgl+WDQfC4kLBL++vl5zDAn+sTIwMKDKGB4eloqKClVGWVmZjI+PqzJ82BzwDG43+dgRCP6hMjQ0ZBcYIin47kv6HxnBsfft2yfLly8P8QaTWywkTnUANn8iASRuChYkbnqPIHG23xpI3HSeSNwkDyTOdtaCNCRukikSZ99fviQicUjcjL2IxNmOKRKHxM3UUUic7awhcdN5InH2/eVLIhKHxCFxMU0jEofEIXExDRs3cdNAI3Hx9V3cT0LikDgkLqapQ+KQOCQupmFD4pC4+Fot0SchcUgcEhfTCCJxSBwSF9OwIXFIXHytluiTkDgkDomLaQSROCQOiYtp2JA4JC6+Vkv0SUgcEofExTSCSBwSh8TFNGxIHBIXX6sl+iQkDolD4mIaQSQOiUPiYho2JA6Ji6/VEn0SEofEIXExjSASh8QhcTENGxKHxMXXaok+CYlD4pC4mEYQiUPikLiYhg2JQ+Lia7VEn4TEIXFIXEwjiMQhcUhcTMOGxCFx8bVaok9C4pA4JC6mEUTikDgkLqZhQ+KQuPhaLdEnIXFIHBIX0wgicUgcEhfTsCFxSFx8rZbok5A4JA6Ji2kEkTgkDomLadiQOCQuvlZL9ElIHBKHxMU0gkgcEofExTRsSBwSF1+rJfokJG4K/s7OTtm4caOqIO3t7bJp0yZVxpNPPimHDx9WZdx5552yYMECVUZHR4e8++67qgzt5pKSEpmYmFDFnDhxQh5++GFVxuLFi6Wurk6VYbH5hRdekFdeeUUV1dPTI/X19aqMW2+9VZ5//nlVxhtvvCFXXXWVKuP888+X//u//1Nl3H///ar9o6Oj8tBDD6kyqqurpb+/X5Vhsfnll1+WoMey8Onq6pKTJ08m/ira/rrwwgulsbFR9R7Hjx+XYO6T/tx0000S9DofOwJI3BSWgbQ0NTWp6La1tUlzc7MqI5CF3bt3qzL27dsny5YtU2VYbC4tLZVz586FjiovL5fgR1LzGRwclCVLlmgipKamRvr6+lQZwY/K+vXrVRkWmy0kLvgiHhgYUB1neHhYKioqVBllZWUyPj4eOiPYPzY2Fnp/sDF4j8rKSlWGLxLX2toqW7duVb0Lm20JLFy4UEZGRmxDQ6T19vbK2rVrQ+yc3BL8Nga/kXzsCCBxSJxdN31CEhI3CQWJm94gSNwkDyQu0q+hVIcjcakuX+SHR+KQuEibDIlD4mZqMCQOiYv0yycj4UhcRgoZ0WsgcUhcRK3121gkDolD4gqPGDdxhRnldQUSl9fKu703EofEuXVKyFVIHBKHxBUeHiSuMKO8rkDi8lp5t/dG4pA4t04JuQqJQ+KQuMLDg8QVZpTXFUhcXivv9t5IHBLn1ikhVyFxSBwSV3h4kLjCjPK6AonLa+Xd3huJQ+LcOiXkKiQOiUPiCg8PEleYUV5XIHF5rbzbeyNxSJxbp4RchcQhcUhc4eFB4gozyusKJC6vlXd7byQOiXPrlJCrkDgkDokrPDxIXGFGeV2BxOW18m7vjcQhcW6dEnIVEofEIXGFhweJK8woryuQuLxW3u29kTgkzq1TQq5C4pA4JK7w8CBxhRnldQUSl9fKu703EofEuXVKyFVIHBKHxBUeHiSuMKO8rkDi8lp5t/dG4pA4t04JuQqJQ+KQuMLDg8QVZpTXFUhcXivv9t5IHBLn1ikhVyFxSBwSV3h4kLjCjPK6AonLa+Xd3huJQ+LcOiXkKiQOiUPiCg8PEleYUV5XIHF5rbzbeyNxUzh1dnbKxo0b3cjNsKq9vV02bdqkynjyySfl8OHDqow777xTFixYoMro6OiQd999V5Wh3VxSUiITExOqGF8yVC9huPlrX/uaVFVVqRIfffRRGRkZUWX4UJc/+qM/knvvvVf1HqOjo7Jz505VhsXm6667TlavXq2K2rZtm9x3332qDDbbErj88svl6NGjqtDjx49LT0+PKiP4TXrqqadUGTfeeKME/2DRfFasWCFLly7VRGRqLxI3pZyBtDQ1NakK3NbWJs3NzaoMXzYH/wI8duyY6jhnz56V4DYu7Cf4gZw/f37Y7R/uC4RlcHBQldHX1ye1tbWqjIaGBunq6lJlZGlzRUWFHDlyRPVKY2NjUlZWpsrwYXN/f7/cdtttqqPU19erf6hbW1tl69atqnOw2ZaAxU3cvn37ZPny5bYHSygt+J1ubGxM6On+PRaJQ+Jm7EokbhINEmf/5YXETTJF4uz7KyuJSNz0SiJx03kgcUgcEufwbY/EOUAqcgkSh8QV2TK5XI7EIXG/r/GROCQOiXP4aUDiHCAVuQSJQ+KKbJlcLkfikDgkznH0+c/ETQfFn1P5c6rj6IRahsQhcaEaJ2ebkDgkDolzHHokDombqVW4iXMcoiKWIXFIXBHtktulSBwSh8Q5jj8Sh8QhcY7DYrAMiUPiDNoo8xFIHBKHxDmOORKHxCFxjsNisAyJQ+IM2ijzEUgcEofEOY45EofEIXGOw2KwDIlD4gzaKPMRSBwSh8Q5jjkSh8QhcY7DYrAMiUPiDNoo8xFIHBKHxDmOORKHxCFxjsNisAyJQ+IM2ijzEUgcEofEOY45EofEIXGOw2KwDIlD4gzaKPMRSBwSh8Q5jjkSh8QhcY7DYrAMiUPiDNoo8xFIHBKHxDmOORKHxCFxjsNisAyJQ+IM2ijzEUgcEofEOY45EofEIXGOw2KwDIlD4gzaKPMRSBwSh8Q5jjkSh8QhcY7DYrAMiUPiDNoo8xFIHBKHxDmO+dtvv5Q/0e0AABuZSURBVC1vvfWW4+pPXnb55ZfLZz/7WVWGL5tfe+01ef/991XHWb58uWp/sPmll15SZZSVlcn111+vytizZ4+sWrVKldHQ0CBdXV2qDIvNDz74oDz77LOqqL/9279VM62srJTh4WHVOb7whS/IH/zBH4TO+OM//mPZu3dv6P3BxuPHj8u3v/1tVcaiRYvkz//8z1UZF198sVx55ZWqjOBdjh07psr4u7/7Own+Z+o0n7/+67+WP/uzP9NEeLH3gw8+kOrqatVZZs2aJUuXLlVlvPfee3Lo0CFVhi+bOzs7ZcOGDb4cJ/FzlExMTEwkfgoOAAHPCWTpfzu1vr5edu3apSLe39+v/nGyuIlTvYSIBII/NjamiglENBBSzSf4oQ+YZuET/GOlu7tb9SrBvNXU1KgyfNh89uxZCSSMjx2B4C9mjY2NdoEpT0LiUl5Ajh8PASRuOmckbpIHEje9N5C4SR5InP33MxI3nSkSZ99jJGaQABKHxM3U1kgcEjdTbyBx9j8GSBwSZ99VJGaeABKHxCFxbmPOTRw3cW6dEm4VEofEhescduWaABKHxCFxbl8BSBwS59Yp4VYhcUhcuM5hV64JIHFIHBLn9hWAxCFxbp0SbhUSh8SF6xx25ZoAEofEIXFuXwFIHBLn1inhViFxSFy4zmFXrgkgcUgcEuf2FYDEIXFunRJuFRKHxIXrHHblmgASh8QhcW5fAUgcEufWKeFWIXFIXLjOYVeuCSBxSBwS5/YVgMQhcW6dEm4VEofEhescduWaABKHxCFxbl8BSBwS59Yp4VYhcUhcuM5hV64JIHFIHBLn9hWAxCFxbp0SbhUSh8SF6xx25ZoAEofEIXFuXwFIHBLn1inhViFxSFy4zmFXrgkgcUgcEuf2FYDEIXFunRJuFRKHxIXrHHblmgASh8QhcW5fAUgcEufWKeFWIXFIXLjOYVeuCSBxSBwS5/YVgMQhcW6dEm4VEofEzdg5Tz31lHR2dobrLHZ5S2Dx4sXS3d2tOt+ePXtk1apVqozgx62rq0uVYbH5yJEjcuLECVXUn/7pn8oFF1ygyti/f7/8+te/VmWsXLlSzpw5o8q4+eabVfvnz58v3/nOd1QZF154oVx77bWqjGeffVYefPBBVYbF5jfffFPeeecdVVTwj6aamhpVxl133SVHjx5VZTzzzDMyZ84cVUZJSYlqvy+bv/SlL0lLS0vix7niiivkkksuSfwcvhygZGJiYsKXwyR9jsDwm5qakj4GzzcmUFVVJYODg6rULN3EqUB4trmsrEzGx8cTPVVFRYUMDw8neobg4T09PbJu3brEz2FxAAuJC+Z+aGhIdZzR0VEpLy8PnXH27FmZNWtW6P0+bayrq5Pe3l6fjsRZRASJm9IGSFw2ZwKJy2Zdg7dC4iZri8RN73MkznbukThbnlZpSBwSZ9VL3uYgcd6WRn0wJA6Jm6mJkDj1eE0LQOJseVqlIXFInFUveZuDxHlbGvXBkDgkDolTj5FTABLnhCn2RUgcEhd708X9QCQubuLxPQ+JQ+KQuHjmDYmLh3OxT0HikLhieyZ165G41JXM+cBIHBKHxDmPi2ohEqfCF9lmJA6Ji6y5fAlG4nyphP05kDgkDomzn6tPSkTi4uFc7FOQOCSu2J5J3XokLnUlcz4wEofEIXHO46JaiMSp8EW2GYlD4iJrLl+CkThfKmF/DiQOiUPi7OeKm7h4mFo8BYlD4iz6yOsMJM7r8qgOh8QhcUicaoScN3MT54wq1oVIHBIXa8Ml8TAkLgnq8TwTiUPikLh4Zg2Ji4dzsU9B4pC4YnsmdeuRuNSVzPnASBwSh8Q5j4tqIRKnwhfZZiQOiYusuXwJRuJ8qYT9OZA4JA6Js5+rT0pE4uLhXOxTkDgkrtieSd16JC51JXM+MBKHxCFxzuOiWojEqfBFthmJQ+Iiay5fgpE4Xyphfw4kDolD4uznipu4eJhaPAWJQ+Is+sjrDCTO6/KoDofEIXFInGqEnDdzE+eMKtaFSJyxxLW1tUlzc3OsRczyw0ZHR2X+/PmqV7SQONUB2BwZAa3EBfvHxsZU5xseHpbKykpVRnV1tfT396syenp6ZN26daqMlpYWaW1tVWU0NDRId3e3KqOvr09qampUGT5sPnv2rMyaNUt1lIULF8rIyIgqg83ZJYDEIXFedzcS53V5Ej8cEmd7E4fE2bY0EmfLk7SPE0DikDiv5wKJ87o8iR8OiUPiEm/C33MAJM7n6mTjbEgcEud1JyNxXpcn8cMhcUhc4k2IxPlcgsyfDYlD4rxuciTO6/IkfjgkDolLvAmROJ9LkPmzIXFInNdNjsR5XZ7ED4fEIXGJNyES53MJMn82JA6J87rJkTivy5P44ZA4JC7xJkTifC5B5s+GxCFxXjc5Eud1eRI/HBKHxCXehEiczyXI/NmQOCTO6yZH4rwuT+KHQ+KQuMSbEInzuQSZPxsSh8R53eRInNflSfxwSBwSl3gTInE+lyDzZ0PikDivmxyJ87o8iR8OiUPiEm9CJM7nEmT+bEgcEud1kyNxXpcn8cMhcUhc4k2IxPlcgsyfDYlD4rxuciTO6/IkfjgkDolLvAmROJ9LkPmzIXFInNdNjsR5XZ7ED4fEIXGJNyES53MJMn82JA6J87rJkTivy5P44ZA4JC7xJkTifC5B5s+GxCFxXjc5Eud1eRI/HBKHxCXehEiczyXI/NmQOCTO6yZH4rwuT+KHQ+KQuMSbEInzuQSZPxsS56HE1dXVye7duzPRfGfPnpXS0tLQ7+KLxPX19UltbW3o9wg2NjQ0SFdXlyqjpaVFtm/frspgsy2BiooKGR4eVoX29/fLbbfdpsqor6+Xnp4eVYbF5qDPu7u7LaLIEJGFCxfKyMiIisW+fftk+fLlqgyLzc3NzdLW1mYRRcZHBJA4JC7SYUDiJvEicZG2WmLhSNx09EicbSsicbY8s5aGxCFxkfY0EofERdpgHoQjcUhclG2IxEVJN/3ZSBwSF2kXI3FIXKQN5kE4EofERdmGSFyUdNOfjcQhcZF2MRKHxEXaYB6EI3FIXJRtiMRFSTf92UgcEhdpFyNxSFykDeZBOBKHxEXZhkhclHTTn43EIXGRdjESh8RF2mAehCNxSFyUbYjERUk3/dlIHBIXaRcjcUhcpA3mQTgSh8RF2YZIXJR005+NxCFxkXYxEofERdpgHoQjcUhclG2IxEVJN/3ZSBwSF2kXI3FIXKQN5kE4EofERdmGSFyUdNOfjcQhcZF2MRKHxEXaYB6EI3FIXJRtiMRFSTf92UgcEhdpFyNxSFykDeZBOBKHxEXZhkhclHTTn43EIXGRdjESh8RF2mAehCNxSFyUbYjERUk3/dlIHBIXaRcjcUhcpA3mQTgSh8RF2YZIXJR005+NxCFxkXYxEofERdpgHoQjcUhclG2IxEVJN/3ZSBwSF2kXI3FIXKQN5kE4EofERdmGSFyUdNOfjcRNqeGOHTuksbFRVdX29nbZtGmTKmPt2rXS29uryvBl88TEhOoop06dknnz5qkylixZIgcPHlRl7NmzR1atWqXKaGhokK6uLlXGj3/8Y3n00UdVGUeOHJGTJ0+qMiw2f/7zn5fZs2erovbt26faH2y++eabVRnz58+X73znO6qM//zP/5Sf/OQnqoygz2tra1UZFpv37t0r+/fvt4hKPMOH/po7d65s2LBBxeL111+XjRs3qjKCPg/+waL5fOELX5Avf/nLmgi54oor5JJLLlFlZGkzEjelmh0dHdLU1KSqb1tbmzQ3N6sy6urqZPfu3aoMXzZzEzdZCQuJs6hrfX297Nq1yyJKlTE8PKz+USgrK5Px8fHQ5wj2j42Nhd4fbAzeo7KyUpVRXV0t/f39qoyenh5Zt26dKsNic/APlaDXs/ApLy+X06dPh36V0tJSCb4DNZ+RkRFZtGiRJsJkb/C7pL1cCH4ft2zZojpP8DutvWxRHcCzzUgcEhdpSyJxSNxMDYbETZJB4iL9GgodjsRNokPiQrdRpBuROCQu0gZD4pA4JK7wiCFxhRklsQKJQ+KS6LtinonEIXHF9EvRa5E4JA6JKzw2SFxhRkmsQOKQuCT6rphnInFIXDH9UvRaJA6JQ+IKjw0SV5hREiuQOCQuib4r5plIHBJXTL8UvRaJQ+KQuMJjg8QVZpTECiQOiUui74p5JhKHxBXTL0WvReKQOCSu8NggcYUZJbECiUPikui7Yp6JxCFxxfRL0WuROCQOiSs8NkhcYUZJrEDikLgk+q6YZyJxSFwx/VL0WiQOiUPiCo8NEleYURIrkDgkLom+K+aZSBwSV0y/FL0WiUPikLjCY4PEFWaUxAokDolLou+KeSYSh8QV0y9Fr0XikDgkrvDYIHGFGSWxAolD4pLou2KeicQhccX0S9FrkTgkDokrPDZIXGFGSaxA4pC4JPqumGcicUhcMf1S9FokDolD4gqPDRJXmFESK5A4JC6JvivmmUgcEldMvxS9FolD4pC4wmODxBVmlMQKJA6JS6LvinkmEofEFdMvRa9F4pA4JK7w2CBxhRklsQKJQ+KS6LtinonEIXHF9EvRa5E4JA6JKzw2SFxhRkmsQOKQuCT6rphnInFTaO3YsUMaGxuL4fexte3t7bJp0yZVxtq1a6W3t1eV4cvmiYkJ1VFOnTol8+bNU2UsWbJEDh48qMrYs2ePrFq1SpXR0NAgXV1dqgyLzQ8++KA8++yzqqjXX39d3n33XVXGG2+8IVdddZUqY+XKlfLrX/86dMasWbPk+9//fuj9wcbjx49LfX29KuPWW2+V5557TpUR1DSobdKf2tpaCWZO87nmmmtk7ty5mgg5cOCAjI+PqzJWr14tY2NjqowXX3xRtf+dd96RNWvWqDIsNn/pS1+SlpYWVdS//du/SX9/vyoj+I2+/fbbVRlZ2ozETalmR0eHNDU1qerb1tYmzc3Nqoy6ujrZvXu3KsOXzdzETVbCF4mz6I3g5mhgYEAVNTw8LBUVFaoM7ebgB3rOnDnaGPV+i5s49SGMAoI+7+7uVqX19fVJTU2NKqOqqkqGhoZUGWy2JRD8Nga/kXzsCCBxSJxdN31CEhKHxM3UYEjcJBkkbnqXIHGRfi0nFo7E2aNH4pA4+66akojEIXFIXOERQ+KQuMJdkv4VSJx9DZE4JM6+q5C4T2TKn1OnY+Emjpu4mb58uImL9Gs5sXAkzh49EofE2XcVEofEOXQVEofEIXEOg5KhJUicfTGROCTOvquQOCTOoauQOCQOiXMYlAwtQeLsi4nEIXH2XYXEIXEOXYXEIXFInMOgZGgJEmdfTCQOibPvKiQOiXPoKiQOiUPiHAYlQ0uQOPtiInFInH1XIXFInENXIXFIHBLnMCgZWoLE2RcTiUPi7LsKiUPiHLoKiUPikDiHQcnQEiTOvphIHBJn31VIHBLn0FVIHBKHxDkMSoaWIHH2xUTikDj7rkLikDiHrkLikDgkzmFQMrQEibMvJhKHxNl3FRKHxDl0FRKHxCFxDoOSoSVInH0xkTgkzr6rkDgkzqGrkDgkDolzGJQMLUHi7IuJxCFx9l2FxCFxDl2FxCFxSJzDoGRoCRJnX0wkDomz7yokDolz6CokDolD4hwGJUNLkDj7YiJxU5ju2LFDGhsbVZTb29tl06ZNqoxt27bJwMCAKsOXzS+99JLqKKdOnZJ58+apMpYsWSIHDx5UZezZs0dWrVqlygj233PPPaoMXzYHX8YHDhxQHeeNN96Qq666SpXxr//6r/LBBx+Ezjhz5oysXLky9P5g4+zZs+Xzn/+8KiPYH3x3aD4nTpyQI0eOaCLksssu+/D/NJ+7775bHn74YU2E9PX1SU1NjSrjrrvukqNHj6oy9u3bp9ofbL755ptVGb/5zW/ktddeU2XMmTNHqqqqVBm//OUvJZhZzWfz5s3ywx/+UBPB3t8hgMRNAdLR0SFNTU2qJmlra5PgB46PDYHR0VGZP3++Kiz48hocHFRlBD8qtbW1qgw2TydgcRNXVlYm4+PjiaKtqKiQ4F2S/vT09Mi6detUx2hpaZHW1lZVRkNDg3R3d6syLCROdYCPNpeXl8vp06dDR5WWlsrZs2dD7w82joyMyKJFi1QZy5YtE62Q9vb2ytq1a1Xn4CZOhe8TNyNxSJx9VxkmInGGMD2LQuJsC4LE2fIM0pC4SaZInH1/WSQicUicRR9FloHERYY28WAkzrYESJwtTyRuOk8kzr6/LBKROCTOoo8iy0DiIkObeDASZ1sCJM6WJxKHxNl3lH0iEofE2XeVYSISZwjTsygkzrYgSJwtTyQOibPvKPtEJA6Js+8qw0QkzhCmZ1FInG1BkDhbnkgcEmffUfaJSBwSZ99VholInCFMz6KQONuCIHG2PJE4JM6+o+wTkTgkzr6rDBOROEOYnkUhcbYFQeJseSJxSJx9R9knInFInH1XGSYicYYwPYtC4mwLgsTZ8kTikDj7jrJPROKQOPuuMkxE4gxhehaFxNkWBImz5YnEIXH2HWWfiMQhcfZdZZiIxBnC9CwKibMtCBJnyxOJQ+LsO8o+EYlD4uy7yjARiTOE6VkUEmdbECTOlicSh8TZd5R9IhKHxNl3lWEiEmcI07MoJM62IEicLU8kDomz7yj7RCQOibPvKsNEJM4QpmdRSJxtQZA4W55IHBJn31H2iUgcEmffVYaJSJwhTM+ikDjbgiBxtjyROCTOvqPsE5E4JM6+qwwTkThDmJ5FIXG2BUHibHkicUicfUfZJyJxU5h2dnbKxo0bVZSrq6vlxhtvVGWweZLAmTNnpL29XYXkuuuuk1/84heqjD179siqVatUGddff73U1NSoMrK0uaSkRCYmJlSv9MADD6j2W2wuLy+X7373uxZRqoxDhw7JM888o8pYtmyZ3HLLLaoMi7qqDvDR5rvvvlsuuugiVVRQ29OnT6sy7r//ftX+d999V4LfJs1nwYIFUl9fr4kw2XvTTTdJ8BvJx44AEjeFZUdHhzQ1NdnRJckLAlVVVTI4OKg6S19fn9TW1qoyGhoapKurS5WRpc0VFRVy5MiRLL0S7yLyYY8Hva75BP/Y2bt3rybiw5kPZl/zsZA4zfN92ltXVye9vb0+HYmziAgSh8RlfhCQOD9LjMT5WRftqZA4LUE/9yNxftYFiUPi/OxMw1MhcYYwDaOQOEOYHkUhcR4Vw/AoSJwhTMMoJA6JM2wnP6OQOD/rgsT5WRftqZA4LUE/9yNxftYFiUPi/OxMw1MhcYYwDaOQOEOYHkUhcR4Vw/AoSJwhTMMoJA6JM2wnP6OQOD/rgsT5WRftqZA4LUE/9yNxftYFiUPi/OxMw1MhcYYwDaOQOEOYHkUhcR4Vw/AoSJwhTMMoJA6JM2wnP6OQOD/rgsT5WRftqZA4LUE/9yNxftYFiUPi/OxMw1MhcYYwDaOQOEOYHkUhcR4Vw/AoSJwhTMMoJA6JM2wnP6OQOD/rgsT5WRftqZA4LUE/9yNxftYFiUPi/OxMw1MhcYYwDaOQOEOYHkUhcR4Vw/AoSJwhTMMoJA6JM2wnP6OQOD/rgsT5WRftqZA4LUE/9yNxftYFiUPi/OxMw1MhcYYwDaOQOEOYHkUhcR4Vw/AoSJwhTMMoJA6JM2wnP6OQOD/rgsT5WRftqZA4LUE/9yNxftYFiUPi/OxMw1MhcYYwDaOQOEOYHkUhcR4Vw/AoSJwhTMMoJA6JM2wnP6OQOD/rgsT5WRftqZA4LUE/9yNxftYFiZtSl9dee01+9rOf+VkpThWawMUXXywNDQ2h9wcb33zzTent7VVl3HDDDVJTU6PKyNLmnTt3yujoaJZeiXcRkVWrVsn111+vYhHMWjBzms/dd98tF110kSZC2tra5MyZM6qMrGy+5ppr5Otf/3pWXicz74H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gMTlqdq8KwQgAAEIQAACmSGAxGWmlLwIBCAAAQhAAAJ5IoDE5anavCsEIAABCEAAApkhgMRlppS8CAQgAAEIQAACeSKAxOWp2rwrBCAAAQhAAAKZIYDEZaaUvAgEIAABCEAAAnki8P8BcLv6isO3Y/g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 l="37619" t="27460" r="33631" b="21852"/>
          <a:stretch>
            <a:fillRect/>
          </a:stretch>
        </p:blipFill>
        <p:spPr bwMode="auto">
          <a:xfrm>
            <a:off x="8170834" y="1970314"/>
            <a:ext cx="3227124" cy="3200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1977903" y="707962"/>
            <a:ext cx="9582726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Arial" pitchFamily="34" charset="0"/>
              </a:rPr>
              <a:t>ВИГОРАННЯ: МОНІТОРИНГ СВОГО СТАНУ</a:t>
            </a:r>
            <a:endParaRPr lang="ru-RU" sz="32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Новая папка (3)\Психологія\Емоційний інтелект\Турбота про себе\2023-12-21_17-22-33.png"/>
          <p:cNvPicPr>
            <a:picLocks noChangeAspect="1" noChangeArrowheads="1"/>
          </p:cNvPicPr>
          <p:nvPr/>
        </p:nvPicPr>
        <p:blipFill>
          <a:blip r:embed="rId2" cstate="print"/>
          <a:srcRect l="6875" t="8254" r="7857" b="8730"/>
          <a:stretch>
            <a:fillRect/>
          </a:stretch>
        </p:blipFill>
        <p:spPr bwMode="auto">
          <a:xfrm>
            <a:off x="370114" y="359229"/>
            <a:ext cx="11473543" cy="61224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Новая папка\Професійне вигорання вчителя\2023-12-28_00-56-34.png"/>
          <p:cNvPicPr>
            <a:picLocks noChangeAspect="1" noChangeArrowheads="1"/>
          </p:cNvPicPr>
          <p:nvPr/>
        </p:nvPicPr>
        <p:blipFill>
          <a:blip r:embed="rId2" cstate="print"/>
          <a:srcRect l="10514" t="30020" r="28571" b="17778"/>
          <a:stretch>
            <a:fillRect/>
          </a:stretch>
        </p:blipFill>
        <p:spPr bwMode="auto">
          <a:xfrm>
            <a:off x="424543" y="435429"/>
            <a:ext cx="11386458" cy="59871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Новая папка (2)\2024-03-19_23-35-55.png"/>
          <p:cNvPicPr>
            <a:picLocks noChangeAspect="1" noChangeArrowheads="1"/>
          </p:cNvPicPr>
          <p:nvPr/>
        </p:nvPicPr>
        <p:blipFill>
          <a:blip r:embed="rId2" cstate="print"/>
          <a:srcRect l="15000" t="15079" r="15179" b="14762"/>
          <a:stretch>
            <a:fillRect/>
          </a:stretch>
        </p:blipFill>
        <p:spPr bwMode="auto">
          <a:xfrm>
            <a:off x="228599" y="239485"/>
            <a:ext cx="11702143" cy="6380449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763486" y="402771"/>
            <a:ext cx="2460171" cy="707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0A7F28-69E7-403B-83B6-768D2AC69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077" y="137160"/>
            <a:ext cx="11605846" cy="13716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latin typeface="Arial" pitchFamily="34" charset="0"/>
                <a:cs typeface="Arial" pitchFamily="34" charset="0"/>
              </a:rPr>
              <a:t>Ресурси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особистості для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подолання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психоемоційного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напруження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виснаження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конфліктності</a:t>
            </a:r>
            <a:endParaRPr lang="x-none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6459290-37DD-4EC4-9703-F2FE8E56D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7419" y="1323703"/>
            <a:ext cx="6326208" cy="77724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B050"/>
                </a:solidFill>
                <a:effectLst/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Організація</a:t>
            </a:r>
            <a:r>
              <a:rPr lang="ru-RU" sz="3600" b="1" dirty="0">
                <a:solidFill>
                  <a:srgbClr val="00B050"/>
                </a:solidFill>
                <a:effectLst/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3600" b="1" dirty="0" smtClean="0">
                <a:solidFill>
                  <a:srgbClr val="00B050"/>
                </a:solidFill>
                <a:effectLst/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простору</a:t>
            </a:r>
            <a:endParaRPr lang="x-none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pic>
        <p:nvPicPr>
          <p:cNvPr id="14338" name="Picture 2" descr="Bobaa22 #1 картинки, Фотографии и изображения - 123RF">
            <a:extLst>
              <a:ext uri="{FF2B5EF4-FFF2-40B4-BE49-F238E27FC236}">
                <a16:creationId xmlns:a16="http://schemas.microsoft.com/office/drawing/2014/main" xmlns="" id="{7B04EB2C-A596-4AFC-BDD0-204311812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743" y="2525486"/>
            <a:ext cx="3639831" cy="32548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Як правильно скористатися методами організації простору? - Промислове  Підприємство &quot;ЗІП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7541" y="2185203"/>
            <a:ext cx="6300561" cy="4293383"/>
          </a:xfrm>
          <a:prstGeom prst="rect">
            <a:avLst/>
          </a:prstGeom>
          <a:noFill/>
        </p:spPr>
      </p:pic>
      <p:pic>
        <p:nvPicPr>
          <p:cNvPr id="21508" name="Picture 4" descr="YUKI — ЖІНОЧИЙ ОДЯГ | ЧОЛОВІЧИЙ ОДЯГ | ДИТЯЧИЙ ОДЯГ | ВЗУТТЯ on Instagram:  &quot;Знаємо, наскільки важлива для кожної господині естетична організація  простору на кухні ☺️ Лови добірку з баночками для кави,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061" y="2296885"/>
            <a:ext cx="2920277" cy="40603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641455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4785358-42E1-452E-B90B-48C12C7B9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7656" y="459792"/>
            <a:ext cx="8098427" cy="988008"/>
          </a:xfrm>
          <a:solidFill>
            <a:srgbClr val="FFFF00"/>
          </a:solidFill>
        </p:spPr>
        <p:txBody>
          <a:bodyPr>
            <a:noAutofit/>
          </a:bodyPr>
          <a:lstStyle/>
          <a:p>
            <a:pPr indent="0" algn="ctr">
              <a:spcAft>
                <a:spcPts val="800"/>
              </a:spcAft>
              <a:buNone/>
            </a:pPr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4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Фізичні</a:t>
            </a:r>
            <a:r>
              <a:rPr lang="ru-RU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40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ресурси</a:t>
            </a:r>
            <a:endParaRPr lang="x-none" sz="3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2" name="Picture 2" descr="Мы за здоровый образ жизни! - Пройти онлайн тест | Online Test Pad">
            <a:extLst>
              <a:ext uri="{FF2B5EF4-FFF2-40B4-BE49-F238E27FC236}">
                <a16:creationId xmlns:a16="http://schemas.microsoft.com/office/drawing/2014/main" xmlns="" id="{2D8384F1-4BAC-44A4-8F2E-81ECA2ACC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58" y="1540208"/>
            <a:ext cx="5437414" cy="28140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Стресостійкість — її рівні та способи розвитк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089" y="1634896"/>
            <a:ext cx="5733596" cy="4156303"/>
          </a:xfrm>
          <a:prstGeom prst="rect">
            <a:avLst/>
          </a:prstGeom>
          <a:noFill/>
        </p:spPr>
      </p:pic>
      <p:pic>
        <p:nvPicPr>
          <p:cNvPr id="20484" name="Picture 4" descr="Стрес та стресостійкість. Стресостійкість та способи її тренування Як  залежить стресостійкість людини від її вік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061" y="4466090"/>
            <a:ext cx="2946854" cy="1996953"/>
          </a:xfrm>
          <a:prstGeom prst="rect">
            <a:avLst/>
          </a:prstGeom>
          <a:noFill/>
        </p:spPr>
      </p:pic>
      <p:pic>
        <p:nvPicPr>
          <p:cNvPr id="20486" name="Picture 6" descr="Як підвищити стресостійкість? Корисні поради та способ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53946" y="4482419"/>
            <a:ext cx="2466975" cy="19292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867827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E191593-A567-4832-8CA5-EDCADEFC2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1864" y="260168"/>
            <a:ext cx="7016638" cy="88283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indent="0"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2200" b="1" dirty="0" smtClean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4000" b="1" dirty="0" err="1">
                <a:solidFill>
                  <a:srgbClr val="00B050"/>
                </a:solidFill>
                <a:effectLst/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Ментальні</a:t>
            </a:r>
            <a:r>
              <a:rPr lang="ru-RU" sz="4000" b="1" dirty="0">
                <a:solidFill>
                  <a:srgbClr val="00B050"/>
                </a:solidFill>
                <a:effectLst/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4000" b="1" dirty="0" err="1" smtClean="0">
                <a:solidFill>
                  <a:srgbClr val="00B050"/>
                </a:solidFill>
                <a:effectLst/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ресурси</a:t>
            </a:r>
            <a:endParaRPr lang="x-none" sz="3600" dirty="0">
              <a:solidFill>
                <a:srgbClr val="00B050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458" name="Picture 2" descr="Одеський національний медичний університет | Поради психологів: Турбота про  мозок і ментальні ресурс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9320" y="1330097"/>
            <a:ext cx="5368461" cy="4003903"/>
          </a:xfrm>
          <a:prstGeom prst="rect">
            <a:avLst/>
          </a:prstGeom>
          <a:noFill/>
        </p:spPr>
      </p:pic>
      <p:pic>
        <p:nvPicPr>
          <p:cNvPr id="19460" name="Picture 4" descr="В пошуках психологічного ресурсу. Запобігання та профілактика професійного  вигорання педагогічних працівників - психологічна служб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718" y="1727879"/>
            <a:ext cx="5962650" cy="44386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537101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5A1FDC5-1DFB-43CA-81F0-0A67D88609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1971" y="384699"/>
            <a:ext cx="6868886" cy="801843"/>
          </a:xfrm>
          <a:solidFill>
            <a:srgbClr val="FFFF00"/>
          </a:solidFill>
        </p:spPr>
        <p:txBody>
          <a:bodyPr>
            <a:noAutofit/>
          </a:bodyPr>
          <a:lstStyle/>
          <a:p>
            <a:pPr indent="0"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4000" b="1" dirty="0" err="1" smtClean="0">
                <a:solidFill>
                  <a:srgbClr val="00B050"/>
                </a:solidFill>
                <a:effectLst/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Професійні</a:t>
            </a:r>
            <a:r>
              <a:rPr lang="ru-RU" sz="4000" b="1" dirty="0" smtClean="0">
                <a:solidFill>
                  <a:srgbClr val="00B050"/>
                </a:solidFill>
                <a:effectLst/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4000" b="1" dirty="0" err="1" smtClean="0">
                <a:solidFill>
                  <a:srgbClr val="00B050"/>
                </a:solidFill>
                <a:effectLst/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ресурси</a:t>
            </a:r>
            <a:endParaRPr lang="x-none" sz="4000" dirty="0">
              <a:solidFill>
                <a:srgbClr val="00B050"/>
              </a:solidFill>
              <a:effectLst/>
              <a:latin typeface="Book Antiqua" pitchFamily="18" charset="0"/>
              <a:ea typeface="Calibri" panose="020F0502020204030204" pitchFamily="34" charset="0"/>
              <a:cs typeface="Arial" pitchFamily="34" charset="0"/>
            </a:endParaRPr>
          </a:p>
        </p:txBody>
      </p:sp>
      <p:pic>
        <p:nvPicPr>
          <p:cNvPr id="18434" name="Picture 2" descr="ВСЕУКРАЇНСЬКИЙ КОНКУРС СЕРЕД ЗАКЛАДІВ ФАХОВОЇ ПЕРЕДВИЩОЇ ОСВІТИ «ЕЛЕКТРОННІ  ОСВІТНІ РЕСУРСИ У ПРОФЕСІЙНІЙ ДІЯЛЬНОСТІ ПЕДАГОГА» | ДУ «Науково-методичний  центр вищої та фахової передвищої освіти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570" y="1354817"/>
            <a:ext cx="6825344" cy="5089525"/>
          </a:xfrm>
          <a:prstGeom prst="rect">
            <a:avLst/>
          </a:prstGeom>
          <a:noFill/>
        </p:spPr>
      </p:pic>
      <p:pic>
        <p:nvPicPr>
          <p:cNvPr id="18436" name="Picture 4" descr="Тренінг «Мої ресурси в обраній професії» - КОЛКІВСЬКИЙ ЦПО КОЛКІВСЬКЕ ВПУ-  ОФІЦІЙНИЙ САЙ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3556" y="2982686"/>
            <a:ext cx="4601029" cy="3450772"/>
          </a:xfrm>
          <a:prstGeom prst="rect">
            <a:avLst/>
          </a:prstGeom>
          <a:noFill/>
        </p:spPr>
      </p:pic>
      <p:pic>
        <p:nvPicPr>
          <p:cNvPr id="18438" name="Picture 6" descr="Кадрові ресурси поповнили профпатологи — Національний університет охорони  здоров'я України імені П. Л. Шупи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55932" y="598714"/>
            <a:ext cx="3331029" cy="22206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076772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1170" y="392223"/>
            <a:ext cx="6760029" cy="696349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rgbClr val="00B050"/>
                </a:solidFill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Естетичні</a:t>
            </a:r>
            <a:r>
              <a:rPr lang="ru-RU" b="1" dirty="0" smtClean="0">
                <a:solidFill>
                  <a:srgbClr val="00B050"/>
                </a:solidFill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ресурси</a:t>
            </a:r>
            <a:endParaRPr lang="ru-RU" b="1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410" name="AutoShape 2" descr="Эстетика (нем. Ästhetik, от др.-греч. αἴσθησις — «чувство, чувственное  восприятие») | AESTHETICS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2" name="Picture 4" descr="Естетика поля Aesthetics fiel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832" y="1376591"/>
            <a:ext cx="3377419" cy="4501696"/>
          </a:xfrm>
          <a:prstGeom prst="rect">
            <a:avLst/>
          </a:prstGeom>
          <a:noFill/>
        </p:spPr>
      </p:pic>
      <p:pic>
        <p:nvPicPr>
          <p:cNvPr id="17414" name="Picture 6" descr="Що таке естетика? — Teletyp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58" y="1379311"/>
            <a:ext cx="4498974" cy="4498974"/>
          </a:xfrm>
          <a:prstGeom prst="rect">
            <a:avLst/>
          </a:prstGeom>
          <a:noFill/>
        </p:spPr>
      </p:pic>
      <p:pic>
        <p:nvPicPr>
          <p:cNvPr id="17416" name="Picture 8" descr="Умные люди быстрее обучаются игре на музыкальных инструментах - NEWS.ru —  15.11.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56171" y="1338490"/>
            <a:ext cx="3281625" cy="2145718"/>
          </a:xfrm>
          <a:prstGeom prst="rect">
            <a:avLst/>
          </a:prstGeom>
          <a:noFill/>
        </p:spPr>
      </p:pic>
      <p:pic>
        <p:nvPicPr>
          <p:cNvPr id="17418" name="Picture 10" descr="Швейцарія прихистила витвори мистецтва з України - SWI swissinfo.c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12629" y="3571400"/>
            <a:ext cx="3396343" cy="2263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7657" y="424880"/>
            <a:ext cx="7772400" cy="783435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rgbClr val="00B050"/>
                </a:solidFill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Емоційні</a:t>
            </a:r>
            <a:r>
              <a:rPr lang="ru-RU" b="1" dirty="0" smtClean="0">
                <a:solidFill>
                  <a:srgbClr val="00B050"/>
                </a:solidFill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 та </a:t>
            </a:r>
            <a:r>
              <a:rPr lang="ru-RU" b="1" dirty="0" err="1" smtClean="0">
                <a:solidFill>
                  <a:srgbClr val="00B050"/>
                </a:solidFill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чуттєві</a:t>
            </a:r>
            <a:r>
              <a:rPr lang="ru-RU" b="1" dirty="0" smtClean="0">
                <a:solidFill>
                  <a:srgbClr val="00B050"/>
                </a:solidFill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latin typeface="Book Antiqua" pitchFamily="18" charset="0"/>
                <a:ea typeface="Calibri" panose="020F0502020204030204" pitchFamily="34" charset="0"/>
                <a:cs typeface="Arial" pitchFamily="34" charset="0"/>
              </a:rPr>
              <a:t>ресурси</a:t>
            </a:r>
            <a:endParaRPr lang="ru-RU" dirty="0">
              <a:solidFill>
                <a:srgbClr val="00B050"/>
              </a:solidFill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386" name="AutoShape 2" descr="Care in Action | Емоційний інтелект та як його використати в стосу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8" name="AutoShape 4" descr="Care in Action | Емоційний інтелект та як його використати в стосу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0" name="Picture 6" descr="Care in Action | Емоційний інтелект та як його використати в стосунка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176" y="1543277"/>
            <a:ext cx="5526768" cy="4345895"/>
          </a:xfrm>
          <a:prstGeom prst="rect">
            <a:avLst/>
          </a:prstGeom>
          <a:noFill/>
        </p:spPr>
      </p:pic>
      <p:pic>
        <p:nvPicPr>
          <p:cNvPr id="16392" name="Picture 8" descr="Як розвинути емоційний інтелект у дітей? Корисні поради та книги-помічники  ᐈ | BritishBoo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2718" y="1485445"/>
            <a:ext cx="5715000" cy="44146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9CA4FE0-125F-4EA7-915F-98EFED0EB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7114" y="320040"/>
            <a:ext cx="6564086" cy="866503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indent="0"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4400" b="1" dirty="0" smtClean="0">
                <a:solidFill>
                  <a:srgbClr val="00B050"/>
                </a:solidFill>
                <a:effectLst/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Ресурс </a:t>
            </a:r>
            <a:r>
              <a:rPr lang="ru-RU" sz="4400" b="1" dirty="0" err="1" smtClean="0">
                <a:solidFill>
                  <a:srgbClr val="00B050"/>
                </a:solidFill>
                <a:effectLst/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комунікації</a:t>
            </a:r>
            <a:endParaRPr lang="x-none" sz="4400" dirty="0">
              <a:solidFill>
                <a:srgbClr val="00B050"/>
              </a:solidFill>
              <a:effectLst/>
              <a:latin typeface="Bookman Old Style" pitchFamily="18" charset="0"/>
              <a:ea typeface="Calibri" panose="020F0502020204030204" pitchFamily="34" charset="0"/>
              <a:cs typeface="Arial" pitchFamily="34" charset="0"/>
            </a:endParaRPr>
          </a:p>
          <a:p>
            <a:endParaRPr lang="x-none" dirty="0"/>
          </a:p>
        </p:txBody>
      </p:sp>
      <p:sp>
        <p:nvSpPr>
          <p:cNvPr id="15362" name="AutoShape 2" descr="Інтернет-ресурси для зручної комунікації з учнями в інклюзивному класі —  Журнал «На Урок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Інтернет-ресурси для зручної комунікації з учнями в інклюзивному класі —  Журнал «На Урок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770" y="1393371"/>
            <a:ext cx="5355773" cy="3222172"/>
          </a:xfrm>
          <a:prstGeom prst="rect">
            <a:avLst/>
          </a:prstGeom>
          <a:noFill/>
        </p:spPr>
      </p:pic>
      <p:pic>
        <p:nvPicPr>
          <p:cNvPr id="15366" name="Picture 6" descr="Радники з питань комунікації в рамках Програми «U-LEAD з Європою» |  Громадський Прості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9460" y="4686300"/>
            <a:ext cx="3632654" cy="1816327"/>
          </a:xfrm>
          <a:prstGeom prst="rect">
            <a:avLst/>
          </a:prstGeom>
          <a:noFill/>
        </p:spPr>
      </p:pic>
      <p:pic>
        <p:nvPicPr>
          <p:cNvPr id="15368" name="Picture 8" descr="Корисні навички: як опанувати мистецтво комунікації | Mind.u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1202" y="1433965"/>
            <a:ext cx="5865597" cy="47817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732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Новая папка (2)\2024-03-19_23-38-29.png"/>
          <p:cNvPicPr>
            <a:picLocks noChangeAspect="1" noChangeArrowheads="1"/>
          </p:cNvPicPr>
          <p:nvPr/>
        </p:nvPicPr>
        <p:blipFill>
          <a:blip r:embed="rId2" cstate="print"/>
          <a:srcRect l="14732" t="14921" r="15089" b="15079"/>
          <a:stretch>
            <a:fillRect/>
          </a:stretch>
        </p:blipFill>
        <p:spPr bwMode="auto">
          <a:xfrm>
            <a:off x="195943" y="217714"/>
            <a:ext cx="11723914" cy="643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43" y="392222"/>
            <a:ext cx="7946572" cy="924949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00B050"/>
                </a:solidFill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Духовні</a:t>
            </a:r>
            <a:r>
              <a:rPr lang="ru-RU" b="1" dirty="0" smtClean="0">
                <a:solidFill>
                  <a:srgbClr val="00B050"/>
                </a:solidFill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latin typeface="Bookman Old Style" pitchFamily="18" charset="0"/>
                <a:ea typeface="Calibri" panose="020F0502020204030204" pitchFamily="34" charset="0"/>
                <a:cs typeface="Arial" pitchFamily="34" charset="0"/>
              </a:rPr>
              <a:t>ресурси</a:t>
            </a:r>
            <a:endParaRPr lang="ru-RU" b="1" dirty="0">
              <a:solidFill>
                <a:srgbClr val="00B050"/>
              </a:solidFill>
              <a:latin typeface="Bookman Old Style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338" name="AutoShape 2" descr="Кілька слів про духовність та гуманіз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0" name="Picture 4" descr="Кілька слів про духовність та гуманіз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1415143"/>
            <a:ext cx="4296682" cy="2724096"/>
          </a:xfrm>
          <a:prstGeom prst="rect">
            <a:avLst/>
          </a:prstGeom>
          <a:noFill/>
        </p:spPr>
      </p:pic>
      <p:pic>
        <p:nvPicPr>
          <p:cNvPr id="14342" name="Picture 6" descr="Владика Петро Стасюк: «Я духовна, але не релігійна особа» | Матеріали |  Синод Єпископів Української Греко-Католицької Церкв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78285" y="1894114"/>
            <a:ext cx="5927271" cy="3951514"/>
          </a:xfrm>
          <a:prstGeom prst="rect">
            <a:avLst/>
          </a:prstGeom>
          <a:noFill/>
        </p:spPr>
      </p:pic>
      <p:pic>
        <p:nvPicPr>
          <p:cNvPr id="14344" name="Picture 8" descr="Духовність. Про що Вам говорить це слово? | Справи сімейн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485" y="4255862"/>
            <a:ext cx="4771117" cy="23313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D:\Новая папка (2)\2024-03-19_23-36-26.png"/>
          <p:cNvPicPr>
            <a:picLocks noChangeAspect="1" noChangeArrowheads="1"/>
          </p:cNvPicPr>
          <p:nvPr/>
        </p:nvPicPr>
        <p:blipFill>
          <a:blip r:embed="rId2" cstate="print"/>
          <a:srcRect l="14643" t="15079" r="14821" b="14921"/>
          <a:stretch>
            <a:fillRect/>
          </a:stretch>
        </p:blipFill>
        <p:spPr bwMode="auto">
          <a:xfrm>
            <a:off x="228598" y="239485"/>
            <a:ext cx="11778345" cy="63440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Новая папка (2)\2024-03-19_23-38-42.png"/>
          <p:cNvPicPr>
            <a:picLocks noChangeAspect="1" noChangeArrowheads="1"/>
          </p:cNvPicPr>
          <p:nvPr/>
        </p:nvPicPr>
        <p:blipFill>
          <a:blip r:embed="rId2" cstate="print"/>
          <a:srcRect l="14643" t="14921" r="14732" b="15555"/>
          <a:stretch>
            <a:fillRect/>
          </a:stretch>
        </p:blipFill>
        <p:spPr bwMode="auto">
          <a:xfrm>
            <a:off x="206827" y="217714"/>
            <a:ext cx="11734802" cy="63713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Новая папка (2)\2024-03-19_23-38-53.png"/>
          <p:cNvPicPr>
            <a:picLocks noChangeAspect="1" noChangeArrowheads="1"/>
          </p:cNvPicPr>
          <p:nvPr/>
        </p:nvPicPr>
        <p:blipFill>
          <a:blip r:embed="rId2" cstate="print"/>
          <a:srcRect l="14643" t="14444" r="15089" b="14603"/>
          <a:stretch>
            <a:fillRect/>
          </a:stretch>
        </p:blipFill>
        <p:spPr bwMode="auto">
          <a:xfrm>
            <a:off x="217713" y="228600"/>
            <a:ext cx="11723915" cy="64116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70451"/>
            <a:ext cx="10058400" cy="1044692"/>
          </a:xfrm>
          <a:solidFill>
            <a:srgbClr val="FFFF00"/>
          </a:solidFill>
        </p:spPr>
        <p:txBody>
          <a:bodyPr/>
          <a:lstStyle/>
          <a:p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Arial" pitchFamily="34" charset="0"/>
              </a:rPr>
              <a:t>Тілесна техніка «Морська зірка»</a:t>
            </a:r>
            <a:endParaRPr lang="ru-RU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3314" name="Picture 2" descr="Морська зірка: 14 цікавих фактів про дуже незвичайну морську істот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2718" y="1578428"/>
            <a:ext cx="7429500" cy="4924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5425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26977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B050"/>
                </a:solidFill>
              </a:rPr>
              <a:t>Вправа </a:t>
            </a:r>
            <a:r>
              <a:rPr lang="uk-UA" b="1" dirty="0" err="1" smtClean="0">
                <a:solidFill>
                  <a:srgbClr val="00B050"/>
                </a:solidFill>
              </a:rPr>
              <a:t>“Що</a:t>
            </a:r>
            <a:r>
              <a:rPr lang="uk-UA" b="1" dirty="0" smtClean="0">
                <a:solidFill>
                  <a:srgbClr val="00B050"/>
                </a:solidFill>
              </a:rPr>
              <a:t> </a:t>
            </a:r>
            <a:r>
              <a:rPr lang="ru-RU" b="1" dirty="0" smtClean="0">
                <a:solidFill>
                  <a:srgbClr val="00B050"/>
                </a:solidFill>
              </a:rPr>
              <a:t>поповню</a:t>
            </a:r>
            <a:r>
              <a:rPr lang="uk-UA" b="1" dirty="0" smtClean="0">
                <a:solidFill>
                  <a:srgbClr val="00B050"/>
                </a:solidFill>
              </a:rPr>
              <a:t>є м</a:t>
            </a:r>
            <a:r>
              <a:rPr lang="ru-RU" b="1" dirty="0" smtClean="0">
                <a:solidFill>
                  <a:srgbClr val="00B050"/>
                </a:solidFill>
              </a:rPr>
              <a:t>ої </a:t>
            </a:r>
            <a:r>
              <a:rPr lang="ru-RU" b="1" dirty="0" err="1" smtClean="0">
                <a:solidFill>
                  <a:srgbClr val="00B050"/>
                </a:solidFill>
              </a:rPr>
              <a:t>сили</a:t>
            </a:r>
            <a:r>
              <a:rPr lang="uk-UA" b="1" dirty="0" smtClean="0">
                <a:solidFill>
                  <a:srgbClr val="00B050"/>
                </a:solidFill>
              </a:rPr>
              <a:t>?”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4754" name="Picture 2" descr="Ресурсна зустріч Заняття з елементами тренінгу для педагогів «Джерело моєї  життєвої сили»"/>
          <p:cNvPicPr>
            <a:picLocks noChangeAspect="1" noChangeArrowheads="1"/>
          </p:cNvPicPr>
          <p:nvPr/>
        </p:nvPicPr>
        <p:blipFill>
          <a:blip r:embed="rId2" cstate="print"/>
          <a:srcRect t="31414"/>
          <a:stretch>
            <a:fillRect/>
          </a:stretch>
        </p:blipFill>
        <p:spPr bwMode="auto">
          <a:xfrm>
            <a:off x="841375" y="1665515"/>
            <a:ext cx="10283826" cy="48397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Новая папка (3)\Психологія\Заготовки для онлайн - тренінгів\2023-11-02_00-49-35.png"/>
          <p:cNvPicPr>
            <a:picLocks noChangeAspect="1" noChangeArrowheads="1"/>
          </p:cNvPicPr>
          <p:nvPr/>
        </p:nvPicPr>
        <p:blipFill>
          <a:blip r:embed="rId2" cstate="print"/>
          <a:srcRect l="15714" t="25397" r="12232" b="5079"/>
          <a:stretch>
            <a:fillRect/>
          </a:stretch>
        </p:blipFill>
        <p:spPr bwMode="auto">
          <a:xfrm>
            <a:off x="261257" y="304800"/>
            <a:ext cx="11753142" cy="63790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FAEF77-1188-4A4E-BBB5-7FB665C81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829" y="261594"/>
            <a:ext cx="10058400" cy="1371600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ru-RU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Дякую</a:t>
            </a: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за </a:t>
            </a:r>
            <a:r>
              <a:rPr lang="ru-RU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співпрацю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! </a:t>
            </a:r>
            <a:r>
              <a:rPr lang="ru-RU" sz="6600" dirty="0">
                <a:sym typeface="Wingdings" panose="05000000000000000000" pitchFamily="2" charset="2"/>
              </a:rPr>
              <a:t></a:t>
            </a:r>
            <a:endParaRPr lang="x-none" dirty="0"/>
          </a:p>
        </p:txBody>
      </p:sp>
      <p:pic>
        <p:nvPicPr>
          <p:cNvPr id="18434" name="Picture 2" descr="Емоційний інтелект лідера: стати тим, хто надихає">
            <a:extLst>
              <a:ext uri="{FF2B5EF4-FFF2-40B4-BE49-F238E27FC236}">
                <a16:creationId xmlns:a16="http://schemas.microsoft.com/office/drawing/2014/main" xmlns="" id="{B770A7CA-29C7-47EA-8493-134F7FDA94E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447" y="1737360"/>
            <a:ext cx="9197105" cy="49010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083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авон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2275</TotalTime>
  <Words>427</Words>
  <Application>Microsoft Office PowerPoint</Application>
  <PresentationFormat>Произвольный</PresentationFormat>
  <Paragraphs>79</Paragraphs>
  <Slides>54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Савон</vt:lpstr>
      <vt:lpstr>Слайд 1</vt:lpstr>
      <vt:lpstr>“Яка Ви квітка?”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“Мене сьогодні посміхнуло…”</vt:lpstr>
      <vt:lpstr>Слайд 12</vt:lpstr>
      <vt:lpstr>Професійне вигорання педагогів  під час війни</vt:lpstr>
      <vt:lpstr>“Я очікую від тренінгу…”</vt:lpstr>
      <vt:lpstr>Слайд 15</vt:lpstr>
      <vt:lpstr>Слайд 16</vt:lpstr>
      <vt:lpstr>“Що таке вигорання?”</vt:lpstr>
      <vt:lpstr>Що таке вигорання?</vt:lpstr>
      <vt:lpstr>Слайд 19</vt:lpstr>
      <vt:lpstr>Слайд 20</vt:lpstr>
      <vt:lpstr>Слайд 21</vt:lpstr>
      <vt:lpstr>Причини синдрому вигорання</vt:lpstr>
      <vt:lpstr>Слайд 23</vt:lpstr>
      <vt:lpstr>Причини вигорання (життєві)</vt:lpstr>
      <vt:lpstr>Причини вигорання (пов’язані з роботою)</vt:lpstr>
      <vt:lpstr>Причини вигорання (риси особистості)</vt:lpstr>
      <vt:lpstr>Симптоми вигорання</vt:lpstr>
      <vt:lpstr>Слайд 28</vt:lpstr>
      <vt:lpstr>Слайд 29</vt:lpstr>
      <vt:lpstr>Слайд 30</vt:lpstr>
      <vt:lpstr>Слайд 31</vt:lpstr>
      <vt:lpstr>Слайд 32</vt:lpstr>
      <vt:lpstr>ВИГОРАННЯ: МОНІТОРИНГ СВОГО СТАНУ</vt:lpstr>
      <vt:lpstr>Слайд 34</vt:lpstr>
      <vt:lpstr>Слайд 35</vt:lpstr>
      <vt:lpstr>Слайд 36</vt:lpstr>
      <vt:lpstr>Слайд 37</vt:lpstr>
      <vt:lpstr>Слайд 38</vt:lpstr>
      <vt:lpstr>Ресурси особистості для подолання психоемоційного напруження, виснаження, конфліктності</vt:lpstr>
      <vt:lpstr>Слайд 40</vt:lpstr>
      <vt:lpstr>Слайд 41</vt:lpstr>
      <vt:lpstr>Слайд 42</vt:lpstr>
      <vt:lpstr>Естетичні ресурси</vt:lpstr>
      <vt:lpstr>Емоційні та чуттєві ресурси</vt:lpstr>
      <vt:lpstr>Слайд 45</vt:lpstr>
      <vt:lpstr>Слайд 46</vt:lpstr>
      <vt:lpstr>Духовні ресурси</vt:lpstr>
      <vt:lpstr>Слайд 48</vt:lpstr>
      <vt:lpstr>Слайд 49</vt:lpstr>
      <vt:lpstr>Слайд 50</vt:lpstr>
      <vt:lpstr>Тілесна техніка «Морська зірка»</vt:lpstr>
      <vt:lpstr>Вправа “Що поповнює мої сили?”</vt:lpstr>
      <vt:lpstr>Слайд 53</vt:lpstr>
      <vt:lpstr>Дякую за співпрацю!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Особистість педагога як інструмент у роботі з дітьми, які переживають стрес. Психопрофілактика емоційного та професійного вигорання</dc:title>
  <dc:creator>рус</dc:creator>
  <cp:lastModifiedBy>USER</cp:lastModifiedBy>
  <cp:revision>107</cp:revision>
  <dcterms:created xsi:type="dcterms:W3CDTF">2020-11-11T15:51:31Z</dcterms:created>
  <dcterms:modified xsi:type="dcterms:W3CDTF">2024-03-26T10:39:24Z</dcterms:modified>
</cp:coreProperties>
</file>