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295270" y="-3225"/>
            <a:ext cx="7601458" cy="560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50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51228" y="176606"/>
            <a:ext cx="9579610" cy="6515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43050" y="2743276"/>
            <a:ext cx="9867265" cy="2567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1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Relationship Id="rId6" Type="http://schemas.openxmlformats.org/officeDocument/2006/relationships/image" Target="../media/image11.jpg"/><Relationship Id="rId7" Type="http://schemas.openxmlformats.org/officeDocument/2006/relationships/image" Target="../media/image12.jpg"/><Relationship Id="rId8" Type="http://schemas.openxmlformats.org/officeDocument/2006/relationships/image" Target="../media/image13.jpg"/><Relationship Id="rId9" Type="http://schemas.openxmlformats.org/officeDocument/2006/relationships/image" Target="../media/image14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6" Type="http://schemas.openxmlformats.org/officeDocument/2006/relationships/image" Target="../media/image19.jpg"/><Relationship Id="rId7" Type="http://schemas.openxmlformats.org/officeDocument/2006/relationships/image" Target="../media/image20.jpg"/><Relationship Id="rId8" Type="http://schemas.openxmlformats.org/officeDocument/2006/relationships/image" Target="../media/image21.jpg"/><Relationship Id="rId9" Type="http://schemas.openxmlformats.org/officeDocument/2006/relationships/image" Target="../media/image10.jpg"/><Relationship Id="rId10" Type="http://schemas.openxmlformats.org/officeDocument/2006/relationships/image" Target="../media/image22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g"/><Relationship Id="rId3" Type="http://schemas.openxmlformats.org/officeDocument/2006/relationships/image" Target="../media/image24.jpg"/><Relationship Id="rId4" Type="http://schemas.openxmlformats.org/officeDocument/2006/relationships/image" Target="../media/image25.jpg"/><Relationship Id="rId5" Type="http://schemas.openxmlformats.org/officeDocument/2006/relationships/image" Target="../media/image26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g"/><Relationship Id="rId3" Type="http://schemas.openxmlformats.org/officeDocument/2006/relationships/image" Target="../media/image28.jpg"/><Relationship Id="rId4" Type="http://schemas.openxmlformats.org/officeDocument/2006/relationships/image" Target="../media/image29.jpg"/><Relationship Id="rId5" Type="http://schemas.openxmlformats.org/officeDocument/2006/relationships/image" Target="../media/image30.jpg"/><Relationship Id="rId6" Type="http://schemas.openxmlformats.org/officeDocument/2006/relationships/image" Target="../media/image31.jpg"/><Relationship Id="rId7" Type="http://schemas.openxmlformats.org/officeDocument/2006/relationships/image" Target="../media/image32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g"/><Relationship Id="rId3" Type="http://schemas.openxmlformats.org/officeDocument/2006/relationships/image" Target="../media/image34.jpg"/><Relationship Id="rId4" Type="http://schemas.openxmlformats.org/officeDocument/2006/relationships/image" Target="../media/image35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jpg"/><Relationship Id="rId3" Type="http://schemas.openxmlformats.org/officeDocument/2006/relationships/image" Target="../media/image37.jpg"/><Relationship Id="rId4" Type="http://schemas.openxmlformats.org/officeDocument/2006/relationships/image" Target="../media/image38.jpg"/><Relationship Id="rId5" Type="http://schemas.openxmlformats.org/officeDocument/2006/relationships/image" Target="../media/image39.jpg"/><Relationship Id="rId6" Type="http://schemas.openxmlformats.org/officeDocument/2006/relationships/image" Target="../media/image40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.jpg"/><Relationship Id="rId3" Type="http://schemas.openxmlformats.org/officeDocument/2006/relationships/image" Target="../media/image42.jpg"/><Relationship Id="rId4" Type="http://schemas.openxmlformats.org/officeDocument/2006/relationships/image" Target="../media/image43.jpg"/><Relationship Id="rId5" Type="http://schemas.openxmlformats.org/officeDocument/2006/relationships/image" Target="../media/image44.jpg"/><Relationship Id="rId6" Type="http://schemas.openxmlformats.org/officeDocument/2006/relationships/image" Target="../media/image45.jpg"/><Relationship Id="rId7" Type="http://schemas.openxmlformats.org/officeDocument/2006/relationships/image" Target="../media/image46.jpg"/><Relationship Id="rId8" Type="http://schemas.openxmlformats.org/officeDocument/2006/relationships/image" Target="../media/image47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jpg"/><Relationship Id="rId3" Type="http://schemas.openxmlformats.org/officeDocument/2006/relationships/image" Target="../media/image49.jpg"/><Relationship Id="rId4" Type="http://schemas.openxmlformats.org/officeDocument/2006/relationships/image" Target="../media/image50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.jpg"/><Relationship Id="rId3" Type="http://schemas.openxmlformats.org/officeDocument/2006/relationships/image" Target="../media/image52.jpg"/><Relationship Id="rId4" Type="http://schemas.openxmlformats.org/officeDocument/2006/relationships/image" Target="../media/image53.jpg"/><Relationship Id="rId5" Type="http://schemas.openxmlformats.org/officeDocument/2006/relationships/image" Target="../media/image54.jpg"/><Relationship Id="rId6" Type="http://schemas.openxmlformats.org/officeDocument/2006/relationships/image" Target="../media/image55.jpg"/><Relationship Id="rId7" Type="http://schemas.openxmlformats.org/officeDocument/2006/relationships/image" Target="../media/image56.jpg"/><Relationship Id="rId8" Type="http://schemas.openxmlformats.org/officeDocument/2006/relationships/image" Target="../media/image57.jpg"/><Relationship Id="rId9" Type="http://schemas.openxmlformats.org/officeDocument/2006/relationships/image" Target="../media/image58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jpg"/><Relationship Id="rId3" Type="http://schemas.openxmlformats.org/officeDocument/2006/relationships/image" Target="../media/image60.jpg"/><Relationship Id="rId4" Type="http://schemas.openxmlformats.org/officeDocument/2006/relationships/image" Target="../media/image61.jpg"/><Relationship Id="rId5" Type="http://schemas.openxmlformats.org/officeDocument/2006/relationships/image" Target="../media/image62.jpg"/><Relationship Id="rId6" Type="http://schemas.openxmlformats.org/officeDocument/2006/relationships/image" Target="../media/image63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4.jpg"/><Relationship Id="rId3" Type="http://schemas.openxmlformats.org/officeDocument/2006/relationships/image" Target="../media/image65.jpg"/><Relationship Id="rId4" Type="http://schemas.openxmlformats.org/officeDocument/2006/relationships/image" Target="../media/image66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127252" y="8889"/>
            <a:ext cx="9939655" cy="8470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ts val="3229"/>
              </a:lnSpc>
              <a:spcBef>
                <a:spcPts val="105"/>
              </a:spcBef>
            </a:pPr>
            <a:r>
              <a:rPr dirty="0" sz="2800" spc="-5" b="1">
                <a:solidFill>
                  <a:srgbClr val="FFFFFF"/>
                </a:solidFill>
                <a:latin typeface="Calibri"/>
                <a:cs typeface="Calibri"/>
              </a:rPr>
              <a:t>Комунальний</a:t>
            </a:r>
            <a:r>
              <a:rPr dirty="0" sz="28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5" b="1">
                <a:solidFill>
                  <a:srgbClr val="FFFFFF"/>
                </a:solidFill>
                <a:latin typeface="Calibri"/>
                <a:cs typeface="Calibri"/>
              </a:rPr>
              <a:t>заклад</a:t>
            </a:r>
            <a:r>
              <a:rPr dirty="0" sz="280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професійної</a:t>
            </a:r>
            <a:r>
              <a:rPr dirty="0" sz="28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" b="1">
                <a:solidFill>
                  <a:srgbClr val="FFFFFF"/>
                </a:solidFill>
                <a:latin typeface="Calibri"/>
                <a:cs typeface="Calibri"/>
              </a:rPr>
              <a:t>(професійно-технічної)</a:t>
            </a:r>
            <a:r>
              <a:rPr dirty="0" sz="28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5" b="1">
                <a:solidFill>
                  <a:srgbClr val="FFFFFF"/>
                </a:solidFill>
                <a:latin typeface="Calibri"/>
                <a:cs typeface="Calibri"/>
              </a:rPr>
              <a:t>освіти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ts val="3229"/>
              </a:lnSpc>
            </a:pPr>
            <a:r>
              <a:rPr dirty="0" sz="2800" spc="5" b="1">
                <a:solidFill>
                  <a:srgbClr val="FFFFFF"/>
                </a:solidFill>
                <a:latin typeface="Calibri"/>
                <a:cs typeface="Calibri"/>
              </a:rPr>
              <a:t>«Київський</a:t>
            </a:r>
            <a:r>
              <a:rPr dirty="0" sz="280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5" b="1">
                <a:solidFill>
                  <a:srgbClr val="FFFFFF"/>
                </a:solidFill>
                <a:latin typeface="Calibri"/>
                <a:cs typeface="Calibri"/>
              </a:rPr>
              <a:t>професійний</a:t>
            </a:r>
            <a:r>
              <a:rPr dirty="0" sz="28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FFFF"/>
                </a:solidFill>
                <a:latin typeface="Calibri"/>
                <a:cs typeface="Calibri"/>
              </a:rPr>
              <a:t>коледж</a:t>
            </a:r>
            <a:r>
              <a:rPr dirty="0" sz="28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«СИНЕРГІЯ»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98238" y="5514847"/>
            <a:ext cx="739394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640330" marR="5080" indent="-2628265">
              <a:lnSpc>
                <a:spcPct val="150100"/>
              </a:lnSpc>
              <a:spcBef>
                <a:spcPts val="100"/>
              </a:spcBef>
            </a:pPr>
            <a:r>
              <a:rPr dirty="0" sz="2400" spc="-15">
                <a:solidFill>
                  <a:srgbClr val="FFFFFF"/>
                </a:solidFill>
                <a:latin typeface="Calibri Light"/>
                <a:cs typeface="Calibri Light"/>
              </a:rPr>
              <a:t>Підготувала:</a:t>
            </a:r>
            <a:r>
              <a:rPr dirty="0" sz="2400" spc="-8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Calibri Light"/>
                <a:cs typeface="Calibri Light"/>
              </a:rPr>
              <a:t>викладач</a:t>
            </a:r>
            <a:r>
              <a:rPr dirty="0" sz="2400" spc="-11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Calibri Light"/>
                <a:cs typeface="Calibri Light"/>
              </a:rPr>
              <a:t>професійно-теоретичної</a:t>
            </a:r>
            <a:r>
              <a:rPr dirty="0" sz="2400" spc="-10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2400" spc="-15">
                <a:solidFill>
                  <a:srgbClr val="FFFFFF"/>
                </a:solidFill>
                <a:latin typeface="Calibri Light"/>
                <a:cs typeface="Calibri Light"/>
              </a:rPr>
              <a:t>підготовки </a:t>
            </a:r>
            <a:r>
              <a:rPr dirty="0" sz="2400" spc="-52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2400" spc="-5">
                <a:solidFill>
                  <a:srgbClr val="FFFFFF"/>
                </a:solidFill>
                <a:latin typeface="Calibri Light"/>
                <a:cs typeface="Calibri Light"/>
              </a:rPr>
              <a:t>Наталія</a:t>
            </a:r>
            <a:r>
              <a:rPr dirty="0" sz="2400" spc="-9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2400" spc="-15">
                <a:solidFill>
                  <a:srgbClr val="FFFFFF"/>
                </a:solidFill>
                <a:latin typeface="Calibri Light"/>
                <a:cs typeface="Calibri Light"/>
              </a:rPr>
              <a:t>МАЛЕЦЬ</a:t>
            </a:r>
            <a:endParaRPr sz="2400">
              <a:latin typeface="Calibri Light"/>
              <a:cs typeface="Calibri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23669" y="2542794"/>
            <a:ext cx="8354695" cy="1804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ts val="4025"/>
              </a:lnSpc>
              <a:spcBef>
                <a:spcPts val="100"/>
              </a:spcBef>
            </a:pPr>
            <a:r>
              <a:rPr dirty="0" u="heavy" sz="3600" spc="-3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Психолого-педагогічний</a:t>
            </a:r>
            <a:r>
              <a:rPr dirty="0" u="heavy" sz="3600" spc="-13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 </a:t>
            </a:r>
            <a:r>
              <a:rPr dirty="0" u="heavy" sz="3600" spc="-25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 Light"/>
                <a:cs typeface="Calibri Light"/>
              </a:rPr>
              <a:t>консиліум</a:t>
            </a:r>
            <a:endParaRPr sz="3600">
              <a:latin typeface="Calibri Light"/>
              <a:cs typeface="Calibri Light"/>
            </a:endParaRPr>
          </a:p>
          <a:p>
            <a:pPr algn="ctr" marL="12700" marR="5080">
              <a:lnSpc>
                <a:spcPts val="4870"/>
              </a:lnSpc>
              <a:spcBef>
                <a:spcPts val="310"/>
              </a:spcBef>
            </a:pPr>
            <a:r>
              <a:rPr dirty="0" sz="4500" spc="-30">
                <a:solidFill>
                  <a:srgbClr val="FFFFFF"/>
                </a:solidFill>
                <a:latin typeface="Calibri Light"/>
                <a:cs typeface="Calibri Light"/>
              </a:rPr>
              <a:t>«Організація,</a:t>
            </a:r>
            <a:r>
              <a:rPr dirty="0" sz="45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500" spc="-35">
                <a:solidFill>
                  <a:srgbClr val="FFFFFF"/>
                </a:solidFill>
                <a:latin typeface="Calibri Light"/>
                <a:cs typeface="Calibri Light"/>
              </a:rPr>
              <a:t>проведення</a:t>
            </a:r>
            <a:r>
              <a:rPr dirty="0" sz="4500" spc="-15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500">
                <a:solidFill>
                  <a:srgbClr val="FFFFFF"/>
                </a:solidFill>
                <a:latin typeface="Calibri Light"/>
                <a:cs typeface="Calibri Light"/>
              </a:rPr>
              <a:t>та</a:t>
            </a:r>
            <a:r>
              <a:rPr dirty="0" sz="4500" spc="-8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500" spc="-20">
                <a:solidFill>
                  <a:srgbClr val="FFFFFF"/>
                </a:solidFill>
                <a:latin typeface="Calibri Light"/>
                <a:cs typeface="Calibri Light"/>
              </a:rPr>
              <a:t>аналіз </a:t>
            </a:r>
            <a:r>
              <a:rPr dirty="0" sz="4500" spc="-100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500" spc="-30">
                <a:solidFill>
                  <a:srgbClr val="FFFFFF"/>
                </a:solidFill>
                <a:latin typeface="Calibri Light"/>
                <a:cs typeface="Calibri Light"/>
              </a:rPr>
              <a:t>відкритого</a:t>
            </a:r>
            <a:r>
              <a:rPr dirty="0" sz="4500" spc="-16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500" spc="-20">
                <a:solidFill>
                  <a:srgbClr val="FFFFFF"/>
                </a:solidFill>
                <a:latin typeface="Calibri Light"/>
                <a:cs typeface="Calibri Light"/>
              </a:rPr>
              <a:t>уроку»</a:t>
            </a:r>
            <a:endParaRPr sz="45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3050" y="2057222"/>
            <a:ext cx="8151495" cy="78676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000" spc="-220"/>
              <a:t>«Учитель</a:t>
            </a:r>
            <a:r>
              <a:rPr dirty="0" sz="5000" spc="330"/>
              <a:t> </a:t>
            </a:r>
            <a:r>
              <a:rPr dirty="0" sz="5000" spc="114"/>
              <a:t>готується</a:t>
            </a:r>
            <a:r>
              <a:rPr dirty="0" sz="5000" spc="325"/>
              <a:t> </a:t>
            </a:r>
            <a:r>
              <a:rPr dirty="0" sz="5000" spc="-730"/>
              <a:t>до</a:t>
            </a:r>
            <a:endParaRPr sz="50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98425" rIns="0" bIns="0" rtlCol="0" vert="horz">
            <a:spAutoFit/>
          </a:bodyPr>
          <a:lstStyle/>
          <a:p>
            <a:pPr marL="12700" marR="660400">
              <a:lnSpc>
                <a:spcPts val="5400"/>
              </a:lnSpc>
              <a:spcBef>
                <a:spcPts val="775"/>
              </a:spcBef>
            </a:pPr>
            <a:r>
              <a:rPr dirty="0" spc="-550"/>
              <a:t>свого</a:t>
            </a:r>
            <a:r>
              <a:rPr dirty="0" spc="280"/>
              <a:t> </a:t>
            </a:r>
            <a:r>
              <a:rPr dirty="0" spc="-475"/>
              <a:t>найкращого</a:t>
            </a:r>
            <a:r>
              <a:rPr dirty="0" spc="325"/>
              <a:t> </a:t>
            </a:r>
            <a:r>
              <a:rPr dirty="0" spc="-390"/>
              <a:t>уроку</a:t>
            </a:r>
            <a:r>
              <a:rPr dirty="0" spc="305"/>
              <a:t> </a:t>
            </a:r>
            <a:r>
              <a:rPr dirty="0" spc="-665"/>
              <a:t>все </a:t>
            </a:r>
            <a:r>
              <a:rPr dirty="0" spc="-1689"/>
              <a:t> </a:t>
            </a:r>
            <a:r>
              <a:rPr dirty="0" spc="430"/>
              <a:t>життя</a:t>
            </a:r>
            <a:r>
              <a:rPr dirty="0" spc="430" i="0">
                <a:latin typeface="Segoe Print"/>
                <a:cs typeface="Segoe Print"/>
              </a:rPr>
              <a:t>»</a:t>
            </a:r>
          </a:p>
          <a:p>
            <a:pPr marL="5323205">
              <a:lnSpc>
                <a:spcPct val="100000"/>
              </a:lnSpc>
              <a:spcBef>
                <a:spcPts val="4455"/>
              </a:spcBef>
            </a:pPr>
            <a:r>
              <a:rPr dirty="0" sz="3400" spc="-50"/>
              <a:t>В.О</a:t>
            </a:r>
            <a:r>
              <a:rPr dirty="0" sz="3400" spc="-50" i="0">
                <a:latin typeface="Segoe Print"/>
                <a:cs typeface="Segoe Print"/>
              </a:rPr>
              <a:t>. </a:t>
            </a:r>
            <a:r>
              <a:rPr dirty="0" sz="3400" spc="-305"/>
              <a:t>Сухомлинський</a:t>
            </a:r>
            <a:endParaRPr sz="3400">
              <a:latin typeface="Segoe Print"/>
              <a:cs typeface="Segoe Prin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173604" y="1923364"/>
            <a:ext cx="9314815" cy="25069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5015"/>
              </a:lnSpc>
              <a:spcBef>
                <a:spcPts val="95"/>
              </a:spcBef>
            </a:pPr>
            <a:r>
              <a:rPr dirty="0" u="heavy" sz="4400" spc="85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Чіткий</a:t>
            </a:r>
            <a:r>
              <a:rPr dirty="0" u="heavy" sz="4400" spc="229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dirty="0" u="heavy" sz="4400" spc="-440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план</a:t>
            </a:r>
            <a:r>
              <a:rPr dirty="0" u="heavy" sz="4400" spc="260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dirty="0" u="heavy" sz="4400" spc="-495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дій:</a:t>
            </a:r>
            <a:endParaRPr sz="4400">
              <a:latin typeface="Verdana"/>
              <a:cs typeface="Verdana"/>
            </a:endParaRPr>
          </a:p>
          <a:p>
            <a:pPr marL="756285" indent="-744220">
              <a:lnSpc>
                <a:spcPts val="4755"/>
              </a:lnSpc>
              <a:buFont typeface="Segoe Print"/>
              <a:buAutoNum type="arabicPeriod"/>
              <a:tabLst>
                <a:tab pos="756920" algn="l"/>
              </a:tabLst>
            </a:pPr>
            <a:r>
              <a:rPr dirty="0" sz="4400" spc="-409" b="1" i="1">
                <a:solidFill>
                  <a:srgbClr val="FFFFFF"/>
                </a:solidFill>
                <a:latin typeface="Verdana"/>
                <a:cs typeface="Verdana"/>
              </a:rPr>
              <a:t>П</a:t>
            </a:r>
            <a:r>
              <a:rPr dirty="0" sz="4400" spc="-160" b="1" i="1">
                <a:solidFill>
                  <a:srgbClr val="FFFFFF"/>
                </a:solidFill>
                <a:latin typeface="Verdana"/>
                <a:cs typeface="Verdana"/>
              </a:rPr>
              <a:t>і</a:t>
            </a:r>
            <a:r>
              <a:rPr dirty="0" sz="4400" spc="-545" b="1" i="1">
                <a:solidFill>
                  <a:srgbClr val="FFFFFF"/>
                </a:solidFill>
                <a:latin typeface="Verdana"/>
                <a:cs typeface="Verdana"/>
              </a:rPr>
              <a:t>д</a:t>
            </a:r>
            <a:r>
              <a:rPr dirty="0" sz="4400" spc="-430" b="1" i="1">
                <a:solidFill>
                  <a:srgbClr val="FFFFFF"/>
                </a:solidFill>
                <a:latin typeface="Verdana"/>
                <a:cs typeface="Verdana"/>
              </a:rPr>
              <a:t>г</a:t>
            </a:r>
            <a:r>
              <a:rPr dirty="0" sz="4400" spc="45" b="1" i="1">
                <a:solidFill>
                  <a:srgbClr val="FFFFFF"/>
                </a:solidFill>
                <a:latin typeface="Verdana"/>
                <a:cs typeface="Verdana"/>
              </a:rPr>
              <a:t>ото</a:t>
            </a:r>
            <a:r>
              <a:rPr dirty="0" sz="4400" spc="35" b="1" i="1">
                <a:solidFill>
                  <a:srgbClr val="FFFFFF"/>
                </a:solidFill>
                <a:latin typeface="Verdana"/>
                <a:cs typeface="Verdana"/>
              </a:rPr>
              <a:t>в</a:t>
            </a:r>
            <a:r>
              <a:rPr dirty="0" sz="4400" spc="-375" b="1" i="1">
                <a:solidFill>
                  <a:srgbClr val="FFFFFF"/>
                </a:solidFill>
                <a:latin typeface="Verdana"/>
                <a:cs typeface="Verdana"/>
              </a:rPr>
              <a:t>к</a:t>
            </a:r>
            <a:r>
              <a:rPr dirty="0" sz="4400" spc="-365" b="1" i="1">
                <a:solidFill>
                  <a:srgbClr val="FFFFFF"/>
                </a:solidFill>
                <a:latin typeface="Verdana"/>
                <a:cs typeface="Verdana"/>
              </a:rPr>
              <a:t>а</a:t>
            </a:r>
            <a:r>
              <a:rPr dirty="0" sz="4400" spc="29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4400" spc="-645" b="1" i="1">
                <a:solidFill>
                  <a:srgbClr val="FFFFFF"/>
                </a:solidFill>
                <a:latin typeface="Verdana"/>
                <a:cs typeface="Verdana"/>
              </a:rPr>
              <a:t>д</a:t>
            </a:r>
            <a:r>
              <a:rPr dirty="0" sz="4400" spc="-635" b="1" i="1">
                <a:solidFill>
                  <a:srgbClr val="FFFFFF"/>
                </a:solidFill>
                <a:latin typeface="Verdana"/>
                <a:cs typeface="Verdana"/>
              </a:rPr>
              <a:t>о</a:t>
            </a:r>
            <a:r>
              <a:rPr dirty="0" sz="4400" spc="25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4400" spc="-270" b="1" i="1">
                <a:solidFill>
                  <a:srgbClr val="FFFFFF"/>
                </a:solidFill>
                <a:latin typeface="Verdana"/>
                <a:cs typeface="Verdana"/>
              </a:rPr>
              <a:t>у</a:t>
            </a:r>
            <a:r>
              <a:rPr dirty="0" sz="4400" spc="-360" b="1" i="1">
                <a:solidFill>
                  <a:srgbClr val="FFFFFF"/>
                </a:solidFill>
                <a:latin typeface="Verdana"/>
                <a:cs typeface="Verdana"/>
              </a:rPr>
              <a:t>року</a:t>
            </a:r>
            <a:endParaRPr sz="4400">
              <a:latin typeface="Verdana"/>
              <a:cs typeface="Verdana"/>
            </a:endParaRPr>
          </a:p>
          <a:p>
            <a:pPr marL="756285" indent="-744220">
              <a:lnSpc>
                <a:spcPts val="4755"/>
              </a:lnSpc>
              <a:buFont typeface="Segoe Print"/>
              <a:buAutoNum type="arabicPeriod"/>
              <a:tabLst>
                <a:tab pos="756920" algn="l"/>
              </a:tabLst>
            </a:pPr>
            <a:r>
              <a:rPr dirty="0" sz="4400" spc="-575" b="1" i="1">
                <a:solidFill>
                  <a:srgbClr val="FFFFFF"/>
                </a:solidFill>
                <a:latin typeface="Verdana"/>
                <a:cs typeface="Verdana"/>
              </a:rPr>
              <a:t>Проведення</a:t>
            </a:r>
            <a:r>
              <a:rPr dirty="0" sz="4400" spc="25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4400" spc="-210" b="1" i="1">
                <a:solidFill>
                  <a:srgbClr val="FFFFFF"/>
                </a:solidFill>
                <a:latin typeface="Verdana"/>
                <a:cs typeface="Verdana"/>
              </a:rPr>
              <a:t>відкритого</a:t>
            </a:r>
            <a:r>
              <a:rPr dirty="0" sz="4400" spc="24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4400" spc="-345" b="1" i="1">
                <a:solidFill>
                  <a:srgbClr val="FFFFFF"/>
                </a:solidFill>
                <a:latin typeface="Verdana"/>
                <a:cs typeface="Verdana"/>
              </a:rPr>
              <a:t>уроку</a:t>
            </a:r>
            <a:endParaRPr sz="4400">
              <a:latin typeface="Verdana"/>
              <a:cs typeface="Verdana"/>
            </a:endParaRPr>
          </a:p>
          <a:p>
            <a:pPr marL="756285" indent="-744220">
              <a:lnSpc>
                <a:spcPts val="5015"/>
              </a:lnSpc>
              <a:buFont typeface="Segoe Print"/>
              <a:buAutoNum type="arabicPeriod"/>
              <a:tabLst>
                <a:tab pos="756920" algn="l"/>
              </a:tabLst>
            </a:pPr>
            <a:r>
              <a:rPr dirty="0" sz="4400" spc="-320" b="1" i="1">
                <a:solidFill>
                  <a:srgbClr val="FFFFFF"/>
                </a:solidFill>
                <a:latin typeface="Verdana"/>
                <a:cs typeface="Verdana"/>
              </a:rPr>
              <a:t>Аналіз</a:t>
            </a:r>
            <a:endParaRPr sz="4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71600" y="890016"/>
            <a:ext cx="8912860" cy="5819140"/>
            <a:chOff x="1371600" y="890016"/>
            <a:chExt cx="8912860" cy="58191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71600" y="3550920"/>
              <a:ext cx="8912352" cy="315772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7711" y="890016"/>
              <a:ext cx="6746621" cy="3342004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5" i="0">
                <a:latin typeface="Segoe Print"/>
                <a:cs typeface="Segoe Print"/>
              </a:rPr>
              <a:t>1</a:t>
            </a:r>
            <a:r>
              <a:rPr dirty="0" i="0">
                <a:latin typeface="Segoe Print"/>
                <a:cs typeface="Segoe Print"/>
              </a:rPr>
              <a:t>.</a:t>
            </a:r>
            <a:r>
              <a:rPr dirty="0" spc="190" i="0">
                <a:latin typeface="Segoe Print"/>
                <a:cs typeface="Segoe Print"/>
              </a:rPr>
              <a:t> </a:t>
            </a:r>
            <a:r>
              <a:rPr dirty="0" spc="-380"/>
              <a:t>Пі</a:t>
            </a:r>
            <a:r>
              <a:rPr dirty="0" spc="-440"/>
              <a:t>д</a:t>
            </a:r>
            <a:r>
              <a:rPr dirty="0" spc="-95"/>
              <a:t>готовк</a:t>
            </a:r>
            <a:r>
              <a:rPr dirty="0" spc="-95"/>
              <a:t>а</a:t>
            </a:r>
            <a:r>
              <a:rPr dirty="0" spc="204"/>
              <a:t> </a:t>
            </a:r>
            <a:r>
              <a:rPr dirty="0" spc="-595"/>
              <a:t>д</a:t>
            </a:r>
            <a:r>
              <a:rPr dirty="0" spc="-585"/>
              <a:t>о</a:t>
            </a:r>
            <a:r>
              <a:rPr dirty="0" spc="235"/>
              <a:t> </a:t>
            </a:r>
            <a:r>
              <a:rPr dirty="0" spc="-605"/>
              <a:t>в</a:t>
            </a:r>
            <a:r>
              <a:rPr dirty="0" spc="-320"/>
              <a:t>і</a:t>
            </a:r>
            <a:r>
              <a:rPr dirty="0" spc="-520"/>
              <a:t>д</a:t>
            </a:r>
            <a:r>
              <a:rPr dirty="0" spc="-495"/>
              <a:t>к</a:t>
            </a:r>
            <a:r>
              <a:rPr dirty="0" spc="5"/>
              <a:t>ритого</a:t>
            </a:r>
            <a:r>
              <a:rPr dirty="0" spc="204"/>
              <a:t> </a:t>
            </a:r>
            <a:r>
              <a:rPr dirty="0" spc="-310"/>
              <a:t>уроку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6991" y="4434840"/>
            <a:ext cx="6065520" cy="225552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5" i="0">
                <a:latin typeface="Segoe Print"/>
                <a:cs typeface="Segoe Print"/>
              </a:rPr>
              <a:t>1</a:t>
            </a:r>
            <a:r>
              <a:rPr dirty="0" i="0">
                <a:latin typeface="Segoe Print"/>
                <a:cs typeface="Segoe Print"/>
              </a:rPr>
              <a:t>.</a:t>
            </a:r>
            <a:r>
              <a:rPr dirty="0" spc="190" i="0">
                <a:latin typeface="Segoe Print"/>
                <a:cs typeface="Segoe Print"/>
              </a:rPr>
              <a:t> </a:t>
            </a:r>
            <a:r>
              <a:rPr dirty="0" spc="-380"/>
              <a:t>Пі</a:t>
            </a:r>
            <a:r>
              <a:rPr dirty="0" spc="-440"/>
              <a:t>д</a:t>
            </a:r>
            <a:r>
              <a:rPr dirty="0" spc="-95"/>
              <a:t>готовк</a:t>
            </a:r>
            <a:r>
              <a:rPr dirty="0" spc="-95"/>
              <a:t>а</a:t>
            </a:r>
            <a:r>
              <a:rPr dirty="0" spc="204"/>
              <a:t> </a:t>
            </a:r>
            <a:r>
              <a:rPr dirty="0" spc="-595"/>
              <a:t>д</a:t>
            </a:r>
            <a:r>
              <a:rPr dirty="0" spc="-585"/>
              <a:t>о</a:t>
            </a:r>
            <a:r>
              <a:rPr dirty="0" spc="235"/>
              <a:t> </a:t>
            </a:r>
            <a:r>
              <a:rPr dirty="0" spc="-605"/>
              <a:t>в</a:t>
            </a:r>
            <a:r>
              <a:rPr dirty="0" spc="-320"/>
              <a:t>і</a:t>
            </a:r>
            <a:r>
              <a:rPr dirty="0" spc="-520"/>
              <a:t>д</a:t>
            </a:r>
            <a:r>
              <a:rPr dirty="0" spc="-495"/>
              <a:t>к</a:t>
            </a:r>
            <a:r>
              <a:rPr dirty="0" spc="5"/>
              <a:t>ритого</a:t>
            </a:r>
            <a:r>
              <a:rPr dirty="0" spc="204"/>
              <a:t> </a:t>
            </a:r>
            <a:r>
              <a:rPr dirty="0" spc="-310"/>
              <a:t>уроку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86129" y="785316"/>
            <a:ext cx="10873740" cy="3738879"/>
          </a:xfrm>
          <a:prstGeom prst="rect">
            <a:avLst/>
          </a:prstGeom>
        </p:spPr>
        <p:txBody>
          <a:bodyPr wrap="square" lIns="0" tIns="2444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25"/>
              </a:spcBef>
            </a:pPr>
            <a:r>
              <a:rPr dirty="0" sz="2800" spc="-135" b="1" i="1">
                <a:solidFill>
                  <a:srgbClr val="FFFFFF"/>
                </a:solidFill>
                <a:latin typeface="Verdana"/>
                <a:cs typeface="Verdana"/>
              </a:rPr>
              <a:t>Тема</a:t>
            </a:r>
            <a:r>
              <a:rPr dirty="0" sz="2800" spc="8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229" b="1" i="1">
                <a:solidFill>
                  <a:srgbClr val="FFFFFF"/>
                </a:solidFill>
                <a:latin typeface="Verdana"/>
                <a:cs typeface="Verdana"/>
              </a:rPr>
              <a:t>уроку:</a:t>
            </a:r>
            <a:endParaRPr sz="2800">
              <a:latin typeface="Verdana"/>
              <a:cs typeface="Verdana"/>
            </a:endParaRPr>
          </a:p>
          <a:p>
            <a:pPr marL="405765">
              <a:lnSpc>
                <a:spcPct val="100000"/>
              </a:lnSpc>
              <a:spcBef>
                <a:spcPts val="1825"/>
              </a:spcBef>
            </a:pPr>
            <a:r>
              <a:rPr dirty="0" sz="2800" spc="210" b="1" i="1">
                <a:solidFill>
                  <a:srgbClr val="FFFFFF"/>
                </a:solidFill>
                <a:latin typeface="Verdana"/>
                <a:cs typeface="Verdana"/>
              </a:rPr>
              <a:t>Мета</a:t>
            </a:r>
            <a:r>
              <a:rPr dirty="0" sz="2800" spc="9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225" b="1" i="1">
                <a:solidFill>
                  <a:srgbClr val="FFFFFF"/>
                </a:solidFill>
                <a:latin typeface="Verdana"/>
                <a:cs typeface="Verdana"/>
              </a:rPr>
              <a:t>уроку:</a:t>
            </a:r>
            <a:endParaRPr sz="2800">
              <a:latin typeface="Verdana"/>
              <a:cs typeface="Verdana"/>
            </a:endParaRPr>
          </a:p>
          <a:p>
            <a:pPr marL="1164590">
              <a:lnSpc>
                <a:spcPct val="100000"/>
              </a:lnSpc>
              <a:spcBef>
                <a:spcPts val="1620"/>
              </a:spcBef>
            </a:pPr>
            <a:r>
              <a:rPr dirty="0" sz="2800" spc="-170" b="1" i="1">
                <a:solidFill>
                  <a:srgbClr val="FFFFFF"/>
                </a:solidFill>
                <a:latin typeface="Verdana"/>
                <a:cs typeface="Verdana"/>
              </a:rPr>
              <a:t>Тип</a:t>
            </a:r>
            <a:r>
              <a:rPr dirty="0" sz="2800" spc="10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225" b="1" i="1">
                <a:solidFill>
                  <a:srgbClr val="FFFFFF"/>
                </a:solidFill>
                <a:latin typeface="Verdana"/>
                <a:cs typeface="Verdana"/>
              </a:rPr>
              <a:t>уроку:</a:t>
            </a:r>
            <a:endParaRPr sz="2800">
              <a:latin typeface="Verdana"/>
              <a:cs typeface="Verdana"/>
            </a:endParaRPr>
          </a:p>
          <a:p>
            <a:pPr marL="1517015">
              <a:lnSpc>
                <a:spcPct val="100000"/>
              </a:lnSpc>
              <a:spcBef>
                <a:spcPts val="1415"/>
              </a:spcBef>
            </a:pPr>
            <a:r>
              <a:rPr dirty="0" sz="2800" spc="-10" b="1" i="1">
                <a:solidFill>
                  <a:srgbClr val="FFFFFF"/>
                </a:solidFill>
                <a:latin typeface="Verdana"/>
                <a:cs typeface="Verdana"/>
              </a:rPr>
              <a:t>Методи</a:t>
            </a:r>
            <a:r>
              <a:rPr dirty="0" sz="2800" spc="12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355" b="1" i="1">
                <a:solidFill>
                  <a:srgbClr val="FFFFFF"/>
                </a:solidFill>
                <a:latin typeface="Verdana"/>
                <a:cs typeface="Verdana"/>
              </a:rPr>
              <a:t>проведення:</a:t>
            </a:r>
            <a:endParaRPr sz="2800">
              <a:latin typeface="Verdana"/>
              <a:cs typeface="Verdana"/>
            </a:endParaRPr>
          </a:p>
          <a:p>
            <a:pPr marL="2125345">
              <a:lnSpc>
                <a:spcPct val="100000"/>
              </a:lnSpc>
              <a:spcBef>
                <a:spcPts val="1505"/>
              </a:spcBef>
            </a:pPr>
            <a:r>
              <a:rPr dirty="0" sz="2800" spc="-90" b="1" i="1">
                <a:solidFill>
                  <a:srgbClr val="FFFFFF"/>
                </a:solidFill>
                <a:latin typeface="Verdana"/>
                <a:cs typeface="Verdana"/>
              </a:rPr>
              <a:t>Міжпредметні</a:t>
            </a:r>
            <a:r>
              <a:rPr dirty="0" sz="2800" spc="5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335" b="1" i="1">
                <a:solidFill>
                  <a:srgbClr val="FFFFFF"/>
                </a:solidFill>
                <a:latin typeface="Verdana"/>
                <a:cs typeface="Verdana"/>
              </a:rPr>
              <a:t>зв’язки:</a:t>
            </a:r>
            <a:endParaRPr sz="2800">
              <a:latin typeface="Verdana"/>
              <a:cs typeface="Verdana"/>
            </a:endParaRPr>
          </a:p>
          <a:p>
            <a:pPr marL="3983990">
              <a:lnSpc>
                <a:spcPct val="100000"/>
              </a:lnSpc>
              <a:spcBef>
                <a:spcPts val="885"/>
              </a:spcBef>
            </a:pPr>
            <a:r>
              <a:rPr dirty="0" sz="2800" spc="-114" b="1" i="1">
                <a:solidFill>
                  <a:srgbClr val="FFFFFF"/>
                </a:solidFill>
                <a:latin typeface="Verdana"/>
                <a:cs typeface="Verdana"/>
              </a:rPr>
              <a:t>Матеріально</a:t>
            </a:r>
            <a:r>
              <a:rPr dirty="0" sz="2800" spc="-114" b="1">
                <a:solidFill>
                  <a:srgbClr val="FFFFFF"/>
                </a:solidFill>
                <a:latin typeface="Segoe Print"/>
                <a:cs typeface="Segoe Print"/>
              </a:rPr>
              <a:t>-</a:t>
            </a:r>
            <a:r>
              <a:rPr dirty="0" sz="2800" spc="-114" b="1" i="1">
                <a:solidFill>
                  <a:srgbClr val="FFFFFF"/>
                </a:solidFill>
                <a:latin typeface="Verdana"/>
                <a:cs typeface="Verdana"/>
              </a:rPr>
              <a:t>технічне</a:t>
            </a:r>
            <a:r>
              <a:rPr dirty="0" sz="2800" spc="7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800" spc="-355" b="1" i="1">
                <a:solidFill>
                  <a:srgbClr val="FFFFFF"/>
                </a:solidFill>
                <a:latin typeface="Verdana"/>
                <a:cs typeface="Verdana"/>
              </a:rPr>
              <a:t>забезпечення:</a:t>
            </a:r>
            <a:endParaRPr sz="280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82511" y="853439"/>
            <a:ext cx="5708903" cy="27492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01000" y="1545336"/>
            <a:ext cx="4066032" cy="251155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0480" y="883919"/>
            <a:ext cx="11823700" cy="5809615"/>
            <a:chOff x="30480" y="883919"/>
            <a:chExt cx="11823700" cy="580961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1000" y="883919"/>
              <a:ext cx="3658870" cy="23500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480" y="883919"/>
              <a:ext cx="3956304" cy="271271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47415" y="2980943"/>
              <a:ext cx="3349752" cy="25115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61176" y="3319271"/>
              <a:ext cx="4645152" cy="279806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08520" y="4200143"/>
              <a:ext cx="4645152" cy="249326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4968" y="3956303"/>
              <a:ext cx="2947416" cy="260908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29583" y="4011168"/>
              <a:ext cx="3346704" cy="2642616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344294" y="25730"/>
            <a:ext cx="9575800" cy="65151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5" i="0">
                <a:latin typeface="Segoe Print"/>
                <a:cs typeface="Segoe Print"/>
              </a:rPr>
              <a:t>1</a:t>
            </a:r>
            <a:r>
              <a:rPr dirty="0" i="0">
                <a:latin typeface="Segoe Print"/>
                <a:cs typeface="Segoe Print"/>
              </a:rPr>
              <a:t>.</a:t>
            </a:r>
            <a:r>
              <a:rPr dirty="0" spc="190" i="0">
                <a:latin typeface="Segoe Print"/>
                <a:cs typeface="Segoe Print"/>
              </a:rPr>
              <a:t> </a:t>
            </a:r>
            <a:r>
              <a:rPr dirty="0" spc="-365"/>
              <a:t>Під</a:t>
            </a:r>
            <a:r>
              <a:rPr dirty="0" spc="-295"/>
              <a:t>г</a:t>
            </a:r>
            <a:r>
              <a:rPr dirty="0" spc="285"/>
              <a:t>от</a:t>
            </a:r>
            <a:r>
              <a:rPr dirty="0" spc="310"/>
              <a:t>о</a:t>
            </a:r>
            <a:r>
              <a:rPr dirty="0" spc="-455"/>
              <a:t>вка</a:t>
            </a:r>
            <a:r>
              <a:rPr dirty="0" spc="204"/>
              <a:t> </a:t>
            </a:r>
            <a:r>
              <a:rPr dirty="0" spc="-595"/>
              <a:t>д</a:t>
            </a:r>
            <a:r>
              <a:rPr dirty="0" spc="-585"/>
              <a:t>о</a:t>
            </a:r>
            <a:r>
              <a:rPr dirty="0" spc="225"/>
              <a:t> </a:t>
            </a:r>
            <a:r>
              <a:rPr dirty="0" spc="-150"/>
              <a:t>відкрит</a:t>
            </a:r>
            <a:r>
              <a:rPr dirty="0" spc="-185"/>
              <a:t>о</a:t>
            </a:r>
            <a:r>
              <a:rPr dirty="0" spc="-310"/>
              <a:t>г</a:t>
            </a:r>
            <a:r>
              <a:rPr dirty="0" spc="-390"/>
              <a:t>о</a:t>
            </a:r>
            <a:r>
              <a:rPr dirty="0" spc="204"/>
              <a:t> </a:t>
            </a:r>
            <a:r>
              <a:rPr dirty="0" spc="-310"/>
              <a:t>уроку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098663" y="704164"/>
            <a:ext cx="3863340" cy="560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500" spc="-415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Здобувачі</a:t>
            </a:r>
            <a:r>
              <a:rPr dirty="0" u="heavy" sz="3500" spc="165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dirty="0" u="heavy" sz="3500" spc="-50" b="1" i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освіти</a:t>
            </a:r>
            <a:endParaRPr sz="35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45677" y="1268044"/>
            <a:ext cx="237172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5" b="1" i="1">
                <a:solidFill>
                  <a:srgbClr val="FFFFFF"/>
                </a:solidFill>
                <a:latin typeface="Verdana"/>
                <a:cs typeface="Verdana"/>
              </a:rPr>
              <a:t>Методи</a:t>
            </a:r>
            <a:r>
              <a:rPr dirty="0" sz="1800" spc="6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1800" spc="-235" b="1" i="1">
                <a:solidFill>
                  <a:srgbClr val="FFFFFF"/>
                </a:solidFill>
                <a:latin typeface="Verdana"/>
                <a:cs typeface="Verdana"/>
              </a:rPr>
              <a:t>проведення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2597" y="15316"/>
            <a:ext cx="9344660" cy="69532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400" spc="-254" i="0">
                <a:latin typeface="Segoe Print"/>
                <a:cs typeface="Segoe Print"/>
              </a:rPr>
              <a:t>2</a:t>
            </a:r>
            <a:r>
              <a:rPr dirty="0" sz="4400" spc="-254"/>
              <a:t>.</a:t>
            </a:r>
            <a:r>
              <a:rPr dirty="0" sz="4400" spc="254"/>
              <a:t> </a:t>
            </a:r>
            <a:r>
              <a:rPr dirty="0" sz="4400" spc="-575"/>
              <a:t>Проведення</a:t>
            </a:r>
            <a:r>
              <a:rPr dirty="0" sz="4400" spc="250"/>
              <a:t> </a:t>
            </a:r>
            <a:r>
              <a:rPr dirty="0" sz="4400" spc="-210"/>
              <a:t>відкритого</a:t>
            </a:r>
            <a:r>
              <a:rPr dirty="0" sz="4400" spc="265"/>
              <a:t> </a:t>
            </a:r>
            <a:r>
              <a:rPr dirty="0" sz="4400" spc="-340"/>
              <a:t>уроку</a:t>
            </a:r>
            <a:endParaRPr sz="4400">
              <a:latin typeface="Segoe Print"/>
              <a:cs typeface="Segoe Prin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4676" y="1442831"/>
            <a:ext cx="10467975" cy="2758440"/>
          </a:xfrm>
          <a:prstGeom prst="rect">
            <a:avLst/>
          </a:prstGeom>
        </p:spPr>
        <p:txBody>
          <a:bodyPr wrap="square" lIns="0" tIns="71120" rIns="0" bIns="0" rtlCol="0" vert="horz">
            <a:spAutoFit/>
          </a:bodyPr>
          <a:lstStyle/>
          <a:p>
            <a:pPr algn="ctr" marL="474345">
              <a:lnSpc>
                <a:spcPct val="100000"/>
              </a:lnSpc>
              <a:spcBef>
                <a:spcPts val="560"/>
              </a:spcBef>
            </a:pPr>
            <a:r>
              <a:rPr dirty="0" sz="2600" spc="5" b="1" i="1">
                <a:solidFill>
                  <a:srgbClr val="FFFFFF"/>
                </a:solidFill>
                <a:latin typeface="Verdana"/>
                <a:cs typeface="Verdana"/>
              </a:rPr>
              <a:t>СТРУКТУРА</a:t>
            </a:r>
            <a:r>
              <a:rPr dirty="0" sz="2600" spc="16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600" spc="-10" b="1" i="1">
                <a:solidFill>
                  <a:srgbClr val="FFFFFF"/>
                </a:solidFill>
                <a:latin typeface="Verdana"/>
                <a:cs typeface="Verdana"/>
              </a:rPr>
              <a:t>УРОКУ:</a:t>
            </a:r>
            <a:endParaRPr sz="2600">
              <a:latin typeface="Verdana"/>
              <a:cs typeface="Verdana"/>
            </a:endParaRPr>
          </a:p>
          <a:p>
            <a:pPr marL="356870" indent="-344805">
              <a:lnSpc>
                <a:spcPct val="100000"/>
              </a:lnSpc>
              <a:spcBef>
                <a:spcPts val="455"/>
              </a:spcBef>
              <a:buFont typeface="Segoe Print"/>
              <a:buAutoNum type="arabicPeriod"/>
              <a:tabLst>
                <a:tab pos="357505" algn="l"/>
                <a:tab pos="2875280" algn="l"/>
                <a:tab pos="4476115" algn="l"/>
                <a:tab pos="4872355" algn="l"/>
              </a:tabLst>
            </a:pPr>
            <a:r>
              <a:rPr dirty="0" sz="2600" spc="60" i="1">
                <a:solidFill>
                  <a:srgbClr val="FFFFFF"/>
                </a:solidFill>
                <a:latin typeface="Georgia"/>
                <a:cs typeface="Georgia"/>
              </a:rPr>
              <a:t>Організаційна	</a:t>
            </a:r>
            <a:r>
              <a:rPr dirty="0" sz="2600" spc="85" i="1">
                <a:solidFill>
                  <a:srgbClr val="FFFFFF"/>
                </a:solidFill>
                <a:latin typeface="Georgia"/>
                <a:cs typeface="Georgia"/>
              </a:rPr>
              <a:t>частина	</a:t>
            </a:r>
            <a:r>
              <a:rPr dirty="0" sz="2600" spc="415" i="1">
                <a:solidFill>
                  <a:srgbClr val="FFFFFF"/>
                </a:solidFill>
                <a:latin typeface="Georgia"/>
                <a:cs typeface="Georgia"/>
              </a:rPr>
              <a:t>–	</a:t>
            </a:r>
            <a:r>
              <a:rPr dirty="0" sz="2600" spc="-5">
                <a:solidFill>
                  <a:srgbClr val="FFFFFF"/>
                </a:solidFill>
                <a:latin typeface="Segoe Print"/>
                <a:cs typeface="Segoe Print"/>
              </a:rPr>
              <a:t>2</a:t>
            </a:r>
            <a:r>
              <a:rPr dirty="0" sz="2600" spc="-65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dirty="0" sz="2600" spc="20" i="1">
                <a:solidFill>
                  <a:srgbClr val="FFFFFF"/>
                </a:solidFill>
                <a:latin typeface="Georgia"/>
                <a:cs typeface="Georgia"/>
              </a:rPr>
              <a:t>хв</a:t>
            </a:r>
            <a:r>
              <a:rPr dirty="0" sz="2600" spc="20">
                <a:solidFill>
                  <a:srgbClr val="FFFFFF"/>
                </a:solidFill>
                <a:latin typeface="Segoe Print"/>
                <a:cs typeface="Segoe Print"/>
              </a:rPr>
              <a:t>.</a:t>
            </a:r>
            <a:endParaRPr sz="2600">
              <a:latin typeface="Segoe Print"/>
              <a:cs typeface="Segoe Print"/>
            </a:endParaRPr>
          </a:p>
          <a:p>
            <a:pPr marL="356870" indent="-344805">
              <a:lnSpc>
                <a:spcPct val="100000"/>
              </a:lnSpc>
              <a:spcBef>
                <a:spcPts val="484"/>
              </a:spcBef>
              <a:buFont typeface="Segoe Print"/>
              <a:buAutoNum type="arabicPeriod"/>
              <a:tabLst>
                <a:tab pos="357505" algn="l"/>
                <a:tab pos="2799080" algn="l"/>
                <a:tab pos="3853815" algn="l"/>
                <a:tab pos="4250055" algn="l"/>
              </a:tabLst>
            </a:pPr>
            <a:r>
              <a:rPr dirty="0" sz="2600" spc="85" i="1">
                <a:solidFill>
                  <a:srgbClr val="FFFFFF"/>
                </a:solidFill>
                <a:latin typeface="Georgia"/>
                <a:cs typeface="Georgia"/>
              </a:rPr>
              <a:t>Актуалізація	</a:t>
            </a:r>
            <a:r>
              <a:rPr dirty="0" sz="2600" spc="40" i="1">
                <a:solidFill>
                  <a:srgbClr val="FFFFFF"/>
                </a:solidFill>
                <a:latin typeface="Georgia"/>
                <a:cs typeface="Georgia"/>
              </a:rPr>
              <a:t>знань	</a:t>
            </a:r>
            <a:r>
              <a:rPr dirty="0" sz="2600" spc="415" i="1">
                <a:solidFill>
                  <a:srgbClr val="FFFFFF"/>
                </a:solidFill>
                <a:latin typeface="Georgia"/>
                <a:cs typeface="Georgia"/>
              </a:rPr>
              <a:t>–	</a:t>
            </a:r>
            <a:r>
              <a:rPr dirty="0" sz="2600" spc="-10">
                <a:solidFill>
                  <a:srgbClr val="FFFFFF"/>
                </a:solidFill>
                <a:latin typeface="Segoe Print"/>
                <a:cs typeface="Segoe Print"/>
              </a:rPr>
              <a:t>7</a:t>
            </a:r>
            <a:r>
              <a:rPr dirty="0" sz="2600" spc="-65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dirty="0" sz="2600" spc="20" i="1">
                <a:solidFill>
                  <a:srgbClr val="FFFFFF"/>
                </a:solidFill>
                <a:latin typeface="Georgia"/>
                <a:cs typeface="Georgia"/>
              </a:rPr>
              <a:t>хв</a:t>
            </a:r>
            <a:r>
              <a:rPr dirty="0" sz="2600" spc="20">
                <a:solidFill>
                  <a:srgbClr val="FFFFFF"/>
                </a:solidFill>
                <a:latin typeface="Segoe Print"/>
                <a:cs typeface="Segoe Print"/>
              </a:rPr>
              <a:t>.</a:t>
            </a:r>
            <a:endParaRPr sz="2600">
              <a:latin typeface="Segoe Print"/>
              <a:cs typeface="Segoe Print"/>
            </a:endParaRPr>
          </a:p>
          <a:p>
            <a:pPr marL="356870" indent="-344805">
              <a:lnSpc>
                <a:spcPct val="100000"/>
              </a:lnSpc>
              <a:spcBef>
                <a:spcPts val="455"/>
              </a:spcBef>
              <a:buFont typeface="Segoe Print"/>
              <a:buAutoNum type="arabicPeriod"/>
              <a:tabLst>
                <a:tab pos="357505" algn="l"/>
                <a:tab pos="2588260" algn="l"/>
                <a:tab pos="3649345" algn="l"/>
                <a:tab pos="4704715" algn="l"/>
                <a:tab pos="5100955" algn="l"/>
              </a:tabLst>
            </a:pPr>
            <a:r>
              <a:rPr dirty="0" sz="2600" spc="90" i="1">
                <a:solidFill>
                  <a:srgbClr val="FFFFFF"/>
                </a:solidFill>
                <a:latin typeface="Georgia"/>
                <a:cs typeface="Georgia"/>
              </a:rPr>
              <a:t>Формування	</a:t>
            </a:r>
            <a:r>
              <a:rPr dirty="0" sz="2600" spc="40" i="1">
                <a:solidFill>
                  <a:srgbClr val="FFFFFF"/>
                </a:solidFill>
                <a:latin typeface="Georgia"/>
                <a:cs typeface="Georgia"/>
              </a:rPr>
              <a:t>нових	знань	</a:t>
            </a:r>
            <a:r>
              <a:rPr dirty="0" sz="2600" spc="415" i="1">
                <a:solidFill>
                  <a:srgbClr val="FFFFFF"/>
                </a:solidFill>
                <a:latin typeface="Georgia"/>
                <a:cs typeface="Georgia"/>
              </a:rPr>
              <a:t>–	</a:t>
            </a:r>
            <a:r>
              <a:rPr dirty="0" sz="2600" spc="-5">
                <a:solidFill>
                  <a:srgbClr val="FFFFFF"/>
                </a:solidFill>
                <a:latin typeface="Segoe Print"/>
                <a:cs typeface="Segoe Print"/>
              </a:rPr>
              <a:t>20</a:t>
            </a:r>
            <a:r>
              <a:rPr dirty="0" sz="2600" spc="-65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dirty="0" sz="2600" spc="20" i="1">
                <a:solidFill>
                  <a:srgbClr val="FFFFFF"/>
                </a:solidFill>
                <a:latin typeface="Georgia"/>
                <a:cs typeface="Georgia"/>
              </a:rPr>
              <a:t>хв</a:t>
            </a:r>
            <a:r>
              <a:rPr dirty="0" sz="2600" spc="20">
                <a:solidFill>
                  <a:srgbClr val="FFFFFF"/>
                </a:solidFill>
                <a:latin typeface="Segoe Print"/>
                <a:cs typeface="Segoe Print"/>
              </a:rPr>
              <a:t>.</a:t>
            </a:r>
            <a:endParaRPr sz="2600">
              <a:latin typeface="Segoe Print"/>
              <a:cs typeface="Segoe Print"/>
            </a:endParaRPr>
          </a:p>
          <a:p>
            <a:pPr marL="356870" indent="-344805">
              <a:lnSpc>
                <a:spcPct val="100000"/>
              </a:lnSpc>
              <a:spcBef>
                <a:spcPts val="480"/>
              </a:spcBef>
              <a:buFont typeface="Segoe Print"/>
              <a:buAutoNum type="arabicPeriod"/>
              <a:tabLst>
                <a:tab pos="357505" algn="l"/>
                <a:tab pos="2878455" algn="l"/>
                <a:tab pos="4045585" algn="l"/>
                <a:tab pos="6286500" algn="l"/>
                <a:tab pos="7347584" algn="l"/>
                <a:tab pos="7573009" algn="l"/>
                <a:tab pos="9018905" algn="l"/>
                <a:tab pos="9415145" algn="l"/>
              </a:tabLst>
            </a:pPr>
            <a:r>
              <a:rPr dirty="0" sz="2600" spc="70" i="1">
                <a:solidFill>
                  <a:srgbClr val="FFFFFF"/>
                </a:solidFill>
                <a:latin typeface="Georgia"/>
                <a:cs typeface="Georgia"/>
              </a:rPr>
              <a:t>Застосування	</a:t>
            </a:r>
            <a:r>
              <a:rPr dirty="0" sz="2600" spc="60" i="1">
                <a:solidFill>
                  <a:srgbClr val="FFFFFF"/>
                </a:solidFill>
                <a:latin typeface="Georgia"/>
                <a:cs typeface="Georgia"/>
              </a:rPr>
              <a:t>знань,	</a:t>
            </a:r>
            <a:r>
              <a:rPr dirty="0" sz="2600" spc="100" i="1">
                <a:solidFill>
                  <a:srgbClr val="FFFFFF"/>
                </a:solidFill>
                <a:latin typeface="Georgia"/>
                <a:cs typeface="Georgia"/>
              </a:rPr>
              <a:t>формування	</a:t>
            </a:r>
            <a:r>
              <a:rPr dirty="0" sz="2600" spc="85" i="1">
                <a:solidFill>
                  <a:srgbClr val="FFFFFF"/>
                </a:solidFill>
                <a:latin typeface="Georgia"/>
                <a:cs typeface="Georgia"/>
              </a:rPr>
              <a:t>вмінь	</a:t>
            </a:r>
            <a:r>
              <a:rPr dirty="0" sz="2600" spc="-25" i="1">
                <a:solidFill>
                  <a:srgbClr val="FFFFFF"/>
                </a:solidFill>
                <a:latin typeface="Georgia"/>
                <a:cs typeface="Georgia"/>
              </a:rPr>
              <a:t>і	</a:t>
            </a:r>
            <a:r>
              <a:rPr dirty="0" sz="2600" spc="25" i="1">
                <a:solidFill>
                  <a:srgbClr val="FFFFFF"/>
                </a:solidFill>
                <a:latin typeface="Georgia"/>
                <a:cs typeface="Georgia"/>
              </a:rPr>
              <a:t>навичок	</a:t>
            </a:r>
            <a:r>
              <a:rPr dirty="0" sz="2600" spc="415" i="1">
                <a:solidFill>
                  <a:srgbClr val="FFFFFF"/>
                </a:solidFill>
                <a:latin typeface="Georgia"/>
                <a:cs typeface="Georgia"/>
              </a:rPr>
              <a:t>–	</a:t>
            </a:r>
            <a:r>
              <a:rPr dirty="0" sz="2600" spc="-5">
                <a:solidFill>
                  <a:srgbClr val="FFFFFF"/>
                </a:solidFill>
                <a:latin typeface="Segoe Print"/>
                <a:cs typeface="Segoe Print"/>
              </a:rPr>
              <a:t>15</a:t>
            </a:r>
            <a:r>
              <a:rPr dirty="0" sz="2600" spc="-10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dirty="0" sz="2600" spc="20" i="1">
                <a:solidFill>
                  <a:srgbClr val="FFFFFF"/>
                </a:solidFill>
                <a:latin typeface="Georgia"/>
                <a:cs typeface="Georgia"/>
              </a:rPr>
              <a:t>хв</a:t>
            </a:r>
            <a:r>
              <a:rPr dirty="0" sz="2600" spc="20">
                <a:solidFill>
                  <a:srgbClr val="FFFFFF"/>
                </a:solidFill>
                <a:latin typeface="Segoe Print"/>
                <a:cs typeface="Segoe Print"/>
              </a:rPr>
              <a:t>.</a:t>
            </a:r>
            <a:endParaRPr sz="2600">
              <a:latin typeface="Segoe Print"/>
              <a:cs typeface="Segoe Print"/>
            </a:endParaRPr>
          </a:p>
          <a:p>
            <a:pPr marL="356870" indent="-344805">
              <a:lnSpc>
                <a:spcPct val="100000"/>
              </a:lnSpc>
              <a:spcBef>
                <a:spcPts val="459"/>
              </a:spcBef>
              <a:buFont typeface="Segoe Print"/>
              <a:buAutoNum type="arabicPeriod"/>
              <a:tabLst>
                <a:tab pos="357505" algn="l"/>
                <a:tab pos="2259330" algn="l"/>
                <a:tab pos="3984625" algn="l"/>
                <a:tab pos="4381500" algn="l"/>
              </a:tabLst>
            </a:pPr>
            <a:r>
              <a:rPr dirty="0" sz="2600" i="1">
                <a:solidFill>
                  <a:srgbClr val="FFFFFF"/>
                </a:solidFill>
                <a:latin typeface="Georgia"/>
                <a:cs typeface="Georgia"/>
              </a:rPr>
              <a:t>Підведення	</a:t>
            </a:r>
            <a:r>
              <a:rPr dirty="0" sz="2600" spc="75" i="1">
                <a:solidFill>
                  <a:srgbClr val="FFFFFF"/>
                </a:solidFill>
                <a:latin typeface="Georgia"/>
                <a:cs typeface="Georgia"/>
              </a:rPr>
              <a:t>підсумків	</a:t>
            </a:r>
            <a:r>
              <a:rPr dirty="0" sz="2600" spc="415" i="1">
                <a:solidFill>
                  <a:srgbClr val="FFFFFF"/>
                </a:solidFill>
                <a:latin typeface="Georgia"/>
                <a:cs typeface="Georgia"/>
              </a:rPr>
              <a:t>–	</a:t>
            </a:r>
            <a:r>
              <a:rPr dirty="0" sz="2600" spc="-10">
                <a:solidFill>
                  <a:srgbClr val="FFFFFF"/>
                </a:solidFill>
                <a:latin typeface="Segoe Print"/>
                <a:cs typeface="Segoe Print"/>
              </a:rPr>
              <a:t>3</a:t>
            </a:r>
            <a:r>
              <a:rPr dirty="0" sz="2600" spc="-40">
                <a:solidFill>
                  <a:srgbClr val="FFFFFF"/>
                </a:solidFill>
                <a:latin typeface="Segoe Print"/>
                <a:cs typeface="Segoe Print"/>
              </a:rPr>
              <a:t> </a:t>
            </a:r>
            <a:r>
              <a:rPr dirty="0" sz="2600" spc="20" i="1">
                <a:solidFill>
                  <a:srgbClr val="FFFFFF"/>
                </a:solidFill>
                <a:latin typeface="Georgia"/>
                <a:cs typeface="Georgia"/>
              </a:rPr>
              <a:t>хв</a:t>
            </a:r>
            <a:r>
              <a:rPr dirty="0" sz="2600" spc="20">
                <a:solidFill>
                  <a:srgbClr val="FFFFFF"/>
                </a:solidFill>
                <a:latin typeface="Segoe Print"/>
                <a:cs typeface="Segoe Print"/>
              </a:rPr>
              <a:t>.</a:t>
            </a:r>
            <a:endParaRPr sz="2600">
              <a:latin typeface="Segoe Print"/>
              <a:cs typeface="Segoe Prin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52422" y="0"/>
            <a:ext cx="7435215" cy="5600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55"/>
              <a:t>2</a:t>
            </a:r>
            <a:r>
              <a:rPr dirty="0" sz="3500" spc="-395"/>
              <a:t>.</a:t>
            </a:r>
            <a:r>
              <a:rPr dirty="0" sz="3500" spc="204"/>
              <a:t> </a:t>
            </a:r>
            <a:r>
              <a:rPr dirty="0" sz="3500" spc="-265"/>
              <a:t>П</a:t>
            </a:r>
            <a:r>
              <a:rPr dirty="0" sz="3500" spc="-310"/>
              <a:t>р</a:t>
            </a:r>
            <a:r>
              <a:rPr dirty="0" sz="3500" spc="-315"/>
              <a:t>о</a:t>
            </a:r>
            <a:r>
              <a:rPr dirty="0" sz="3500" spc="-595"/>
              <a:t>в</a:t>
            </a:r>
            <a:r>
              <a:rPr dirty="0" sz="3500" spc="-540"/>
              <a:t>е</a:t>
            </a:r>
            <a:r>
              <a:rPr dirty="0" sz="3500" spc="-545"/>
              <a:t>д</a:t>
            </a:r>
            <a:r>
              <a:rPr dirty="0" sz="3500" spc="-475"/>
              <a:t>е</a:t>
            </a:r>
            <a:r>
              <a:rPr dirty="0" sz="3500" spc="-495"/>
              <a:t>н</a:t>
            </a:r>
            <a:r>
              <a:rPr dirty="0" sz="3500" spc="-515"/>
              <a:t>н</a:t>
            </a:r>
            <a:r>
              <a:rPr dirty="0" sz="3500" spc="-484"/>
              <a:t>я</a:t>
            </a:r>
            <a:r>
              <a:rPr dirty="0" sz="3500" spc="165"/>
              <a:t> </a:t>
            </a:r>
            <a:r>
              <a:rPr dirty="0" sz="3500" spc="-595"/>
              <a:t>в</a:t>
            </a:r>
            <a:r>
              <a:rPr dirty="0" sz="3500" spc="-120"/>
              <a:t>ідкритог</a:t>
            </a:r>
            <a:r>
              <a:rPr dirty="0" sz="3500" spc="-125"/>
              <a:t>о</a:t>
            </a:r>
            <a:r>
              <a:rPr dirty="0" sz="3500" spc="170"/>
              <a:t> </a:t>
            </a:r>
            <a:r>
              <a:rPr dirty="0" sz="3500" spc="-275"/>
              <a:t>ур</a:t>
            </a:r>
            <a:r>
              <a:rPr dirty="0" sz="3500" spc="-295"/>
              <a:t>о</a:t>
            </a:r>
            <a:r>
              <a:rPr dirty="0" sz="3500" spc="-254"/>
              <a:t>ку</a:t>
            </a:r>
            <a:endParaRPr sz="3500"/>
          </a:p>
        </p:txBody>
      </p:sp>
      <p:grpSp>
        <p:nvGrpSpPr>
          <p:cNvPr id="3" name="object 3"/>
          <p:cNvGrpSpPr/>
          <p:nvPr/>
        </p:nvGrpSpPr>
        <p:grpSpPr>
          <a:xfrm>
            <a:off x="121920" y="707136"/>
            <a:ext cx="11673840" cy="6014085"/>
            <a:chOff x="121920" y="707136"/>
            <a:chExt cx="11673840" cy="60140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1920" y="707136"/>
              <a:ext cx="5023104" cy="260604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0808" y="2511552"/>
              <a:ext cx="5065776" cy="32918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45935" y="722376"/>
              <a:ext cx="5449823" cy="40873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96128" y="722376"/>
              <a:ext cx="2167128" cy="21183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0520" y="4864607"/>
              <a:ext cx="3041904" cy="185623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41775" y="4864607"/>
              <a:ext cx="2727960" cy="185623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45935" y="4855464"/>
              <a:ext cx="2837688" cy="183184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56776" y="4855464"/>
              <a:ext cx="2490216" cy="186537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4736" y="1783080"/>
              <a:ext cx="10832592" cy="412394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6136" y="966216"/>
            <a:ext cx="11713845" cy="5697220"/>
            <a:chOff x="326136" y="966216"/>
            <a:chExt cx="11713845" cy="5697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52871" y="2883408"/>
              <a:ext cx="6181344" cy="37795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6136" y="966216"/>
              <a:ext cx="6537959" cy="281635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784" y="3870960"/>
              <a:ext cx="4489704" cy="279196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03719" y="966216"/>
              <a:ext cx="5135880" cy="2011679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52422" y="0"/>
            <a:ext cx="7435215" cy="5600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55"/>
              <a:t>2</a:t>
            </a:r>
            <a:r>
              <a:rPr dirty="0" sz="3500" spc="-395"/>
              <a:t>.</a:t>
            </a:r>
            <a:r>
              <a:rPr dirty="0" sz="3500" spc="204"/>
              <a:t> </a:t>
            </a:r>
            <a:r>
              <a:rPr dirty="0" sz="3500" spc="-265"/>
              <a:t>П</a:t>
            </a:r>
            <a:r>
              <a:rPr dirty="0" sz="3500" spc="-310"/>
              <a:t>р</a:t>
            </a:r>
            <a:r>
              <a:rPr dirty="0" sz="3500" spc="-315"/>
              <a:t>о</a:t>
            </a:r>
            <a:r>
              <a:rPr dirty="0" sz="3500" spc="-595"/>
              <a:t>в</a:t>
            </a:r>
            <a:r>
              <a:rPr dirty="0" sz="3500" spc="-540"/>
              <a:t>е</a:t>
            </a:r>
            <a:r>
              <a:rPr dirty="0" sz="3500" spc="-545"/>
              <a:t>д</a:t>
            </a:r>
            <a:r>
              <a:rPr dirty="0" sz="3500" spc="-475"/>
              <a:t>е</a:t>
            </a:r>
            <a:r>
              <a:rPr dirty="0" sz="3500" spc="-495"/>
              <a:t>н</a:t>
            </a:r>
            <a:r>
              <a:rPr dirty="0" sz="3500" spc="-515"/>
              <a:t>н</a:t>
            </a:r>
            <a:r>
              <a:rPr dirty="0" sz="3500" spc="-484"/>
              <a:t>я</a:t>
            </a:r>
            <a:r>
              <a:rPr dirty="0" sz="3500" spc="165"/>
              <a:t> </a:t>
            </a:r>
            <a:r>
              <a:rPr dirty="0" sz="3500" spc="-595"/>
              <a:t>в</a:t>
            </a:r>
            <a:r>
              <a:rPr dirty="0" sz="3500" spc="-120"/>
              <a:t>ідкритог</a:t>
            </a:r>
            <a:r>
              <a:rPr dirty="0" sz="3500" spc="-125"/>
              <a:t>о</a:t>
            </a:r>
            <a:r>
              <a:rPr dirty="0" sz="3500" spc="170"/>
              <a:t> </a:t>
            </a:r>
            <a:r>
              <a:rPr dirty="0" sz="3500" spc="-275"/>
              <a:t>ур</a:t>
            </a:r>
            <a:r>
              <a:rPr dirty="0" sz="3500" spc="-295"/>
              <a:t>о</a:t>
            </a:r>
            <a:r>
              <a:rPr dirty="0" sz="3500" spc="-254"/>
              <a:t>ку</a:t>
            </a:r>
            <a:endParaRPr sz="35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5270" y="0"/>
            <a:ext cx="7443470" cy="5600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65"/>
              <a:t>2.</a:t>
            </a:r>
            <a:r>
              <a:rPr dirty="0" sz="3500" spc="190"/>
              <a:t> </a:t>
            </a:r>
            <a:r>
              <a:rPr dirty="0" sz="3500" spc="-455"/>
              <a:t>Проведення</a:t>
            </a:r>
            <a:r>
              <a:rPr dirty="0" sz="3500" spc="155"/>
              <a:t> </a:t>
            </a:r>
            <a:r>
              <a:rPr dirty="0" sz="3500" spc="-160"/>
              <a:t>відкритого</a:t>
            </a:r>
            <a:r>
              <a:rPr dirty="0" sz="3500" spc="150"/>
              <a:t> </a:t>
            </a:r>
            <a:r>
              <a:rPr dirty="0" sz="3500" spc="-265"/>
              <a:t>уроку</a:t>
            </a:r>
            <a:endParaRPr sz="35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1063" y="774191"/>
            <a:ext cx="3965448" cy="279501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11823" y="774191"/>
            <a:ext cx="5830824" cy="279501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87952" y="774191"/>
            <a:ext cx="1932431" cy="279501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488" y="3813047"/>
            <a:ext cx="3599688" cy="261213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52671" y="3813047"/>
            <a:ext cx="1822703" cy="261213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754623" y="3813047"/>
            <a:ext cx="6288024" cy="261213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5270" y="0"/>
            <a:ext cx="7435850" cy="5600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0" i="0">
                <a:latin typeface="Segoe Print"/>
                <a:cs typeface="Segoe Print"/>
              </a:rPr>
              <a:t>2</a:t>
            </a:r>
            <a:r>
              <a:rPr dirty="0" sz="3500" spc="-395"/>
              <a:t>.</a:t>
            </a:r>
            <a:r>
              <a:rPr dirty="0" sz="3500" spc="204"/>
              <a:t> </a:t>
            </a:r>
            <a:r>
              <a:rPr dirty="0" sz="3500" spc="-265"/>
              <a:t>П</a:t>
            </a:r>
            <a:r>
              <a:rPr dirty="0" sz="3500" spc="-310"/>
              <a:t>р</a:t>
            </a:r>
            <a:r>
              <a:rPr dirty="0" sz="3500" spc="-315"/>
              <a:t>о</a:t>
            </a:r>
            <a:r>
              <a:rPr dirty="0" sz="3500" spc="-595"/>
              <a:t>в</a:t>
            </a:r>
            <a:r>
              <a:rPr dirty="0" sz="3500" spc="-540"/>
              <a:t>е</a:t>
            </a:r>
            <a:r>
              <a:rPr dirty="0" sz="3500" spc="-545"/>
              <a:t>д</a:t>
            </a:r>
            <a:r>
              <a:rPr dirty="0" sz="3500" spc="-475"/>
              <a:t>е</a:t>
            </a:r>
            <a:r>
              <a:rPr dirty="0" sz="3500" spc="-495"/>
              <a:t>н</a:t>
            </a:r>
            <a:r>
              <a:rPr dirty="0" sz="3500" spc="-515"/>
              <a:t>н</a:t>
            </a:r>
            <a:r>
              <a:rPr dirty="0" sz="3500" spc="-484"/>
              <a:t>я</a:t>
            </a:r>
            <a:r>
              <a:rPr dirty="0" sz="3500" spc="165"/>
              <a:t> </a:t>
            </a:r>
            <a:r>
              <a:rPr dirty="0" sz="3500" spc="-595"/>
              <a:t>в</a:t>
            </a:r>
            <a:r>
              <a:rPr dirty="0" sz="3500" spc="-120"/>
              <a:t>ідкритог</a:t>
            </a:r>
            <a:r>
              <a:rPr dirty="0" sz="3500" spc="-125"/>
              <a:t>о</a:t>
            </a:r>
            <a:r>
              <a:rPr dirty="0" sz="3500" spc="170"/>
              <a:t> </a:t>
            </a:r>
            <a:r>
              <a:rPr dirty="0" sz="3500" spc="-275"/>
              <a:t>ур</a:t>
            </a:r>
            <a:r>
              <a:rPr dirty="0" sz="3500" spc="-295"/>
              <a:t>о</a:t>
            </a:r>
            <a:r>
              <a:rPr dirty="0" sz="3500" spc="-254"/>
              <a:t>ку</a:t>
            </a:r>
            <a:endParaRPr sz="3500">
              <a:latin typeface="Segoe Print"/>
              <a:cs typeface="Segoe Prin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871" y="1578863"/>
            <a:ext cx="5855208" cy="438912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0" y="1069847"/>
            <a:ext cx="5852159" cy="235915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6000" y="3572255"/>
            <a:ext cx="5900928" cy="288950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95270" y="0"/>
            <a:ext cx="7435850" cy="560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0" b="1">
                <a:solidFill>
                  <a:srgbClr val="FFFFFF"/>
                </a:solidFill>
                <a:latin typeface="Segoe Print"/>
                <a:cs typeface="Segoe Print"/>
              </a:rPr>
              <a:t>2</a:t>
            </a:r>
            <a:r>
              <a:rPr dirty="0" sz="3500" spc="-395" b="1" i="1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dirty="0" sz="3500" spc="204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265" b="1" i="1">
                <a:solidFill>
                  <a:srgbClr val="FFFFFF"/>
                </a:solidFill>
                <a:latin typeface="Verdana"/>
                <a:cs typeface="Verdana"/>
              </a:rPr>
              <a:t>П</a:t>
            </a:r>
            <a:r>
              <a:rPr dirty="0" sz="3500" spc="-310" b="1" i="1">
                <a:solidFill>
                  <a:srgbClr val="FFFFFF"/>
                </a:solidFill>
                <a:latin typeface="Verdana"/>
                <a:cs typeface="Verdana"/>
              </a:rPr>
              <a:t>р</a:t>
            </a:r>
            <a:r>
              <a:rPr dirty="0" sz="3500" spc="-315" b="1" i="1">
                <a:solidFill>
                  <a:srgbClr val="FFFFFF"/>
                </a:solidFill>
                <a:latin typeface="Verdana"/>
                <a:cs typeface="Verdana"/>
              </a:rPr>
              <a:t>о</a:t>
            </a:r>
            <a:r>
              <a:rPr dirty="0" sz="3500" spc="-595" b="1" i="1">
                <a:solidFill>
                  <a:srgbClr val="FFFFFF"/>
                </a:solidFill>
                <a:latin typeface="Verdana"/>
                <a:cs typeface="Verdana"/>
              </a:rPr>
              <a:t>в</a:t>
            </a:r>
            <a:r>
              <a:rPr dirty="0" sz="3500" spc="-540" b="1" i="1">
                <a:solidFill>
                  <a:srgbClr val="FFFFFF"/>
                </a:solidFill>
                <a:latin typeface="Verdana"/>
                <a:cs typeface="Verdana"/>
              </a:rPr>
              <a:t>е</a:t>
            </a:r>
            <a:r>
              <a:rPr dirty="0" sz="3500" spc="-545" b="1" i="1">
                <a:solidFill>
                  <a:srgbClr val="FFFFFF"/>
                </a:solidFill>
                <a:latin typeface="Verdana"/>
                <a:cs typeface="Verdana"/>
              </a:rPr>
              <a:t>д</a:t>
            </a:r>
            <a:r>
              <a:rPr dirty="0" sz="3500" spc="-475" b="1" i="1">
                <a:solidFill>
                  <a:srgbClr val="FFFFFF"/>
                </a:solidFill>
                <a:latin typeface="Verdana"/>
                <a:cs typeface="Verdana"/>
              </a:rPr>
              <a:t>е</a:t>
            </a:r>
            <a:r>
              <a:rPr dirty="0" sz="3500" spc="-495" b="1" i="1">
                <a:solidFill>
                  <a:srgbClr val="FFFFFF"/>
                </a:solidFill>
                <a:latin typeface="Verdana"/>
                <a:cs typeface="Verdana"/>
              </a:rPr>
              <a:t>н</a:t>
            </a:r>
            <a:r>
              <a:rPr dirty="0" sz="3500" spc="-515" b="1" i="1">
                <a:solidFill>
                  <a:srgbClr val="FFFFFF"/>
                </a:solidFill>
                <a:latin typeface="Verdana"/>
                <a:cs typeface="Verdana"/>
              </a:rPr>
              <a:t>н</a:t>
            </a:r>
            <a:r>
              <a:rPr dirty="0" sz="3500" spc="-484" b="1" i="1">
                <a:solidFill>
                  <a:srgbClr val="FFFFFF"/>
                </a:solidFill>
                <a:latin typeface="Verdana"/>
                <a:cs typeface="Verdana"/>
              </a:rPr>
              <a:t>я</a:t>
            </a:r>
            <a:r>
              <a:rPr dirty="0" sz="3500" spc="16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595" b="1" i="1">
                <a:solidFill>
                  <a:srgbClr val="FFFFFF"/>
                </a:solidFill>
                <a:latin typeface="Verdana"/>
                <a:cs typeface="Verdana"/>
              </a:rPr>
              <a:t>в</a:t>
            </a:r>
            <a:r>
              <a:rPr dirty="0" sz="3500" spc="-120" b="1" i="1">
                <a:solidFill>
                  <a:srgbClr val="FFFFFF"/>
                </a:solidFill>
                <a:latin typeface="Verdana"/>
                <a:cs typeface="Verdana"/>
              </a:rPr>
              <a:t>ідкритог</a:t>
            </a:r>
            <a:r>
              <a:rPr dirty="0" sz="3500" spc="-125" b="1" i="1">
                <a:solidFill>
                  <a:srgbClr val="FFFFFF"/>
                </a:solidFill>
                <a:latin typeface="Verdana"/>
                <a:cs typeface="Verdana"/>
              </a:rPr>
              <a:t>о</a:t>
            </a:r>
            <a:r>
              <a:rPr dirty="0" sz="3500" spc="17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275" b="1" i="1">
                <a:solidFill>
                  <a:srgbClr val="FFFFFF"/>
                </a:solidFill>
                <a:latin typeface="Verdana"/>
                <a:cs typeface="Verdana"/>
              </a:rPr>
              <a:t>ур</a:t>
            </a:r>
            <a:r>
              <a:rPr dirty="0" sz="3500" spc="-295" b="1" i="1">
                <a:solidFill>
                  <a:srgbClr val="FFFFFF"/>
                </a:solidFill>
                <a:latin typeface="Verdana"/>
                <a:cs typeface="Verdana"/>
              </a:rPr>
              <a:t>о</a:t>
            </a:r>
            <a:r>
              <a:rPr dirty="0" sz="3500" spc="-254" b="1" i="1">
                <a:solidFill>
                  <a:srgbClr val="FFFFFF"/>
                </a:solidFill>
                <a:latin typeface="Verdana"/>
                <a:cs typeface="Verdana"/>
              </a:rPr>
              <a:t>ку</a:t>
            </a:r>
            <a:endParaRPr sz="3500"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711" y="1100327"/>
            <a:ext cx="3947160" cy="281025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2711" y="4072126"/>
            <a:ext cx="5443728" cy="266090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778502" y="852297"/>
            <a:ext cx="6533515" cy="3295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000" spc="-100" b="1" i="1">
                <a:solidFill>
                  <a:srgbClr val="FFFFFF"/>
                </a:solidFill>
                <a:latin typeface="Verdana"/>
                <a:cs typeface="Verdana"/>
              </a:rPr>
              <a:t>Кваша</a:t>
            </a:r>
            <a:r>
              <a:rPr dirty="0" sz="2000" spc="13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000" spc="-135" b="1" i="1">
                <a:solidFill>
                  <a:srgbClr val="FFFFFF"/>
                </a:solidFill>
                <a:latin typeface="Verdana"/>
                <a:cs typeface="Verdana"/>
              </a:rPr>
              <a:t>Н.В.</a:t>
            </a:r>
            <a:r>
              <a:rPr dirty="0" sz="2000" spc="10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000" spc="-200" b="1" i="1">
                <a:solidFill>
                  <a:srgbClr val="FFFFFF"/>
                </a:solidFill>
                <a:latin typeface="Verdana"/>
                <a:cs typeface="Verdana"/>
              </a:rPr>
              <a:t>«Перша</a:t>
            </a:r>
            <a:r>
              <a:rPr dirty="0" sz="2000" spc="14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000" spc="-170" b="1" i="1">
                <a:solidFill>
                  <a:srgbClr val="FFFFFF"/>
                </a:solidFill>
                <a:latin typeface="Verdana"/>
                <a:cs typeface="Verdana"/>
              </a:rPr>
              <a:t>російсько</a:t>
            </a:r>
            <a:r>
              <a:rPr dirty="0" sz="2000" spc="-170" b="1">
                <a:solidFill>
                  <a:srgbClr val="FFFFFF"/>
                </a:solidFill>
                <a:latin typeface="Segoe Print"/>
                <a:cs typeface="Segoe Print"/>
              </a:rPr>
              <a:t>-</a:t>
            </a:r>
            <a:r>
              <a:rPr dirty="0" sz="2000" spc="-170" b="1" i="1">
                <a:solidFill>
                  <a:srgbClr val="FFFFFF"/>
                </a:solidFill>
                <a:latin typeface="Verdana"/>
                <a:cs typeface="Verdana"/>
              </a:rPr>
              <a:t>українська</a:t>
            </a:r>
            <a:r>
              <a:rPr dirty="0" sz="2000" spc="18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2000" spc="-235" b="1" i="1">
                <a:solidFill>
                  <a:srgbClr val="FFFFFF"/>
                </a:solidFill>
                <a:latin typeface="Verdana"/>
                <a:cs typeface="Verdana"/>
              </a:rPr>
              <a:t>війна»</a:t>
            </a:r>
            <a:endParaRPr sz="2000">
              <a:latin typeface="Verdana"/>
              <a:cs typeface="Verdana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28744" y="1271016"/>
            <a:ext cx="4191000" cy="263956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68567" y="4072128"/>
            <a:ext cx="5148072" cy="263956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741664" y="1520952"/>
            <a:ext cx="3450335" cy="238963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0207" y="1069847"/>
            <a:ext cx="2737104" cy="452932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6881" y="103123"/>
            <a:ext cx="4405630" cy="406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5" i="0">
                <a:latin typeface="Calibri"/>
                <a:cs typeface="Calibri"/>
              </a:rPr>
              <a:t>Інтерактивних</a:t>
            </a:r>
            <a:r>
              <a:rPr dirty="0" sz="2500" spc="5" i="0">
                <a:latin typeface="Calibri"/>
                <a:cs typeface="Calibri"/>
              </a:rPr>
              <a:t> </a:t>
            </a:r>
            <a:r>
              <a:rPr dirty="0" sz="2500" spc="-30" i="0">
                <a:latin typeface="Calibri"/>
                <a:cs typeface="Calibri"/>
              </a:rPr>
              <a:t>батл </a:t>
            </a:r>
            <a:r>
              <a:rPr dirty="0" sz="2500" spc="-5" i="0">
                <a:latin typeface="Calibri"/>
                <a:cs typeface="Calibri"/>
              </a:rPr>
              <a:t>з</a:t>
            </a:r>
            <a:r>
              <a:rPr dirty="0" sz="2500" spc="-25" i="0">
                <a:latin typeface="Calibri"/>
                <a:cs typeface="Calibri"/>
              </a:rPr>
              <a:t> </a:t>
            </a:r>
            <a:r>
              <a:rPr dirty="0" sz="2500" spc="-5" i="0">
                <a:latin typeface="Calibri"/>
                <a:cs typeface="Calibri"/>
              </a:rPr>
              <a:t>креслення</a:t>
            </a:r>
            <a:endParaRPr sz="25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93135" y="752855"/>
            <a:ext cx="2916936" cy="593750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6117335" y="6095"/>
            <a:ext cx="5980430" cy="6827520"/>
            <a:chOff x="6117335" y="6095"/>
            <a:chExt cx="5980430" cy="682752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11823" y="6095"/>
              <a:ext cx="5885688" cy="39806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45623" y="2566416"/>
              <a:ext cx="2151888" cy="23103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17335" y="4620765"/>
              <a:ext cx="3694175" cy="22128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17335" y="2554223"/>
              <a:ext cx="3694176" cy="21061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45623" y="4736592"/>
              <a:ext cx="2151888" cy="20513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95270" y="0"/>
            <a:ext cx="7443470" cy="560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65" b="1" i="1">
                <a:solidFill>
                  <a:srgbClr val="FFFFFF"/>
                </a:solidFill>
                <a:latin typeface="Verdana"/>
                <a:cs typeface="Verdana"/>
              </a:rPr>
              <a:t>2.</a:t>
            </a:r>
            <a:r>
              <a:rPr dirty="0" sz="3500" spc="19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455" b="1" i="1">
                <a:solidFill>
                  <a:srgbClr val="FFFFFF"/>
                </a:solidFill>
                <a:latin typeface="Verdana"/>
                <a:cs typeface="Verdana"/>
              </a:rPr>
              <a:t>Проведення</a:t>
            </a:r>
            <a:r>
              <a:rPr dirty="0" sz="3500" spc="15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160" b="1" i="1">
                <a:solidFill>
                  <a:srgbClr val="FFFFFF"/>
                </a:solidFill>
                <a:latin typeface="Verdana"/>
                <a:cs typeface="Verdana"/>
              </a:rPr>
              <a:t>відкритого</a:t>
            </a:r>
            <a:r>
              <a:rPr dirty="0" sz="3500" spc="15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265" b="1" i="1">
                <a:solidFill>
                  <a:srgbClr val="FFFFFF"/>
                </a:solidFill>
                <a:latin typeface="Verdana"/>
                <a:cs typeface="Verdana"/>
              </a:rPr>
              <a:t>уроку</a:t>
            </a:r>
            <a:endParaRPr sz="35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2594" y="688086"/>
            <a:ext cx="9531350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849245" algn="l"/>
                <a:tab pos="3604895" algn="l"/>
                <a:tab pos="5981065" algn="l"/>
                <a:tab pos="6626859" algn="l"/>
                <a:tab pos="8422640" algn="l"/>
              </a:tabLst>
            </a:pPr>
            <a:r>
              <a:rPr dirty="0" sz="2800" spc="-229" i="1">
                <a:solidFill>
                  <a:srgbClr val="FFFFFF"/>
                </a:solidFill>
                <a:latin typeface="Georgia"/>
                <a:cs typeface="Georgia"/>
              </a:rPr>
              <a:t>І</a:t>
            </a:r>
            <a:r>
              <a:rPr dirty="0" sz="2800" spc="190" i="1">
                <a:solidFill>
                  <a:srgbClr val="FFFFFF"/>
                </a:solidFill>
                <a:latin typeface="Georgia"/>
                <a:cs typeface="Georgia"/>
              </a:rPr>
              <a:t>нте</a:t>
            </a:r>
            <a:r>
              <a:rPr dirty="0" sz="2800" spc="180" i="1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dirty="0" sz="2800" spc="170" i="1">
                <a:solidFill>
                  <a:srgbClr val="FFFFFF"/>
                </a:solidFill>
                <a:latin typeface="Georgia"/>
                <a:cs typeface="Georgia"/>
              </a:rPr>
              <a:t>акт</a:t>
            </a:r>
            <a:r>
              <a:rPr dirty="0" sz="2800" spc="135" i="1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dirty="0" sz="2800" spc="10" i="1">
                <a:solidFill>
                  <a:srgbClr val="FFFFFF"/>
                </a:solidFill>
                <a:latin typeface="Georgia"/>
                <a:cs typeface="Georgia"/>
              </a:rPr>
              <a:t>вна</a:t>
            </a:r>
            <a:r>
              <a:rPr dirty="0" sz="2800" i="1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dirty="0" sz="2800" spc="114" i="1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dirty="0" sz="2800" spc="160" i="1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dirty="0" sz="2800" spc="40" i="1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dirty="0" sz="2800" i="1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dirty="0" sz="2800" spc="430" i="1">
                <a:solidFill>
                  <a:srgbClr val="FFFFFF"/>
                </a:solidFill>
                <a:latin typeface="Georgia"/>
                <a:cs typeface="Georgia"/>
              </a:rPr>
              <a:t>«</a:t>
            </a:r>
            <a:r>
              <a:rPr dirty="0" sz="2800" spc="760" i="1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dirty="0" sz="2800" spc="120" i="1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dirty="0" sz="2800" spc="90" i="1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dirty="0" sz="2800" spc="370" i="1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dirty="0" sz="2800" spc="20" i="1">
                <a:solidFill>
                  <a:srgbClr val="FFFFFF"/>
                </a:solidFill>
                <a:latin typeface="Georgia"/>
                <a:cs typeface="Georgia"/>
              </a:rPr>
              <a:t>ічни</a:t>
            </a:r>
            <a:r>
              <a:rPr dirty="0" sz="2800" spc="30" i="1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dirty="0" sz="2800" i="1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dirty="0" sz="2800" spc="-70" i="1">
                <a:solidFill>
                  <a:srgbClr val="FFFFFF"/>
                </a:solidFill>
                <a:latin typeface="Georgia"/>
                <a:cs typeface="Georgia"/>
              </a:rPr>
              <a:t>б</a:t>
            </a:r>
            <a:r>
              <a:rPr dirty="0" sz="2800" spc="20" i="1">
                <a:solidFill>
                  <a:srgbClr val="FFFFFF"/>
                </a:solidFill>
                <a:latin typeface="Georgia"/>
                <a:cs typeface="Georgia"/>
              </a:rPr>
              <a:t>і</a:t>
            </a:r>
            <a:r>
              <a:rPr dirty="0" sz="2800" spc="50" i="1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dirty="0" sz="2800" i="1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dirty="0" sz="2800" spc="315" i="1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dirty="0" sz="2800" spc="190" i="1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dirty="0" sz="2800" spc="130" i="1">
                <a:solidFill>
                  <a:srgbClr val="FFFFFF"/>
                </a:solidFill>
                <a:latin typeface="Georgia"/>
                <a:cs typeface="Georgia"/>
              </a:rPr>
              <a:t>тан</a:t>
            </a:r>
            <a:r>
              <a:rPr dirty="0" sz="2800" spc="60" i="1">
                <a:solidFill>
                  <a:srgbClr val="FFFFFF"/>
                </a:solidFill>
                <a:latin typeface="Georgia"/>
                <a:cs typeface="Georgia"/>
              </a:rPr>
              <a:t>і</a:t>
            </a:r>
            <a:r>
              <a:rPr dirty="0" sz="2800" spc="-10" i="1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dirty="0" sz="2800" i="1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dirty="0" sz="2800" spc="15" i="1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dirty="0" sz="2800" spc="25" i="1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dirty="0" sz="2800" spc="200" i="1">
                <a:solidFill>
                  <a:srgbClr val="FFFFFF"/>
                </a:solidFill>
                <a:latin typeface="Georgia"/>
                <a:cs typeface="Georgia"/>
              </a:rPr>
              <a:t>ук»</a:t>
            </a:r>
            <a:endParaRPr sz="28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8976" y="1520952"/>
            <a:ext cx="5071872" cy="424281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8008" y="1228344"/>
            <a:ext cx="6406895" cy="263042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98008" y="3968496"/>
            <a:ext cx="6412992" cy="240791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5270" y="0"/>
            <a:ext cx="7443470" cy="56007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65"/>
              <a:t>2.</a:t>
            </a:r>
            <a:r>
              <a:rPr dirty="0" sz="3500" spc="190"/>
              <a:t> </a:t>
            </a:r>
            <a:r>
              <a:rPr dirty="0" sz="3500" spc="-455"/>
              <a:t>Проведення</a:t>
            </a:r>
            <a:r>
              <a:rPr dirty="0" sz="3500" spc="155"/>
              <a:t> </a:t>
            </a:r>
            <a:r>
              <a:rPr dirty="0" sz="3500" spc="-160"/>
              <a:t>відкритого</a:t>
            </a:r>
            <a:r>
              <a:rPr dirty="0" sz="3500" spc="150"/>
              <a:t> </a:t>
            </a:r>
            <a:r>
              <a:rPr dirty="0" sz="3500" spc="-265"/>
              <a:t>уроку</a:t>
            </a:r>
            <a:endParaRPr sz="35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62088" y="3672840"/>
            <a:ext cx="2221992" cy="272796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392" y="502919"/>
            <a:ext cx="5090160" cy="220065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60847" y="3681984"/>
            <a:ext cx="2212848" cy="27279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60847" y="813816"/>
            <a:ext cx="4602480" cy="272796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73056" y="819911"/>
            <a:ext cx="2215895" cy="188366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70007" y="2843783"/>
            <a:ext cx="2221992" cy="198729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970007" y="4974335"/>
            <a:ext cx="2221992" cy="143560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8392" y="2798064"/>
            <a:ext cx="5062728" cy="38252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95270" y="0"/>
            <a:ext cx="7443470" cy="560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500" spc="-165" b="1" i="1">
                <a:solidFill>
                  <a:srgbClr val="FFFFFF"/>
                </a:solidFill>
                <a:latin typeface="Verdana"/>
                <a:cs typeface="Verdana"/>
              </a:rPr>
              <a:t>2.</a:t>
            </a:r>
            <a:r>
              <a:rPr dirty="0" sz="3500" spc="19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455" b="1" i="1">
                <a:solidFill>
                  <a:srgbClr val="FFFFFF"/>
                </a:solidFill>
                <a:latin typeface="Verdana"/>
                <a:cs typeface="Verdana"/>
              </a:rPr>
              <a:t>Проведення</a:t>
            </a:r>
            <a:r>
              <a:rPr dirty="0" sz="3500" spc="155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160" b="1" i="1">
                <a:solidFill>
                  <a:srgbClr val="FFFFFF"/>
                </a:solidFill>
                <a:latin typeface="Verdana"/>
                <a:cs typeface="Verdana"/>
              </a:rPr>
              <a:t>відкритого</a:t>
            </a:r>
            <a:r>
              <a:rPr dirty="0" sz="3500" spc="150" b="1" i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z="3500" spc="-265" b="1" i="1">
                <a:solidFill>
                  <a:srgbClr val="FFFFFF"/>
                </a:solidFill>
                <a:latin typeface="Verdana"/>
                <a:cs typeface="Verdana"/>
              </a:rPr>
              <a:t>уроку</a:t>
            </a:r>
            <a:endParaRPr sz="3500"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59" y="1267967"/>
            <a:ext cx="6239255" cy="21153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42594" y="688086"/>
            <a:ext cx="10278110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963420" algn="l"/>
                <a:tab pos="3073400" algn="l"/>
                <a:tab pos="3750310" algn="l"/>
                <a:tab pos="5320030" algn="l"/>
                <a:tab pos="6960870" algn="l"/>
                <a:tab pos="7677150" algn="l"/>
              </a:tabLst>
            </a:pPr>
            <a:r>
              <a:rPr dirty="0" sz="2800" spc="150" i="1">
                <a:solidFill>
                  <a:srgbClr val="FFFFFF"/>
                </a:solidFill>
                <a:latin typeface="Georgia"/>
                <a:cs typeface="Georgia"/>
              </a:rPr>
              <a:t>Дуальний	</a:t>
            </a:r>
            <a:r>
              <a:rPr dirty="0" sz="2800" spc="130" i="1">
                <a:solidFill>
                  <a:srgbClr val="FFFFFF"/>
                </a:solidFill>
                <a:latin typeface="Georgia"/>
                <a:cs typeface="Georgia"/>
              </a:rPr>
              <a:t>урок,	</a:t>
            </a:r>
            <a:r>
              <a:rPr dirty="0" sz="2800" spc="135" i="1">
                <a:solidFill>
                  <a:srgbClr val="FFFFFF"/>
                </a:solidFill>
                <a:latin typeface="Georgia"/>
                <a:cs typeface="Georgia"/>
              </a:rPr>
              <a:t>що	</a:t>
            </a:r>
            <a:r>
              <a:rPr dirty="0" sz="2800" spc="20" i="1">
                <a:solidFill>
                  <a:srgbClr val="FFFFFF"/>
                </a:solidFill>
                <a:latin typeface="Georgia"/>
                <a:cs typeface="Georgia"/>
              </a:rPr>
              <a:t>об’єднав	</a:t>
            </a:r>
            <a:r>
              <a:rPr dirty="0" sz="2800" spc="60" i="1">
                <a:solidFill>
                  <a:srgbClr val="FFFFFF"/>
                </a:solidFill>
                <a:latin typeface="Georgia"/>
                <a:cs typeface="Georgia"/>
              </a:rPr>
              <a:t>біологію	</a:t>
            </a:r>
            <a:r>
              <a:rPr dirty="0" sz="2800" spc="229" i="1">
                <a:solidFill>
                  <a:srgbClr val="FFFFFF"/>
                </a:solidFill>
                <a:latin typeface="Georgia"/>
                <a:cs typeface="Georgia"/>
              </a:rPr>
              <a:t>та	</a:t>
            </a:r>
            <a:r>
              <a:rPr dirty="0" sz="2800" spc="165" i="1">
                <a:solidFill>
                  <a:srgbClr val="FFFFFF"/>
                </a:solidFill>
                <a:latin typeface="Georgia"/>
                <a:cs typeface="Georgia"/>
              </a:rPr>
              <a:t>інформатику</a:t>
            </a:r>
            <a:endParaRPr sz="2800">
              <a:latin typeface="Georgia"/>
              <a:cs typeface="Georgia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02552" y="1267967"/>
            <a:ext cx="4943856" cy="241401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43343" y="3928871"/>
            <a:ext cx="4943856" cy="2221992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0" y="3526535"/>
            <a:ext cx="6781800" cy="3188335"/>
            <a:chOff x="0" y="3526535"/>
            <a:chExt cx="6781800" cy="3188335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3526535"/>
              <a:ext cx="3724655" cy="209702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15639" y="4706111"/>
              <a:ext cx="3566160" cy="20086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5270" y="35509"/>
            <a:ext cx="7496175" cy="48323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70" i="0">
                <a:latin typeface="Segoe Print"/>
                <a:cs typeface="Segoe Print"/>
              </a:rPr>
              <a:t>3</a:t>
            </a:r>
            <a:r>
              <a:rPr dirty="0" sz="3000" spc="-170"/>
              <a:t>.</a:t>
            </a:r>
            <a:r>
              <a:rPr dirty="0" sz="3000" spc="165"/>
              <a:t> </a:t>
            </a:r>
            <a:r>
              <a:rPr dirty="0" sz="3000" spc="-220"/>
              <a:t>Аналіз</a:t>
            </a:r>
            <a:r>
              <a:rPr dirty="0" sz="3000" spc="195"/>
              <a:t> </a:t>
            </a:r>
            <a:r>
              <a:rPr dirty="0" sz="3000" spc="-250"/>
              <a:t>уроку.</a:t>
            </a:r>
            <a:r>
              <a:rPr dirty="0" sz="3000" spc="110"/>
              <a:t> </a:t>
            </a:r>
            <a:r>
              <a:rPr dirty="0" sz="3000" spc="-405"/>
              <a:t>Підведення</a:t>
            </a:r>
            <a:r>
              <a:rPr dirty="0" sz="3000" spc="170"/>
              <a:t> </a:t>
            </a:r>
            <a:r>
              <a:rPr dirty="0" sz="3000" spc="-240"/>
              <a:t>підсумків.</a:t>
            </a:r>
            <a:endParaRPr sz="3000">
              <a:latin typeface="Segoe Print"/>
              <a:cs typeface="Segoe Prin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5296" y="609600"/>
            <a:ext cx="3285744" cy="308762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544" y="3849622"/>
            <a:ext cx="11676888" cy="288645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57344" y="609600"/>
            <a:ext cx="5172456" cy="308762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4764" y="691972"/>
            <a:ext cx="5250180" cy="713740"/>
          </a:xfrm>
          <a:prstGeom prst="rect"/>
        </p:spPr>
        <p:txBody>
          <a:bodyPr wrap="square" lIns="0" tIns="146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dirty="0" sz="4500" spc="-254">
                <a:solidFill>
                  <a:srgbClr val="000000"/>
                </a:solidFill>
              </a:rPr>
              <a:t>Дякую</a:t>
            </a:r>
            <a:r>
              <a:rPr dirty="0" sz="4500" spc="145">
                <a:solidFill>
                  <a:srgbClr val="000000"/>
                </a:solidFill>
              </a:rPr>
              <a:t> </a:t>
            </a:r>
            <a:r>
              <a:rPr dirty="0" sz="4500" spc="-450">
                <a:solidFill>
                  <a:srgbClr val="000000"/>
                </a:solidFill>
              </a:rPr>
              <a:t>за</a:t>
            </a:r>
            <a:r>
              <a:rPr dirty="0" sz="4500" spc="225">
                <a:solidFill>
                  <a:srgbClr val="000000"/>
                </a:solidFill>
              </a:rPr>
              <a:t> </a:t>
            </a:r>
            <a:r>
              <a:rPr dirty="0" sz="4500" spc="-365">
                <a:solidFill>
                  <a:srgbClr val="000000"/>
                </a:solidFill>
              </a:rPr>
              <a:t>увагу!!!</a:t>
            </a:r>
            <a:endParaRPr sz="4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2024-01-08T18:32:16Z</dcterms:created>
  <dcterms:modified xsi:type="dcterms:W3CDTF">2024-01-08T18:32:16Z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2024-01-08T00:00:00Z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2024-01-08T00:00:00Z</vt:filetime>
  </property>
</Properties>
</file>