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8" r:id="rId13"/>
    <p:sldId id="279" r:id="rId14"/>
    <p:sldId id="269" r:id="rId15"/>
    <p:sldId id="270" r:id="rId16"/>
    <p:sldId id="271" r:id="rId17"/>
    <p:sldId id="280" r:id="rId18"/>
    <p:sldId id="272" r:id="rId19"/>
    <p:sldId id="281" r:id="rId20"/>
    <p:sldId id="273" r:id="rId21"/>
    <p:sldId id="274" r:id="rId22"/>
    <p:sldId id="275" r:id="rId23"/>
    <p:sldId id="276" r:id="rId24"/>
    <p:sldId id="277" r:id="rId25"/>
    <p:sldId id="283" r:id="rId26"/>
    <p:sldId id="282" r:id="rId27"/>
    <p:sldId id="287" r:id="rId28"/>
    <p:sldId id="288" r:id="rId29"/>
    <p:sldId id="289" r:id="rId30"/>
    <p:sldId id="290" r:id="rId31"/>
    <p:sldId id="291" r:id="rId32"/>
    <p:sldId id="292" r:id="rId33"/>
    <p:sldId id="286" r:id="rId34"/>
    <p:sldId id="284" r:id="rId35"/>
  </p:sldIdLst>
  <p:sldSz cx="9144000" cy="6858000" type="screen4x3"/>
  <p:notesSz cx="6858000" cy="9144000"/>
  <p:defaultTextStyle>
    <a:defPPr>
      <a:defRPr lang="uk-U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588" autoAdjust="0"/>
    <p:restoredTop sz="94607" autoAdjust="0"/>
  </p:normalViewPr>
  <p:slideViewPr>
    <p:cSldViewPr>
      <p:cViewPr>
        <p:scale>
          <a:sx n="50" d="100"/>
          <a:sy n="50" d="100"/>
        </p:scale>
        <p:origin x="-522" y="-2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ий слайд">
    <p:spTree>
      <p:nvGrpSpPr>
        <p:cNvPr id="1" name=""/>
        <p:cNvGrpSpPr/>
        <p:nvPr/>
      </p:nvGrpSpPr>
      <p:grpSpPr>
        <a:xfrm>
          <a:off x="0" y="0"/>
          <a:ext cx="0" cy="0"/>
          <a:chOff x="0" y="0"/>
          <a:chExt cx="0" cy="0"/>
        </a:xfrm>
      </p:grpSpPr>
      <p:sp>
        <p:nvSpPr>
          <p:cNvPr id="10" name="Прямокутний трикутник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Заголовок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uk-UA" smtClean="0"/>
              <a:t>Зразок заголовка</a:t>
            </a:r>
            <a:endParaRPr kumimoji="0" lang="en-US"/>
          </a:p>
        </p:txBody>
      </p:sp>
      <p:sp>
        <p:nvSpPr>
          <p:cNvPr id="17" name="Підзаголовок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uk-UA" smtClean="0"/>
              <a:t>Зразок підзаголовка</a:t>
            </a:r>
            <a:endParaRPr kumimoji="0" lang="en-US"/>
          </a:p>
        </p:txBody>
      </p:sp>
      <p:grpSp>
        <p:nvGrpSpPr>
          <p:cNvPr id="2" name="Групувати 1"/>
          <p:cNvGrpSpPr/>
          <p:nvPr/>
        </p:nvGrpSpPr>
        <p:grpSpPr>
          <a:xfrm>
            <a:off x="-3765" y="4953000"/>
            <a:ext cx="9147765" cy="1912088"/>
            <a:chOff x="-3765" y="4832896"/>
            <a:chExt cx="9147765" cy="2032192"/>
          </a:xfrm>
        </p:grpSpPr>
        <p:sp>
          <p:nvSpPr>
            <p:cNvPr id="7" name="Полілінія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Полілінія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Полілінія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Пряма сполучна лінія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Місце для дати 29"/>
          <p:cNvSpPr>
            <a:spLocks noGrp="1"/>
          </p:cNvSpPr>
          <p:nvPr>
            <p:ph type="dt" sz="half" idx="10"/>
          </p:nvPr>
        </p:nvSpPr>
        <p:spPr/>
        <p:txBody>
          <a:bodyPr/>
          <a:lstStyle>
            <a:lvl1pPr>
              <a:defRPr>
                <a:solidFill>
                  <a:srgbClr val="FFFFFF"/>
                </a:solidFill>
              </a:defRPr>
            </a:lvl1pPr>
            <a:extLst/>
          </a:lstStyle>
          <a:p>
            <a:fld id="{893959E6-847B-4937-8C3D-49CDB5BA4EF3}" type="datetimeFigureOut">
              <a:rPr lang="uk-UA" smtClean="0"/>
              <a:pPr/>
              <a:t>04.02.2022</a:t>
            </a:fld>
            <a:endParaRPr lang="uk-UA"/>
          </a:p>
        </p:txBody>
      </p:sp>
      <p:sp>
        <p:nvSpPr>
          <p:cNvPr id="19" name="Місце для нижнього колонтитула 18"/>
          <p:cNvSpPr>
            <a:spLocks noGrp="1"/>
          </p:cNvSpPr>
          <p:nvPr>
            <p:ph type="ftr" sz="quarter" idx="11"/>
          </p:nvPr>
        </p:nvSpPr>
        <p:spPr/>
        <p:txBody>
          <a:bodyPr/>
          <a:lstStyle>
            <a:lvl1pPr>
              <a:defRPr>
                <a:solidFill>
                  <a:schemeClr val="accent1">
                    <a:tint val="20000"/>
                  </a:schemeClr>
                </a:solidFill>
              </a:defRPr>
            </a:lvl1pPr>
            <a:extLst/>
          </a:lstStyle>
          <a:p>
            <a:endParaRPr lang="uk-UA"/>
          </a:p>
        </p:txBody>
      </p:sp>
      <p:sp>
        <p:nvSpPr>
          <p:cNvPr id="27" name="Місце для номера слайда 26"/>
          <p:cNvSpPr>
            <a:spLocks noGrp="1"/>
          </p:cNvSpPr>
          <p:nvPr>
            <p:ph type="sldNum" sz="quarter" idx="12"/>
          </p:nvPr>
        </p:nvSpPr>
        <p:spPr/>
        <p:txBody>
          <a:bodyPr/>
          <a:lstStyle>
            <a:lvl1pPr>
              <a:defRPr>
                <a:solidFill>
                  <a:srgbClr val="FFFFFF"/>
                </a:solidFill>
              </a:defRPr>
            </a:lvl1pPr>
            <a:extLst/>
          </a:lstStyle>
          <a:p>
            <a:fld id="{C9BD255C-740D-4BFE-A60D-37750E3706AB}" type="slidenum">
              <a:rPr lang="uk-UA" smtClean="0"/>
              <a:pPr/>
              <a:t>‹№›</a:t>
            </a:fld>
            <a:endParaRPr lang="uk-UA"/>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і об'єкт">
    <p:spTree>
      <p:nvGrpSpPr>
        <p:cNvPr id="1" name=""/>
        <p:cNvGrpSpPr/>
        <p:nvPr/>
      </p:nvGrpSpPr>
      <p:grpSpPr>
        <a:xfrm>
          <a:off x="0" y="0"/>
          <a:ext cx="0" cy="0"/>
          <a:chOff x="0" y="0"/>
          <a:chExt cx="0" cy="0"/>
        </a:xfrm>
      </p:grpSpPr>
      <p:sp>
        <p:nvSpPr>
          <p:cNvPr id="3" name="Місце для вмісту 2"/>
          <p:cNvSpPr>
            <a:spLocks noGrp="1"/>
          </p:cNvSpPr>
          <p:nvPr>
            <p:ph idx="1"/>
          </p:nvPr>
        </p:nvSpPr>
        <p:spPr/>
        <p:txBody>
          <a:bodyPr/>
          <a:lstStyle>
            <a:extLst/>
          </a:lstStyle>
          <a:p>
            <a:pPr lvl="0" eaLnBrk="1" latinLnBrk="0" hangingPunct="1"/>
            <a:r>
              <a:rPr lang="uk-UA" smtClean="0"/>
              <a:t>Зразок тексту</a:t>
            </a:r>
          </a:p>
          <a:p>
            <a:pPr lvl="1" eaLnBrk="1" latinLnBrk="0" hangingPunct="1"/>
            <a:r>
              <a:rPr lang="uk-UA" smtClean="0"/>
              <a:t>Другий рівень</a:t>
            </a:r>
          </a:p>
          <a:p>
            <a:pPr lvl="2" eaLnBrk="1" latinLnBrk="0" hangingPunct="1"/>
            <a:r>
              <a:rPr lang="uk-UA" smtClean="0"/>
              <a:t>Третій рівень</a:t>
            </a:r>
          </a:p>
          <a:p>
            <a:pPr lvl="3" eaLnBrk="1" latinLnBrk="0" hangingPunct="1"/>
            <a:r>
              <a:rPr lang="uk-UA" smtClean="0"/>
              <a:t>Четвертий рівень</a:t>
            </a:r>
          </a:p>
          <a:p>
            <a:pPr lvl="4" eaLnBrk="1" latinLnBrk="0" hangingPunct="1"/>
            <a:r>
              <a:rPr lang="uk-UA" smtClean="0"/>
              <a:t>П'ятий рівень</a:t>
            </a:r>
            <a:endParaRPr kumimoji="0" lang="en-US"/>
          </a:p>
        </p:txBody>
      </p:sp>
      <p:sp>
        <p:nvSpPr>
          <p:cNvPr id="4" name="Місце для дати 3"/>
          <p:cNvSpPr>
            <a:spLocks noGrp="1"/>
          </p:cNvSpPr>
          <p:nvPr>
            <p:ph type="dt" sz="half" idx="10"/>
          </p:nvPr>
        </p:nvSpPr>
        <p:spPr/>
        <p:txBody>
          <a:bodyPr/>
          <a:lstStyle>
            <a:extLst/>
          </a:lstStyle>
          <a:p>
            <a:fld id="{893959E6-847B-4937-8C3D-49CDB5BA4EF3}" type="datetimeFigureOut">
              <a:rPr lang="uk-UA" smtClean="0"/>
              <a:pPr/>
              <a:t>04.02.2022</a:t>
            </a:fld>
            <a:endParaRPr lang="uk-UA"/>
          </a:p>
        </p:txBody>
      </p:sp>
      <p:sp>
        <p:nvSpPr>
          <p:cNvPr id="5" name="Місце для нижнього колонтитула 4"/>
          <p:cNvSpPr>
            <a:spLocks noGrp="1"/>
          </p:cNvSpPr>
          <p:nvPr>
            <p:ph type="ftr" sz="quarter" idx="11"/>
          </p:nvPr>
        </p:nvSpPr>
        <p:spPr/>
        <p:txBody>
          <a:bodyPr/>
          <a:lstStyle>
            <a:extLst/>
          </a:lstStyle>
          <a:p>
            <a:endParaRPr lang="uk-UA"/>
          </a:p>
        </p:txBody>
      </p:sp>
      <p:sp>
        <p:nvSpPr>
          <p:cNvPr id="6" name="Місце для номера слайда 5"/>
          <p:cNvSpPr>
            <a:spLocks noGrp="1"/>
          </p:cNvSpPr>
          <p:nvPr>
            <p:ph type="sldNum" sz="quarter" idx="12"/>
          </p:nvPr>
        </p:nvSpPr>
        <p:spPr/>
        <p:txBody>
          <a:bodyPr/>
          <a:lstStyle>
            <a:extLst/>
          </a:lstStyle>
          <a:p>
            <a:fld id="{C9BD255C-740D-4BFE-A60D-37750E3706AB}" type="slidenum">
              <a:rPr lang="uk-UA" smtClean="0"/>
              <a:pPr/>
              <a:t>‹№›</a:t>
            </a:fld>
            <a:endParaRPr lang="uk-UA"/>
          </a:p>
        </p:txBody>
      </p:sp>
      <p:sp>
        <p:nvSpPr>
          <p:cNvPr id="7" name="Заголовок 6"/>
          <p:cNvSpPr>
            <a:spLocks noGrp="1"/>
          </p:cNvSpPr>
          <p:nvPr>
            <p:ph type="title"/>
          </p:nvPr>
        </p:nvSpPr>
        <p:spPr/>
        <p:txBody>
          <a:bodyPr rtlCol="0"/>
          <a:lstStyle>
            <a:extLst/>
          </a:lstStyle>
          <a:p>
            <a:r>
              <a:rPr kumimoji="0" lang="uk-UA" smtClean="0"/>
              <a:t>Зразок заголовка</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озділу">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uk-UA" smtClean="0"/>
              <a:t>Зразок заголовка</a:t>
            </a:r>
            <a:endParaRPr kumimoji="0" lang="en-US"/>
          </a:p>
        </p:txBody>
      </p:sp>
      <p:sp>
        <p:nvSpPr>
          <p:cNvPr id="3" name="Місце для тексту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uk-UA" smtClean="0"/>
              <a:t>Зразок тексту</a:t>
            </a:r>
          </a:p>
        </p:txBody>
      </p:sp>
      <p:sp>
        <p:nvSpPr>
          <p:cNvPr id="4" name="Місце для дати 3"/>
          <p:cNvSpPr>
            <a:spLocks noGrp="1"/>
          </p:cNvSpPr>
          <p:nvPr>
            <p:ph type="dt" sz="half" idx="10"/>
          </p:nvPr>
        </p:nvSpPr>
        <p:spPr/>
        <p:txBody>
          <a:bodyPr/>
          <a:lstStyle>
            <a:extLst/>
          </a:lstStyle>
          <a:p>
            <a:fld id="{893959E6-847B-4937-8C3D-49CDB5BA4EF3}" type="datetimeFigureOut">
              <a:rPr lang="uk-UA" smtClean="0"/>
              <a:pPr/>
              <a:t>04.02.2022</a:t>
            </a:fld>
            <a:endParaRPr lang="uk-UA"/>
          </a:p>
        </p:txBody>
      </p:sp>
      <p:sp>
        <p:nvSpPr>
          <p:cNvPr id="5" name="Місце для нижнього колонтитула 4"/>
          <p:cNvSpPr>
            <a:spLocks noGrp="1"/>
          </p:cNvSpPr>
          <p:nvPr>
            <p:ph type="ftr" sz="quarter" idx="11"/>
          </p:nvPr>
        </p:nvSpPr>
        <p:spPr/>
        <p:txBody>
          <a:bodyPr/>
          <a:lstStyle>
            <a:extLst/>
          </a:lstStyle>
          <a:p>
            <a:endParaRPr lang="uk-UA"/>
          </a:p>
        </p:txBody>
      </p:sp>
      <p:sp>
        <p:nvSpPr>
          <p:cNvPr id="6" name="Місце для номера слайда 5"/>
          <p:cNvSpPr>
            <a:spLocks noGrp="1"/>
          </p:cNvSpPr>
          <p:nvPr>
            <p:ph type="sldNum" sz="quarter" idx="12"/>
          </p:nvPr>
        </p:nvSpPr>
        <p:spPr/>
        <p:txBody>
          <a:bodyPr/>
          <a:lstStyle>
            <a:extLst/>
          </a:lstStyle>
          <a:p>
            <a:fld id="{C9BD255C-740D-4BFE-A60D-37750E3706AB}" type="slidenum">
              <a:rPr lang="uk-UA" smtClean="0"/>
              <a:pPr/>
              <a:t>‹№›</a:t>
            </a:fld>
            <a:endParaRPr lang="uk-UA"/>
          </a:p>
        </p:txBody>
      </p:sp>
      <p:sp>
        <p:nvSpPr>
          <p:cNvPr id="7" name="Нашивка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Нашивка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єкти">
    <p:spTree>
      <p:nvGrpSpPr>
        <p:cNvPr id="1" name=""/>
        <p:cNvGrpSpPr/>
        <p:nvPr/>
      </p:nvGrpSpPr>
      <p:grpSpPr>
        <a:xfrm>
          <a:off x="0" y="0"/>
          <a:ext cx="0" cy="0"/>
          <a:chOff x="0" y="0"/>
          <a:chExt cx="0" cy="0"/>
        </a:xfrm>
      </p:grpSpPr>
      <p:sp>
        <p:nvSpPr>
          <p:cNvPr id="3" name="Місце для вмісту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uk-UA" smtClean="0"/>
              <a:t>Зразок тексту</a:t>
            </a:r>
          </a:p>
          <a:p>
            <a:pPr lvl="1" eaLnBrk="1" latinLnBrk="0" hangingPunct="1"/>
            <a:r>
              <a:rPr lang="uk-UA" smtClean="0"/>
              <a:t>Другий рівень</a:t>
            </a:r>
          </a:p>
          <a:p>
            <a:pPr lvl="2" eaLnBrk="1" latinLnBrk="0" hangingPunct="1"/>
            <a:r>
              <a:rPr lang="uk-UA" smtClean="0"/>
              <a:t>Третій рівень</a:t>
            </a:r>
          </a:p>
          <a:p>
            <a:pPr lvl="3" eaLnBrk="1" latinLnBrk="0" hangingPunct="1"/>
            <a:r>
              <a:rPr lang="uk-UA" smtClean="0"/>
              <a:t>Четвертий рівень</a:t>
            </a:r>
          </a:p>
          <a:p>
            <a:pPr lvl="4" eaLnBrk="1" latinLnBrk="0" hangingPunct="1"/>
            <a:r>
              <a:rPr lang="uk-UA" smtClean="0"/>
              <a:t>П'ятий рівень</a:t>
            </a:r>
            <a:endParaRPr kumimoji="0" lang="en-US"/>
          </a:p>
        </p:txBody>
      </p:sp>
      <p:sp>
        <p:nvSpPr>
          <p:cNvPr id="4" name="Місце для вмісту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uk-UA" smtClean="0"/>
              <a:t>Зразок тексту</a:t>
            </a:r>
          </a:p>
          <a:p>
            <a:pPr lvl="1" eaLnBrk="1" latinLnBrk="0" hangingPunct="1"/>
            <a:r>
              <a:rPr lang="uk-UA" smtClean="0"/>
              <a:t>Другий рівень</a:t>
            </a:r>
          </a:p>
          <a:p>
            <a:pPr lvl="2" eaLnBrk="1" latinLnBrk="0" hangingPunct="1"/>
            <a:r>
              <a:rPr lang="uk-UA" smtClean="0"/>
              <a:t>Третій рівень</a:t>
            </a:r>
          </a:p>
          <a:p>
            <a:pPr lvl="3" eaLnBrk="1" latinLnBrk="0" hangingPunct="1"/>
            <a:r>
              <a:rPr lang="uk-UA" smtClean="0"/>
              <a:t>Четвертий рівень</a:t>
            </a:r>
          </a:p>
          <a:p>
            <a:pPr lvl="4" eaLnBrk="1" latinLnBrk="0" hangingPunct="1"/>
            <a:r>
              <a:rPr lang="uk-UA" smtClean="0"/>
              <a:t>П'ятий рівень</a:t>
            </a:r>
            <a:endParaRPr kumimoji="0" lang="en-US"/>
          </a:p>
        </p:txBody>
      </p:sp>
      <p:sp>
        <p:nvSpPr>
          <p:cNvPr id="5" name="Місце для дати 4"/>
          <p:cNvSpPr>
            <a:spLocks noGrp="1"/>
          </p:cNvSpPr>
          <p:nvPr>
            <p:ph type="dt" sz="half" idx="10"/>
          </p:nvPr>
        </p:nvSpPr>
        <p:spPr/>
        <p:txBody>
          <a:bodyPr/>
          <a:lstStyle>
            <a:extLst/>
          </a:lstStyle>
          <a:p>
            <a:fld id="{893959E6-847B-4937-8C3D-49CDB5BA4EF3}" type="datetimeFigureOut">
              <a:rPr lang="uk-UA" smtClean="0"/>
              <a:pPr/>
              <a:t>04.02.2022</a:t>
            </a:fld>
            <a:endParaRPr lang="uk-UA"/>
          </a:p>
        </p:txBody>
      </p:sp>
      <p:sp>
        <p:nvSpPr>
          <p:cNvPr id="6" name="Місце для нижнього колонтитула 5"/>
          <p:cNvSpPr>
            <a:spLocks noGrp="1"/>
          </p:cNvSpPr>
          <p:nvPr>
            <p:ph type="ftr" sz="quarter" idx="11"/>
          </p:nvPr>
        </p:nvSpPr>
        <p:spPr/>
        <p:txBody>
          <a:bodyPr/>
          <a:lstStyle>
            <a:extLst/>
          </a:lstStyle>
          <a:p>
            <a:endParaRPr lang="uk-UA"/>
          </a:p>
        </p:txBody>
      </p:sp>
      <p:sp>
        <p:nvSpPr>
          <p:cNvPr id="7" name="Місце для номера слайда 6"/>
          <p:cNvSpPr>
            <a:spLocks noGrp="1"/>
          </p:cNvSpPr>
          <p:nvPr>
            <p:ph type="sldNum" sz="quarter" idx="12"/>
          </p:nvPr>
        </p:nvSpPr>
        <p:spPr/>
        <p:txBody>
          <a:bodyPr/>
          <a:lstStyle>
            <a:extLst/>
          </a:lstStyle>
          <a:p>
            <a:fld id="{C9BD255C-740D-4BFE-A60D-37750E3706AB}" type="slidenum">
              <a:rPr lang="uk-UA" smtClean="0"/>
              <a:pPr/>
              <a:t>‹№›</a:t>
            </a:fld>
            <a:endParaRPr lang="uk-UA"/>
          </a:p>
        </p:txBody>
      </p:sp>
      <p:sp>
        <p:nvSpPr>
          <p:cNvPr id="8" name="Заголовок 7"/>
          <p:cNvSpPr>
            <a:spLocks noGrp="1"/>
          </p:cNvSpPr>
          <p:nvPr>
            <p:ph type="title"/>
          </p:nvPr>
        </p:nvSpPr>
        <p:spPr/>
        <p:txBody>
          <a:bodyPr rtlCol="0"/>
          <a:lstStyle>
            <a:extLst/>
          </a:lstStyle>
          <a:p>
            <a:r>
              <a:rPr kumimoji="0" lang="uk-UA" smtClean="0"/>
              <a:t>Зразок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Порівняння">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nchor="ctr"/>
          <a:lstStyle>
            <a:lvl1pPr>
              <a:defRPr/>
            </a:lvl1pPr>
            <a:extLst/>
          </a:lstStyle>
          <a:p>
            <a:r>
              <a:rPr kumimoji="0" lang="uk-UA" smtClean="0"/>
              <a:t>Зразок заголовка</a:t>
            </a:r>
            <a:endParaRPr kumimoji="0" lang="en-US"/>
          </a:p>
        </p:txBody>
      </p:sp>
      <p:sp>
        <p:nvSpPr>
          <p:cNvPr id="3" name="Місце для тексту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uk-UA" smtClean="0"/>
              <a:t>Зразок тексту</a:t>
            </a:r>
          </a:p>
        </p:txBody>
      </p:sp>
      <p:sp>
        <p:nvSpPr>
          <p:cNvPr id="4" name="Місце для тексту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uk-UA" smtClean="0"/>
              <a:t>Зразок тексту</a:t>
            </a:r>
          </a:p>
        </p:txBody>
      </p:sp>
      <p:sp>
        <p:nvSpPr>
          <p:cNvPr id="5" name="Місце для вмісту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uk-UA" smtClean="0"/>
              <a:t>Зразок тексту</a:t>
            </a:r>
          </a:p>
          <a:p>
            <a:pPr lvl="1" eaLnBrk="1" latinLnBrk="0" hangingPunct="1"/>
            <a:r>
              <a:rPr lang="uk-UA" smtClean="0"/>
              <a:t>Другий рівень</a:t>
            </a:r>
          </a:p>
          <a:p>
            <a:pPr lvl="2" eaLnBrk="1" latinLnBrk="0" hangingPunct="1"/>
            <a:r>
              <a:rPr lang="uk-UA" smtClean="0"/>
              <a:t>Третій рівень</a:t>
            </a:r>
          </a:p>
          <a:p>
            <a:pPr lvl="3" eaLnBrk="1" latinLnBrk="0" hangingPunct="1"/>
            <a:r>
              <a:rPr lang="uk-UA" smtClean="0"/>
              <a:t>Четвертий рівень</a:t>
            </a:r>
          </a:p>
          <a:p>
            <a:pPr lvl="4" eaLnBrk="1" latinLnBrk="0" hangingPunct="1"/>
            <a:r>
              <a:rPr lang="uk-UA" smtClean="0"/>
              <a:t>П'ятий рівень</a:t>
            </a:r>
            <a:endParaRPr kumimoji="0" lang="en-US"/>
          </a:p>
        </p:txBody>
      </p:sp>
      <p:sp>
        <p:nvSpPr>
          <p:cNvPr id="6" name="Місце для вмісту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uk-UA" smtClean="0"/>
              <a:t>Зразок тексту</a:t>
            </a:r>
          </a:p>
          <a:p>
            <a:pPr lvl="1" eaLnBrk="1" latinLnBrk="0" hangingPunct="1"/>
            <a:r>
              <a:rPr lang="uk-UA" smtClean="0"/>
              <a:t>Другий рівень</a:t>
            </a:r>
          </a:p>
          <a:p>
            <a:pPr lvl="2" eaLnBrk="1" latinLnBrk="0" hangingPunct="1"/>
            <a:r>
              <a:rPr lang="uk-UA" smtClean="0"/>
              <a:t>Третій рівень</a:t>
            </a:r>
          </a:p>
          <a:p>
            <a:pPr lvl="3" eaLnBrk="1" latinLnBrk="0" hangingPunct="1"/>
            <a:r>
              <a:rPr lang="uk-UA" smtClean="0"/>
              <a:t>Четвертий рівень</a:t>
            </a:r>
          </a:p>
          <a:p>
            <a:pPr lvl="4" eaLnBrk="1" latinLnBrk="0" hangingPunct="1"/>
            <a:r>
              <a:rPr lang="uk-UA" smtClean="0"/>
              <a:t>П'ятий рівень</a:t>
            </a:r>
            <a:endParaRPr kumimoji="0" lang="en-US"/>
          </a:p>
        </p:txBody>
      </p:sp>
      <p:sp>
        <p:nvSpPr>
          <p:cNvPr id="7" name="Місце для дати 6"/>
          <p:cNvSpPr>
            <a:spLocks noGrp="1"/>
          </p:cNvSpPr>
          <p:nvPr>
            <p:ph type="dt" sz="half" idx="10"/>
          </p:nvPr>
        </p:nvSpPr>
        <p:spPr/>
        <p:txBody>
          <a:bodyPr/>
          <a:lstStyle>
            <a:extLst/>
          </a:lstStyle>
          <a:p>
            <a:fld id="{893959E6-847B-4937-8C3D-49CDB5BA4EF3}" type="datetimeFigureOut">
              <a:rPr lang="uk-UA" smtClean="0"/>
              <a:pPr/>
              <a:t>04.02.2022</a:t>
            </a:fld>
            <a:endParaRPr lang="uk-UA"/>
          </a:p>
        </p:txBody>
      </p:sp>
      <p:sp>
        <p:nvSpPr>
          <p:cNvPr id="8" name="Місце для нижнього колонтитула 7"/>
          <p:cNvSpPr>
            <a:spLocks noGrp="1"/>
          </p:cNvSpPr>
          <p:nvPr>
            <p:ph type="ftr" sz="quarter" idx="11"/>
          </p:nvPr>
        </p:nvSpPr>
        <p:spPr/>
        <p:txBody>
          <a:bodyPr/>
          <a:lstStyle>
            <a:extLst/>
          </a:lstStyle>
          <a:p>
            <a:endParaRPr lang="uk-UA"/>
          </a:p>
        </p:txBody>
      </p:sp>
      <p:sp>
        <p:nvSpPr>
          <p:cNvPr id="9" name="Місце для номера слайда 8"/>
          <p:cNvSpPr>
            <a:spLocks noGrp="1"/>
          </p:cNvSpPr>
          <p:nvPr>
            <p:ph type="sldNum" sz="quarter" idx="12"/>
          </p:nvPr>
        </p:nvSpPr>
        <p:spPr/>
        <p:txBody>
          <a:bodyPr/>
          <a:lstStyle>
            <a:extLst/>
          </a:lstStyle>
          <a:p>
            <a:fld id="{C9BD255C-740D-4BFE-A60D-37750E3706AB}" type="slidenum">
              <a:rPr lang="uk-UA" smtClean="0"/>
              <a:pPr/>
              <a:t>‹№›</a:t>
            </a:fld>
            <a:endParaRPr lang="uk-UA"/>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Лише заголовок">
    <p:spTree>
      <p:nvGrpSpPr>
        <p:cNvPr id="1" name=""/>
        <p:cNvGrpSpPr/>
        <p:nvPr/>
      </p:nvGrpSpPr>
      <p:grpSpPr>
        <a:xfrm>
          <a:off x="0" y="0"/>
          <a:ext cx="0" cy="0"/>
          <a:chOff x="0" y="0"/>
          <a:chExt cx="0" cy="0"/>
        </a:xfrm>
      </p:grpSpPr>
      <p:sp>
        <p:nvSpPr>
          <p:cNvPr id="3" name="Місце для дати 2"/>
          <p:cNvSpPr>
            <a:spLocks noGrp="1"/>
          </p:cNvSpPr>
          <p:nvPr>
            <p:ph type="dt" sz="half" idx="10"/>
          </p:nvPr>
        </p:nvSpPr>
        <p:spPr/>
        <p:txBody>
          <a:bodyPr/>
          <a:lstStyle>
            <a:extLst/>
          </a:lstStyle>
          <a:p>
            <a:fld id="{893959E6-847B-4937-8C3D-49CDB5BA4EF3}" type="datetimeFigureOut">
              <a:rPr lang="uk-UA" smtClean="0"/>
              <a:pPr/>
              <a:t>04.02.2022</a:t>
            </a:fld>
            <a:endParaRPr lang="uk-UA"/>
          </a:p>
        </p:txBody>
      </p:sp>
      <p:sp>
        <p:nvSpPr>
          <p:cNvPr id="4" name="Місце для нижнього колонтитула 3"/>
          <p:cNvSpPr>
            <a:spLocks noGrp="1"/>
          </p:cNvSpPr>
          <p:nvPr>
            <p:ph type="ftr" sz="quarter" idx="11"/>
          </p:nvPr>
        </p:nvSpPr>
        <p:spPr/>
        <p:txBody>
          <a:bodyPr/>
          <a:lstStyle>
            <a:extLst/>
          </a:lstStyle>
          <a:p>
            <a:endParaRPr lang="uk-UA"/>
          </a:p>
        </p:txBody>
      </p:sp>
      <p:sp>
        <p:nvSpPr>
          <p:cNvPr id="5" name="Місце для номера слайда 4"/>
          <p:cNvSpPr>
            <a:spLocks noGrp="1"/>
          </p:cNvSpPr>
          <p:nvPr>
            <p:ph type="sldNum" sz="quarter" idx="12"/>
          </p:nvPr>
        </p:nvSpPr>
        <p:spPr/>
        <p:txBody>
          <a:bodyPr/>
          <a:lstStyle>
            <a:extLst/>
          </a:lstStyle>
          <a:p>
            <a:fld id="{C9BD255C-740D-4BFE-A60D-37750E3706AB}" type="slidenum">
              <a:rPr lang="uk-UA" smtClean="0"/>
              <a:pPr/>
              <a:t>‹№›</a:t>
            </a:fld>
            <a:endParaRPr lang="uk-UA"/>
          </a:p>
        </p:txBody>
      </p:sp>
      <p:sp>
        <p:nvSpPr>
          <p:cNvPr id="6" name="Заголовок 5"/>
          <p:cNvSpPr>
            <a:spLocks noGrp="1"/>
          </p:cNvSpPr>
          <p:nvPr>
            <p:ph type="title"/>
          </p:nvPr>
        </p:nvSpPr>
        <p:spPr/>
        <p:txBody>
          <a:bodyPr rtlCol="0"/>
          <a:lstStyle>
            <a:extLst/>
          </a:lstStyle>
          <a:p>
            <a:r>
              <a:rPr kumimoji="0" lang="uk-UA" smtClean="0"/>
              <a:t>Зразок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ий слайд">
    <p:spTree>
      <p:nvGrpSpPr>
        <p:cNvPr id="1" name=""/>
        <p:cNvGrpSpPr/>
        <p:nvPr/>
      </p:nvGrpSpPr>
      <p:grpSpPr>
        <a:xfrm>
          <a:off x="0" y="0"/>
          <a:ext cx="0" cy="0"/>
          <a:chOff x="0" y="0"/>
          <a:chExt cx="0" cy="0"/>
        </a:xfrm>
      </p:grpSpPr>
      <p:sp>
        <p:nvSpPr>
          <p:cNvPr id="2" name="Місце для дати 1"/>
          <p:cNvSpPr>
            <a:spLocks noGrp="1"/>
          </p:cNvSpPr>
          <p:nvPr>
            <p:ph type="dt" sz="half" idx="10"/>
          </p:nvPr>
        </p:nvSpPr>
        <p:spPr/>
        <p:txBody>
          <a:bodyPr/>
          <a:lstStyle>
            <a:extLst/>
          </a:lstStyle>
          <a:p>
            <a:fld id="{893959E6-847B-4937-8C3D-49CDB5BA4EF3}" type="datetimeFigureOut">
              <a:rPr lang="uk-UA" smtClean="0"/>
              <a:pPr/>
              <a:t>04.02.2022</a:t>
            </a:fld>
            <a:endParaRPr lang="uk-UA"/>
          </a:p>
        </p:txBody>
      </p:sp>
      <p:sp>
        <p:nvSpPr>
          <p:cNvPr id="3" name="Місце для нижнього колонтитула 2"/>
          <p:cNvSpPr>
            <a:spLocks noGrp="1"/>
          </p:cNvSpPr>
          <p:nvPr>
            <p:ph type="ftr" sz="quarter" idx="11"/>
          </p:nvPr>
        </p:nvSpPr>
        <p:spPr/>
        <p:txBody>
          <a:bodyPr/>
          <a:lstStyle>
            <a:extLst/>
          </a:lstStyle>
          <a:p>
            <a:endParaRPr lang="uk-UA"/>
          </a:p>
        </p:txBody>
      </p:sp>
      <p:sp>
        <p:nvSpPr>
          <p:cNvPr id="4" name="Місце для номера слайда 3"/>
          <p:cNvSpPr>
            <a:spLocks noGrp="1"/>
          </p:cNvSpPr>
          <p:nvPr>
            <p:ph type="sldNum" sz="quarter" idx="12"/>
          </p:nvPr>
        </p:nvSpPr>
        <p:spPr/>
        <p:txBody>
          <a:bodyPr/>
          <a:lstStyle>
            <a:extLst/>
          </a:lstStyle>
          <a:p>
            <a:fld id="{C9BD255C-740D-4BFE-A60D-37750E3706AB}" type="slidenum">
              <a:rPr lang="uk-UA" smtClean="0"/>
              <a:pPr/>
              <a:t>‹№›</a:t>
            </a:fld>
            <a:endParaRPr lang="uk-U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Вміст із підписом">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uk-UA" smtClean="0"/>
              <a:t>Зразок заголовка</a:t>
            </a:r>
            <a:endParaRPr kumimoji="0" lang="en-US"/>
          </a:p>
        </p:txBody>
      </p:sp>
      <p:sp>
        <p:nvSpPr>
          <p:cNvPr id="3" name="Місце для тексту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uk-UA" smtClean="0"/>
              <a:t>Зразок тексту</a:t>
            </a:r>
          </a:p>
        </p:txBody>
      </p:sp>
      <p:sp>
        <p:nvSpPr>
          <p:cNvPr id="4" name="Місце для вмісту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uk-UA" smtClean="0"/>
              <a:t>Зразок тексту</a:t>
            </a:r>
          </a:p>
          <a:p>
            <a:pPr lvl="1" eaLnBrk="1" latinLnBrk="0" hangingPunct="1"/>
            <a:r>
              <a:rPr lang="uk-UA" smtClean="0"/>
              <a:t>Другий рівень</a:t>
            </a:r>
          </a:p>
          <a:p>
            <a:pPr lvl="2" eaLnBrk="1" latinLnBrk="0" hangingPunct="1"/>
            <a:r>
              <a:rPr lang="uk-UA" smtClean="0"/>
              <a:t>Третій рівень</a:t>
            </a:r>
          </a:p>
          <a:p>
            <a:pPr lvl="3" eaLnBrk="1" latinLnBrk="0" hangingPunct="1"/>
            <a:r>
              <a:rPr lang="uk-UA" smtClean="0"/>
              <a:t>Четвертий рівень</a:t>
            </a:r>
          </a:p>
          <a:p>
            <a:pPr lvl="4" eaLnBrk="1" latinLnBrk="0" hangingPunct="1"/>
            <a:r>
              <a:rPr lang="uk-UA" smtClean="0"/>
              <a:t>П'ятий рівень</a:t>
            </a:r>
            <a:endParaRPr kumimoji="0" lang="en-US"/>
          </a:p>
        </p:txBody>
      </p:sp>
      <p:sp>
        <p:nvSpPr>
          <p:cNvPr id="5" name="Місце для дати 4"/>
          <p:cNvSpPr>
            <a:spLocks noGrp="1"/>
          </p:cNvSpPr>
          <p:nvPr>
            <p:ph type="dt" sz="half" idx="10"/>
          </p:nvPr>
        </p:nvSpPr>
        <p:spPr>
          <a:xfrm>
            <a:off x="6727032" y="6407944"/>
            <a:ext cx="1920240" cy="365760"/>
          </a:xfrm>
        </p:spPr>
        <p:txBody>
          <a:bodyPr/>
          <a:lstStyle>
            <a:extLst/>
          </a:lstStyle>
          <a:p>
            <a:fld id="{893959E6-847B-4937-8C3D-49CDB5BA4EF3}" type="datetimeFigureOut">
              <a:rPr lang="uk-UA" smtClean="0"/>
              <a:pPr/>
              <a:t>04.02.2022</a:t>
            </a:fld>
            <a:endParaRPr lang="uk-UA"/>
          </a:p>
        </p:txBody>
      </p:sp>
      <p:sp>
        <p:nvSpPr>
          <p:cNvPr id="6" name="Місце для нижнього колонтитула 5"/>
          <p:cNvSpPr>
            <a:spLocks noGrp="1"/>
          </p:cNvSpPr>
          <p:nvPr>
            <p:ph type="ftr" sz="quarter" idx="11"/>
          </p:nvPr>
        </p:nvSpPr>
        <p:spPr/>
        <p:txBody>
          <a:bodyPr/>
          <a:lstStyle>
            <a:extLst/>
          </a:lstStyle>
          <a:p>
            <a:endParaRPr lang="uk-UA"/>
          </a:p>
        </p:txBody>
      </p:sp>
      <p:sp>
        <p:nvSpPr>
          <p:cNvPr id="7" name="Місце для номера слайда 6"/>
          <p:cNvSpPr>
            <a:spLocks noGrp="1"/>
          </p:cNvSpPr>
          <p:nvPr>
            <p:ph type="sldNum" sz="quarter" idx="12"/>
          </p:nvPr>
        </p:nvSpPr>
        <p:spPr/>
        <p:txBody>
          <a:bodyPr/>
          <a:lstStyle>
            <a:extLst/>
          </a:lstStyle>
          <a:p>
            <a:fld id="{C9BD255C-740D-4BFE-A60D-37750E3706AB}" type="slidenum">
              <a:rPr lang="uk-UA" smtClean="0"/>
              <a:pPr/>
              <a:t>‹№›</a:t>
            </a:fld>
            <a:endParaRPr lang="uk-UA"/>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Зображення з підписом">
    <p:spTree>
      <p:nvGrpSpPr>
        <p:cNvPr id="1" name=""/>
        <p:cNvGrpSpPr/>
        <p:nvPr/>
      </p:nvGrpSpPr>
      <p:grpSpPr>
        <a:xfrm>
          <a:off x="0" y="0"/>
          <a:ext cx="0" cy="0"/>
          <a:chOff x="0" y="0"/>
          <a:chExt cx="0" cy="0"/>
        </a:xfrm>
      </p:grpSpPr>
      <p:sp>
        <p:nvSpPr>
          <p:cNvPr id="4" name="Місце для тексту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uk-UA" smtClean="0"/>
              <a:t>Зразок тексту</a:t>
            </a:r>
          </a:p>
        </p:txBody>
      </p:sp>
      <p:sp>
        <p:nvSpPr>
          <p:cNvPr id="3" name="Місце для зображення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uk-UA" smtClean="0"/>
              <a:t>Клацніть піктограму, щоб додати зображення</a:t>
            </a:r>
            <a:endParaRPr kumimoji="0" lang="en-US" dirty="0"/>
          </a:p>
        </p:txBody>
      </p:sp>
      <p:sp>
        <p:nvSpPr>
          <p:cNvPr id="5" name="Місце для дати 4"/>
          <p:cNvSpPr>
            <a:spLocks noGrp="1"/>
          </p:cNvSpPr>
          <p:nvPr>
            <p:ph type="dt" sz="half" idx="10"/>
          </p:nvPr>
        </p:nvSpPr>
        <p:spPr/>
        <p:txBody>
          <a:bodyPr/>
          <a:lstStyle>
            <a:lvl1pPr>
              <a:defRPr>
                <a:solidFill>
                  <a:schemeClr val="tx1"/>
                </a:solidFill>
              </a:defRPr>
            </a:lvl1pPr>
            <a:extLst/>
          </a:lstStyle>
          <a:p>
            <a:fld id="{893959E6-847B-4937-8C3D-49CDB5BA4EF3}" type="datetimeFigureOut">
              <a:rPr lang="uk-UA" smtClean="0"/>
              <a:pPr/>
              <a:t>04.02.2022</a:t>
            </a:fld>
            <a:endParaRPr lang="uk-UA"/>
          </a:p>
        </p:txBody>
      </p:sp>
      <p:sp>
        <p:nvSpPr>
          <p:cNvPr id="6" name="Місце для нижнього колонтитула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uk-UA"/>
          </a:p>
        </p:txBody>
      </p:sp>
      <p:sp>
        <p:nvSpPr>
          <p:cNvPr id="7" name="Місце для номера слайда 6"/>
          <p:cNvSpPr>
            <a:spLocks noGrp="1"/>
          </p:cNvSpPr>
          <p:nvPr>
            <p:ph type="sldNum" sz="quarter" idx="12"/>
          </p:nvPr>
        </p:nvSpPr>
        <p:spPr/>
        <p:txBody>
          <a:bodyPr/>
          <a:lstStyle>
            <a:lvl1pPr>
              <a:defRPr>
                <a:solidFill>
                  <a:schemeClr val="tx1"/>
                </a:solidFill>
              </a:defRPr>
            </a:lvl1pPr>
            <a:extLst/>
          </a:lstStyle>
          <a:p>
            <a:fld id="{C9BD255C-740D-4BFE-A60D-37750E3706AB}" type="slidenum">
              <a:rPr lang="uk-UA" smtClean="0"/>
              <a:pPr/>
              <a:t>‹№›</a:t>
            </a:fld>
            <a:endParaRPr lang="uk-UA"/>
          </a:p>
        </p:txBody>
      </p:sp>
      <p:sp>
        <p:nvSpPr>
          <p:cNvPr id="2" name="Заголовок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uk-UA" smtClean="0"/>
              <a:t>Зразок заголовка</a:t>
            </a:r>
            <a:endParaRPr kumimoji="0" lang="en-US"/>
          </a:p>
        </p:txBody>
      </p:sp>
      <p:sp>
        <p:nvSpPr>
          <p:cNvPr id="8" name="Полілінія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Полілінія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Прямокутний трикутник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Пряма сполучна лінія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Нашивка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Нашивка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і вертикальни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uk-UA" smtClean="0"/>
              <a:t>Зразок заголовка</a:t>
            </a:r>
            <a:endParaRPr kumimoji="0" lang="en-US"/>
          </a:p>
        </p:txBody>
      </p:sp>
      <p:sp>
        <p:nvSpPr>
          <p:cNvPr id="3" name="Місце для вертикального тексту 2"/>
          <p:cNvSpPr>
            <a:spLocks noGrp="1"/>
          </p:cNvSpPr>
          <p:nvPr>
            <p:ph type="body" orient="vert" idx="1"/>
          </p:nvPr>
        </p:nvSpPr>
        <p:spPr>
          <a:xfrm>
            <a:off x="457200" y="1481329"/>
            <a:ext cx="8229600" cy="4386071"/>
          </a:xfrm>
        </p:spPr>
        <p:txBody>
          <a:bodyPr vert="eaVert"/>
          <a:lstStyle>
            <a:extLst/>
          </a:lstStyle>
          <a:p>
            <a:pPr lvl="0" eaLnBrk="1" latinLnBrk="0" hangingPunct="1"/>
            <a:r>
              <a:rPr lang="uk-UA" smtClean="0"/>
              <a:t>Зразок тексту</a:t>
            </a:r>
          </a:p>
          <a:p>
            <a:pPr lvl="1" eaLnBrk="1" latinLnBrk="0" hangingPunct="1"/>
            <a:r>
              <a:rPr lang="uk-UA" smtClean="0"/>
              <a:t>Другий рівень</a:t>
            </a:r>
          </a:p>
          <a:p>
            <a:pPr lvl="2" eaLnBrk="1" latinLnBrk="0" hangingPunct="1"/>
            <a:r>
              <a:rPr lang="uk-UA" smtClean="0"/>
              <a:t>Третій рівень</a:t>
            </a:r>
          </a:p>
          <a:p>
            <a:pPr lvl="3" eaLnBrk="1" latinLnBrk="0" hangingPunct="1"/>
            <a:r>
              <a:rPr lang="uk-UA" smtClean="0"/>
              <a:t>Четвертий рівень</a:t>
            </a:r>
          </a:p>
          <a:p>
            <a:pPr lvl="4" eaLnBrk="1" latinLnBrk="0" hangingPunct="1"/>
            <a:r>
              <a:rPr lang="uk-UA" smtClean="0"/>
              <a:t>П'ятий рівень</a:t>
            </a:r>
            <a:endParaRPr kumimoji="0" lang="en-US"/>
          </a:p>
        </p:txBody>
      </p:sp>
      <p:sp>
        <p:nvSpPr>
          <p:cNvPr id="4" name="Місце для дати 3"/>
          <p:cNvSpPr>
            <a:spLocks noGrp="1"/>
          </p:cNvSpPr>
          <p:nvPr>
            <p:ph type="dt" sz="half" idx="10"/>
          </p:nvPr>
        </p:nvSpPr>
        <p:spPr/>
        <p:txBody>
          <a:bodyPr/>
          <a:lstStyle>
            <a:extLst/>
          </a:lstStyle>
          <a:p>
            <a:fld id="{893959E6-847B-4937-8C3D-49CDB5BA4EF3}" type="datetimeFigureOut">
              <a:rPr lang="uk-UA" smtClean="0"/>
              <a:pPr/>
              <a:t>04.02.2022</a:t>
            </a:fld>
            <a:endParaRPr lang="uk-UA"/>
          </a:p>
        </p:txBody>
      </p:sp>
      <p:sp>
        <p:nvSpPr>
          <p:cNvPr id="5" name="Місце для нижнього колонтитула 4"/>
          <p:cNvSpPr>
            <a:spLocks noGrp="1"/>
          </p:cNvSpPr>
          <p:nvPr>
            <p:ph type="ftr" sz="quarter" idx="11"/>
          </p:nvPr>
        </p:nvSpPr>
        <p:spPr/>
        <p:txBody>
          <a:bodyPr/>
          <a:lstStyle>
            <a:extLst/>
          </a:lstStyle>
          <a:p>
            <a:endParaRPr lang="uk-UA"/>
          </a:p>
        </p:txBody>
      </p:sp>
      <p:sp>
        <p:nvSpPr>
          <p:cNvPr id="6" name="Місце для номера слайда 5"/>
          <p:cNvSpPr>
            <a:spLocks noGrp="1"/>
          </p:cNvSpPr>
          <p:nvPr>
            <p:ph type="sldNum" sz="quarter" idx="12"/>
          </p:nvPr>
        </p:nvSpPr>
        <p:spPr/>
        <p:txBody>
          <a:bodyPr/>
          <a:lstStyle>
            <a:extLst/>
          </a:lstStyle>
          <a:p>
            <a:fld id="{C9BD255C-740D-4BFE-A60D-37750E3706AB}" type="slidenum">
              <a:rPr lang="uk-UA" smtClean="0"/>
              <a:pPr/>
              <a:t>‹№›</a:t>
            </a:fld>
            <a:endParaRPr lang="uk-U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ий заголовок і текст">
    <p:spTree>
      <p:nvGrpSpPr>
        <p:cNvPr id="1" name=""/>
        <p:cNvGrpSpPr/>
        <p:nvPr/>
      </p:nvGrpSpPr>
      <p:grpSpPr>
        <a:xfrm>
          <a:off x="0" y="0"/>
          <a:ext cx="0" cy="0"/>
          <a:chOff x="0" y="0"/>
          <a:chExt cx="0" cy="0"/>
        </a:xfrm>
      </p:grpSpPr>
      <p:sp>
        <p:nvSpPr>
          <p:cNvPr id="2" name="Вертикальний заголовок 1"/>
          <p:cNvSpPr>
            <a:spLocks noGrp="1"/>
          </p:cNvSpPr>
          <p:nvPr>
            <p:ph type="title" orient="vert"/>
          </p:nvPr>
        </p:nvSpPr>
        <p:spPr>
          <a:xfrm>
            <a:off x="6844013" y="274640"/>
            <a:ext cx="1777470" cy="5592761"/>
          </a:xfrm>
        </p:spPr>
        <p:txBody>
          <a:bodyPr vert="eaVert"/>
          <a:lstStyle>
            <a:extLst/>
          </a:lstStyle>
          <a:p>
            <a:r>
              <a:rPr kumimoji="0" lang="uk-UA" smtClean="0"/>
              <a:t>Зразок заголовка</a:t>
            </a:r>
            <a:endParaRPr kumimoji="0" lang="en-US"/>
          </a:p>
        </p:txBody>
      </p:sp>
      <p:sp>
        <p:nvSpPr>
          <p:cNvPr id="3" name="Місце для вертикального тексту 2"/>
          <p:cNvSpPr>
            <a:spLocks noGrp="1"/>
          </p:cNvSpPr>
          <p:nvPr>
            <p:ph type="body" orient="vert" idx="1"/>
          </p:nvPr>
        </p:nvSpPr>
        <p:spPr>
          <a:xfrm>
            <a:off x="457200" y="274641"/>
            <a:ext cx="6324600" cy="5592760"/>
          </a:xfrm>
        </p:spPr>
        <p:txBody>
          <a:bodyPr vert="eaVert"/>
          <a:lstStyle>
            <a:extLst/>
          </a:lstStyle>
          <a:p>
            <a:pPr lvl="0" eaLnBrk="1" latinLnBrk="0" hangingPunct="1"/>
            <a:r>
              <a:rPr lang="uk-UA" smtClean="0"/>
              <a:t>Зразок тексту</a:t>
            </a:r>
          </a:p>
          <a:p>
            <a:pPr lvl="1" eaLnBrk="1" latinLnBrk="0" hangingPunct="1"/>
            <a:r>
              <a:rPr lang="uk-UA" smtClean="0"/>
              <a:t>Другий рівень</a:t>
            </a:r>
          </a:p>
          <a:p>
            <a:pPr lvl="2" eaLnBrk="1" latinLnBrk="0" hangingPunct="1"/>
            <a:r>
              <a:rPr lang="uk-UA" smtClean="0"/>
              <a:t>Третій рівень</a:t>
            </a:r>
          </a:p>
          <a:p>
            <a:pPr lvl="3" eaLnBrk="1" latinLnBrk="0" hangingPunct="1"/>
            <a:r>
              <a:rPr lang="uk-UA" smtClean="0"/>
              <a:t>Четвертий рівень</a:t>
            </a:r>
          </a:p>
          <a:p>
            <a:pPr lvl="4" eaLnBrk="1" latinLnBrk="0" hangingPunct="1"/>
            <a:r>
              <a:rPr lang="uk-UA" smtClean="0"/>
              <a:t>П'ятий рівень</a:t>
            </a:r>
            <a:endParaRPr kumimoji="0" lang="en-US"/>
          </a:p>
        </p:txBody>
      </p:sp>
      <p:sp>
        <p:nvSpPr>
          <p:cNvPr id="4" name="Місце для дати 3"/>
          <p:cNvSpPr>
            <a:spLocks noGrp="1"/>
          </p:cNvSpPr>
          <p:nvPr>
            <p:ph type="dt" sz="half" idx="10"/>
          </p:nvPr>
        </p:nvSpPr>
        <p:spPr/>
        <p:txBody>
          <a:bodyPr/>
          <a:lstStyle>
            <a:extLst/>
          </a:lstStyle>
          <a:p>
            <a:fld id="{893959E6-847B-4937-8C3D-49CDB5BA4EF3}" type="datetimeFigureOut">
              <a:rPr lang="uk-UA" smtClean="0"/>
              <a:pPr/>
              <a:t>04.02.2022</a:t>
            </a:fld>
            <a:endParaRPr lang="uk-UA"/>
          </a:p>
        </p:txBody>
      </p:sp>
      <p:sp>
        <p:nvSpPr>
          <p:cNvPr id="5" name="Місце для нижнього колонтитула 4"/>
          <p:cNvSpPr>
            <a:spLocks noGrp="1"/>
          </p:cNvSpPr>
          <p:nvPr>
            <p:ph type="ftr" sz="quarter" idx="11"/>
          </p:nvPr>
        </p:nvSpPr>
        <p:spPr/>
        <p:txBody>
          <a:bodyPr/>
          <a:lstStyle>
            <a:extLst/>
          </a:lstStyle>
          <a:p>
            <a:endParaRPr lang="uk-UA"/>
          </a:p>
        </p:txBody>
      </p:sp>
      <p:sp>
        <p:nvSpPr>
          <p:cNvPr id="6" name="Місце для номера слайда 5"/>
          <p:cNvSpPr>
            <a:spLocks noGrp="1"/>
          </p:cNvSpPr>
          <p:nvPr>
            <p:ph type="sldNum" sz="quarter" idx="12"/>
          </p:nvPr>
        </p:nvSpPr>
        <p:spPr/>
        <p:txBody>
          <a:bodyPr/>
          <a:lstStyle>
            <a:extLst/>
          </a:lstStyle>
          <a:p>
            <a:fld id="{C9BD255C-740D-4BFE-A60D-37750E3706AB}" type="slidenum">
              <a:rPr lang="uk-UA" smtClean="0"/>
              <a:pPr/>
              <a:t>‹№›</a:t>
            </a:fld>
            <a:endParaRPr lang="uk-UA"/>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tileRect/>
        </a:gradFill>
        <a:effectLst/>
      </p:bgPr>
    </p:bg>
    <p:spTree>
      <p:nvGrpSpPr>
        <p:cNvPr id="1" name=""/>
        <p:cNvGrpSpPr/>
        <p:nvPr/>
      </p:nvGrpSpPr>
      <p:grpSpPr>
        <a:xfrm>
          <a:off x="0" y="0"/>
          <a:ext cx="0" cy="0"/>
          <a:chOff x="0" y="0"/>
          <a:chExt cx="0" cy="0"/>
        </a:xfrm>
      </p:grpSpPr>
      <p:sp>
        <p:nvSpPr>
          <p:cNvPr id="13" name="Полілінія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Полілінія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Прямокутний трикутник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Пряма сполучна лінія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Місце для заголовка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uk-UA" smtClean="0"/>
              <a:t>Зразок заголовка</a:t>
            </a:r>
            <a:endParaRPr kumimoji="0" lang="en-US"/>
          </a:p>
        </p:txBody>
      </p:sp>
      <p:sp>
        <p:nvSpPr>
          <p:cNvPr id="30" name="Місце для тексту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uk-UA" smtClean="0"/>
              <a:t>Зразок тексту</a:t>
            </a:r>
          </a:p>
          <a:p>
            <a:pPr lvl="1" eaLnBrk="1" latinLnBrk="0" hangingPunct="1"/>
            <a:r>
              <a:rPr kumimoji="0" lang="uk-UA" smtClean="0"/>
              <a:t>Другий рівень</a:t>
            </a:r>
          </a:p>
          <a:p>
            <a:pPr lvl="2" eaLnBrk="1" latinLnBrk="0" hangingPunct="1"/>
            <a:r>
              <a:rPr kumimoji="0" lang="uk-UA" smtClean="0"/>
              <a:t>Третій рівень</a:t>
            </a:r>
          </a:p>
          <a:p>
            <a:pPr lvl="3" eaLnBrk="1" latinLnBrk="0" hangingPunct="1"/>
            <a:r>
              <a:rPr kumimoji="0" lang="uk-UA" smtClean="0"/>
              <a:t>Четвертий рівень</a:t>
            </a:r>
          </a:p>
          <a:p>
            <a:pPr lvl="4" eaLnBrk="1" latinLnBrk="0" hangingPunct="1"/>
            <a:r>
              <a:rPr kumimoji="0" lang="uk-UA" smtClean="0"/>
              <a:t>П'ятий рівень</a:t>
            </a:r>
            <a:endParaRPr kumimoji="0" lang="en-US"/>
          </a:p>
        </p:txBody>
      </p:sp>
      <p:sp>
        <p:nvSpPr>
          <p:cNvPr id="10" name="Місце для дати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893959E6-847B-4937-8C3D-49CDB5BA4EF3}" type="datetimeFigureOut">
              <a:rPr lang="uk-UA" smtClean="0"/>
              <a:pPr/>
              <a:t>04.02.2022</a:t>
            </a:fld>
            <a:endParaRPr lang="uk-UA"/>
          </a:p>
        </p:txBody>
      </p:sp>
      <p:sp>
        <p:nvSpPr>
          <p:cNvPr id="22" name="Місце для нижнього колонтитула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uk-UA"/>
          </a:p>
        </p:txBody>
      </p:sp>
      <p:sp>
        <p:nvSpPr>
          <p:cNvPr id="18" name="Місце для номера слайда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C9BD255C-740D-4BFE-A60D-37750E3706AB}" type="slidenum">
              <a:rPr lang="uk-UA" smtClean="0"/>
              <a:pPr/>
              <a:t>‹№›</a:t>
            </a:fld>
            <a:endParaRPr lang="uk-UA"/>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786050" y="1428736"/>
            <a:ext cx="6143668" cy="2308324"/>
          </a:xfrm>
          <a:prstGeom prst="rect">
            <a:avLst/>
          </a:prstGeom>
          <a:noFill/>
        </p:spPr>
        <p:txBody>
          <a:bodyPr wrap="square" rtlCol="0">
            <a:spAutoFit/>
          </a:bodyPr>
          <a:lstStyle/>
          <a:p>
            <a:pPr algn="ctr">
              <a:lnSpc>
                <a:spcPct val="150000"/>
              </a:lnSpc>
            </a:pPr>
            <a:r>
              <a:rPr lang="uk-UA" sz="3200" b="1" dirty="0" err="1" smtClean="0">
                <a:latin typeface="Times New Roman" pitchFamily="18" charset="0"/>
                <a:cs typeface="Times New Roman" pitchFamily="18" charset="0"/>
              </a:rPr>
              <a:t>Психолого–педагогічний</a:t>
            </a:r>
            <a:r>
              <a:rPr lang="uk-UA" sz="3200" b="1" dirty="0" smtClean="0">
                <a:latin typeface="Times New Roman" pitchFamily="18" charset="0"/>
                <a:cs typeface="Times New Roman" pitchFamily="18" charset="0"/>
              </a:rPr>
              <a:t> </a:t>
            </a:r>
            <a:endParaRPr lang="en-US" sz="3200" b="1" dirty="0" smtClean="0">
              <a:latin typeface="Times New Roman" pitchFamily="18" charset="0"/>
              <a:cs typeface="Times New Roman" pitchFamily="18" charset="0"/>
            </a:endParaRPr>
          </a:p>
          <a:p>
            <a:pPr algn="ctr">
              <a:lnSpc>
                <a:spcPct val="150000"/>
              </a:lnSpc>
            </a:pPr>
            <a:r>
              <a:rPr lang="uk-UA" sz="3200" b="1" dirty="0" smtClean="0">
                <a:latin typeface="Times New Roman" pitchFamily="18" charset="0"/>
                <a:cs typeface="Times New Roman" pitchFamily="18" charset="0"/>
              </a:rPr>
              <a:t>супровід дітей</a:t>
            </a:r>
          </a:p>
          <a:p>
            <a:pPr algn="ctr">
              <a:lnSpc>
                <a:spcPct val="150000"/>
              </a:lnSpc>
            </a:pPr>
            <a:r>
              <a:rPr lang="uk-UA" sz="3200" b="1" dirty="0" smtClean="0">
                <a:latin typeface="Times New Roman" pitchFamily="18" charset="0"/>
                <a:cs typeface="Times New Roman" pitchFamily="18" charset="0"/>
              </a:rPr>
              <a:t> з девіантною поведінкою</a:t>
            </a:r>
            <a:endParaRPr lang="uk-UA" sz="3200" b="1" dirty="0">
              <a:latin typeface="Times New Roman" pitchFamily="18" charset="0"/>
              <a:cs typeface="Times New Roman" pitchFamily="18" charset="0"/>
            </a:endParaRPr>
          </a:p>
        </p:txBody>
      </p:sp>
      <p:pic>
        <p:nvPicPr>
          <p:cNvPr id="9218" name="Picture 2" descr="C:\Documents and Settings\Admin\Рабочий стол\sposoby-vplyvu-na-uchniv-scho-porushuyut-dystsyplinu-300x225.jpg"/>
          <p:cNvPicPr>
            <a:picLocks noChangeAspect="1" noChangeArrowheads="1"/>
          </p:cNvPicPr>
          <p:nvPr/>
        </p:nvPicPr>
        <p:blipFill>
          <a:blip r:embed="rId2" cstate="print"/>
          <a:srcRect/>
          <a:stretch>
            <a:fillRect/>
          </a:stretch>
        </p:blipFill>
        <p:spPr bwMode="auto">
          <a:xfrm>
            <a:off x="5857884" y="4286256"/>
            <a:ext cx="3048001" cy="2286001"/>
          </a:xfrm>
          <a:prstGeom prst="rect">
            <a:avLst/>
          </a:prstGeom>
          <a:ln>
            <a:noFill/>
          </a:ln>
          <a:effectLst>
            <a:softEdge rad="112500"/>
          </a:effectLst>
        </p:spPr>
      </p:pic>
      <p:pic>
        <p:nvPicPr>
          <p:cNvPr id="9221" name="Picture 5" descr="C:\Documents and Settings\Admin\Рабочий стол\url.jpg"/>
          <p:cNvPicPr>
            <a:picLocks noChangeAspect="1" noChangeArrowheads="1"/>
          </p:cNvPicPr>
          <p:nvPr/>
        </p:nvPicPr>
        <p:blipFill>
          <a:blip r:embed="rId3" cstate="print"/>
          <a:srcRect/>
          <a:stretch>
            <a:fillRect/>
          </a:stretch>
        </p:blipFill>
        <p:spPr bwMode="auto">
          <a:xfrm>
            <a:off x="285720" y="1142984"/>
            <a:ext cx="2786067" cy="2786067"/>
          </a:xfrm>
          <a:prstGeom prst="rect">
            <a:avLst/>
          </a:prstGeom>
          <a:ln>
            <a:noFill/>
          </a:ln>
          <a:effectLst>
            <a:softEdge rad="112500"/>
          </a:effectLst>
        </p:spPr>
      </p:pic>
      <p:sp>
        <p:nvSpPr>
          <p:cNvPr id="5" name="TextBox 4"/>
          <p:cNvSpPr txBox="1"/>
          <p:nvPr/>
        </p:nvSpPr>
        <p:spPr>
          <a:xfrm>
            <a:off x="571472" y="4500570"/>
            <a:ext cx="4857784" cy="1015663"/>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marL="628650" indent="-628650"/>
            <a:r>
              <a:rPr lang="uk-UA" sz="2000" dirty="0" smtClean="0">
                <a:latin typeface="Times New Roman" pitchFamily="18" charset="0"/>
                <a:cs typeface="Times New Roman" pitchFamily="18" charset="0"/>
              </a:rPr>
              <a:t>Підготував</a:t>
            </a:r>
            <a:r>
              <a:rPr lang="uk-UA" sz="2000" b="1" dirty="0" smtClean="0">
                <a:latin typeface="Times New Roman" pitchFamily="18" charset="0"/>
                <a:cs typeface="Times New Roman" pitchFamily="18" charset="0"/>
              </a:rPr>
              <a:t>: </a:t>
            </a:r>
            <a:r>
              <a:rPr lang="uk-UA" sz="2000" b="1" dirty="0" err="1" smtClean="0">
                <a:latin typeface="Times New Roman" pitchFamily="18" charset="0"/>
                <a:cs typeface="Times New Roman" pitchFamily="18" charset="0"/>
              </a:rPr>
              <a:t>Бочковський</a:t>
            </a:r>
            <a:r>
              <a:rPr lang="uk-UA" sz="2000" b="1" dirty="0" smtClean="0">
                <a:latin typeface="Times New Roman" pitchFamily="18" charset="0"/>
                <a:cs typeface="Times New Roman" pitchFamily="18" charset="0"/>
              </a:rPr>
              <a:t> В.Д., </a:t>
            </a:r>
            <a:r>
              <a:rPr lang="uk-UA" sz="2000" dirty="0" smtClean="0">
                <a:latin typeface="Times New Roman" pitchFamily="18" charset="0"/>
                <a:cs typeface="Times New Roman" pitchFamily="18" charset="0"/>
              </a:rPr>
              <a:t>практичний психолог-методист вищої </a:t>
            </a:r>
            <a:r>
              <a:rPr lang="uk-UA" sz="2000" dirty="0" smtClean="0">
                <a:latin typeface="Times New Roman" pitchFamily="18" charset="0"/>
                <a:cs typeface="Times New Roman" pitchFamily="18" charset="0"/>
              </a:rPr>
              <a:t>категорії</a:t>
            </a:r>
            <a:endParaRPr lang="uk-UA" sz="20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00034" y="1071546"/>
            <a:ext cx="7929618" cy="3924151"/>
          </a:xfrm>
          <a:prstGeom prst="rect">
            <a:avLst/>
          </a:prstGeom>
          <a:noFill/>
        </p:spPr>
        <p:txBody>
          <a:bodyPr wrap="square" rtlCol="0">
            <a:spAutoFit/>
          </a:bodyPr>
          <a:lstStyle/>
          <a:p>
            <a:pPr marL="900113" indent="-900113" algn="just">
              <a:lnSpc>
                <a:spcPct val="150000"/>
              </a:lnSpc>
            </a:pPr>
            <a:r>
              <a:rPr lang="uk-UA" sz="2400" b="1" dirty="0" smtClean="0"/>
              <a:t>Девіантною</a:t>
            </a:r>
            <a:r>
              <a:rPr lang="uk-UA" sz="2400" dirty="0" smtClean="0"/>
              <a:t> є поведінка, що відхиляється від встановлених  суспільством норм і стандартів, чи то норми психічного здоров’я, права, культури, моралі, а також  поведінка, яка не задовольняє  соціальні очікування даного суспільства в конкретний період часу</a:t>
            </a:r>
            <a:r>
              <a:rPr lang="en-US" sz="2400" dirty="0" smtClean="0"/>
              <a:t>.</a:t>
            </a:r>
            <a:endParaRPr lang="uk-UA" sz="24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кутник 1"/>
          <p:cNvSpPr/>
          <p:nvPr/>
        </p:nvSpPr>
        <p:spPr>
          <a:xfrm>
            <a:off x="3714744" y="1214422"/>
            <a:ext cx="5000660" cy="1892826"/>
          </a:xfrm>
          <a:prstGeom prst="rect">
            <a:avLst/>
          </a:prstGeom>
        </p:spPr>
        <p:txBody>
          <a:bodyPr wrap="square">
            <a:spAutoFit/>
          </a:bodyPr>
          <a:lstStyle/>
          <a:p>
            <a:pPr indent="457200" algn="just">
              <a:lnSpc>
                <a:spcPct val="150000"/>
              </a:lnSpc>
            </a:pPr>
            <a:r>
              <a:rPr lang="uk-UA" sz="2600" b="1" dirty="0" err="1" smtClean="0">
                <a:latin typeface="Times New Roman" pitchFamily="18" charset="0"/>
                <a:cs typeface="Times New Roman" pitchFamily="18" charset="0"/>
              </a:rPr>
              <a:t>Девіант</a:t>
            </a:r>
            <a:r>
              <a:rPr lang="uk-UA" sz="2600" dirty="0" smtClean="0">
                <a:latin typeface="Times New Roman" pitchFamily="18" charset="0"/>
                <a:cs typeface="Times New Roman" pitchFamily="18" charset="0"/>
              </a:rPr>
              <a:t> - особа, яка не дотримується наявних у суспільстві норм поведінки. </a:t>
            </a:r>
            <a:endParaRPr lang="uk-UA" sz="2600" dirty="0">
              <a:latin typeface="Times New Roman" pitchFamily="18" charset="0"/>
              <a:cs typeface="Times New Roman" pitchFamily="18" charset="0"/>
            </a:endParaRPr>
          </a:p>
        </p:txBody>
      </p:sp>
      <p:pic>
        <p:nvPicPr>
          <p:cNvPr id="1026" name="Picture 2" descr="C:\Documents and Settings\Admin\Рабочий стол\nevospitannie_deti.jpg"/>
          <p:cNvPicPr>
            <a:picLocks noChangeAspect="1" noChangeArrowheads="1"/>
          </p:cNvPicPr>
          <p:nvPr/>
        </p:nvPicPr>
        <p:blipFill>
          <a:blip r:embed="rId2" cstate="print"/>
          <a:srcRect/>
          <a:stretch>
            <a:fillRect/>
          </a:stretch>
        </p:blipFill>
        <p:spPr bwMode="auto">
          <a:xfrm>
            <a:off x="4071934" y="3786190"/>
            <a:ext cx="3799584" cy="2197498"/>
          </a:xfrm>
          <a:prstGeom prst="rect">
            <a:avLst/>
          </a:prstGeom>
          <a:ln>
            <a:noFill/>
          </a:ln>
          <a:effectLst>
            <a:softEdge rad="112500"/>
          </a:effectLst>
        </p:spPr>
      </p:pic>
      <p:pic>
        <p:nvPicPr>
          <p:cNvPr id="1027" name="Picture 3" descr="C:\Documents and Settings\Admin\Рабочий стол\40210-1u.jpg"/>
          <p:cNvPicPr>
            <a:picLocks noChangeAspect="1" noChangeArrowheads="1"/>
          </p:cNvPicPr>
          <p:nvPr/>
        </p:nvPicPr>
        <p:blipFill>
          <a:blip r:embed="rId3" cstate="print"/>
          <a:srcRect/>
          <a:stretch>
            <a:fillRect/>
          </a:stretch>
        </p:blipFill>
        <p:spPr bwMode="auto">
          <a:xfrm>
            <a:off x="285720" y="857232"/>
            <a:ext cx="3143250" cy="2390775"/>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кутник 1"/>
          <p:cNvSpPr/>
          <p:nvPr/>
        </p:nvSpPr>
        <p:spPr>
          <a:xfrm>
            <a:off x="500034" y="142852"/>
            <a:ext cx="8072494" cy="6093976"/>
          </a:xfrm>
          <a:prstGeom prst="rect">
            <a:avLst/>
          </a:prstGeom>
        </p:spPr>
        <p:txBody>
          <a:bodyPr wrap="square">
            <a:spAutoFit/>
          </a:bodyPr>
          <a:lstStyle/>
          <a:p>
            <a:pPr algn="ctr">
              <a:lnSpc>
                <a:spcPct val="150000"/>
              </a:lnSpc>
            </a:pPr>
            <a:r>
              <a:rPr lang="uk-UA" sz="2000" b="1" dirty="0" smtClean="0"/>
              <a:t>Відхилення (</a:t>
            </a:r>
            <a:r>
              <a:rPr lang="uk-UA" sz="2000" b="1" dirty="0" err="1" smtClean="0"/>
              <a:t>девіації</a:t>
            </a:r>
            <a:r>
              <a:rPr lang="uk-UA" sz="2000" b="1" dirty="0" smtClean="0"/>
              <a:t>) виявляються</a:t>
            </a:r>
            <a:r>
              <a:rPr lang="uk-UA" sz="2000" dirty="0" smtClean="0"/>
              <a:t>:</a:t>
            </a:r>
          </a:p>
          <a:p>
            <a:pPr marL="623888" indent="-361950" algn="just">
              <a:lnSpc>
                <a:spcPct val="150000"/>
              </a:lnSpc>
              <a:buFont typeface="Wingdings" pitchFamily="2" charset="2"/>
              <a:buChar char="Ø"/>
            </a:pPr>
            <a:r>
              <a:rPr lang="uk-UA" sz="2000" dirty="0" smtClean="0"/>
              <a:t>в шкільній неуспішності дітей; </a:t>
            </a:r>
          </a:p>
          <a:p>
            <a:pPr marL="623888" indent="-361950" algn="just">
              <a:lnSpc>
                <a:spcPct val="150000"/>
              </a:lnSpc>
              <a:buFont typeface="Wingdings" pitchFamily="2" charset="2"/>
              <a:buChar char="Ø"/>
            </a:pPr>
            <a:r>
              <a:rPr lang="uk-UA" sz="2000" dirty="0" smtClean="0"/>
              <a:t>відсутності інтересу до навчання, праці, організованого дозвілля; </a:t>
            </a:r>
          </a:p>
          <a:p>
            <a:pPr marL="623888" indent="-361950" algn="just">
              <a:lnSpc>
                <a:spcPct val="150000"/>
              </a:lnSpc>
              <a:buFont typeface="Wingdings" pitchFamily="2" charset="2"/>
              <a:buChar char="Ø"/>
            </a:pPr>
            <a:r>
              <a:rPr lang="uk-UA" sz="2000" dirty="0" smtClean="0"/>
              <a:t>недисциплінованості; невиконанні суспільних норм поведінки; </a:t>
            </a:r>
          </a:p>
          <a:p>
            <a:pPr marL="623888" indent="-361950" algn="just">
              <a:lnSpc>
                <a:spcPct val="150000"/>
              </a:lnSpc>
              <a:buFont typeface="Wingdings" pitchFamily="2" charset="2"/>
              <a:buChar char="Ø"/>
            </a:pPr>
            <a:r>
              <a:rPr lang="uk-UA" sz="2000" dirty="0" smtClean="0"/>
              <a:t>порушенні прав навколишніх людей; </a:t>
            </a:r>
          </a:p>
          <a:p>
            <a:pPr marL="623888" indent="-361950" algn="just">
              <a:lnSpc>
                <a:spcPct val="150000"/>
              </a:lnSpc>
              <a:buFont typeface="Wingdings" pitchFamily="2" charset="2"/>
              <a:buChar char="Ø"/>
            </a:pPr>
            <a:r>
              <a:rPr lang="uk-UA" sz="2000" dirty="0" smtClean="0"/>
              <a:t>конфліктності; високій тривожності; </a:t>
            </a:r>
          </a:p>
          <a:p>
            <a:pPr marL="623888" indent="-361950" algn="just">
              <a:lnSpc>
                <a:spcPct val="150000"/>
              </a:lnSpc>
              <a:buFont typeface="Wingdings" pitchFamily="2" charset="2"/>
              <a:buChar char="Ø"/>
            </a:pPr>
            <a:r>
              <a:rPr lang="uk-UA" sz="2000" dirty="0" smtClean="0"/>
              <a:t>наявності небажаних якостей особи (лінощів, брехливості, егоїстичності, грубості); </a:t>
            </a:r>
          </a:p>
          <a:p>
            <a:pPr marL="623888" indent="-361950" algn="just">
              <a:lnSpc>
                <a:spcPct val="150000"/>
              </a:lnSpc>
              <a:buFont typeface="Wingdings" pitchFamily="2" charset="2"/>
              <a:buChar char="Ø"/>
            </a:pPr>
            <a:r>
              <a:rPr lang="uk-UA" sz="2000" dirty="0" err="1" smtClean="0"/>
              <a:t>гіперактивності</a:t>
            </a:r>
            <a:r>
              <a:rPr lang="uk-UA" sz="2000" dirty="0" smtClean="0"/>
              <a:t> (пасивності); </a:t>
            </a:r>
          </a:p>
          <a:p>
            <a:pPr marL="623888" indent="-361950" algn="just">
              <a:lnSpc>
                <a:spcPct val="150000"/>
              </a:lnSpc>
              <a:buFont typeface="Wingdings" pitchFamily="2" charset="2"/>
              <a:buChar char="Ø"/>
            </a:pPr>
            <a:r>
              <a:rPr lang="uk-UA" sz="2000" dirty="0" smtClean="0"/>
              <a:t>невмотивованій агресії, жорстокості; вживанні алкоголю і наркотичних речовин; нарешті в правопорушеннях.</a:t>
            </a:r>
            <a:endParaRPr lang="uk-UA" sz="2000"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ChangeArrowheads="1"/>
          </p:cNvSpPr>
          <p:nvPr/>
        </p:nvSpPr>
        <p:spPr bwMode="auto">
          <a:xfrm>
            <a:off x="4000496" y="1000108"/>
            <a:ext cx="4929222" cy="39703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R="0" lvl="0" indent="623888" algn="just" defTabSz="914400" rtl="0" eaLnBrk="1" fontAlgn="base" latinLnBrk="0" hangingPunct="1">
              <a:lnSpc>
                <a:spcPct val="150000"/>
              </a:lnSpc>
              <a:spcBef>
                <a:spcPct val="0"/>
              </a:spcBef>
              <a:spcAft>
                <a:spcPct val="0"/>
              </a:spcAft>
              <a:buClrTx/>
              <a:buSzTx/>
              <a:buFontTx/>
              <a:buNone/>
              <a:tabLst/>
            </a:pPr>
            <a:r>
              <a:rPr kumimoji="0" lang="uk-UA"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Поряд з вивченням навчально-пізнавальної діяльності дитини </a:t>
            </a:r>
            <a:r>
              <a:rPr kumimoji="0" lang="uk-UA" sz="24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вивчення особливостей її поведінки</a:t>
            </a:r>
            <a:r>
              <a:rPr kumimoji="0" lang="uk-UA"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має відігравати надзвичайно важливу роль у визначенні необхідних </a:t>
            </a:r>
            <a:r>
              <a:rPr kumimoji="0" lang="uk-UA"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корекційних</a:t>
            </a:r>
            <a:r>
              <a:rPr kumimoji="0" lang="uk-UA"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заходів</a:t>
            </a:r>
            <a:r>
              <a:rPr kumimoji="0" lang="en-US"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a:t>
            </a:r>
          </a:p>
        </p:txBody>
      </p:sp>
      <p:pic>
        <p:nvPicPr>
          <p:cNvPr id="2050" name="Picture 2" descr="C:\Documents and Settings\Admin\Рабочий стол\383561073.jpg"/>
          <p:cNvPicPr>
            <a:picLocks noChangeAspect="1" noChangeArrowheads="1"/>
          </p:cNvPicPr>
          <p:nvPr/>
        </p:nvPicPr>
        <p:blipFill>
          <a:blip r:embed="rId2" cstate="print"/>
          <a:srcRect/>
          <a:stretch>
            <a:fillRect/>
          </a:stretch>
        </p:blipFill>
        <p:spPr bwMode="auto">
          <a:xfrm>
            <a:off x="214282" y="1357298"/>
            <a:ext cx="3656229" cy="3086105"/>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кутник 1"/>
          <p:cNvSpPr/>
          <p:nvPr/>
        </p:nvSpPr>
        <p:spPr>
          <a:xfrm>
            <a:off x="571472" y="714356"/>
            <a:ext cx="8143932" cy="5170646"/>
          </a:xfrm>
          <a:prstGeom prst="rect">
            <a:avLst/>
          </a:prstGeom>
        </p:spPr>
        <p:txBody>
          <a:bodyPr wrap="square">
            <a:spAutoFit/>
          </a:bodyPr>
          <a:lstStyle/>
          <a:p>
            <a:pPr algn="just">
              <a:spcAft>
                <a:spcPts val="1200"/>
              </a:spcAft>
            </a:pPr>
            <a:r>
              <a:rPr lang="uk-UA" sz="2000" b="1" dirty="0" smtClean="0"/>
              <a:t>Основними принципами, яких необхідно дотримуємося в роботі з проблемною дитиною є:</a:t>
            </a:r>
            <a:r>
              <a:rPr lang="en-US" sz="2000" b="1" dirty="0" smtClean="0"/>
              <a:t> </a:t>
            </a:r>
          </a:p>
          <a:p>
            <a:pPr marL="536575" indent="-274638" algn="just">
              <a:spcAft>
                <a:spcPts val="1200"/>
              </a:spcAft>
              <a:buFont typeface="Wingdings" pitchFamily="2" charset="2"/>
              <a:buChar char="Ø"/>
            </a:pPr>
            <a:r>
              <a:rPr lang="uk-UA" sz="2000" dirty="0" smtClean="0"/>
              <a:t>комплексність (для ефективності необхідно застосування комплексу заходів з реабілітації дитини, що знаходиться в соціально небезпечному становищі);</a:t>
            </a:r>
            <a:endParaRPr lang="en-US" sz="2000" dirty="0" smtClean="0"/>
          </a:p>
          <a:p>
            <a:pPr marL="536575" indent="-274638" algn="just">
              <a:spcAft>
                <a:spcPts val="1200"/>
              </a:spcAft>
              <a:buFont typeface="Wingdings" pitchFamily="2" charset="2"/>
              <a:buChar char="Ø"/>
            </a:pPr>
            <a:r>
              <a:rPr lang="uk-UA" sz="2000" dirty="0" smtClean="0"/>
              <a:t>стереоскопічність (всебічне вивчення особистості учня, причин виникаючих труднощів);</a:t>
            </a:r>
          </a:p>
          <a:p>
            <a:pPr marL="536575" indent="-274638" algn="just">
              <a:spcAft>
                <a:spcPts val="1200"/>
              </a:spcAft>
              <a:buFont typeface="Wingdings" pitchFamily="2" charset="2"/>
              <a:buChar char="Ø"/>
            </a:pPr>
            <a:r>
              <a:rPr lang="uk-UA" sz="2000" dirty="0" err="1" smtClean="0"/>
              <a:t>інтегративность</a:t>
            </a:r>
            <a:r>
              <a:rPr lang="uk-UA" sz="2000" dirty="0" smtClean="0"/>
              <a:t> (системність у роботі з учнем і його батьками); </a:t>
            </a:r>
          </a:p>
          <a:p>
            <a:pPr marL="536575" indent="-274638" algn="just">
              <a:spcAft>
                <a:spcPts val="1200"/>
              </a:spcAft>
              <a:buFont typeface="Wingdings" pitchFamily="2" charset="2"/>
              <a:buChar char="Ø"/>
            </a:pPr>
            <a:r>
              <a:rPr lang="uk-UA" sz="2000" dirty="0" smtClean="0"/>
              <a:t>свідомості і діяльності (вплив ситуації розвитку на поведінку учня, взаємини з однолітками); </a:t>
            </a:r>
          </a:p>
          <a:p>
            <a:pPr marL="536575" indent="-274638" algn="just">
              <a:spcAft>
                <a:spcPts val="1200"/>
              </a:spcAft>
              <a:buFont typeface="Wingdings" pitchFamily="2" charset="2"/>
              <a:buChar char="Ø"/>
            </a:pPr>
            <a:r>
              <a:rPr lang="uk-UA" sz="2000" dirty="0" smtClean="0"/>
              <a:t>цілісність (взаємозв'язок психічних особливостей особистості та їх взаємний вплив на поведінку і розвиток).</a:t>
            </a:r>
            <a:endParaRPr lang="uk-UA" sz="200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1"/>
          <p:cNvSpPr>
            <a:spLocks noChangeArrowheads="1"/>
          </p:cNvSpPr>
          <p:nvPr/>
        </p:nvSpPr>
        <p:spPr bwMode="auto">
          <a:xfrm>
            <a:off x="285720" y="1357298"/>
            <a:ext cx="8572560" cy="30469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uk-UA"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При організації супроводу дітей, які перебувають у соціально небезпечному становищі, робота педагогів-психологів будується комплексно за основними напрямками:</a:t>
            </a:r>
            <a:endParaRPr kumimoji="0" lang="uk-UA"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pPr>
            <a:r>
              <a:rPr kumimoji="0" lang="en-US"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uk-UA"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діагностика рівня психічного та інтелектуального розвитку; </a:t>
            </a:r>
            <a:endParaRPr kumimoji="0" lang="uk-UA"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pPr>
            <a:r>
              <a:rPr kumimoji="0" lang="en-US"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uk-UA"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індивідуально-орієнтоване консультування і рекомендаційна</a:t>
            </a:r>
            <a:endParaRPr lang="en-US" sz="2400" dirty="0" smtClean="0">
              <a:latin typeface="Times New Roman" pitchFamily="18" charset="0"/>
              <a:ea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tabLst/>
            </a:pPr>
            <a:r>
              <a:rPr kumimoji="0" lang="en-US" sz="2400" b="0" i="0" u="none" strike="noStrike" cap="none" normalizeH="0" dirty="0" smtClean="0">
                <a:ln>
                  <a:noFill/>
                </a:ln>
                <a:solidFill>
                  <a:schemeClr val="tx1"/>
                </a:solidFill>
                <a:effectLst/>
                <a:latin typeface="Times New Roman" pitchFamily="18" charset="0"/>
                <a:ea typeface="Calibri" pitchFamily="34" charset="0"/>
                <a:cs typeface="Times New Roman" pitchFamily="18" charset="0"/>
              </a:rPr>
              <a:t>  </a:t>
            </a:r>
            <a:r>
              <a:rPr kumimoji="0" lang="uk-UA"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допомога; </a:t>
            </a:r>
            <a:endParaRPr kumimoji="0" lang="uk-UA"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pPr>
            <a:r>
              <a:rPr kumimoji="0" lang="en-US"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uk-UA"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проведення комплексу реабілітаційних заходів; </a:t>
            </a:r>
            <a:endParaRPr lang="en-US" sz="2400" dirty="0" smtClean="0">
              <a:latin typeface="Times New Roman" pitchFamily="18" charset="0"/>
              <a:ea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pPr>
            <a:r>
              <a:rPr kumimoji="0" lang="en-US"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uk-UA"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організація </a:t>
            </a:r>
            <a:r>
              <a:rPr kumimoji="0" lang="uk-UA"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корекційних</a:t>
            </a:r>
            <a:r>
              <a:rPr kumimoji="0" lang="uk-UA"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і розвиваючих занять. </a:t>
            </a:r>
            <a:endParaRPr kumimoji="0" lang="uk-UA" sz="2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кутник 1"/>
          <p:cNvSpPr/>
          <p:nvPr/>
        </p:nvSpPr>
        <p:spPr>
          <a:xfrm>
            <a:off x="2571736" y="285728"/>
            <a:ext cx="4144112" cy="523220"/>
          </a:xfrm>
          <a:prstGeom prst="rect">
            <a:avLst/>
          </a:prstGeom>
        </p:spPr>
        <p:txBody>
          <a:bodyPr wrap="square">
            <a:spAutoFit/>
          </a:bodyPr>
          <a:lstStyle/>
          <a:p>
            <a:pPr algn="ctr"/>
            <a:r>
              <a:rPr lang="uk-UA" sz="2800" b="1" dirty="0" smtClean="0"/>
              <a:t>Підготовчий етап.</a:t>
            </a:r>
            <a:endParaRPr lang="uk-UA" sz="2800" dirty="0"/>
          </a:p>
        </p:txBody>
      </p:sp>
      <p:sp>
        <p:nvSpPr>
          <p:cNvPr id="3" name="Прямокутник 2"/>
          <p:cNvSpPr/>
          <p:nvPr/>
        </p:nvSpPr>
        <p:spPr>
          <a:xfrm>
            <a:off x="571472" y="1071546"/>
            <a:ext cx="8143932" cy="3416320"/>
          </a:xfrm>
          <a:prstGeom prst="rect">
            <a:avLst/>
          </a:prstGeom>
        </p:spPr>
        <p:txBody>
          <a:bodyPr wrap="square">
            <a:spAutoFit/>
          </a:bodyPr>
          <a:lstStyle/>
          <a:p>
            <a:r>
              <a:rPr lang="uk-UA" sz="2400" dirty="0" smtClean="0"/>
              <a:t>Виявлення дітей, які перебувають у соціально небезпечному становищі, відбувається за сигналами класних керівників, при зверненні працівників служб у справах дітей та інших громадських організацій, а також в ході діагностики дитячо-батьківських відносин. Ключова мета: збір первинної інформації, позначення проблеми, визначення шляхів і способів її вирішення</a:t>
            </a:r>
            <a:r>
              <a:rPr lang="en-US" sz="2400" dirty="0" smtClean="0"/>
              <a:t>.</a:t>
            </a:r>
            <a:endParaRPr lang="uk-UA" sz="2400"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кутник 1"/>
          <p:cNvSpPr/>
          <p:nvPr/>
        </p:nvSpPr>
        <p:spPr>
          <a:xfrm>
            <a:off x="3857620" y="1000108"/>
            <a:ext cx="5000660" cy="3970318"/>
          </a:xfrm>
          <a:prstGeom prst="rect">
            <a:avLst/>
          </a:prstGeom>
        </p:spPr>
        <p:txBody>
          <a:bodyPr wrap="square">
            <a:spAutoFit/>
          </a:bodyPr>
          <a:lstStyle/>
          <a:p>
            <a:pPr indent="711200" algn="just">
              <a:lnSpc>
                <a:spcPct val="150000"/>
              </a:lnSpc>
            </a:pPr>
            <a:r>
              <a:rPr lang="uk-UA" sz="2100" b="1" dirty="0" smtClean="0">
                <a:latin typeface="Times New Roman" pitchFamily="18" charset="0"/>
                <a:cs typeface="Times New Roman" pitchFamily="18" charset="0"/>
              </a:rPr>
              <a:t>Завданням педагога-психолога</a:t>
            </a:r>
            <a:r>
              <a:rPr lang="uk-UA" sz="2100" dirty="0" smtClean="0">
                <a:latin typeface="Times New Roman" pitchFamily="18" charset="0"/>
                <a:cs typeface="Times New Roman" pitchFamily="18" charset="0"/>
              </a:rPr>
              <a:t> є детальний аналіз отриманої інформації з метою виявлення проблемних зон, що мають відношення до емоційних, поведінкових, особистісних та інших порушень, так як дані порушення є маркерами соціально небезпечного становища.</a:t>
            </a:r>
            <a:endParaRPr lang="uk-UA" sz="2100" dirty="0">
              <a:latin typeface="Times New Roman" pitchFamily="18" charset="0"/>
              <a:cs typeface="Times New Roman" pitchFamily="18" charset="0"/>
            </a:endParaRPr>
          </a:p>
        </p:txBody>
      </p:sp>
      <p:pic>
        <p:nvPicPr>
          <p:cNvPr id="3074" name="Picture 2" descr="C:\Documents and Settings\Admin\Рабочий стол\Психолог.jpg"/>
          <p:cNvPicPr>
            <a:picLocks noChangeAspect="1" noChangeArrowheads="1"/>
          </p:cNvPicPr>
          <p:nvPr/>
        </p:nvPicPr>
        <p:blipFill>
          <a:blip r:embed="rId2" cstate="print"/>
          <a:srcRect l="18006"/>
          <a:stretch>
            <a:fillRect/>
          </a:stretch>
        </p:blipFill>
        <p:spPr bwMode="auto">
          <a:xfrm>
            <a:off x="142844" y="1478644"/>
            <a:ext cx="3643338" cy="2794907"/>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noChangeArrowheads="1"/>
          </p:cNvSpPr>
          <p:nvPr/>
        </p:nvSpPr>
        <p:spPr bwMode="auto">
          <a:xfrm>
            <a:off x="285720" y="642918"/>
            <a:ext cx="8572560" cy="477053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200000"/>
              </a:lnSpc>
              <a:spcBef>
                <a:spcPct val="0"/>
              </a:spcBef>
              <a:spcAft>
                <a:spcPct val="0"/>
              </a:spcAft>
              <a:buClrTx/>
              <a:buSzTx/>
              <a:buFontTx/>
              <a:buNone/>
              <a:tabLst/>
            </a:pPr>
            <a:r>
              <a:rPr kumimoji="0" lang="uk-UA" sz="24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Предметом вивчення на даному етапі є:</a:t>
            </a:r>
            <a:endParaRPr kumimoji="0" lang="uk-UA" sz="2400" b="1" i="0" u="none" strike="noStrike" cap="none" normalizeH="0" baseline="0" dirty="0" smtClean="0">
              <a:ln>
                <a:noFill/>
              </a:ln>
              <a:solidFill>
                <a:schemeClr val="tx1"/>
              </a:solidFill>
              <a:effectLst/>
              <a:latin typeface="Arial" pitchFamily="34" charset="0"/>
              <a:cs typeface="Arial" pitchFamily="34" charset="0"/>
            </a:endParaRPr>
          </a:p>
          <a:p>
            <a:pPr marL="623888" marR="0" lvl="0" indent="-361950" algn="l" defTabSz="914400" rtl="0" eaLnBrk="0" fontAlgn="base" latinLnBrk="0" hangingPunct="0">
              <a:lnSpc>
                <a:spcPct val="100000"/>
              </a:lnSpc>
              <a:spcBef>
                <a:spcPct val="0"/>
              </a:spcBef>
              <a:spcAft>
                <a:spcPts val="1200"/>
              </a:spcAft>
              <a:buClrTx/>
              <a:buSzTx/>
              <a:buFont typeface="Wingdings" pitchFamily="2" charset="2"/>
              <a:buChar char="Ø"/>
              <a:tabLst/>
            </a:pPr>
            <a:r>
              <a:rPr kumimoji="0" lang="uk-UA"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соціальний запит і скарги дитини; </a:t>
            </a:r>
            <a:endParaRPr kumimoji="0" lang="uk-UA" sz="2400" b="0" i="0" u="none" strike="noStrike" cap="none" normalizeH="0" baseline="0" dirty="0" smtClean="0">
              <a:ln>
                <a:noFill/>
              </a:ln>
              <a:solidFill>
                <a:schemeClr val="tx1"/>
              </a:solidFill>
              <a:effectLst/>
              <a:latin typeface="Arial" pitchFamily="34" charset="0"/>
              <a:cs typeface="Arial" pitchFamily="34" charset="0"/>
            </a:endParaRPr>
          </a:p>
          <a:p>
            <a:pPr marL="623888" marR="0" lvl="0" indent="-361950" algn="l" defTabSz="914400" rtl="0" eaLnBrk="0" fontAlgn="base" latinLnBrk="0" hangingPunct="0">
              <a:lnSpc>
                <a:spcPct val="100000"/>
              </a:lnSpc>
              <a:spcBef>
                <a:spcPct val="0"/>
              </a:spcBef>
              <a:spcAft>
                <a:spcPts val="1200"/>
              </a:spcAft>
              <a:buClrTx/>
              <a:buSzTx/>
              <a:buFont typeface="Wingdings" pitchFamily="2" charset="2"/>
              <a:buChar char="Ø"/>
              <a:tabLst/>
            </a:pPr>
            <a:r>
              <a:rPr kumimoji="0" lang="uk-UA"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дані про розвиток дитини, короткі відомості з анамнезу (бесіда з батьками); </a:t>
            </a:r>
            <a:endParaRPr kumimoji="0" lang="uk-UA" sz="2400" b="0" i="0" u="none" strike="noStrike" cap="none" normalizeH="0" baseline="0" dirty="0" smtClean="0">
              <a:ln>
                <a:noFill/>
              </a:ln>
              <a:solidFill>
                <a:schemeClr val="tx1"/>
              </a:solidFill>
              <a:effectLst/>
              <a:latin typeface="Arial" pitchFamily="34" charset="0"/>
              <a:cs typeface="Arial" pitchFamily="34" charset="0"/>
            </a:endParaRPr>
          </a:p>
          <a:p>
            <a:pPr marL="623888" marR="0" lvl="0" indent="-361950" algn="l" defTabSz="914400" rtl="0" eaLnBrk="0" fontAlgn="base" latinLnBrk="0" hangingPunct="0">
              <a:lnSpc>
                <a:spcPct val="100000"/>
              </a:lnSpc>
              <a:spcBef>
                <a:spcPct val="0"/>
              </a:spcBef>
              <a:spcAft>
                <a:spcPts val="1200"/>
              </a:spcAft>
              <a:buClrTx/>
              <a:buSzTx/>
              <a:buFont typeface="Wingdings" pitchFamily="2" charset="2"/>
              <a:buChar char="Ø"/>
              <a:tabLst/>
            </a:pPr>
            <a:r>
              <a:rPr kumimoji="0" lang="uk-UA"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відомості про умови розвитку та виховання дитини (бесіда з родичами);</a:t>
            </a:r>
            <a:endParaRPr kumimoji="0" lang="uk-UA" sz="2400" b="0" i="0" u="none" strike="noStrike" cap="none" normalizeH="0" baseline="0" dirty="0" smtClean="0">
              <a:ln>
                <a:noFill/>
              </a:ln>
              <a:solidFill>
                <a:schemeClr val="tx1"/>
              </a:solidFill>
              <a:effectLst/>
              <a:latin typeface="Arial" pitchFamily="34" charset="0"/>
              <a:cs typeface="Arial" pitchFamily="34" charset="0"/>
            </a:endParaRPr>
          </a:p>
          <a:p>
            <a:pPr marL="623888" marR="0" lvl="0" indent="-361950" algn="l" defTabSz="914400" rtl="0" eaLnBrk="0" fontAlgn="base" latinLnBrk="0" hangingPunct="0">
              <a:lnSpc>
                <a:spcPct val="100000"/>
              </a:lnSpc>
              <a:spcBef>
                <a:spcPct val="0"/>
              </a:spcBef>
              <a:spcAft>
                <a:spcPts val="1200"/>
              </a:spcAft>
              <a:buClrTx/>
              <a:buSzTx/>
              <a:buFont typeface="Wingdings" pitchFamily="2" charset="2"/>
              <a:buChar char="Ø"/>
              <a:tabLst/>
            </a:pPr>
            <a:r>
              <a:rPr kumimoji="0" lang="uk-UA"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аналіз ситуації соціального оточення дитини в школі (бесіда з учителями, відвідування уроків, спостереження за класом на перервах); </a:t>
            </a:r>
            <a:endParaRPr kumimoji="0" lang="uk-UA" sz="2400" b="0" i="0" u="none" strike="noStrike" cap="none" normalizeH="0" baseline="0" dirty="0" smtClean="0">
              <a:ln>
                <a:noFill/>
              </a:ln>
              <a:solidFill>
                <a:schemeClr val="tx1"/>
              </a:solidFill>
              <a:effectLst/>
              <a:latin typeface="Arial" pitchFamily="34" charset="0"/>
              <a:cs typeface="Arial" pitchFamily="34" charset="0"/>
            </a:endParaRPr>
          </a:p>
          <a:p>
            <a:pPr marL="623888" marR="0" lvl="0" indent="-361950" algn="l" defTabSz="914400" rtl="0" eaLnBrk="0" fontAlgn="base" latinLnBrk="0" hangingPunct="0">
              <a:lnSpc>
                <a:spcPct val="100000"/>
              </a:lnSpc>
              <a:spcBef>
                <a:spcPct val="0"/>
              </a:spcBef>
              <a:spcAft>
                <a:spcPts val="1200"/>
              </a:spcAft>
              <a:buClrTx/>
              <a:buSzTx/>
              <a:buFont typeface="Wingdings" pitchFamily="2" charset="2"/>
              <a:buChar char="Ø"/>
              <a:tabLst/>
            </a:pPr>
            <a:r>
              <a:rPr kumimoji="0" lang="uk-UA"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виявлення реальних труднощів.</a:t>
            </a:r>
            <a:endParaRPr kumimoji="0" lang="uk-UA" sz="2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кутник 1"/>
          <p:cNvSpPr/>
          <p:nvPr/>
        </p:nvSpPr>
        <p:spPr>
          <a:xfrm>
            <a:off x="2500298" y="357166"/>
            <a:ext cx="3581044" cy="523220"/>
          </a:xfrm>
          <a:prstGeom prst="rect">
            <a:avLst/>
          </a:prstGeom>
        </p:spPr>
        <p:txBody>
          <a:bodyPr wrap="none">
            <a:spAutoFit/>
          </a:bodyPr>
          <a:lstStyle/>
          <a:p>
            <a:pPr algn="ctr"/>
            <a:r>
              <a:rPr lang="ru-RU" sz="2800" b="1" dirty="0" smtClean="0">
                <a:latin typeface="Times New Roman" pitchFamily="18" charset="0"/>
                <a:cs typeface="Times New Roman" pitchFamily="18" charset="0"/>
              </a:rPr>
              <a:t>О</a:t>
            </a:r>
            <a:r>
              <a:rPr lang="uk-UA" sz="2800" b="1" dirty="0" err="1" smtClean="0">
                <a:latin typeface="Times New Roman" pitchFamily="18" charset="0"/>
                <a:cs typeface="Times New Roman" pitchFamily="18" charset="0"/>
              </a:rPr>
              <a:t>рганізаційний</a:t>
            </a:r>
            <a:r>
              <a:rPr lang="uk-UA" sz="2800" b="1" dirty="0" smtClean="0">
                <a:latin typeface="Times New Roman" pitchFamily="18" charset="0"/>
                <a:cs typeface="Times New Roman" pitchFamily="18" charset="0"/>
              </a:rPr>
              <a:t> етап</a:t>
            </a:r>
            <a:endParaRPr lang="uk-UA" sz="2800" dirty="0">
              <a:latin typeface="Times New Roman" pitchFamily="18" charset="0"/>
              <a:cs typeface="Times New Roman" pitchFamily="18" charset="0"/>
            </a:endParaRPr>
          </a:p>
        </p:txBody>
      </p:sp>
      <p:sp>
        <p:nvSpPr>
          <p:cNvPr id="3" name="Прямокутник 2"/>
          <p:cNvSpPr/>
          <p:nvPr/>
        </p:nvSpPr>
        <p:spPr>
          <a:xfrm>
            <a:off x="928662" y="1214422"/>
            <a:ext cx="7072362" cy="1687963"/>
          </a:xfrm>
          <a:prstGeom prst="rect">
            <a:avLst/>
          </a:prstGeom>
        </p:spPr>
        <p:txBody>
          <a:bodyPr wrap="square">
            <a:spAutoFit/>
          </a:bodyPr>
          <a:lstStyle/>
          <a:p>
            <a:pPr algn="just">
              <a:lnSpc>
                <a:spcPct val="150000"/>
              </a:lnSpc>
            </a:pPr>
            <a:r>
              <a:rPr lang="uk-UA" sz="2400" dirty="0" smtClean="0">
                <a:latin typeface="Times New Roman" pitchFamily="18" charset="0"/>
                <a:cs typeface="Times New Roman" pitchFamily="18" charset="0"/>
              </a:rPr>
              <a:t>А</a:t>
            </a:r>
            <a:r>
              <a:rPr lang="ru-RU" sz="2400" dirty="0" err="1" smtClean="0">
                <a:latin typeface="Times New Roman" pitchFamily="18" charset="0"/>
                <a:cs typeface="Times New Roman" pitchFamily="18" charset="0"/>
              </a:rPr>
              <a:t>наліз</a:t>
            </a:r>
            <a:r>
              <a:rPr lang="uk-UA" sz="2400" dirty="0" smtClean="0">
                <a:latin typeface="Times New Roman" pitchFamily="18" charset="0"/>
                <a:cs typeface="Times New Roman" pitchFamily="18" charset="0"/>
              </a:rPr>
              <a:t> інформації</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з</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позиції</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раннього</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виявлення</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порушень</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адаптації</a:t>
            </a:r>
            <a:r>
              <a:rPr lang="ru-RU" sz="2400" dirty="0" smtClean="0">
                <a:latin typeface="Times New Roman" pitchFamily="18" charset="0"/>
                <a:cs typeface="Times New Roman" pitchFamily="18" charset="0"/>
              </a:rPr>
              <a:t> та </a:t>
            </a:r>
            <a:r>
              <a:rPr lang="ru-RU" sz="2400" dirty="0" err="1" smtClean="0">
                <a:latin typeface="Times New Roman" pitchFamily="18" charset="0"/>
                <a:cs typeface="Times New Roman" pitchFamily="18" charset="0"/>
              </a:rPr>
              <a:t>соціалізації</a:t>
            </a:r>
            <a:r>
              <a:rPr lang="ru-RU" sz="2400" dirty="0" smtClean="0">
                <a:latin typeface="Times New Roman" pitchFamily="18" charset="0"/>
                <a:cs typeface="Times New Roman" pitchFamily="18" charset="0"/>
              </a:rPr>
              <a:t>.</a:t>
            </a:r>
          </a:p>
          <a:p>
            <a:pPr algn="just">
              <a:lnSpc>
                <a:spcPct val="150000"/>
              </a:lnSpc>
            </a:pPr>
            <a:endParaRPr lang="uk-UA" sz="2400" dirty="0">
              <a:latin typeface="Times New Roman" pitchFamily="18" charset="0"/>
              <a:cs typeface="Times New Roman" pitchFamily="18" charset="0"/>
            </a:endParaRPr>
          </a:p>
        </p:txBody>
      </p:sp>
      <p:sp>
        <p:nvSpPr>
          <p:cNvPr id="5" name="Прямокутник 4"/>
          <p:cNvSpPr/>
          <p:nvPr/>
        </p:nvSpPr>
        <p:spPr>
          <a:xfrm>
            <a:off x="1643042" y="2714620"/>
            <a:ext cx="5929354" cy="2646878"/>
          </a:xfrm>
          <a:prstGeom prst="rect">
            <a:avLst/>
          </a:prstGeom>
        </p:spPr>
        <p:txBody>
          <a:bodyPr wrap="square">
            <a:spAutoFit/>
          </a:bodyPr>
          <a:lstStyle/>
          <a:p>
            <a:pPr lvl="0" fontAlgn="base">
              <a:spcBef>
                <a:spcPct val="0"/>
              </a:spcBef>
              <a:spcAft>
                <a:spcPts val="1200"/>
              </a:spcAft>
            </a:pPr>
            <a:r>
              <a:rPr lang="ru-RU" b="1" dirty="0" err="1" smtClean="0">
                <a:latin typeface="Times New Roman" pitchFamily="18" charset="0"/>
                <a:ea typeface="Calibri" pitchFamily="34" charset="0"/>
                <a:cs typeface="Times New Roman" pitchFamily="18" charset="0"/>
              </a:rPr>
              <a:t>Необхідну</a:t>
            </a:r>
            <a:r>
              <a:rPr lang="ru-RU" b="1" dirty="0" smtClean="0">
                <a:latin typeface="Times New Roman" pitchFamily="18" charset="0"/>
                <a:ea typeface="Calibri" pitchFamily="34" charset="0"/>
                <a:cs typeface="Times New Roman" pitchFamily="18" charset="0"/>
              </a:rPr>
              <a:t> </a:t>
            </a:r>
            <a:r>
              <a:rPr lang="ru-RU" b="1" dirty="0" err="1" smtClean="0">
                <a:latin typeface="Times New Roman" pitchFamily="18" charset="0"/>
                <a:ea typeface="Calibri" pitchFamily="34" charset="0"/>
                <a:cs typeface="Times New Roman" pitchFamily="18" charset="0"/>
              </a:rPr>
              <a:t>інформацію</a:t>
            </a:r>
            <a:r>
              <a:rPr lang="ru-RU" b="1" dirty="0" smtClean="0">
                <a:latin typeface="Times New Roman" pitchFamily="18" charset="0"/>
                <a:ea typeface="Calibri" pitchFamily="34" charset="0"/>
                <a:cs typeface="Times New Roman" pitchFamily="18" charset="0"/>
              </a:rPr>
              <a:t> ми </a:t>
            </a:r>
            <a:r>
              <a:rPr lang="ru-RU" b="1" dirty="0" err="1" smtClean="0">
                <a:latin typeface="Times New Roman" pitchFamily="18" charset="0"/>
                <a:ea typeface="Calibri" pitchFamily="34" charset="0"/>
                <a:cs typeface="Times New Roman" pitchFamily="18" charset="0"/>
              </a:rPr>
              <a:t>отримуємо</a:t>
            </a:r>
            <a:r>
              <a:rPr lang="ru-RU" b="1" dirty="0" smtClean="0">
                <a:latin typeface="Times New Roman" pitchFamily="18" charset="0"/>
                <a:ea typeface="Calibri" pitchFamily="34" charset="0"/>
                <a:cs typeface="Times New Roman" pitchFamily="18" charset="0"/>
              </a:rPr>
              <a:t>, </a:t>
            </a:r>
            <a:r>
              <a:rPr lang="ru-RU" b="1" dirty="0" err="1" smtClean="0">
                <a:latin typeface="Times New Roman" pitchFamily="18" charset="0"/>
                <a:ea typeface="Calibri" pitchFamily="34" charset="0"/>
                <a:cs typeface="Times New Roman" pitchFamily="18" charset="0"/>
              </a:rPr>
              <a:t>використовуючи</a:t>
            </a:r>
            <a:r>
              <a:rPr lang="ru-RU" b="1" dirty="0" smtClean="0">
                <a:latin typeface="Times New Roman" pitchFamily="18" charset="0"/>
                <a:ea typeface="Calibri" pitchFamily="34" charset="0"/>
                <a:cs typeface="Times New Roman" pitchFamily="18" charset="0"/>
              </a:rPr>
              <a:t> </a:t>
            </a:r>
            <a:r>
              <a:rPr lang="ru-RU" b="1" dirty="0" err="1" smtClean="0">
                <a:latin typeface="Times New Roman" pitchFamily="18" charset="0"/>
                <a:ea typeface="Calibri" pitchFamily="34" charset="0"/>
                <a:cs typeface="Times New Roman" pitchFamily="18" charset="0"/>
              </a:rPr>
              <a:t>такі</a:t>
            </a:r>
            <a:r>
              <a:rPr lang="ru-RU" b="1" dirty="0" smtClean="0">
                <a:latin typeface="Times New Roman" pitchFamily="18" charset="0"/>
                <a:ea typeface="Calibri" pitchFamily="34" charset="0"/>
                <a:cs typeface="Times New Roman" pitchFamily="18" charset="0"/>
              </a:rPr>
              <a:t> </a:t>
            </a:r>
            <a:r>
              <a:rPr lang="ru-RU" b="1" dirty="0" err="1" smtClean="0">
                <a:latin typeface="Times New Roman" pitchFamily="18" charset="0"/>
                <a:ea typeface="Calibri" pitchFamily="34" charset="0"/>
                <a:cs typeface="Times New Roman" pitchFamily="18" charset="0"/>
              </a:rPr>
              <a:t>методи</a:t>
            </a:r>
            <a:r>
              <a:rPr lang="ru-RU" b="1" dirty="0" smtClean="0">
                <a:latin typeface="Times New Roman" pitchFamily="18" charset="0"/>
                <a:ea typeface="Calibri" pitchFamily="34" charset="0"/>
                <a:cs typeface="Times New Roman" pitchFamily="18" charset="0"/>
              </a:rPr>
              <a:t>, як: </a:t>
            </a:r>
            <a:endParaRPr lang="uk-UA" b="1" dirty="0" smtClean="0">
              <a:latin typeface="Arial" pitchFamily="34" charset="0"/>
              <a:cs typeface="Arial" pitchFamily="34" charset="0"/>
            </a:endParaRPr>
          </a:p>
          <a:p>
            <a:pPr marL="623888" lvl="0" indent="-260350" eaLnBrk="0" fontAlgn="base" hangingPunct="0">
              <a:spcBef>
                <a:spcPct val="0"/>
              </a:spcBef>
              <a:spcAft>
                <a:spcPts val="1200"/>
              </a:spcAft>
              <a:buFont typeface="Wingdings" pitchFamily="2" charset="2"/>
              <a:buChar char="Ø"/>
            </a:pPr>
            <a:r>
              <a:rPr lang="en-US" dirty="0" smtClean="0">
                <a:latin typeface="Times New Roman" pitchFamily="18" charset="0"/>
                <a:ea typeface="Calibri" pitchFamily="34" charset="0"/>
                <a:cs typeface="Times New Roman" pitchFamily="18" charset="0"/>
              </a:rPr>
              <a:t> </a:t>
            </a:r>
            <a:r>
              <a:rPr lang="uk-UA" dirty="0" smtClean="0">
                <a:latin typeface="Times New Roman" pitchFamily="18" charset="0"/>
                <a:ea typeface="Calibri" pitchFamily="34" charset="0"/>
                <a:cs typeface="Times New Roman" pitchFamily="18" charset="0"/>
              </a:rPr>
              <a:t>с</a:t>
            </a:r>
            <a:r>
              <a:rPr lang="ru-RU" dirty="0" err="1" smtClean="0">
                <a:latin typeface="Times New Roman" pitchFamily="18" charset="0"/>
                <a:ea typeface="Calibri" pitchFamily="34" charset="0"/>
                <a:cs typeface="Times New Roman" pitchFamily="18" charset="0"/>
              </a:rPr>
              <a:t>постереження</a:t>
            </a:r>
            <a:r>
              <a:rPr lang="ru-RU" dirty="0" smtClean="0">
                <a:latin typeface="Times New Roman" pitchFamily="18" charset="0"/>
                <a:ea typeface="Calibri" pitchFamily="34" charset="0"/>
                <a:cs typeface="Times New Roman" pitchFamily="18" charset="0"/>
              </a:rPr>
              <a:t>;</a:t>
            </a:r>
            <a:endParaRPr lang="uk-UA" dirty="0" smtClean="0">
              <a:latin typeface="Arial" pitchFamily="34" charset="0"/>
              <a:cs typeface="Arial" pitchFamily="34" charset="0"/>
            </a:endParaRPr>
          </a:p>
          <a:p>
            <a:pPr marL="623888" lvl="0" indent="-260350" eaLnBrk="0" fontAlgn="base" hangingPunct="0">
              <a:spcBef>
                <a:spcPct val="0"/>
              </a:spcBef>
              <a:spcAft>
                <a:spcPts val="1200"/>
              </a:spcAft>
              <a:buFont typeface="Wingdings" pitchFamily="2" charset="2"/>
              <a:buChar char="Ø"/>
            </a:pPr>
            <a:r>
              <a:rPr lang="en-US" dirty="0" smtClean="0">
                <a:latin typeface="Times New Roman" pitchFamily="18" charset="0"/>
                <a:ea typeface="Calibri" pitchFamily="34" charset="0"/>
                <a:cs typeface="Times New Roman" pitchFamily="18" charset="0"/>
              </a:rPr>
              <a:t> </a:t>
            </a:r>
            <a:r>
              <a:rPr lang="uk-UA" dirty="0" smtClean="0">
                <a:latin typeface="Times New Roman" pitchFamily="18" charset="0"/>
                <a:ea typeface="Calibri" pitchFamily="34" charset="0"/>
                <a:cs typeface="Times New Roman" pitchFamily="18" charset="0"/>
              </a:rPr>
              <a:t>а</a:t>
            </a:r>
            <a:r>
              <a:rPr lang="ru-RU" dirty="0" err="1" smtClean="0">
                <a:latin typeface="Times New Roman" pitchFamily="18" charset="0"/>
                <a:ea typeface="Calibri" pitchFamily="34" charset="0"/>
                <a:cs typeface="Times New Roman" pitchFamily="18" charset="0"/>
              </a:rPr>
              <a:t>наліз</a:t>
            </a:r>
            <a:r>
              <a:rPr lang="ru-RU" dirty="0" smtClean="0">
                <a:latin typeface="Times New Roman" pitchFamily="18" charset="0"/>
                <a:ea typeface="Calibri" pitchFamily="34" charset="0"/>
                <a:cs typeface="Times New Roman" pitchFamily="18" charset="0"/>
              </a:rPr>
              <a:t> </a:t>
            </a:r>
            <a:r>
              <a:rPr lang="ru-RU" dirty="0" err="1" smtClean="0">
                <a:latin typeface="Times New Roman" pitchFamily="18" charset="0"/>
                <a:ea typeface="Calibri" pitchFamily="34" charset="0"/>
                <a:cs typeface="Times New Roman" pitchFamily="18" charset="0"/>
              </a:rPr>
              <a:t>інформації</a:t>
            </a:r>
            <a:r>
              <a:rPr lang="ru-RU" dirty="0" smtClean="0">
                <a:latin typeface="Times New Roman" pitchFamily="18" charset="0"/>
                <a:ea typeface="Calibri" pitchFamily="34" charset="0"/>
                <a:cs typeface="Times New Roman" pitchFamily="18" charset="0"/>
              </a:rPr>
              <a:t> про </a:t>
            </a:r>
            <a:r>
              <a:rPr lang="ru-RU" dirty="0" err="1" smtClean="0">
                <a:latin typeface="Times New Roman" pitchFamily="18" charset="0"/>
                <a:ea typeface="Calibri" pitchFamily="34" charset="0"/>
                <a:cs typeface="Times New Roman" pitchFamily="18" charset="0"/>
              </a:rPr>
              <a:t>сім'ю</a:t>
            </a:r>
            <a:r>
              <a:rPr lang="ru-RU" dirty="0" smtClean="0">
                <a:latin typeface="Times New Roman" pitchFamily="18" charset="0"/>
                <a:ea typeface="Calibri" pitchFamily="34" charset="0"/>
                <a:cs typeface="Times New Roman" pitchFamily="18" charset="0"/>
              </a:rPr>
              <a:t> </a:t>
            </a:r>
            <a:r>
              <a:rPr lang="ru-RU" dirty="0" err="1" smtClean="0">
                <a:latin typeface="Times New Roman" pitchFamily="18" charset="0"/>
                <a:ea typeface="Calibri" pitchFamily="34" charset="0"/>
                <a:cs typeface="Times New Roman" pitchFamily="18" charset="0"/>
              </a:rPr>
              <a:t>з</a:t>
            </a:r>
            <a:r>
              <a:rPr lang="ru-RU" dirty="0" smtClean="0">
                <a:latin typeface="Times New Roman" pitchFamily="18" charset="0"/>
                <a:ea typeface="Calibri" pitchFamily="34" charset="0"/>
                <a:cs typeface="Times New Roman" pitchFamily="18" charset="0"/>
              </a:rPr>
              <a:t> </a:t>
            </a:r>
            <a:r>
              <a:rPr lang="ru-RU" dirty="0" err="1" smtClean="0">
                <a:latin typeface="Times New Roman" pitchFamily="18" charset="0"/>
                <a:ea typeface="Calibri" pitchFamily="34" charset="0"/>
                <a:cs typeface="Times New Roman" pitchFamily="18" charset="0"/>
              </a:rPr>
              <a:t>документів</a:t>
            </a:r>
            <a:r>
              <a:rPr lang="ru-RU" dirty="0" smtClean="0">
                <a:latin typeface="Times New Roman" pitchFamily="18" charset="0"/>
                <a:ea typeface="Calibri" pitchFamily="34" charset="0"/>
                <a:cs typeface="Times New Roman" pitchFamily="18" charset="0"/>
              </a:rPr>
              <a:t>,</a:t>
            </a:r>
            <a:endParaRPr lang="uk-UA" dirty="0" smtClean="0">
              <a:latin typeface="Arial" pitchFamily="34" charset="0"/>
              <a:cs typeface="Arial" pitchFamily="34" charset="0"/>
            </a:endParaRPr>
          </a:p>
          <a:p>
            <a:pPr marL="623888" lvl="0" indent="-260350" eaLnBrk="0" fontAlgn="base" hangingPunct="0">
              <a:spcBef>
                <a:spcPct val="0"/>
              </a:spcBef>
              <a:spcAft>
                <a:spcPts val="1200"/>
              </a:spcAft>
              <a:buFont typeface="Wingdings" pitchFamily="2" charset="2"/>
              <a:buChar char="Ø"/>
            </a:pPr>
            <a:r>
              <a:rPr lang="ru-RU" dirty="0" smtClean="0">
                <a:latin typeface="Times New Roman" pitchFamily="18" charset="0"/>
                <a:ea typeface="Calibri" pitchFamily="34" charset="0"/>
                <a:cs typeface="Times New Roman" pitchFamily="18" charset="0"/>
              </a:rPr>
              <a:t> </a:t>
            </a:r>
            <a:r>
              <a:rPr lang="ru-RU" dirty="0" err="1" smtClean="0">
                <a:latin typeface="Times New Roman" pitchFamily="18" charset="0"/>
                <a:ea typeface="Calibri" pitchFamily="34" charset="0"/>
                <a:cs typeface="Times New Roman" pitchFamily="18" charset="0"/>
              </a:rPr>
              <a:t>бесіди</a:t>
            </a:r>
            <a:r>
              <a:rPr lang="ru-RU" dirty="0" smtClean="0">
                <a:latin typeface="Times New Roman" pitchFamily="18" charset="0"/>
                <a:ea typeface="Calibri" pitchFamily="34" charset="0"/>
                <a:cs typeface="Times New Roman" pitchFamily="18" charset="0"/>
              </a:rPr>
              <a:t>, </a:t>
            </a:r>
            <a:r>
              <a:rPr lang="ru-RU" dirty="0" err="1" smtClean="0">
                <a:latin typeface="Times New Roman" pitchFamily="18" charset="0"/>
                <a:ea typeface="Calibri" pitchFamily="34" charset="0"/>
                <a:cs typeface="Times New Roman" pitchFamily="18" charset="0"/>
              </a:rPr>
              <a:t>опитування</a:t>
            </a:r>
            <a:r>
              <a:rPr lang="ru-RU" dirty="0" smtClean="0">
                <a:latin typeface="Times New Roman" pitchFamily="18" charset="0"/>
                <a:ea typeface="Calibri" pitchFamily="34" charset="0"/>
                <a:cs typeface="Times New Roman" pitchFamily="18" charset="0"/>
              </a:rPr>
              <a:t>,</a:t>
            </a:r>
          </a:p>
          <a:p>
            <a:pPr marL="623888" lvl="0" indent="-260350" eaLnBrk="0" fontAlgn="base" hangingPunct="0">
              <a:spcBef>
                <a:spcPct val="0"/>
              </a:spcBef>
              <a:spcAft>
                <a:spcPts val="1200"/>
              </a:spcAft>
              <a:buFont typeface="Wingdings" pitchFamily="2" charset="2"/>
              <a:buChar char="Ø"/>
            </a:pPr>
            <a:r>
              <a:rPr lang="ru-RU" dirty="0" smtClean="0">
                <a:latin typeface="Times New Roman" pitchFamily="18" charset="0"/>
                <a:ea typeface="Calibri" pitchFamily="34" charset="0"/>
                <a:cs typeface="Times New Roman" pitchFamily="18" charset="0"/>
              </a:rPr>
              <a:t> </a:t>
            </a:r>
            <a:r>
              <a:rPr lang="ru-RU" dirty="0" err="1" smtClean="0">
                <a:latin typeface="Times New Roman" pitchFamily="18" charset="0"/>
                <a:ea typeface="Calibri" pitchFamily="34" charset="0"/>
                <a:cs typeface="Times New Roman" pitchFamily="18" charset="0"/>
              </a:rPr>
              <a:t>методи</a:t>
            </a:r>
            <a:r>
              <a:rPr lang="ru-RU" dirty="0" smtClean="0">
                <a:latin typeface="Times New Roman" pitchFamily="18" charset="0"/>
                <a:ea typeface="Calibri" pitchFamily="34" charset="0"/>
                <a:cs typeface="Times New Roman" pitchFamily="18" charset="0"/>
              </a:rPr>
              <a:t> </a:t>
            </a:r>
            <a:r>
              <a:rPr lang="ru-RU" dirty="0" err="1" smtClean="0">
                <a:latin typeface="Times New Roman" pitchFamily="18" charset="0"/>
                <a:ea typeface="Calibri" pitchFamily="34" charset="0"/>
                <a:cs typeface="Times New Roman" pitchFamily="18" charset="0"/>
              </a:rPr>
              <a:t>психологічної</a:t>
            </a:r>
            <a:r>
              <a:rPr lang="ru-RU" dirty="0" smtClean="0">
                <a:latin typeface="Times New Roman" pitchFamily="18" charset="0"/>
                <a:ea typeface="Calibri" pitchFamily="34" charset="0"/>
                <a:cs typeface="Times New Roman" pitchFamily="18" charset="0"/>
              </a:rPr>
              <a:t> </a:t>
            </a:r>
            <a:r>
              <a:rPr lang="ru-RU" dirty="0" err="1" smtClean="0">
                <a:latin typeface="Times New Roman" pitchFamily="18" charset="0"/>
                <a:ea typeface="Calibri" pitchFamily="34" charset="0"/>
                <a:cs typeface="Times New Roman" pitchFamily="18" charset="0"/>
              </a:rPr>
              <a:t>діагностики</a:t>
            </a:r>
            <a:r>
              <a:rPr lang="ru-RU" dirty="0" smtClean="0">
                <a:latin typeface="Times New Roman" pitchFamily="18" charset="0"/>
                <a:ea typeface="Calibri" pitchFamily="34" charset="0"/>
                <a:cs typeface="Times New Roman" pitchFamily="18" charset="0"/>
              </a:rPr>
              <a:t> (тести, проект</a:t>
            </a:r>
            <a:r>
              <a:rPr lang="uk-UA" dirty="0" err="1" smtClean="0">
                <a:latin typeface="Times New Roman" pitchFamily="18" charset="0"/>
                <a:ea typeface="Calibri" pitchFamily="34" charset="0"/>
                <a:cs typeface="Times New Roman" pitchFamily="18" charset="0"/>
              </a:rPr>
              <a:t>ив</a:t>
            </a:r>
            <a:r>
              <a:rPr lang="ru-RU" dirty="0" err="1" smtClean="0">
                <a:latin typeface="Times New Roman" pitchFamily="18" charset="0"/>
                <a:ea typeface="Calibri" pitchFamily="34" charset="0"/>
                <a:cs typeface="Times New Roman" pitchFamily="18" charset="0"/>
              </a:rPr>
              <a:t>ні</a:t>
            </a:r>
            <a:r>
              <a:rPr lang="ru-RU" dirty="0" smtClean="0">
                <a:latin typeface="Times New Roman" pitchFamily="18" charset="0"/>
                <a:ea typeface="Calibri" pitchFamily="34" charset="0"/>
                <a:cs typeface="Times New Roman" pitchFamily="18" charset="0"/>
              </a:rPr>
              <a:t> методики </a:t>
            </a:r>
            <a:r>
              <a:rPr lang="ru-RU" dirty="0" err="1" smtClean="0">
                <a:latin typeface="Times New Roman" pitchFamily="18" charset="0"/>
                <a:ea typeface="Calibri" pitchFamily="34" charset="0"/>
                <a:cs typeface="Times New Roman" pitchFamily="18" charset="0"/>
              </a:rPr>
              <a:t>і</a:t>
            </a:r>
            <a:r>
              <a:rPr lang="ru-RU" dirty="0" smtClean="0">
                <a:latin typeface="Times New Roman" pitchFamily="18" charset="0"/>
                <a:ea typeface="Calibri" pitchFamily="34" charset="0"/>
                <a:cs typeface="Times New Roman" pitchFamily="18" charset="0"/>
              </a:rPr>
              <a:t> т.д.).</a:t>
            </a:r>
            <a:r>
              <a:rPr lang="uk-UA" dirty="0" smtClean="0">
                <a:latin typeface="Arial" pitchFamily="34" charset="0"/>
                <a:cs typeface="Arial" pitchFamily="34" charset="0"/>
              </a:rPr>
              <a:t> </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Rectangle 1"/>
          <p:cNvSpPr>
            <a:spLocks noChangeArrowheads="1"/>
          </p:cNvSpPr>
          <p:nvPr/>
        </p:nvSpPr>
        <p:spPr bwMode="auto">
          <a:xfrm>
            <a:off x="500034" y="285728"/>
            <a:ext cx="8358246" cy="544764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ts val="1200"/>
              </a:spcAft>
              <a:buClrTx/>
              <a:buSzTx/>
              <a:buFontTx/>
              <a:buNone/>
              <a:tabLst/>
            </a:pPr>
            <a:r>
              <a:rPr kumimoji="0" lang="ru-RU" sz="24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При </a:t>
            </a:r>
            <a:r>
              <a:rPr kumimoji="0" lang="ru-RU" sz="24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аналізі</a:t>
            </a:r>
            <a:r>
              <a:rPr kumimoji="0" lang="ru-RU" sz="24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4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первинної</a:t>
            </a:r>
            <a:r>
              <a:rPr kumimoji="0" lang="ru-RU" sz="24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4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діагностики</a:t>
            </a:r>
            <a:r>
              <a:rPr kumimoji="0" lang="ru-RU" sz="24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4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результатів</a:t>
            </a:r>
            <a:r>
              <a:rPr kumimoji="0" lang="ru-RU" sz="24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4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спостережень</a:t>
            </a:r>
            <a:r>
              <a:rPr kumimoji="0" lang="ru-RU" sz="24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4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особливу</a:t>
            </a:r>
            <a:r>
              <a:rPr kumimoji="0" lang="ru-RU" sz="24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4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увагу</a:t>
            </a:r>
            <a:r>
              <a:rPr kumimoji="0" lang="ru-RU" sz="24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4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звертаємо</a:t>
            </a:r>
            <a:r>
              <a:rPr kumimoji="0" lang="ru-RU" sz="24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на: </a:t>
            </a:r>
            <a:endParaRPr kumimoji="0" lang="uk-UA" sz="2400" b="1" i="0" u="none" strike="noStrike" cap="none" normalizeH="0" baseline="0" dirty="0" smtClean="0">
              <a:ln>
                <a:noFill/>
              </a:ln>
              <a:solidFill>
                <a:schemeClr val="tx1"/>
              </a:solidFill>
              <a:effectLst/>
              <a:latin typeface="Arial" pitchFamily="34" charset="0"/>
              <a:cs typeface="Arial" pitchFamily="34" charset="0"/>
            </a:endParaRPr>
          </a:p>
          <a:p>
            <a:pPr marL="711200" marR="0" lvl="0" indent="-347663" algn="just" defTabSz="914400" rtl="0" eaLnBrk="0" fontAlgn="base" latinLnBrk="0" hangingPunct="0">
              <a:lnSpc>
                <a:spcPct val="100000"/>
              </a:lnSpc>
              <a:spcBef>
                <a:spcPct val="0"/>
              </a:spcBef>
              <a:spcAft>
                <a:spcPts val="1200"/>
              </a:spcAft>
              <a:buClrTx/>
              <a:buSzTx/>
              <a:buFont typeface="Wingdings" pitchFamily="2" charset="2"/>
              <a:buChar char="Ø"/>
              <a:tabLst/>
            </a:pPr>
            <a:r>
              <a:rPr kumimoji="0" lang="uk-UA"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відставання в розвитку (соціальному, емоційному, інтелектуальному і особистісному); </a:t>
            </a:r>
            <a:endParaRPr kumimoji="0" lang="uk-UA" sz="2400" b="0" i="0" u="none" strike="noStrike" cap="none" normalizeH="0" baseline="0" dirty="0" smtClean="0">
              <a:ln>
                <a:noFill/>
              </a:ln>
              <a:solidFill>
                <a:schemeClr val="tx1"/>
              </a:solidFill>
              <a:effectLst/>
              <a:latin typeface="Arial" pitchFamily="34" charset="0"/>
              <a:cs typeface="Arial" pitchFamily="34" charset="0"/>
            </a:endParaRPr>
          </a:p>
          <a:p>
            <a:pPr marL="711200" marR="0" lvl="0" indent="-347663" algn="just" defTabSz="914400" rtl="0" eaLnBrk="0" fontAlgn="base" latinLnBrk="0" hangingPunct="0">
              <a:lnSpc>
                <a:spcPct val="100000"/>
              </a:lnSpc>
              <a:spcBef>
                <a:spcPct val="0"/>
              </a:spcBef>
              <a:spcAft>
                <a:spcPts val="1200"/>
              </a:spcAft>
              <a:buClrTx/>
              <a:buSzTx/>
              <a:buFont typeface="Wingdings" pitchFamily="2" charset="2"/>
              <a:buChar char="Ø"/>
              <a:tabLst/>
            </a:pPr>
            <a:r>
              <a:rPr kumimoji="0" lang="uk-UA"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наявність  хронічних захворювань; </a:t>
            </a:r>
            <a:endParaRPr kumimoji="0" lang="uk-UA" sz="2400" b="0" i="0" u="none" strike="noStrike" cap="none" normalizeH="0" baseline="0" dirty="0" smtClean="0">
              <a:ln>
                <a:noFill/>
              </a:ln>
              <a:solidFill>
                <a:schemeClr val="tx1"/>
              </a:solidFill>
              <a:effectLst/>
              <a:latin typeface="Arial" pitchFamily="34" charset="0"/>
              <a:cs typeface="Arial" pitchFamily="34" charset="0"/>
            </a:endParaRPr>
          </a:p>
          <a:p>
            <a:pPr marL="711200" marR="0" lvl="0" indent="-347663" algn="just" defTabSz="914400" rtl="0" eaLnBrk="0" fontAlgn="base" latinLnBrk="0" hangingPunct="0">
              <a:lnSpc>
                <a:spcPct val="100000"/>
              </a:lnSpc>
              <a:spcBef>
                <a:spcPct val="0"/>
              </a:spcBef>
              <a:spcAft>
                <a:spcPts val="1200"/>
              </a:spcAft>
              <a:buClrTx/>
              <a:buSzTx/>
              <a:buFont typeface="Wingdings" pitchFamily="2" charset="2"/>
              <a:buChar char="Ø"/>
              <a:tabLst/>
            </a:pPr>
            <a:r>
              <a:rPr kumimoji="0" lang="uk-UA"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висока тривожність, страхи; </a:t>
            </a:r>
            <a:endParaRPr kumimoji="0" lang="uk-UA" sz="2400" b="0" i="0" u="none" strike="noStrike" cap="none" normalizeH="0" baseline="0" dirty="0" smtClean="0">
              <a:ln>
                <a:noFill/>
              </a:ln>
              <a:solidFill>
                <a:schemeClr val="tx1"/>
              </a:solidFill>
              <a:effectLst/>
              <a:latin typeface="Arial" pitchFamily="34" charset="0"/>
              <a:cs typeface="Arial" pitchFamily="34" charset="0"/>
            </a:endParaRPr>
          </a:p>
          <a:p>
            <a:pPr marL="711200" marR="0" lvl="0" indent="-347663" algn="just" defTabSz="914400" rtl="0" eaLnBrk="0" fontAlgn="base" latinLnBrk="0" hangingPunct="0">
              <a:lnSpc>
                <a:spcPct val="100000"/>
              </a:lnSpc>
              <a:spcBef>
                <a:spcPct val="0"/>
              </a:spcBef>
              <a:spcAft>
                <a:spcPts val="1200"/>
              </a:spcAft>
              <a:buClrTx/>
              <a:buSzTx/>
              <a:buFont typeface="Wingdings" pitchFamily="2" charset="2"/>
              <a:buChar char="Ø"/>
              <a:tabLst/>
            </a:pPr>
            <a:r>
              <a:rPr kumimoji="0" lang="uk-UA"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емоційна неадекватність;</a:t>
            </a:r>
            <a:endParaRPr kumimoji="0" lang="uk-UA" sz="2400" b="0" i="0" u="none" strike="noStrike" cap="none" normalizeH="0" baseline="0" dirty="0" smtClean="0">
              <a:ln>
                <a:noFill/>
              </a:ln>
              <a:solidFill>
                <a:schemeClr val="tx1"/>
              </a:solidFill>
              <a:effectLst/>
              <a:latin typeface="Arial" pitchFamily="34" charset="0"/>
              <a:cs typeface="Arial" pitchFamily="34" charset="0"/>
            </a:endParaRPr>
          </a:p>
          <a:p>
            <a:pPr marL="711200" marR="0" lvl="0" indent="-347663" algn="just" defTabSz="914400" rtl="0" eaLnBrk="0" fontAlgn="base" latinLnBrk="0" hangingPunct="0">
              <a:lnSpc>
                <a:spcPct val="100000"/>
              </a:lnSpc>
              <a:spcBef>
                <a:spcPct val="0"/>
              </a:spcBef>
              <a:spcAft>
                <a:spcPts val="1200"/>
              </a:spcAft>
              <a:buClrTx/>
              <a:buSzTx/>
              <a:buFont typeface="Wingdings" pitchFamily="2" charset="2"/>
              <a:buChar char="Ø"/>
              <a:tabLst/>
            </a:pPr>
            <a:r>
              <a:rPr kumimoji="0" lang="uk-UA"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прояви депресії (теми сірості, кінця життя, "все погано", відсутність кольоровості в описах або малюнках та ін.);</a:t>
            </a:r>
            <a:endParaRPr kumimoji="0" lang="uk-UA" sz="2400" b="0" i="0" u="none" strike="noStrike" cap="none" normalizeH="0" baseline="0" dirty="0" smtClean="0">
              <a:ln>
                <a:noFill/>
              </a:ln>
              <a:solidFill>
                <a:schemeClr val="tx1"/>
              </a:solidFill>
              <a:effectLst/>
              <a:latin typeface="Arial" pitchFamily="34" charset="0"/>
              <a:cs typeface="Arial" pitchFamily="34" charset="0"/>
            </a:endParaRPr>
          </a:p>
          <a:p>
            <a:pPr marL="711200" marR="0" lvl="0" indent="-347663" algn="just" defTabSz="914400" rtl="0" eaLnBrk="0" fontAlgn="base" latinLnBrk="0" hangingPunct="0">
              <a:lnSpc>
                <a:spcPct val="100000"/>
              </a:lnSpc>
              <a:spcBef>
                <a:spcPct val="0"/>
              </a:spcBef>
              <a:spcAft>
                <a:spcPts val="1200"/>
              </a:spcAft>
              <a:buClrTx/>
              <a:buSzTx/>
              <a:buFont typeface="Wingdings" pitchFamily="2" charset="2"/>
              <a:buChar char="Ø"/>
              <a:tabLst/>
            </a:pPr>
            <a:r>
              <a:rPr kumimoji="0" lang="uk-UA"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наявність невротичних станів (гризе нігті, гойдається, є </a:t>
            </a:r>
            <a:r>
              <a:rPr kumimoji="0" lang="uk-UA"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тіки</a:t>
            </a:r>
            <a:r>
              <a:rPr kumimoji="0" lang="uk-UA"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заїкання, намотує волосся на палець під час діагностики тощо);</a:t>
            </a:r>
            <a:endParaRPr kumimoji="0" lang="uk-UA" sz="2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Rectangle 1"/>
          <p:cNvSpPr>
            <a:spLocks noChangeArrowheads="1"/>
          </p:cNvSpPr>
          <p:nvPr/>
        </p:nvSpPr>
        <p:spPr bwMode="auto">
          <a:xfrm>
            <a:off x="428596" y="714356"/>
            <a:ext cx="8215370" cy="424731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ts val="1200"/>
              </a:spcAft>
              <a:buClrTx/>
              <a:buSzTx/>
              <a:buFontTx/>
              <a:buNone/>
              <a:tabLst/>
            </a:pPr>
            <a:r>
              <a:rPr kumimoji="0" lang="ru-RU" sz="24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При </a:t>
            </a:r>
            <a:r>
              <a:rPr kumimoji="0" lang="ru-RU" sz="24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аналізі</a:t>
            </a:r>
            <a:r>
              <a:rPr kumimoji="0" lang="ru-RU" sz="24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4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первинної</a:t>
            </a:r>
            <a:r>
              <a:rPr kumimoji="0" lang="ru-RU" sz="24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4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діагностики</a:t>
            </a:r>
            <a:r>
              <a:rPr kumimoji="0" lang="ru-RU" sz="24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4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результатів</a:t>
            </a:r>
            <a:r>
              <a:rPr kumimoji="0" lang="ru-RU" sz="24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4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спостережень</a:t>
            </a:r>
            <a:r>
              <a:rPr kumimoji="0" lang="ru-RU" sz="24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4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особливу</a:t>
            </a:r>
            <a:r>
              <a:rPr kumimoji="0" lang="ru-RU" sz="24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4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увагу</a:t>
            </a:r>
            <a:r>
              <a:rPr kumimoji="0" lang="ru-RU" sz="24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4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звертаємо</a:t>
            </a:r>
            <a:r>
              <a:rPr kumimoji="0" lang="ru-RU" sz="24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на: </a:t>
            </a:r>
            <a:endParaRPr kumimoji="0" lang="uk-UA" sz="2400" b="1" i="0" u="none" strike="noStrike" cap="none" normalizeH="0" baseline="0" dirty="0" smtClean="0">
              <a:ln>
                <a:noFill/>
              </a:ln>
              <a:solidFill>
                <a:schemeClr val="tx1"/>
              </a:solidFill>
              <a:effectLst/>
              <a:latin typeface="Arial" pitchFamily="34" charset="0"/>
              <a:cs typeface="Arial" pitchFamily="34" charset="0"/>
            </a:endParaRPr>
          </a:p>
          <a:p>
            <a:pPr marL="711200" marR="0" lvl="0" indent="-347663" algn="just" defTabSz="914400" rtl="0" eaLnBrk="0" fontAlgn="base" latinLnBrk="0" hangingPunct="0">
              <a:lnSpc>
                <a:spcPct val="100000"/>
              </a:lnSpc>
              <a:spcBef>
                <a:spcPct val="0"/>
              </a:spcBef>
              <a:spcAft>
                <a:spcPts val="1200"/>
              </a:spcAft>
              <a:buClrTx/>
              <a:buSzTx/>
              <a:buFont typeface="Wingdings" pitchFamily="2" charset="2"/>
              <a:buChar char="Ø"/>
              <a:tabLst/>
            </a:pPr>
            <a:r>
              <a:rPr kumimoji="0" lang="uk-UA"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незадоволеність базових потреб: дитина голодна (у відповідях все зводиться до їжі), втомлена (у відповідях багато астенії, багато питань пропускаються, немає сил), запущений зовнішній вигляд (дитина брудна, одяг не відповідає сезону, розміром і ін.); </a:t>
            </a:r>
            <a:endParaRPr kumimoji="0" lang="uk-UA" sz="2400" b="0" i="0" u="none" strike="noStrike" cap="none" normalizeH="0" baseline="0" dirty="0" smtClean="0">
              <a:ln>
                <a:noFill/>
              </a:ln>
              <a:solidFill>
                <a:schemeClr val="tx1"/>
              </a:solidFill>
              <a:effectLst/>
              <a:latin typeface="Arial" pitchFamily="34" charset="0"/>
              <a:cs typeface="Arial" pitchFamily="34" charset="0"/>
            </a:endParaRPr>
          </a:p>
          <a:p>
            <a:pPr marL="711200" marR="0" lvl="0" indent="-347663" algn="just" defTabSz="914400" rtl="0" eaLnBrk="0" fontAlgn="base" latinLnBrk="0" hangingPunct="0">
              <a:lnSpc>
                <a:spcPct val="100000"/>
              </a:lnSpc>
              <a:spcBef>
                <a:spcPct val="0"/>
              </a:spcBef>
              <a:spcAft>
                <a:spcPts val="1200"/>
              </a:spcAft>
              <a:buClrTx/>
              <a:buSzTx/>
              <a:buFont typeface="Wingdings" pitchFamily="2" charset="2"/>
              <a:buChar char="Ø"/>
              <a:tabLst/>
            </a:pPr>
            <a:r>
              <a:rPr kumimoji="0" lang="uk-UA"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прояви агресії (</a:t>
            </a:r>
            <a:r>
              <a:rPr kumimoji="0" lang="uk-UA"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аутоагресії</a:t>
            </a:r>
            <a:r>
              <a:rPr kumimoji="0" lang="uk-UA"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a:t>
            </a:r>
            <a:endParaRPr kumimoji="0" lang="uk-UA" sz="2400" b="0" i="0" u="none" strike="noStrike" cap="none" normalizeH="0" baseline="0" dirty="0" smtClean="0">
              <a:ln>
                <a:noFill/>
              </a:ln>
              <a:solidFill>
                <a:schemeClr val="tx1"/>
              </a:solidFill>
              <a:effectLst/>
              <a:latin typeface="Arial" pitchFamily="34" charset="0"/>
              <a:cs typeface="Arial" pitchFamily="34" charset="0"/>
            </a:endParaRPr>
          </a:p>
          <a:p>
            <a:pPr marL="711200" marR="0" lvl="0" indent="-347663" algn="just" defTabSz="914400" rtl="0" eaLnBrk="0" fontAlgn="base" latinLnBrk="0" hangingPunct="0">
              <a:lnSpc>
                <a:spcPct val="100000"/>
              </a:lnSpc>
              <a:spcBef>
                <a:spcPct val="0"/>
              </a:spcBef>
              <a:spcAft>
                <a:spcPts val="1200"/>
              </a:spcAft>
              <a:buClrTx/>
              <a:buSzTx/>
              <a:buFont typeface="Wingdings" pitchFamily="2" charset="2"/>
              <a:buChar char="Ø"/>
              <a:tabLst/>
            </a:pPr>
            <a:r>
              <a:rPr kumimoji="0" lang="uk-UA"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прояв у відповідях теми насильства (психічного, фізичного, сексуального).</a:t>
            </a:r>
            <a:endParaRPr kumimoji="0" lang="uk-UA" sz="2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кутник 1"/>
          <p:cNvSpPr/>
          <p:nvPr/>
        </p:nvSpPr>
        <p:spPr>
          <a:xfrm>
            <a:off x="428596" y="928670"/>
            <a:ext cx="8143932" cy="4278094"/>
          </a:xfrm>
          <a:prstGeom prst="rect">
            <a:avLst/>
          </a:prstGeom>
        </p:spPr>
        <p:txBody>
          <a:bodyPr wrap="square">
            <a:spAutoFit/>
          </a:bodyPr>
          <a:lstStyle/>
          <a:p>
            <a:pPr marL="363538" indent="-363538" algn="just">
              <a:lnSpc>
                <a:spcPct val="150000"/>
              </a:lnSpc>
              <a:spcAft>
                <a:spcPts val="1200"/>
              </a:spcAft>
              <a:buFont typeface="Wingdings" pitchFamily="2" charset="2"/>
              <a:buChar char="Ø"/>
            </a:pPr>
            <a:r>
              <a:rPr lang="ru-RU" sz="2400" dirty="0" err="1" smtClean="0">
                <a:latin typeface="Times New Roman" pitchFamily="18" charset="0"/>
                <a:cs typeface="Times New Roman" pitchFamily="18" charset="0"/>
              </a:rPr>
              <a:t>Визначаються</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основні</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напрями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роботи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залежно</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від</a:t>
            </a:r>
            <a:r>
              <a:rPr lang="ru-RU" sz="2400" dirty="0" smtClean="0">
                <a:latin typeface="Times New Roman" pitchFamily="18" charset="0"/>
                <a:cs typeface="Times New Roman" pitchFamily="18" charset="0"/>
              </a:rPr>
              <a:t> </a:t>
            </a:r>
            <a:r>
              <a:rPr lang="ru-RU" sz="2400" b="1" dirty="0" smtClean="0">
                <a:latin typeface="Times New Roman" pitchFamily="18" charset="0"/>
                <a:cs typeface="Times New Roman" pitchFamily="18" charset="0"/>
              </a:rPr>
              <a:t>причини </a:t>
            </a:r>
            <a:r>
              <a:rPr lang="ru-RU" sz="2400" b="1" dirty="0" err="1" smtClean="0">
                <a:latin typeface="Times New Roman" pitchFamily="18" charset="0"/>
                <a:cs typeface="Times New Roman" pitchFamily="18" charset="0"/>
              </a:rPr>
              <a:t>сімейного</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неблагополуччя</a:t>
            </a:r>
            <a:r>
              <a:rPr lang="ru-RU" sz="2400" b="1" dirty="0" smtClean="0">
                <a:latin typeface="Times New Roman" pitchFamily="18" charset="0"/>
                <a:cs typeface="Times New Roman" pitchFamily="18" charset="0"/>
              </a:rPr>
              <a:t>. </a:t>
            </a:r>
          </a:p>
          <a:p>
            <a:pPr marL="363538" indent="-363538" algn="just">
              <a:lnSpc>
                <a:spcPct val="150000"/>
              </a:lnSpc>
              <a:spcAft>
                <a:spcPts val="1200"/>
              </a:spcAft>
              <a:buFont typeface="Wingdings" pitchFamily="2" charset="2"/>
              <a:buChar char="Ø"/>
            </a:pPr>
            <a:r>
              <a:rPr lang="ru-RU" sz="2400" dirty="0" err="1" smtClean="0">
                <a:latin typeface="Times New Roman" pitchFamily="18" charset="0"/>
                <a:cs typeface="Times New Roman" pitchFamily="18" charset="0"/>
              </a:rPr>
              <a:t>Від</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батьків</a:t>
            </a:r>
            <a:r>
              <a:rPr lang="ru-RU" sz="2400" dirty="0" smtClean="0">
                <a:latin typeface="Times New Roman" pitchFamily="18" charset="0"/>
                <a:cs typeface="Times New Roman" pitchFamily="18" charset="0"/>
              </a:rPr>
              <a:t> </a:t>
            </a:r>
            <a:r>
              <a:rPr lang="uk-UA" sz="2400" dirty="0" smtClean="0">
                <a:latin typeface="Times New Roman" pitchFamily="18" charset="0"/>
                <a:cs typeface="Times New Roman" pitchFamily="18" charset="0"/>
              </a:rPr>
              <a:t>необхідно </a:t>
            </a:r>
            <a:r>
              <a:rPr lang="ru-RU" sz="2400" dirty="0" err="1" smtClean="0">
                <a:latin typeface="Times New Roman" pitchFamily="18" charset="0"/>
                <a:cs typeface="Times New Roman" pitchFamily="18" charset="0"/>
              </a:rPr>
              <a:t>отрим</a:t>
            </a:r>
            <a:r>
              <a:rPr lang="uk-UA" sz="2400" dirty="0" smtClean="0">
                <a:latin typeface="Times New Roman" pitchFamily="18" charset="0"/>
                <a:cs typeface="Times New Roman" pitchFamily="18" charset="0"/>
              </a:rPr>
              <a:t>ати</a:t>
            </a:r>
            <a:r>
              <a:rPr lang="ru-RU" sz="2400"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згоду</a:t>
            </a:r>
            <a:r>
              <a:rPr lang="ru-RU" sz="2400" dirty="0" smtClean="0">
                <a:latin typeface="Times New Roman" pitchFamily="18" charset="0"/>
                <a:cs typeface="Times New Roman" pitchFamily="18" charset="0"/>
              </a:rPr>
              <a:t> на </a:t>
            </a:r>
            <a:r>
              <a:rPr lang="ru-RU" sz="2400" dirty="0" err="1" smtClean="0">
                <a:latin typeface="Times New Roman" pitchFamily="18" charset="0"/>
                <a:cs typeface="Times New Roman" pitchFamily="18" charset="0"/>
              </a:rPr>
              <a:t>проведення</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діагностично-корекційно-розвива</a:t>
            </a:r>
            <a:r>
              <a:rPr lang="uk-UA" sz="2400" dirty="0" err="1" smtClean="0">
                <a:latin typeface="Times New Roman" pitchFamily="18" charset="0"/>
                <a:cs typeface="Times New Roman" pitchFamily="18" charset="0"/>
              </a:rPr>
              <a:t>льної</a:t>
            </a:r>
            <a:r>
              <a:rPr lang="uk-UA"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роботи</a:t>
            </a:r>
            <a:r>
              <a:rPr lang="uk-UA" sz="2400" dirty="0" smtClean="0">
                <a:latin typeface="Times New Roman" pitchFamily="18" charset="0"/>
                <a:cs typeface="Times New Roman" pitchFamily="18" charset="0"/>
              </a:rPr>
              <a:t>.</a:t>
            </a:r>
            <a:r>
              <a:rPr lang="ru-RU" sz="2400" dirty="0" smtClean="0">
                <a:latin typeface="Times New Roman" pitchFamily="18" charset="0"/>
                <a:cs typeface="Times New Roman" pitchFamily="18" charset="0"/>
              </a:rPr>
              <a:t> </a:t>
            </a:r>
          </a:p>
          <a:p>
            <a:pPr marL="363538" indent="-363538" algn="just">
              <a:lnSpc>
                <a:spcPct val="150000"/>
              </a:lnSpc>
              <a:spcAft>
                <a:spcPts val="1200"/>
              </a:spcAft>
              <a:buFont typeface="Wingdings" pitchFamily="2" charset="2"/>
              <a:buChar char="Ø"/>
            </a:pPr>
            <a:r>
              <a:rPr lang="ru-RU" sz="2400" dirty="0" smtClean="0">
                <a:latin typeface="Times New Roman" pitchFamily="18" charset="0"/>
                <a:cs typeface="Times New Roman" pitchFamily="18" charset="0"/>
              </a:rPr>
              <a:t>У </a:t>
            </a:r>
            <a:r>
              <a:rPr lang="ru-RU" sz="2400" dirty="0" err="1" smtClean="0">
                <a:latin typeface="Times New Roman" pitchFamily="18" charset="0"/>
                <a:cs typeface="Times New Roman" pitchFamily="18" charset="0"/>
              </a:rPr>
              <a:t>процесі</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даного</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етапу</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спілкування</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будується</a:t>
            </a:r>
            <a:r>
              <a:rPr lang="ru-RU" sz="2400" dirty="0" smtClean="0">
                <a:latin typeface="Times New Roman" pitchFamily="18" charset="0"/>
                <a:cs typeface="Times New Roman" pitchFamily="18" charset="0"/>
              </a:rPr>
              <a:t> на </a:t>
            </a:r>
            <a:r>
              <a:rPr lang="ru-RU" sz="2400" dirty="0" err="1" smtClean="0">
                <a:latin typeface="Times New Roman" pitchFamily="18" charset="0"/>
                <a:cs typeface="Times New Roman" pitchFamily="18" charset="0"/>
              </a:rPr>
              <a:t>основі</a:t>
            </a:r>
            <a:r>
              <a:rPr lang="ru-RU" sz="2400" dirty="0" smtClean="0">
                <a:latin typeface="Times New Roman" pitchFamily="18" charset="0"/>
                <a:cs typeface="Times New Roman" pitchFamily="18" charset="0"/>
              </a:rPr>
              <a:t> </a:t>
            </a:r>
            <a:r>
              <a:rPr lang="uk-UA" sz="2400" b="1" dirty="0" smtClean="0">
                <a:latin typeface="Times New Roman" pitchFamily="18" charset="0"/>
                <a:cs typeface="Times New Roman" pitchFamily="18" charset="0"/>
              </a:rPr>
              <a:t>взаємної </a:t>
            </a:r>
            <a:r>
              <a:rPr lang="ru-RU" sz="2400" b="1" dirty="0" err="1" smtClean="0">
                <a:latin typeface="Times New Roman" pitchFamily="18" charset="0"/>
                <a:cs typeface="Times New Roman" pitchFamily="18" charset="0"/>
              </a:rPr>
              <a:t>поваги</a:t>
            </a:r>
            <a:r>
              <a:rPr lang="en-US" sz="2400" b="1" dirty="0" smtClean="0">
                <a:latin typeface="Times New Roman" pitchFamily="18" charset="0"/>
                <a:cs typeface="Times New Roman" pitchFamily="18" charset="0"/>
              </a:rPr>
              <a:t> </a:t>
            </a:r>
            <a:r>
              <a:rPr lang="uk-UA" sz="2400" dirty="0" smtClean="0">
                <a:latin typeface="Times New Roman" pitchFamily="18" charset="0"/>
                <a:cs typeface="Times New Roman" pitchFamily="18" charset="0"/>
              </a:rPr>
              <a:t>педагога,</a:t>
            </a:r>
            <a:r>
              <a:rPr lang="ru-RU" sz="2400" dirty="0" smtClean="0">
                <a:latin typeface="Times New Roman" pitchFamily="18" charset="0"/>
                <a:cs typeface="Times New Roman" pitchFamily="18" charset="0"/>
              </a:rPr>
              <a:t> психолога </a:t>
            </a:r>
            <a:r>
              <a:rPr lang="ru-RU" sz="2400" dirty="0" err="1" smtClean="0">
                <a:latin typeface="Times New Roman" pitchFamily="18" charset="0"/>
                <a:cs typeface="Times New Roman" pitchFamily="18" charset="0"/>
              </a:rPr>
              <a:t>і</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батьків</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долається</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недовіра</a:t>
            </a:r>
            <a:r>
              <a:rPr lang="ru-RU" sz="2400" dirty="0" smtClean="0">
                <a:latin typeface="Times New Roman" pitchFamily="18" charset="0"/>
                <a:cs typeface="Times New Roman" pitchFamily="18" charset="0"/>
              </a:rPr>
              <a:t> один до одного</a:t>
            </a:r>
            <a:r>
              <a:rPr lang="en-US" sz="2400" dirty="0" smtClean="0">
                <a:latin typeface="Times New Roman" pitchFamily="18" charset="0"/>
                <a:cs typeface="Times New Roman" pitchFamily="18" charset="0"/>
              </a:rPr>
              <a:t>.</a:t>
            </a:r>
            <a:endParaRPr lang="uk-UA" sz="24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кутник 1"/>
          <p:cNvSpPr/>
          <p:nvPr/>
        </p:nvSpPr>
        <p:spPr>
          <a:xfrm>
            <a:off x="285720" y="785794"/>
            <a:ext cx="8358246" cy="4832092"/>
          </a:xfrm>
          <a:prstGeom prst="rect">
            <a:avLst/>
          </a:prstGeom>
        </p:spPr>
        <p:txBody>
          <a:bodyPr wrap="square">
            <a:spAutoFit/>
          </a:bodyPr>
          <a:lstStyle/>
          <a:p>
            <a:pPr marL="536575" indent="-274638" algn="just">
              <a:lnSpc>
                <a:spcPct val="150000"/>
              </a:lnSpc>
              <a:spcAft>
                <a:spcPts val="1200"/>
              </a:spcAft>
              <a:buFont typeface="Wingdings" pitchFamily="2" charset="2"/>
              <a:buChar char="Ø"/>
            </a:pPr>
            <a:r>
              <a:rPr lang="ru-RU" sz="2400" b="1" dirty="0" err="1" smtClean="0">
                <a:latin typeface="Times New Roman" pitchFamily="18" charset="0"/>
                <a:cs typeface="Times New Roman" pitchFamily="18" charset="0"/>
              </a:rPr>
              <a:t>Оформляємо</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психологічну</a:t>
            </a:r>
            <a:r>
              <a:rPr lang="ru-RU" sz="2400" dirty="0" smtClean="0">
                <a:latin typeface="Times New Roman" pitchFamily="18" charset="0"/>
                <a:cs typeface="Times New Roman" pitchFamily="18" charset="0"/>
              </a:rPr>
              <a:t> карту </a:t>
            </a:r>
            <a:r>
              <a:rPr lang="ru-RU" sz="2400" dirty="0" err="1" smtClean="0">
                <a:latin typeface="Times New Roman" pitchFamily="18" charset="0"/>
                <a:cs typeface="Times New Roman" pitchFamily="18" charset="0"/>
              </a:rPr>
              <a:t>розвитку</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учня</a:t>
            </a:r>
            <a:r>
              <a:rPr lang="ru-RU" sz="2400" dirty="0" smtClean="0">
                <a:latin typeface="Times New Roman" pitchFamily="18" charset="0"/>
                <a:cs typeface="Times New Roman" pitchFamily="18" charset="0"/>
              </a:rPr>
              <a:t>.</a:t>
            </a:r>
            <a:r>
              <a:rPr lang="uk-UA" sz="2400" dirty="0" smtClean="0">
                <a:latin typeface="Times New Roman" pitchFamily="18" charset="0"/>
                <a:cs typeface="Times New Roman" pitchFamily="18" charset="0"/>
              </a:rPr>
              <a:t> </a:t>
            </a:r>
          </a:p>
          <a:p>
            <a:pPr marL="536575" indent="-274638" algn="just">
              <a:lnSpc>
                <a:spcPct val="150000"/>
              </a:lnSpc>
              <a:spcAft>
                <a:spcPts val="1200"/>
              </a:spcAft>
              <a:buFont typeface="Wingdings" pitchFamily="2" charset="2"/>
              <a:buChar char="Ø"/>
            </a:pPr>
            <a:r>
              <a:rPr lang="ru-RU" sz="2400" b="1" dirty="0" err="1" smtClean="0">
                <a:latin typeface="Times New Roman" pitchFamily="18" charset="0"/>
                <a:cs typeface="Times New Roman" pitchFamily="18" charset="0"/>
              </a:rPr>
              <a:t>Складаємо</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індивідуальний</a:t>
            </a:r>
            <a:r>
              <a:rPr lang="ru-RU" sz="2400" dirty="0" smtClean="0">
                <a:latin typeface="Times New Roman" pitchFamily="18" charset="0"/>
                <a:cs typeface="Times New Roman" pitchFamily="18" charset="0"/>
              </a:rPr>
              <a:t> план </a:t>
            </a:r>
            <a:r>
              <a:rPr lang="ru-RU" sz="2400" dirty="0" err="1" smtClean="0">
                <a:latin typeface="Times New Roman" pitchFamily="18" charset="0"/>
                <a:cs typeface="Times New Roman" pitchFamily="18" charset="0"/>
              </a:rPr>
              <a:t>психолого-педагогічно</a:t>
            </a:r>
            <a:r>
              <a:rPr lang="uk-UA" sz="2400" dirty="0" err="1" smtClean="0">
                <a:latin typeface="Times New Roman" pitchFamily="18" charset="0"/>
                <a:cs typeface="Times New Roman" pitchFamily="18" charset="0"/>
              </a:rPr>
              <a:t>го</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супров</a:t>
            </a:r>
            <a:r>
              <a:rPr lang="uk-UA" sz="2400" dirty="0" smtClean="0">
                <a:latin typeface="Times New Roman" pitchFamily="18" charset="0"/>
                <a:cs typeface="Times New Roman" pitchFamily="18" charset="0"/>
              </a:rPr>
              <a:t>о</a:t>
            </a:r>
            <a:r>
              <a:rPr lang="ru-RU" sz="2400" dirty="0" err="1" smtClean="0">
                <a:latin typeface="Times New Roman" pitchFamily="18" charset="0"/>
                <a:cs typeface="Times New Roman" pitchFamily="18" charset="0"/>
              </a:rPr>
              <a:t>д</a:t>
            </a:r>
            <a:r>
              <a:rPr lang="uk-UA" sz="2400" dirty="0" smtClean="0">
                <a:latin typeface="Times New Roman" pitchFamily="18" charset="0"/>
                <a:cs typeface="Times New Roman" pitchFamily="18" charset="0"/>
              </a:rPr>
              <a:t>у</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дитини</a:t>
            </a:r>
            <a:r>
              <a:rPr lang="ru-RU" sz="2400" dirty="0" smtClean="0">
                <a:latin typeface="Times New Roman" pitchFamily="18" charset="0"/>
                <a:cs typeface="Times New Roman" pitchFamily="18" charset="0"/>
              </a:rPr>
              <a:t> та </a:t>
            </a:r>
            <a:r>
              <a:rPr lang="ru-RU" sz="2400" dirty="0" err="1" smtClean="0">
                <a:latin typeface="Times New Roman" pitchFamily="18" charset="0"/>
                <a:cs typeface="Times New Roman" pitchFamily="18" charset="0"/>
              </a:rPr>
              <a:t>її</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сім'ї</a:t>
            </a:r>
            <a:r>
              <a:rPr lang="ru-RU" sz="2400" dirty="0" smtClean="0">
                <a:latin typeface="Times New Roman" pitchFamily="18" charset="0"/>
                <a:cs typeface="Times New Roman" pitchFamily="18" charset="0"/>
              </a:rPr>
              <a:t>. </a:t>
            </a:r>
          </a:p>
          <a:p>
            <a:pPr marL="536575" indent="-274638" algn="just">
              <a:lnSpc>
                <a:spcPct val="150000"/>
              </a:lnSpc>
              <a:spcAft>
                <a:spcPts val="1200"/>
              </a:spcAft>
              <a:buFont typeface="Wingdings" pitchFamily="2" charset="2"/>
              <a:buChar char="Ø"/>
            </a:pPr>
            <a:r>
              <a:rPr lang="uk-UA" sz="2400" b="1" dirty="0" smtClean="0">
                <a:latin typeface="Times New Roman" pitchFamily="18" charset="0"/>
                <a:cs typeface="Times New Roman" pitchFamily="18" charset="0"/>
              </a:rPr>
              <a:t>Інформуємо</a:t>
            </a:r>
            <a:r>
              <a:rPr lang="uk-UA" sz="2400" dirty="0" smtClean="0">
                <a:latin typeface="Times New Roman" pitchFamily="18" charset="0"/>
                <a:cs typeface="Times New Roman" pitchFamily="18" charset="0"/>
              </a:rPr>
              <a:t> в</a:t>
            </a:r>
            <a:r>
              <a:rPr lang="ru-RU" sz="2400" dirty="0" err="1" smtClean="0">
                <a:latin typeface="Times New Roman" pitchFamily="18" charset="0"/>
                <a:cs typeface="Times New Roman" pitchFamily="18" charset="0"/>
              </a:rPr>
              <a:t>сіх</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учасників</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процесу</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реабілітації</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батьків</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класного</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керівника</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соціального</a:t>
            </a:r>
            <a:r>
              <a:rPr lang="ru-RU" sz="2400" dirty="0" smtClean="0">
                <a:latin typeface="Times New Roman" pitchFamily="18" charset="0"/>
                <a:cs typeface="Times New Roman" pitchFamily="18" charset="0"/>
              </a:rPr>
              <a:t> педагога, при </a:t>
            </a:r>
            <a:r>
              <a:rPr lang="ru-RU" sz="2400" dirty="0" err="1" smtClean="0">
                <a:latin typeface="Times New Roman" pitchFamily="18" charset="0"/>
                <a:cs typeface="Times New Roman" pitchFamily="18" charset="0"/>
              </a:rPr>
              <a:t>необхідності</a:t>
            </a:r>
            <a:r>
              <a:rPr lang="ru-RU" sz="2400" dirty="0" smtClean="0">
                <a:latin typeface="Times New Roman" pitchFamily="18" charset="0"/>
                <a:cs typeface="Times New Roman" pitchFamily="18" charset="0"/>
              </a:rPr>
              <a:t> - дефектолога, </a:t>
            </a:r>
            <a:r>
              <a:rPr lang="ru-RU" sz="2400" dirty="0" err="1" smtClean="0">
                <a:latin typeface="Times New Roman" pitchFamily="18" charset="0"/>
                <a:cs typeface="Times New Roman" pitchFamily="18" charset="0"/>
              </a:rPr>
              <a:t>медичного</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працівника</a:t>
            </a:r>
            <a:r>
              <a:rPr lang="ru-RU" sz="2400" dirty="0" smtClean="0">
                <a:latin typeface="Times New Roman" pitchFamily="18" charset="0"/>
                <a:cs typeface="Times New Roman" pitchFamily="18" charset="0"/>
              </a:rPr>
              <a:t> про </a:t>
            </a:r>
            <a:r>
              <a:rPr lang="ru-RU" sz="2400" dirty="0" err="1" smtClean="0">
                <a:latin typeface="Times New Roman" pitchFamily="18" charset="0"/>
                <a:cs typeface="Times New Roman" pitchFamily="18" charset="0"/>
              </a:rPr>
              <a:t>зміст</a:t>
            </a:r>
            <a:r>
              <a:rPr lang="ru-RU" sz="2400" dirty="0" smtClean="0">
                <a:latin typeface="Times New Roman" pitchFamily="18" charset="0"/>
                <a:cs typeface="Times New Roman" pitchFamily="18" charset="0"/>
              </a:rPr>
              <a:t> плану </a:t>
            </a:r>
            <a:r>
              <a:rPr lang="ru-RU" sz="2400" dirty="0" err="1" smtClean="0">
                <a:latin typeface="Times New Roman" pitchFamily="18" charset="0"/>
                <a:cs typeface="Times New Roman" pitchFamily="18" charset="0"/>
              </a:rPr>
              <a:t>і</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необхідну</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допомогу</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дитині</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і</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його</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родині</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з</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їхнього</a:t>
            </a:r>
            <a:r>
              <a:rPr lang="ru-RU" sz="2400" dirty="0" smtClean="0">
                <a:latin typeface="Times New Roman" pitchFamily="18" charset="0"/>
                <a:cs typeface="Times New Roman" pitchFamily="18" charset="0"/>
              </a:rPr>
              <a:t> боку. </a:t>
            </a:r>
            <a:endParaRPr lang="uk-UA" sz="24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Rectangle 1"/>
          <p:cNvSpPr>
            <a:spLocks noChangeArrowheads="1"/>
          </p:cNvSpPr>
          <p:nvPr/>
        </p:nvSpPr>
        <p:spPr bwMode="auto">
          <a:xfrm>
            <a:off x="500034" y="928670"/>
            <a:ext cx="8358246" cy="578619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ts val="1200"/>
              </a:spcAft>
              <a:buClrTx/>
              <a:buSzTx/>
              <a:buFontTx/>
              <a:buNone/>
              <a:tabLst/>
            </a:pPr>
            <a:r>
              <a:rPr kumimoji="0" lang="ru-RU" sz="2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Проаналізувавши</a:t>
            </a:r>
            <a:r>
              <a:rPr kumimoji="0" lang="ru-RU" sz="2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психод</a:t>
            </a:r>
            <a:r>
              <a:rPr kumimoji="0" lang="uk-UA" sz="2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і</a:t>
            </a:r>
            <a:r>
              <a:rPr kumimoji="0" lang="ru-RU" sz="2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агности</a:t>
            </a:r>
            <a:r>
              <a:rPr lang="uk-UA" sz="2200" dirty="0" err="1" smtClean="0">
                <a:latin typeface="Times New Roman" pitchFamily="18" charset="0"/>
                <a:ea typeface="Calibri" pitchFamily="34" charset="0"/>
                <a:cs typeface="Times New Roman" pitchFamily="18" charset="0"/>
              </a:rPr>
              <a:t>чну</a:t>
            </a:r>
            <a:r>
              <a:rPr kumimoji="0" lang="ru-RU" sz="2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інформацію</a:t>
            </a:r>
            <a:r>
              <a:rPr kumimoji="0" lang="ru-RU" sz="2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визначаємо</a:t>
            </a:r>
            <a:r>
              <a:rPr kumimoji="0" lang="ru-RU" sz="2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uk-UA" sz="2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слабкі </a:t>
            </a:r>
            <a:r>
              <a:rPr kumimoji="0" lang="ru-RU" sz="2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сторони</a:t>
            </a:r>
            <a:r>
              <a:rPr kumimoji="0" lang="ru-RU" sz="2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розвитку</a:t>
            </a:r>
            <a:r>
              <a:rPr kumimoji="0" lang="ru-RU" sz="2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проводимо </a:t>
            </a:r>
            <a:r>
              <a:rPr kumimoji="0" lang="ru-RU" sz="2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додаткове</a:t>
            </a:r>
            <a:r>
              <a:rPr kumimoji="0" lang="ru-RU" sz="2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діагностичне</a:t>
            </a:r>
            <a:r>
              <a:rPr kumimoji="0" lang="ru-RU" sz="2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обстеження</a:t>
            </a:r>
            <a:r>
              <a:rPr kumimoji="0" lang="ru-RU" sz="2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З метою </a:t>
            </a:r>
            <a:r>
              <a:rPr kumimoji="0" lang="ru-RU" sz="2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виявлення</a:t>
            </a:r>
            <a:r>
              <a:rPr kumimoji="0" lang="ru-RU" sz="2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особливостей</a:t>
            </a:r>
            <a:r>
              <a:rPr kumimoji="0" lang="ru-RU" sz="2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фізичного</a:t>
            </a:r>
            <a:r>
              <a:rPr kumimoji="0" lang="ru-RU" sz="2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психічного</a:t>
            </a:r>
            <a:r>
              <a:rPr kumimoji="0" lang="ru-RU" sz="2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розвитку</a:t>
            </a:r>
            <a:r>
              <a:rPr kumimoji="0" lang="ru-RU" sz="2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особистісної</a:t>
            </a:r>
            <a:r>
              <a:rPr kumimoji="0" lang="ru-RU" sz="2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та </a:t>
            </a:r>
            <a:r>
              <a:rPr kumimoji="0" lang="ru-RU" sz="2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пізнавальної</a:t>
            </a:r>
            <a:r>
              <a:rPr kumimoji="0" lang="ru-RU" sz="2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сфери</a:t>
            </a:r>
            <a:r>
              <a:rPr kumimoji="0" lang="ru-RU" sz="2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дитини</a:t>
            </a:r>
            <a:r>
              <a:rPr kumimoji="0" lang="uk-UA" sz="2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може </a:t>
            </a:r>
            <a:r>
              <a:rPr kumimoji="0" lang="ru-RU" sz="2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проводит</a:t>
            </a:r>
            <a:r>
              <a:rPr kumimoji="0" lang="uk-UA" sz="2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и</a:t>
            </a:r>
            <a:r>
              <a:rPr kumimoji="0" lang="ru-RU" sz="2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ся</a:t>
            </a:r>
            <a:r>
              <a:rPr kumimoji="0" lang="ru-RU" sz="2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a:t>
            </a:r>
            <a:endParaRPr kumimoji="0" lang="uk-UA" sz="2200" b="0" i="0" u="none" strike="noStrike" cap="none" normalizeH="0" baseline="0" dirty="0" smtClean="0">
              <a:ln>
                <a:noFill/>
              </a:ln>
              <a:solidFill>
                <a:schemeClr val="tx1"/>
              </a:solidFill>
              <a:effectLst/>
              <a:latin typeface="Times New Roman" pitchFamily="18" charset="0"/>
              <a:cs typeface="Times New Roman" pitchFamily="18" charset="0"/>
            </a:endParaRPr>
          </a:p>
          <a:p>
            <a:pPr marL="449263" marR="0" lvl="0" indent="-361950" algn="just" defTabSz="914400" rtl="0" eaLnBrk="0" fontAlgn="base" latinLnBrk="0" hangingPunct="0">
              <a:lnSpc>
                <a:spcPct val="100000"/>
              </a:lnSpc>
              <a:spcBef>
                <a:spcPct val="0"/>
              </a:spcBef>
              <a:spcAft>
                <a:spcPts val="1200"/>
              </a:spcAft>
              <a:buClrTx/>
              <a:buSzTx/>
              <a:buFont typeface="Wingdings" pitchFamily="2" charset="2"/>
              <a:buChar char="Ø"/>
              <a:tabLst/>
            </a:pPr>
            <a:r>
              <a:rPr kumimoji="0" lang="uk-UA" sz="2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Діагностика рівня соціальної адаптації, виявлення кола референтних осіб (соціометрія, методика «На дереві»); </a:t>
            </a:r>
          </a:p>
          <a:p>
            <a:pPr marL="449263" marR="0" lvl="0" indent="-361950" algn="just" defTabSz="914400" rtl="0" eaLnBrk="0" fontAlgn="base" latinLnBrk="0" hangingPunct="0">
              <a:lnSpc>
                <a:spcPct val="100000"/>
              </a:lnSpc>
              <a:spcBef>
                <a:spcPct val="0"/>
              </a:spcBef>
              <a:spcAft>
                <a:spcPts val="1200"/>
              </a:spcAft>
              <a:buClrTx/>
              <a:buSzTx/>
              <a:tabLst/>
            </a:pPr>
            <a:r>
              <a:rPr kumimoji="0" lang="uk-UA" sz="2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Відносини підлітка з класом», «Індекс групової згуртованості» </a:t>
            </a:r>
            <a:r>
              <a:rPr kumimoji="0" lang="uk-UA" sz="2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Сішора</a:t>
            </a:r>
            <a:r>
              <a:rPr kumimoji="0" lang="uk-UA" sz="2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 </a:t>
            </a:r>
            <a:endParaRPr kumimoji="0" lang="uk-UA" sz="2200" b="0" i="0" u="none" strike="noStrike" cap="none" normalizeH="0" baseline="0" dirty="0" smtClean="0">
              <a:ln>
                <a:noFill/>
              </a:ln>
              <a:solidFill>
                <a:schemeClr val="tx1"/>
              </a:solidFill>
              <a:effectLst/>
              <a:latin typeface="Times New Roman" pitchFamily="18" charset="0"/>
              <a:cs typeface="Times New Roman" pitchFamily="18" charset="0"/>
            </a:endParaRPr>
          </a:p>
          <a:p>
            <a:pPr marL="449263" marR="0" lvl="0" indent="-361950" algn="just" defTabSz="914400" rtl="0" eaLnBrk="0" fontAlgn="base" latinLnBrk="0" hangingPunct="0">
              <a:lnSpc>
                <a:spcPct val="100000"/>
              </a:lnSpc>
              <a:spcBef>
                <a:spcPct val="0"/>
              </a:spcBef>
              <a:spcAft>
                <a:spcPts val="1200"/>
              </a:spcAft>
              <a:buClrTx/>
              <a:buSzTx/>
              <a:buFont typeface="Wingdings" pitchFamily="2" charset="2"/>
              <a:buChar char="Ø"/>
              <a:tabLst/>
            </a:pPr>
            <a:r>
              <a:rPr kumimoji="0" lang="uk-UA" sz="2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Поглиблена діагностика психічного розвитку, виявлення індивідуально-психологічних особливостей; (</a:t>
            </a:r>
            <a:r>
              <a:rPr kumimoji="0" lang="uk-UA" sz="2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Айзенк</a:t>
            </a:r>
            <a:r>
              <a:rPr kumimoji="0" lang="uk-UA" sz="2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«Переважаючий тип темпераменту», індивідуально-типологічний опитувальник Л.М. </a:t>
            </a:r>
            <a:r>
              <a:rPr kumimoji="0" lang="uk-UA" sz="2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Собчик</a:t>
            </a:r>
            <a:r>
              <a:rPr kumimoji="0" lang="uk-UA" sz="2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«Спрямованість особистості» </a:t>
            </a:r>
            <a:r>
              <a:rPr kumimoji="0" lang="uk-UA" sz="2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Басса</a:t>
            </a:r>
            <a:r>
              <a:rPr kumimoji="0" lang="uk-UA" sz="2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«Локус контролю» Щербатих ...);</a:t>
            </a:r>
            <a:endParaRPr kumimoji="0" lang="uk-UA" sz="2200" b="0" i="0" u="none" strike="noStrike" cap="none" normalizeH="0" baseline="0" dirty="0" smtClean="0">
              <a:ln>
                <a:noFill/>
              </a:ln>
              <a:solidFill>
                <a:schemeClr val="tx1"/>
              </a:solidFill>
              <a:effectLst/>
              <a:latin typeface="Times New Roman" pitchFamily="18" charset="0"/>
              <a:cs typeface="Times New Roman" pitchFamily="18" charset="0"/>
            </a:endParaRPr>
          </a:p>
          <a:p>
            <a:pPr marL="449263" marR="0" lvl="0" indent="-361950" algn="just" defTabSz="914400" rtl="0" eaLnBrk="0" fontAlgn="base" latinLnBrk="0" hangingPunct="0">
              <a:lnSpc>
                <a:spcPct val="100000"/>
              </a:lnSpc>
              <a:spcBef>
                <a:spcPct val="0"/>
              </a:spcBef>
              <a:spcAft>
                <a:spcPts val="1200"/>
              </a:spcAft>
              <a:buClrTx/>
              <a:buSzTx/>
              <a:tabLst/>
            </a:pPr>
            <a:r>
              <a:rPr kumimoji="0" lang="uk-UA" sz="2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endParaRPr kumimoji="0" lang="ru-RU" sz="22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3" name="Прямокутник 2"/>
          <p:cNvSpPr/>
          <p:nvPr/>
        </p:nvSpPr>
        <p:spPr>
          <a:xfrm>
            <a:off x="2071670" y="214290"/>
            <a:ext cx="5177764" cy="523220"/>
          </a:xfrm>
          <a:prstGeom prst="rect">
            <a:avLst/>
          </a:prstGeom>
        </p:spPr>
        <p:txBody>
          <a:bodyPr wrap="none">
            <a:spAutoFit/>
          </a:bodyPr>
          <a:lstStyle/>
          <a:p>
            <a:r>
              <a:rPr lang="uk-UA" sz="2800" b="1" dirty="0" smtClean="0">
                <a:latin typeface="Times New Roman" pitchFamily="18" charset="0"/>
                <a:ea typeface="Calibri" pitchFamily="34" charset="0"/>
                <a:cs typeface="Times New Roman" pitchFamily="18" charset="0"/>
              </a:rPr>
              <a:t>Етап поглибленої діагностики</a:t>
            </a:r>
            <a:r>
              <a:rPr lang="ru-RU" sz="2800" dirty="0" smtClean="0">
                <a:latin typeface="Times New Roman" pitchFamily="18" charset="0"/>
                <a:ea typeface="Calibri" pitchFamily="34" charset="0"/>
                <a:cs typeface="Times New Roman" pitchFamily="18" charset="0"/>
              </a:rPr>
              <a:t> </a:t>
            </a:r>
            <a:endParaRPr lang="uk-UA" sz="2800"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Rectangle 1"/>
          <p:cNvSpPr>
            <a:spLocks noChangeArrowheads="1"/>
          </p:cNvSpPr>
          <p:nvPr/>
        </p:nvSpPr>
        <p:spPr bwMode="auto">
          <a:xfrm>
            <a:off x="285720" y="714356"/>
            <a:ext cx="8572560" cy="563231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49263" marR="0" lvl="0" indent="-361950" algn="just" defTabSz="914400" rtl="0" eaLnBrk="1" fontAlgn="base" latinLnBrk="0" hangingPunct="1">
              <a:lnSpc>
                <a:spcPct val="100000"/>
              </a:lnSpc>
              <a:spcBef>
                <a:spcPct val="0"/>
              </a:spcBef>
              <a:spcAft>
                <a:spcPts val="1200"/>
              </a:spcAft>
              <a:buClrTx/>
              <a:buSzTx/>
              <a:buFont typeface="Wingdings" pitchFamily="2" charset="2"/>
              <a:buChar char="Ø"/>
              <a:tabLst/>
            </a:pPr>
            <a:r>
              <a:rPr lang="uk-UA" sz="2200" dirty="0" smtClean="0">
                <a:latin typeface="Times New Roman" pitchFamily="18" charset="0"/>
                <a:ea typeface="Calibri" pitchFamily="34" charset="0"/>
                <a:cs typeface="Times New Roman" pitchFamily="18" charset="0"/>
              </a:rPr>
              <a:t>Фіксування характеру відхилень у розвитку («Акцентуації характеру» </a:t>
            </a:r>
            <a:r>
              <a:rPr lang="uk-UA" sz="2200" dirty="0" err="1" smtClean="0">
                <a:latin typeface="Times New Roman" pitchFamily="18" charset="0"/>
                <a:ea typeface="Calibri" pitchFamily="34" charset="0"/>
                <a:cs typeface="Times New Roman" pitchFamily="18" charset="0"/>
              </a:rPr>
              <a:t>Шмишека</a:t>
            </a:r>
            <a:r>
              <a:rPr lang="uk-UA" sz="2200" dirty="0" smtClean="0">
                <a:latin typeface="Times New Roman" pitchFamily="18" charset="0"/>
                <a:ea typeface="Calibri" pitchFamily="34" charset="0"/>
                <a:cs typeface="Times New Roman" pitchFamily="18" charset="0"/>
              </a:rPr>
              <a:t>, «Самооцінка психічних станів» </a:t>
            </a:r>
            <a:r>
              <a:rPr lang="uk-UA" sz="2200" dirty="0" err="1" smtClean="0">
                <a:latin typeface="Times New Roman" pitchFamily="18" charset="0"/>
                <a:ea typeface="Calibri" pitchFamily="34" charset="0"/>
                <a:cs typeface="Times New Roman" pitchFamily="18" charset="0"/>
              </a:rPr>
              <a:t>Айзенк</a:t>
            </a:r>
            <a:r>
              <a:rPr lang="uk-UA" sz="2200" dirty="0" smtClean="0">
                <a:latin typeface="Times New Roman" pitchFamily="18" charset="0"/>
                <a:ea typeface="Calibri" pitchFamily="34" charset="0"/>
                <a:cs typeface="Times New Roman" pitchFamily="18" charset="0"/>
              </a:rPr>
              <a:t>, А.Н. Орел «Визначення </a:t>
            </a:r>
            <a:r>
              <a:rPr kumimoji="0" lang="uk-UA" sz="2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схильності до відхилення» ...); </a:t>
            </a:r>
            <a:endParaRPr kumimoji="0" lang="uk-UA" sz="2200" b="0" i="0" u="none" strike="noStrike" cap="none" normalizeH="0" baseline="0" dirty="0" smtClean="0">
              <a:ln>
                <a:noFill/>
              </a:ln>
              <a:solidFill>
                <a:schemeClr val="tx1"/>
              </a:solidFill>
              <a:effectLst/>
              <a:latin typeface="Times New Roman" pitchFamily="18" charset="0"/>
              <a:cs typeface="Times New Roman" pitchFamily="18" charset="0"/>
            </a:endParaRPr>
          </a:p>
          <a:p>
            <a:pPr marL="449263" marR="0" lvl="0" indent="-361950" algn="just" defTabSz="914400" rtl="0" eaLnBrk="0" fontAlgn="base" latinLnBrk="0" hangingPunct="0">
              <a:lnSpc>
                <a:spcPct val="100000"/>
              </a:lnSpc>
              <a:spcBef>
                <a:spcPct val="0"/>
              </a:spcBef>
              <a:spcAft>
                <a:spcPts val="1200"/>
              </a:spcAft>
              <a:buClrTx/>
              <a:buSzTx/>
              <a:buFont typeface="Wingdings" pitchFamily="2" charset="2"/>
              <a:buChar char="Ø"/>
              <a:tabLst/>
            </a:pPr>
            <a:r>
              <a:rPr kumimoji="0" lang="uk-UA" sz="2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Вивчення особистісних особливостей і потреб мотиваційної сфери (А.Д. Андрєєва «Мотивація навчання і емоційне ставлення до навчання», методика визначення рівня агресії і ворожості </a:t>
            </a:r>
            <a:r>
              <a:rPr kumimoji="0" lang="uk-UA" sz="2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Басса-Дарки</a:t>
            </a:r>
            <a:r>
              <a:rPr kumimoji="0" lang="uk-UA" sz="2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 ..);</a:t>
            </a:r>
            <a:endParaRPr kumimoji="0" lang="uk-UA" sz="2200" b="0" i="0" u="none" strike="noStrike" cap="none" normalizeH="0" baseline="0" dirty="0" smtClean="0">
              <a:ln>
                <a:noFill/>
              </a:ln>
              <a:solidFill>
                <a:schemeClr val="tx1"/>
              </a:solidFill>
              <a:effectLst/>
              <a:latin typeface="Times New Roman" pitchFamily="18" charset="0"/>
              <a:cs typeface="Times New Roman" pitchFamily="18" charset="0"/>
            </a:endParaRPr>
          </a:p>
          <a:p>
            <a:pPr marL="449263" marR="0" lvl="0" indent="-361950" algn="just" defTabSz="914400" rtl="0" eaLnBrk="0" fontAlgn="base" latinLnBrk="0" hangingPunct="0">
              <a:lnSpc>
                <a:spcPct val="100000"/>
              </a:lnSpc>
              <a:spcBef>
                <a:spcPct val="0"/>
              </a:spcBef>
              <a:spcAft>
                <a:spcPts val="1200"/>
              </a:spcAft>
              <a:buClrTx/>
              <a:buSzTx/>
              <a:buFont typeface="Wingdings" pitchFamily="2" charset="2"/>
              <a:buChar char="Ø"/>
              <a:tabLst/>
            </a:pPr>
            <a:r>
              <a:rPr kumimoji="0" lang="uk-UA" sz="2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Вивчення сімейних відносин (проективна методика «Малюнок сім'ї», опитувальник соціалізації «Моя сім'я», методика </a:t>
            </a:r>
            <a:r>
              <a:rPr kumimoji="0" lang="uk-UA" sz="2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Рене</a:t>
            </a:r>
            <a:r>
              <a:rPr kumimoji="0" lang="uk-UA" sz="2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uk-UA" sz="2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Жиля</a:t>
            </a:r>
            <a:r>
              <a:rPr kumimoji="0" lang="uk-UA" sz="2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endParaRPr kumimoji="0" lang="uk-UA" sz="2200" b="0" i="0" u="none" strike="noStrike" cap="none" normalizeH="0" baseline="0" dirty="0" smtClean="0">
              <a:ln>
                <a:noFill/>
              </a:ln>
              <a:solidFill>
                <a:schemeClr val="tx1"/>
              </a:solidFill>
              <a:effectLst/>
              <a:latin typeface="Times New Roman" pitchFamily="18" charset="0"/>
              <a:cs typeface="Times New Roman" pitchFamily="18" charset="0"/>
            </a:endParaRPr>
          </a:p>
          <a:p>
            <a:pPr marL="449263" marR="0" lvl="0" indent="-361950" algn="just" defTabSz="914400" rtl="0" eaLnBrk="0" fontAlgn="base" latinLnBrk="0" hangingPunct="0">
              <a:lnSpc>
                <a:spcPct val="100000"/>
              </a:lnSpc>
              <a:spcBef>
                <a:spcPct val="0"/>
              </a:spcBef>
              <a:spcAft>
                <a:spcPts val="1200"/>
              </a:spcAft>
              <a:buClrTx/>
              <a:buSzTx/>
              <a:buFont typeface="Wingdings" pitchFamily="2" charset="2"/>
              <a:buChar char="Ø"/>
              <a:tabLst/>
            </a:pPr>
            <a:r>
              <a:rPr kumimoji="0" lang="uk-UA" sz="2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Профдіагностика</a:t>
            </a:r>
            <a:r>
              <a:rPr kumimoji="0" lang="uk-UA" sz="2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яка дозволяє надати дитині допомогу у виборі професії, зорієнтувати педагогів на посилення підготовки з певних предметів, спланувати кроки для реалізації задуманого. </a:t>
            </a:r>
            <a:r>
              <a:rPr kumimoji="0" lang="ru-RU" sz="2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(Климов «</a:t>
            </a:r>
            <a:r>
              <a:rPr kumimoji="0" lang="uk-UA" sz="2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Д</a:t>
            </a:r>
            <a:r>
              <a:rPr kumimoji="0" lang="ru-RU" sz="2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иференційно</a:t>
            </a:r>
            <a:r>
              <a:rPr lang="en-US" sz="2200" dirty="0" smtClean="0">
                <a:latin typeface="Times New Roman" pitchFamily="18" charset="0"/>
                <a:ea typeface="Calibri" pitchFamily="34" charset="0"/>
                <a:cs typeface="Times New Roman" pitchFamily="18" charset="0"/>
              </a:rPr>
              <a:t>-</a:t>
            </a:r>
            <a:r>
              <a:rPr kumimoji="0" lang="ru-RU" sz="2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діагностичний</a:t>
            </a:r>
            <a:r>
              <a:rPr kumimoji="0" lang="ru-RU" sz="2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опитувальник</a:t>
            </a:r>
            <a:r>
              <a:rPr kumimoji="0" lang="ru-RU" sz="2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карта </a:t>
            </a:r>
            <a:r>
              <a:rPr kumimoji="0" lang="ru-RU" sz="2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інтересів</a:t>
            </a:r>
            <a:r>
              <a:rPr kumimoji="0" lang="ru-RU" sz="2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опитувальник</a:t>
            </a:r>
            <a:r>
              <a:rPr kumimoji="0" lang="ru-RU" sz="2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професійної</a:t>
            </a:r>
            <a:r>
              <a:rPr kumimoji="0" lang="ru-RU" sz="2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орієнтації</a:t>
            </a:r>
            <a:r>
              <a:rPr kumimoji="0" lang="ru-RU" sz="2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Голланда</a:t>
            </a:r>
            <a:r>
              <a:rPr kumimoji="0" lang="ru-RU" sz="2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a:t>
            </a:r>
            <a:endParaRPr kumimoji="0" lang="ru-RU" sz="22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3" name="Прямокутник 2"/>
          <p:cNvSpPr/>
          <p:nvPr/>
        </p:nvSpPr>
        <p:spPr>
          <a:xfrm>
            <a:off x="2071670" y="214290"/>
            <a:ext cx="5177764" cy="523220"/>
          </a:xfrm>
          <a:prstGeom prst="rect">
            <a:avLst/>
          </a:prstGeom>
        </p:spPr>
        <p:txBody>
          <a:bodyPr wrap="none">
            <a:spAutoFit/>
          </a:bodyPr>
          <a:lstStyle/>
          <a:p>
            <a:r>
              <a:rPr lang="uk-UA" sz="2800" b="1" dirty="0" smtClean="0">
                <a:latin typeface="Times New Roman" pitchFamily="18" charset="0"/>
                <a:ea typeface="Calibri" pitchFamily="34" charset="0"/>
                <a:cs typeface="Times New Roman" pitchFamily="18" charset="0"/>
              </a:rPr>
              <a:t>Етап поглибленої діагностики</a:t>
            </a:r>
            <a:r>
              <a:rPr lang="ru-RU" sz="2800" dirty="0" smtClean="0">
                <a:latin typeface="Times New Roman" pitchFamily="18" charset="0"/>
                <a:ea typeface="Calibri" pitchFamily="34" charset="0"/>
                <a:cs typeface="Times New Roman" pitchFamily="18" charset="0"/>
              </a:rPr>
              <a:t> </a:t>
            </a:r>
            <a:endParaRPr lang="uk-UA" sz="2800"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кутник 1"/>
          <p:cNvSpPr/>
          <p:nvPr/>
        </p:nvSpPr>
        <p:spPr>
          <a:xfrm>
            <a:off x="357158" y="500042"/>
            <a:ext cx="8429684" cy="1133965"/>
          </a:xfrm>
          <a:prstGeom prst="rect">
            <a:avLst/>
          </a:prstGeom>
        </p:spPr>
        <p:txBody>
          <a:bodyPr wrap="square">
            <a:spAutoFit/>
          </a:bodyPr>
          <a:lstStyle/>
          <a:p>
            <a:pPr algn="ctr">
              <a:lnSpc>
                <a:spcPct val="150000"/>
              </a:lnSpc>
            </a:pPr>
            <a:r>
              <a:rPr lang="uk-UA" sz="2400" b="1" dirty="0" smtClean="0">
                <a:latin typeface="Times New Roman" pitchFamily="18" charset="0"/>
                <a:cs typeface="Times New Roman" pitchFamily="18" charset="0"/>
              </a:rPr>
              <a:t>Підбираємо апробовані діагностичні методики, якими володіємо</a:t>
            </a:r>
            <a:endParaRPr lang="uk-UA" sz="2400" b="1" dirty="0">
              <a:latin typeface="Times New Roman" pitchFamily="18" charset="0"/>
              <a:cs typeface="Times New Roman" pitchFamily="18" charset="0"/>
            </a:endParaRPr>
          </a:p>
        </p:txBody>
      </p:sp>
      <p:pic>
        <p:nvPicPr>
          <p:cNvPr id="5122" name="Picture 2" descr="C:\Documents and Settings\Admin\Рабочий стол\url.jpg"/>
          <p:cNvPicPr>
            <a:picLocks noChangeAspect="1" noChangeArrowheads="1"/>
          </p:cNvPicPr>
          <p:nvPr/>
        </p:nvPicPr>
        <p:blipFill>
          <a:blip r:embed="rId2" cstate="print"/>
          <a:srcRect/>
          <a:stretch>
            <a:fillRect/>
          </a:stretch>
        </p:blipFill>
        <p:spPr bwMode="auto">
          <a:xfrm>
            <a:off x="1500166" y="1928802"/>
            <a:ext cx="6096000" cy="4067175"/>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кутник 1"/>
          <p:cNvSpPr/>
          <p:nvPr/>
        </p:nvSpPr>
        <p:spPr>
          <a:xfrm>
            <a:off x="500034" y="857232"/>
            <a:ext cx="8072494" cy="1754326"/>
          </a:xfrm>
          <a:prstGeom prst="rect">
            <a:avLst/>
          </a:prstGeom>
        </p:spPr>
        <p:txBody>
          <a:bodyPr wrap="square">
            <a:spAutoFit/>
          </a:bodyPr>
          <a:lstStyle/>
          <a:p>
            <a:pPr algn="just">
              <a:lnSpc>
                <a:spcPct val="150000"/>
              </a:lnSpc>
            </a:pPr>
            <a:r>
              <a:rPr lang="ru-RU" sz="2400" b="1" dirty="0" err="1" smtClean="0">
                <a:latin typeface="Times New Roman" pitchFamily="18" charset="0"/>
                <a:cs typeface="Times New Roman" pitchFamily="18" charset="0"/>
              </a:rPr>
              <a:t>Найбільш</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важливо</a:t>
            </a:r>
            <a:r>
              <a:rPr lang="ru-RU" sz="2400" b="1" dirty="0" smtClean="0">
                <a:latin typeface="Times New Roman" pitchFamily="18" charset="0"/>
                <a:cs typeface="Times New Roman" pitchFamily="18" charset="0"/>
              </a:rPr>
              <a:t> </a:t>
            </a:r>
            <a:r>
              <a:rPr lang="ru-RU" sz="2400" dirty="0" smtClean="0">
                <a:latin typeface="Times New Roman" pitchFamily="18" charset="0"/>
                <a:cs typeface="Times New Roman" pitchFamily="18" charset="0"/>
              </a:rPr>
              <a:t>на </a:t>
            </a:r>
            <a:r>
              <a:rPr lang="ru-RU" sz="2400" dirty="0" err="1" smtClean="0">
                <a:latin typeface="Times New Roman" pitchFamily="18" charset="0"/>
                <a:cs typeface="Times New Roman" pitchFamily="18" charset="0"/>
              </a:rPr>
              <a:t>даному</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етапі</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встановити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з</a:t>
            </a:r>
            <a:r>
              <a:rPr lang="ru-RU" sz="2400" dirty="0" smtClean="0">
                <a:latin typeface="Times New Roman" pitchFamily="18" charset="0"/>
                <a:cs typeface="Times New Roman" pitchFamily="18" charset="0"/>
              </a:rPr>
              <a:t> батьками </a:t>
            </a:r>
            <a:r>
              <a:rPr lang="ru-RU" sz="2400" dirty="0" err="1" smtClean="0">
                <a:latin typeface="Times New Roman" pitchFamily="18" charset="0"/>
                <a:cs typeface="Times New Roman" pitchFamily="18" charset="0"/>
              </a:rPr>
              <a:t>згоду</a:t>
            </a:r>
            <a:r>
              <a:rPr lang="ru-RU" sz="2400" dirty="0" smtClean="0">
                <a:latin typeface="Times New Roman" pitchFamily="18" charset="0"/>
                <a:cs typeface="Times New Roman" pitchFamily="18" charset="0"/>
              </a:rPr>
              <a:t> на </a:t>
            </a:r>
            <a:r>
              <a:rPr lang="ru-RU" sz="2400" dirty="0" err="1" smtClean="0">
                <a:latin typeface="Times New Roman" pitchFamily="18" charset="0"/>
                <a:cs typeface="Times New Roman" pitchFamily="18" charset="0"/>
              </a:rPr>
              <a:t>спільн</a:t>
            </a:r>
            <a:r>
              <a:rPr lang="uk-UA" sz="2400" dirty="0" smtClean="0">
                <a:latin typeface="Times New Roman" pitchFamily="18" charset="0"/>
                <a:cs typeface="Times New Roman" pitchFamily="18" charset="0"/>
              </a:rPr>
              <a:t>у працю</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поставити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єдині</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цілі</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і</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завдання</a:t>
            </a:r>
            <a:r>
              <a:rPr lang="ru-RU" sz="2400" dirty="0" smtClean="0">
                <a:latin typeface="Times New Roman" pitchFamily="18" charset="0"/>
                <a:cs typeface="Times New Roman" pitchFamily="18" charset="0"/>
              </a:rPr>
              <a:t> у </a:t>
            </a:r>
            <a:r>
              <a:rPr lang="ru-RU" sz="2400" dirty="0" err="1" smtClean="0">
                <a:latin typeface="Times New Roman" pitchFamily="18" charset="0"/>
                <a:cs typeface="Times New Roman" pitchFamily="18" charset="0"/>
              </a:rPr>
              <a:t>вихованні</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дитини</a:t>
            </a:r>
            <a:r>
              <a:rPr lang="ru-RU" sz="2400" dirty="0" smtClean="0">
                <a:latin typeface="Times New Roman" pitchFamily="18" charset="0"/>
                <a:cs typeface="Times New Roman" pitchFamily="18" charset="0"/>
              </a:rPr>
              <a:t>.</a:t>
            </a:r>
            <a:endParaRPr lang="uk-UA" sz="2400" dirty="0">
              <a:latin typeface="Times New Roman" pitchFamily="18" charset="0"/>
              <a:cs typeface="Times New Roman" pitchFamily="18" charset="0"/>
            </a:endParaRPr>
          </a:p>
        </p:txBody>
      </p:sp>
      <p:pic>
        <p:nvPicPr>
          <p:cNvPr id="6146" name="Picture 2" descr="C:\Documents and Settings\Admin\Рабочий стол\url.jpg"/>
          <p:cNvPicPr>
            <a:picLocks noChangeAspect="1" noChangeArrowheads="1"/>
          </p:cNvPicPr>
          <p:nvPr/>
        </p:nvPicPr>
        <p:blipFill>
          <a:blip r:embed="rId2" cstate="print"/>
          <a:srcRect/>
          <a:stretch>
            <a:fillRect/>
          </a:stretch>
        </p:blipFill>
        <p:spPr bwMode="auto">
          <a:xfrm>
            <a:off x="1571604" y="2643182"/>
            <a:ext cx="5715040" cy="3691916"/>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кутник 1"/>
          <p:cNvSpPr/>
          <p:nvPr/>
        </p:nvSpPr>
        <p:spPr>
          <a:xfrm>
            <a:off x="428596" y="357166"/>
            <a:ext cx="8286808" cy="954107"/>
          </a:xfrm>
          <a:prstGeom prst="rect">
            <a:avLst/>
          </a:prstGeom>
        </p:spPr>
        <p:txBody>
          <a:bodyPr wrap="square">
            <a:spAutoFit/>
          </a:bodyPr>
          <a:lstStyle/>
          <a:p>
            <a:pPr algn="ctr"/>
            <a:r>
              <a:rPr lang="uk-UA" sz="2800" b="1" dirty="0" smtClean="0">
                <a:latin typeface="Times New Roman" pitchFamily="18" charset="0"/>
                <a:cs typeface="Times New Roman" pitchFamily="18" charset="0"/>
              </a:rPr>
              <a:t>Етап розробки індивідуальної </a:t>
            </a:r>
          </a:p>
          <a:p>
            <a:pPr algn="ctr"/>
            <a:r>
              <a:rPr lang="uk-UA" sz="2800" b="1" dirty="0" err="1" smtClean="0">
                <a:latin typeface="Times New Roman" pitchFamily="18" charset="0"/>
                <a:cs typeface="Times New Roman" pitchFamily="18" charset="0"/>
              </a:rPr>
              <a:t>корекційно-розвивальної</a:t>
            </a:r>
            <a:r>
              <a:rPr lang="uk-UA" sz="2800" b="1" dirty="0" smtClean="0">
                <a:latin typeface="Times New Roman" pitchFamily="18" charset="0"/>
                <a:cs typeface="Times New Roman" pitchFamily="18" charset="0"/>
              </a:rPr>
              <a:t> програми</a:t>
            </a:r>
            <a:endParaRPr lang="uk-UA" sz="2800" dirty="0">
              <a:latin typeface="Times New Roman" pitchFamily="18" charset="0"/>
              <a:cs typeface="Times New Roman" pitchFamily="18" charset="0"/>
            </a:endParaRPr>
          </a:p>
        </p:txBody>
      </p:sp>
      <p:sp>
        <p:nvSpPr>
          <p:cNvPr id="3" name="Прямокутник 2"/>
          <p:cNvSpPr/>
          <p:nvPr/>
        </p:nvSpPr>
        <p:spPr>
          <a:xfrm>
            <a:off x="428596" y="1500174"/>
            <a:ext cx="8358246" cy="3894143"/>
          </a:xfrm>
          <a:prstGeom prst="rect">
            <a:avLst/>
          </a:prstGeom>
        </p:spPr>
        <p:txBody>
          <a:bodyPr wrap="square">
            <a:spAutoFit/>
          </a:bodyPr>
          <a:lstStyle/>
          <a:p>
            <a:pPr marL="363538" indent="-363538" algn="just">
              <a:lnSpc>
                <a:spcPct val="150000"/>
              </a:lnSpc>
              <a:spcAft>
                <a:spcPts val="1200"/>
              </a:spcAft>
              <a:buFont typeface="Wingdings" pitchFamily="2" charset="2"/>
              <a:buChar char="Ø"/>
            </a:pPr>
            <a:r>
              <a:rPr lang="uk-UA" sz="2200" b="1" dirty="0" smtClean="0">
                <a:latin typeface="Times New Roman" pitchFamily="18" charset="0"/>
                <a:cs typeface="Times New Roman" pitchFamily="18" charset="0"/>
              </a:rPr>
              <a:t>Складається</a:t>
            </a:r>
            <a:r>
              <a:rPr lang="uk-UA" sz="2200" dirty="0" smtClean="0">
                <a:latin typeface="Times New Roman" pitchFamily="18" charset="0"/>
                <a:cs typeface="Times New Roman" pitchFamily="18" charset="0"/>
              </a:rPr>
              <a:t> і затверджується індивідуальна </a:t>
            </a:r>
            <a:r>
              <a:rPr lang="uk-UA" sz="2200" dirty="0" err="1" smtClean="0">
                <a:latin typeface="Times New Roman" pitchFamily="18" charset="0"/>
                <a:cs typeface="Times New Roman" pitchFamily="18" charset="0"/>
              </a:rPr>
              <a:t>корекційно-розвиваюча</a:t>
            </a:r>
            <a:r>
              <a:rPr lang="uk-UA" sz="2200" dirty="0" smtClean="0">
                <a:latin typeface="Times New Roman" pitchFamily="18" charset="0"/>
                <a:cs typeface="Times New Roman" pitchFamily="18" charset="0"/>
              </a:rPr>
              <a:t> програма. </a:t>
            </a:r>
          </a:p>
          <a:p>
            <a:pPr marL="363538" indent="-363538" algn="just">
              <a:lnSpc>
                <a:spcPct val="150000"/>
              </a:lnSpc>
              <a:spcAft>
                <a:spcPts val="1200"/>
              </a:spcAft>
              <a:buFont typeface="Wingdings" pitchFamily="2" charset="2"/>
              <a:buChar char="Ø"/>
            </a:pPr>
            <a:r>
              <a:rPr lang="uk-UA" sz="2200" b="1" dirty="0" smtClean="0">
                <a:latin typeface="Times New Roman" pitchFamily="18" charset="0"/>
                <a:cs typeface="Times New Roman" pitchFamily="18" charset="0"/>
              </a:rPr>
              <a:t>Розробляється</a:t>
            </a:r>
            <a:r>
              <a:rPr lang="uk-UA" sz="2200" dirty="0" smtClean="0">
                <a:latin typeface="Times New Roman" pitchFamily="18" charset="0"/>
                <a:cs typeface="Times New Roman" pitchFamily="18" charset="0"/>
              </a:rPr>
              <a:t> план конкретних заходів, спрямованих на вирішення виявлених проблем. </a:t>
            </a:r>
          </a:p>
          <a:p>
            <a:pPr marL="363538" indent="-363538" algn="just">
              <a:lnSpc>
                <a:spcPct val="150000"/>
              </a:lnSpc>
              <a:spcAft>
                <a:spcPts val="1200"/>
              </a:spcAft>
              <a:buFont typeface="Wingdings" pitchFamily="2" charset="2"/>
              <a:buChar char="Ø"/>
            </a:pPr>
            <a:r>
              <a:rPr lang="uk-UA" sz="2200" b="1" dirty="0" smtClean="0">
                <a:latin typeface="Times New Roman" pitchFamily="18" charset="0"/>
                <a:cs typeface="Times New Roman" pitchFamily="18" charset="0"/>
              </a:rPr>
              <a:t>Здійснюється</a:t>
            </a:r>
            <a:r>
              <a:rPr lang="uk-UA" sz="2200" dirty="0" smtClean="0">
                <a:latin typeface="Times New Roman" pitchFamily="18" charset="0"/>
                <a:cs typeface="Times New Roman" pitchFamily="18" charset="0"/>
              </a:rPr>
              <a:t> система заходів, спрямованих на виправлення недоліків розвитку та поведінки, а також на розвиток особистості неповнолітніх.</a:t>
            </a:r>
            <a:endParaRPr lang="uk-UA" sz="22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Rectangle 1"/>
          <p:cNvSpPr>
            <a:spLocks noChangeArrowheads="1"/>
          </p:cNvSpPr>
          <p:nvPr/>
        </p:nvSpPr>
        <p:spPr bwMode="auto">
          <a:xfrm>
            <a:off x="357158" y="285728"/>
            <a:ext cx="8501122" cy="620169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ts val="600"/>
              </a:spcAft>
              <a:buClrTx/>
              <a:buSzTx/>
              <a:buFontTx/>
              <a:buNone/>
              <a:tabLst/>
            </a:pPr>
            <a:r>
              <a:rPr kumimoji="0" lang="uk-UA" sz="22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Найчастіше у дітей,які знаходяться в соціально небезпечному становищі виникають такі особливості, що вимагають </a:t>
            </a:r>
            <a:r>
              <a:rPr kumimoji="0" lang="uk-UA" sz="22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корекційного</a:t>
            </a:r>
            <a:r>
              <a:rPr kumimoji="0" lang="uk-UA" sz="22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впливу:</a:t>
            </a:r>
            <a:endParaRPr kumimoji="0" lang="uk-UA" sz="2200" b="1" i="0" u="none" strike="noStrike" cap="none" normalizeH="0" baseline="0" dirty="0" smtClean="0">
              <a:ln>
                <a:noFill/>
              </a:ln>
              <a:solidFill>
                <a:schemeClr val="tx1"/>
              </a:solidFill>
              <a:effectLst/>
              <a:latin typeface="Arial" pitchFamily="34" charset="0"/>
              <a:cs typeface="Arial" pitchFamily="34" charset="0"/>
            </a:endParaRPr>
          </a:p>
          <a:p>
            <a:pPr marL="449263" marR="0" lvl="0" indent="-274638" algn="just" defTabSz="914400" rtl="0" eaLnBrk="0" fontAlgn="base" latinLnBrk="0" hangingPunct="0">
              <a:lnSpc>
                <a:spcPct val="100000"/>
              </a:lnSpc>
              <a:spcBef>
                <a:spcPct val="0"/>
              </a:spcBef>
              <a:spcAft>
                <a:spcPts val="600"/>
              </a:spcAft>
              <a:buClrTx/>
              <a:buSzTx/>
              <a:buFont typeface="Wingdings" pitchFamily="2" charset="2"/>
              <a:buChar char="Ø"/>
              <a:tabLst/>
            </a:pPr>
            <a:r>
              <a:rPr kumimoji="0" lang="uk-UA" sz="2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непопулярність в групі однолітків; </a:t>
            </a:r>
            <a:endParaRPr kumimoji="0" lang="uk-UA" sz="2200" b="0" i="0" u="none" strike="noStrike" cap="none" normalizeH="0" baseline="0" dirty="0" smtClean="0">
              <a:ln>
                <a:noFill/>
              </a:ln>
              <a:solidFill>
                <a:schemeClr val="tx1"/>
              </a:solidFill>
              <a:effectLst/>
              <a:latin typeface="Arial" pitchFamily="34" charset="0"/>
              <a:cs typeface="Arial" pitchFamily="34" charset="0"/>
            </a:endParaRPr>
          </a:p>
          <a:p>
            <a:pPr marL="449263" marR="0" lvl="0" indent="-274638" algn="just" defTabSz="914400" rtl="0" eaLnBrk="0" fontAlgn="base" latinLnBrk="0" hangingPunct="0">
              <a:lnSpc>
                <a:spcPct val="100000"/>
              </a:lnSpc>
              <a:spcBef>
                <a:spcPct val="0"/>
              </a:spcBef>
              <a:spcAft>
                <a:spcPts val="600"/>
              </a:spcAft>
              <a:buClrTx/>
              <a:buSzTx/>
              <a:buFont typeface="Wingdings" pitchFamily="2" charset="2"/>
              <a:buChar char="Ø"/>
              <a:tabLst/>
            </a:pPr>
            <a:r>
              <a:rPr kumimoji="0" lang="uk-UA" sz="2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недостатність спілкування; </a:t>
            </a:r>
            <a:endParaRPr kumimoji="0" lang="uk-UA" sz="2200" b="0" i="0" u="none" strike="noStrike" cap="none" normalizeH="0" baseline="0" dirty="0" smtClean="0">
              <a:ln>
                <a:noFill/>
              </a:ln>
              <a:solidFill>
                <a:schemeClr val="tx1"/>
              </a:solidFill>
              <a:effectLst/>
              <a:latin typeface="Arial" pitchFamily="34" charset="0"/>
              <a:cs typeface="Arial" pitchFamily="34" charset="0"/>
            </a:endParaRPr>
          </a:p>
          <a:p>
            <a:pPr marL="449263" marR="0" lvl="0" indent="-274638" algn="just" defTabSz="914400" rtl="0" eaLnBrk="0" fontAlgn="base" latinLnBrk="0" hangingPunct="0">
              <a:lnSpc>
                <a:spcPct val="100000"/>
              </a:lnSpc>
              <a:spcBef>
                <a:spcPct val="0"/>
              </a:spcBef>
              <a:spcAft>
                <a:spcPts val="600"/>
              </a:spcAft>
              <a:buClrTx/>
              <a:buSzTx/>
              <a:buFont typeface="Wingdings" pitchFamily="2" charset="2"/>
              <a:buChar char="Ø"/>
              <a:tabLst/>
            </a:pPr>
            <a:r>
              <a:rPr kumimoji="0" lang="uk-UA" sz="2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фіксування позиції ролі підлеглого у всіх видах спільної діяльності та спілкування; </a:t>
            </a:r>
            <a:endParaRPr kumimoji="0" lang="uk-UA" sz="2200" b="0" i="0" u="none" strike="noStrike" cap="none" normalizeH="0" baseline="0" dirty="0" smtClean="0">
              <a:ln>
                <a:noFill/>
              </a:ln>
              <a:solidFill>
                <a:schemeClr val="tx1"/>
              </a:solidFill>
              <a:effectLst/>
              <a:latin typeface="Arial" pitchFamily="34" charset="0"/>
              <a:cs typeface="Arial" pitchFamily="34" charset="0"/>
            </a:endParaRPr>
          </a:p>
          <a:p>
            <a:pPr marL="449263" marR="0" lvl="0" indent="-274638" algn="just" defTabSz="914400" rtl="0" eaLnBrk="0" fontAlgn="base" latinLnBrk="0" hangingPunct="0">
              <a:lnSpc>
                <a:spcPct val="100000"/>
              </a:lnSpc>
              <a:spcBef>
                <a:spcPct val="0"/>
              </a:spcBef>
              <a:spcAft>
                <a:spcPts val="600"/>
              </a:spcAft>
              <a:buClrTx/>
              <a:buSzTx/>
              <a:buFont typeface="Wingdings" pitchFamily="2" charset="2"/>
              <a:buChar char="Ø"/>
              <a:tabLst/>
            </a:pPr>
            <a:r>
              <a:rPr kumimoji="0" lang="uk-UA" sz="2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uk-UA" sz="2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неволодіння</a:t>
            </a:r>
            <a:r>
              <a:rPr kumimoji="0" lang="uk-UA" sz="2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позитивними способами співпраці в діяльності; </a:t>
            </a:r>
            <a:endParaRPr kumimoji="0" lang="uk-UA" sz="2200" b="0" i="0" u="none" strike="noStrike" cap="none" normalizeH="0" baseline="0" dirty="0" smtClean="0">
              <a:ln>
                <a:noFill/>
              </a:ln>
              <a:solidFill>
                <a:schemeClr val="tx1"/>
              </a:solidFill>
              <a:effectLst/>
              <a:latin typeface="Arial" pitchFamily="34" charset="0"/>
              <a:cs typeface="Arial" pitchFamily="34" charset="0"/>
            </a:endParaRPr>
          </a:p>
          <a:p>
            <a:pPr marL="449263" marR="0" lvl="0" indent="-274638" algn="just" defTabSz="914400" rtl="0" eaLnBrk="0" fontAlgn="base" latinLnBrk="0" hangingPunct="0">
              <a:lnSpc>
                <a:spcPct val="100000"/>
              </a:lnSpc>
              <a:spcBef>
                <a:spcPct val="0"/>
              </a:spcBef>
              <a:spcAft>
                <a:spcPts val="600"/>
              </a:spcAft>
              <a:buClrTx/>
              <a:buSzTx/>
              <a:buFont typeface="Wingdings" pitchFamily="2" charset="2"/>
              <a:buChar char="Ø"/>
              <a:tabLst/>
            </a:pPr>
            <a:r>
              <a:rPr kumimoji="0" lang="uk-UA" sz="2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домінування авторитарних егоїстичних тенденцій у поведінці; </a:t>
            </a:r>
            <a:endParaRPr kumimoji="0" lang="uk-UA" sz="2200" b="0" i="0" u="none" strike="noStrike" cap="none" normalizeH="0" baseline="0" dirty="0" smtClean="0">
              <a:ln>
                <a:noFill/>
              </a:ln>
              <a:solidFill>
                <a:schemeClr val="tx1"/>
              </a:solidFill>
              <a:effectLst/>
              <a:latin typeface="Arial" pitchFamily="34" charset="0"/>
              <a:cs typeface="Arial" pitchFamily="34" charset="0"/>
            </a:endParaRPr>
          </a:p>
          <a:p>
            <a:pPr marL="449263" marR="0" lvl="0" indent="-274638" algn="just" defTabSz="914400" rtl="0" eaLnBrk="0" fontAlgn="base" latinLnBrk="0" hangingPunct="0">
              <a:lnSpc>
                <a:spcPct val="100000"/>
              </a:lnSpc>
              <a:spcBef>
                <a:spcPct val="0"/>
              </a:spcBef>
              <a:spcAft>
                <a:spcPts val="600"/>
              </a:spcAft>
              <a:buClrTx/>
              <a:buSzTx/>
              <a:buFont typeface="Wingdings" pitchFamily="2" charset="2"/>
              <a:buChar char="Ø"/>
              <a:tabLst/>
            </a:pPr>
            <a:r>
              <a:rPr kumimoji="0" lang="uk-UA" sz="2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негативне </a:t>
            </a:r>
            <a:r>
              <a:rPr kumimoji="0" lang="uk-UA" sz="2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самосприйняття</a:t>
            </a:r>
            <a:r>
              <a:rPr kumimoji="0" lang="uk-UA" sz="2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невпевненість у собі, відчуженість; </a:t>
            </a:r>
            <a:endParaRPr kumimoji="0" lang="uk-UA" sz="2200" b="0" i="0" u="none" strike="noStrike" cap="none" normalizeH="0" baseline="0" dirty="0" smtClean="0">
              <a:ln>
                <a:noFill/>
              </a:ln>
              <a:solidFill>
                <a:schemeClr val="tx1"/>
              </a:solidFill>
              <a:effectLst/>
              <a:latin typeface="Arial" pitchFamily="34" charset="0"/>
              <a:cs typeface="Arial" pitchFamily="34" charset="0"/>
            </a:endParaRPr>
          </a:p>
          <a:p>
            <a:pPr marL="449263" marR="0" lvl="0" indent="-274638" algn="just" defTabSz="914400" rtl="0" eaLnBrk="0" fontAlgn="base" latinLnBrk="0" hangingPunct="0">
              <a:lnSpc>
                <a:spcPct val="100000"/>
              </a:lnSpc>
              <a:spcBef>
                <a:spcPct val="0"/>
              </a:spcBef>
              <a:spcAft>
                <a:spcPts val="600"/>
              </a:spcAft>
              <a:buClrTx/>
              <a:buSzTx/>
              <a:buFont typeface="Wingdings" pitchFamily="2" charset="2"/>
              <a:buChar char="Ø"/>
              <a:tabLst/>
            </a:pPr>
            <a:r>
              <a:rPr kumimoji="0" lang="uk-UA" sz="2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відкритий конфлікт в поведінці (агресивність, озлобленість, упертість, руйнівність, вживання в мові слів, які ображають однолітків); </a:t>
            </a:r>
            <a:endParaRPr kumimoji="0" lang="uk-UA" sz="2200" b="0" i="0" u="none" strike="noStrike" cap="none" normalizeH="0" baseline="0" dirty="0" smtClean="0">
              <a:ln>
                <a:noFill/>
              </a:ln>
              <a:solidFill>
                <a:schemeClr val="tx1"/>
              </a:solidFill>
              <a:effectLst/>
              <a:latin typeface="Arial" pitchFamily="34" charset="0"/>
              <a:cs typeface="Arial" pitchFamily="34" charset="0"/>
            </a:endParaRPr>
          </a:p>
          <a:p>
            <a:pPr marL="449263" marR="0" lvl="0" indent="-274638" algn="just" defTabSz="914400" rtl="0" eaLnBrk="0" fontAlgn="base" latinLnBrk="0" hangingPunct="0">
              <a:lnSpc>
                <a:spcPct val="100000"/>
              </a:lnSpc>
              <a:spcBef>
                <a:spcPct val="0"/>
              </a:spcBef>
              <a:spcAft>
                <a:spcPts val="600"/>
              </a:spcAft>
              <a:buClrTx/>
              <a:buSzTx/>
              <a:buFont typeface="Wingdings" pitchFamily="2" charset="2"/>
              <a:buChar char="Ø"/>
              <a:tabLst/>
            </a:pPr>
            <a:r>
              <a:rPr kumimoji="0" lang="uk-UA" sz="2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uk-UA" sz="2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неволодіння</a:t>
            </a:r>
            <a:r>
              <a:rPr kumimoji="0" lang="uk-UA" sz="2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позитивними, етично цінними формами спілкування з однолітками; </a:t>
            </a:r>
          </a:p>
          <a:p>
            <a:pPr marL="449263" marR="0" lvl="0" indent="-274638" algn="just" defTabSz="914400" rtl="0" eaLnBrk="0" fontAlgn="base" latinLnBrk="0" hangingPunct="0">
              <a:lnSpc>
                <a:spcPct val="100000"/>
              </a:lnSpc>
              <a:spcBef>
                <a:spcPct val="0"/>
              </a:spcBef>
              <a:spcAft>
                <a:spcPts val="600"/>
              </a:spcAft>
              <a:buClrTx/>
              <a:buSzTx/>
              <a:buFont typeface="Wingdings" pitchFamily="2" charset="2"/>
              <a:buChar char="Ø"/>
              <a:tabLst/>
            </a:pPr>
            <a:r>
              <a:rPr kumimoji="0" lang="uk-UA" sz="2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uk-UA" sz="2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неволодіння</a:t>
            </a:r>
            <a:r>
              <a:rPr kumimoji="0" lang="uk-UA" sz="2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способами спільної діяльності.</a:t>
            </a:r>
            <a:r>
              <a:rPr kumimoji="0" lang="uk-UA" sz="2200" b="0" i="0" u="none" strike="noStrike" cap="none" normalizeH="0" baseline="0" dirty="0" smtClean="0">
                <a:ln>
                  <a:noFill/>
                </a:ln>
                <a:solidFill>
                  <a:schemeClr val="tx1"/>
                </a:solidFill>
                <a:effectLst/>
                <a:latin typeface="Arial" pitchFamily="34" charset="0"/>
                <a:cs typeface="Arial" pitchFamily="34" charset="0"/>
              </a:rPr>
              <a:t> </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кутник 1"/>
          <p:cNvSpPr/>
          <p:nvPr/>
        </p:nvSpPr>
        <p:spPr>
          <a:xfrm>
            <a:off x="357158" y="785794"/>
            <a:ext cx="8429684" cy="4832092"/>
          </a:xfrm>
          <a:prstGeom prst="rect">
            <a:avLst/>
          </a:prstGeom>
        </p:spPr>
        <p:txBody>
          <a:bodyPr wrap="square">
            <a:spAutoFit/>
          </a:bodyPr>
          <a:lstStyle/>
          <a:p>
            <a:pPr marL="363538" indent="-363538" algn="just">
              <a:lnSpc>
                <a:spcPct val="150000"/>
              </a:lnSpc>
              <a:spcAft>
                <a:spcPts val="1200"/>
              </a:spcAft>
              <a:buFont typeface="Wingdings" pitchFamily="2" charset="2"/>
              <a:buChar char="Ø"/>
            </a:pPr>
            <a:r>
              <a:rPr lang="uk-UA" sz="2400" b="1" dirty="0" smtClean="0">
                <a:latin typeface="Times New Roman" pitchFamily="18" charset="0"/>
                <a:cs typeface="Times New Roman" pitchFamily="18" charset="0"/>
              </a:rPr>
              <a:t>Батьків знайомимо </a:t>
            </a:r>
            <a:r>
              <a:rPr lang="uk-UA" sz="2400" dirty="0" smtClean="0">
                <a:latin typeface="Times New Roman" pitchFamily="18" charset="0"/>
                <a:cs typeface="Times New Roman" pitchFamily="18" charset="0"/>
              </a:rPr>
              <a:t>з основним змістом, напрямами </a:t>
            </a:r>
            <a:r>
              <a:rPr lang="uk-UA" sz="2400" dirty="0" err="1" smtClean="0">
                <a:latin typeface="Times New Roman" pitchFamily="18" charset="0"/>
                <a:cs typeface="Times New Roman" pitchFamily="18" charset="0"/>
              </a:rPr>
              <a:t>корекційно</a:t>
            </a:r>
            <a:r>
              <a:rPr lang="uk-UA" sz="2400" dirty="0" smtClean="0">
                <a:latin typeface="Times New Roman" pitchFamily="18" charset="0"/>
                <a:cs typeface="Times New Roman" pitchFamily="18" charset="0"/>
              </a:rPr>
              <a:t> - розвивальної роботи, передбачуваними результатами. </a:t>
            </a:r>
          </a:p>
          <a:p>
            <a:pPr marL="363538" indent="-363538" algn="just">
              <a:lnSpc>
                <a:spcPct val="150000"/>
              </a:lnSpc>
              <a:spcAft>
                <a:spcPts val="1200"/>
              </a:spcAft>
              <a:buFont typeface="Wingdings" pitchFamily="2" charset="2"/>
              <a:buChar char="Ø"/>
            </a:pPr>
            <a:r>
              <a:rPr lang="uk-UA" sz="2400" b="1" dirty="0" smtClean="0">
                <a:latin typeface="Times New Roman" pitchFamily="18" charset="0"/>
                <a:cs typeface="Times New Roman" pitchFamily="18" charset="0"/>
              </a:rPr>
              <a:t>Батькам роз'яснюємо</a:t>
            </a:r>
            <a:r>
              <a:rPr lang="uk-UA" sz="2400" dirty="0" smtClean="0">
                <a:latin typeface="Times New Roman" pitchFamily="18" charset="0"/>
                <a:cs typeface="Times New Roman" pitchFamily="18" charset="0"/>
              </a:rPr>
              <a:t>, що необхідно виховати, розвинути в дитині, підкреслюючи її індивідуальність, з якою треба рахуватися в процесі виховання. </a:t>
            </a:r>
          </a:p>
          <a:p>
            <a:pPr marL="363538" indent="-363538" algn="just">
              <a:lnSpc>
                <a:spcPct val="150000"/>
              </a:lnSpc>
              <a:spcAft>
                <a:spcPts val="1200"/>
              </a:spcAft>
              <a:buFont typeface="Wingdings" pitchFamily="2" charset="2"/>
              <a:buChar char="Ø"/>
            </a:pPr>
            <a:r>
              <a:rPr lang="uk-UA" sz="2400" b="1" dirty="0" smtClean="0">
                <a:latin typeface="Times New Roman" pitchFamily="18" charset="0"/>
                <a:cs typeface="Times New Roman" pitchFamily="18" charset="0"/>
              </a:rPr>
              <a:t>Батькам обережно говоримо </a:t>
            </a:r>
            <a:r>
              <a:rPr lang="uk-UA" sz="2400" dirty="0" smtClean="0">
                <a:latin typeface="Times New Roman" pitchFamily="18" charset="0"/>
                <a:cs typeface="Times New Roman" pitchFamily="18" charset="0"/>
              </a:rPr>
              <a:t>про небажані прояви в поведінці дитини, про явні відхиленнях від норми.</a:t>
            </a:r>
            <a:endParaRPr lang="uk-UA" sz="24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кутник 1"/>
          <p:cNvSpPr/>
          <p:nvPr/>
        </p:nvSpPr>
        <p:spPr>
          <a:xfrm>
            <a:off x="2928926" y="285728"/>
            <a:ext cx="3115918" cy="523220"/>
          </a:xfrm>
          <a:prstGeom prst="rect">
            <a:avLst/>
          </a:prstGeom>
        </p:spPr>
        <p:txBody>
          <a:bodyPr wrap="none">
            <a:spAutoFit/>
          </a:bodyPr>
          <a:lstStyle/>
          <a:p>
            <a:r>
              <a:rPr lang="uk-UA" sz="2800" b="1" dirty="0" err="1" smtClean="0">
                <a:latin typeface="Times New Roman" pitchFamily="18" charset="0"/>
                <a:cs typeface="Times New Roman" pitchFamily="18" charset="0"/>
              </a:rPr>
              <a:t>Корекційний</a:t>
            </a:r>
            <a:r>
              <a:rPr lang="uk-UA" sz="2800" b="1" dirty="0" smtClean="0">
                <a:latin typeface="Times New Roman" pitchFamily="18" charset="0"/>
                <a:cs typeface="Times New Roman" pitchFamily="18" charset="0"/>
              </a:rPr>
              <a:t> етап</a:t>
            </a:r>
            <a:endParaRPr lang="uk-UA" sz="2800" dirty="0">
              <a:latin typeface="Times New Roman" pitchFamily="18" charset="0"/>
              <a:cs typeface="Times New Roman" pitchFamily="18" charset="0"/>
            </a:endParaRPr>
          </a:p>
        </p:txBody>
      </p:sp>
      <p:sp>
        <p:nvSpPr>
          <p:cNvPr id="3" name="Прямокутник 2"/>
          <p:cNvSpPr/>
          <p:nvPr/>
        </p:nvSpPr>
        <p:spPr>
          <a:xfrm>
            <a:off x="500034" y="928670"/>
            <a:ext cx="8143932" cy="1292662"/>
          </a:xfrm>
          <a:prstGeom prst="rect">
            <a:avLst/>
          </a:prstGeom>
        </p:spPr>
        <p:txBody>
          <a:bodyPr wrap="square">
            <a:spAutoFit/>
          </a:bodyPr>
          <a:lstStyle/>
          <a:p>
            <a:pPr algn="ctr">
              <a:lnSpc>
                <a:spcPct val="150000"/>
              </a:lnSpc>
            </a:pPr>
            <a:r>
              <a:rPr lang="uk-UA" sz="2600" dirty="0" smtClean="0">
                <a:latin typeface="Times New Roman" pitchFamily="18" charset="0"/>
                <a:cs typeface="Times New Roman" pitchFamily="18" charset="0"/>
              </a:rPr>
              <a:t>Принцип </a:t>
            </a:r>
            <a:r>
              <a:rPr lang="uk-UA" sz="2600" dirty="0" err="1" smtClean="0">
                <a:latin typeface="Times New Roman" pitchFamily="18" charset="0"/>
                <a:cs typeface="Times New Roman" pitchFamily="18" charset="0"/>
              </a:rPr>
              <a:t>корекційно-розвиваючої</a:t>
            </a:r>
            <a:r>
              <a:rPr lang="uk-UA" sz="2600" dirty="0" smtClean="0">
                <a:latin typeface="Times New Roman" pitchFamily="18" charset="0"/>
                <a:cs typeface="Times New Roman" pitchFamily="18" charset="0"/>
              </a:rPr>
              <a:t> роботи </a:t>
            </a:r>
            <a:endParaRPr lang="en-US" sz="2600" dirty="0" smtClean="0">
              <a:latin typeface="Times New Roman" pitchFamily="18" charset="0"/>
              <a:cs typeface="Times New Roman" pitchFamily="18" charset="0"/>
            </a:endParaRPr>
          </a:p>
          <a:p>
            <a:pPr algn="ctr">
              <a:lnSpc>
                <a:spcPct val="150000"/>
              </a:lnSpc>
            </a:pPr>
            <a:r>
              <a:rPr lang="en-US" sz="2600" b="1" i="1" dirty="0" smtClean="0">
                <a:latin typeface="Times New Roman" pitchFamily="18" charset="0"/>
                <a:cs typeface="Times New Roman" pitchFamily="18" charset="0"/>
              </a:rPr>
              <a:t>“</a:t>
            </a:r>
            <a:r>
              <a:rPr lang="uk-UA" sz="2600" b="1" i="1" dirty="0" smtClean="0">
                <a:latin typeface="Times New Roman" pitchFamily="18" charset="0"/>
                <a:cs typeface="Times New Roman" pitchFamily="18" charset="0"/>
              </a:rPr>
              <a:t>В потрібний час і в потрібному місці</a:t>
            </a:r>
            <a:r>
              <a:rPr lang="en-US" sz="2600" b="1" i="1" dirty="0" smtClean="0">
                <a:latin typeface="Times New Roman" pitchFamily="18" charset="0"/>
                <a:cs typeface="Times New Roman" pitchFamily="18" charset="0"/>
              </a:rPr>
              <a:t>”</a:t>
            </a:r>
            <a:r>
              <a:rPr lang="en-US" sz="2600" dirty="0" smtClean="0">
                <a:latin typeface="Times New Roman" pitchFamily="18" charset="0"/>
                <a:cs typeface="Times New Roman" pitchFamily="18" charset="0"/>
              </a:rPr>
              <a:t>.</a:t>
            </a:r>
            <a:endParaRPr lang="uk-UA" sz="2600" dirty="0">
              <a:latin typeface="Times New Roman" pitchFamily="18" charset="0"/>
              <a:cs typeface="Times New Roman" pitchFamily="18" charset="0"/>
            </a:endParaRPr>
          </a:p>
        </p:txBody>
      </p:sp>
      <p:pic>
        <p:nvPicPr>
          <p:cNvPr id="7170" name="Picture 2" descr="C:\Documents and Settings\Admin\Рабочий стол\rabota-psihologa-v-nachalnoy-shkole.jpg"/>
          <p:cNvPicPr>
            <a:picLocks noChangeAspect="1" noChangeArrowheads="1"/>
          </p:cNvPicPr>
          <p:nvPr/>
        </p:nvPicPr>
        <p:blipFill>
          <a:blip r:embed="rId2" cstate="print"/>
          <a:srcRect/>
          <a:stretch>
            <a:fillRect/>
          </a:stretch>
        </p:blipFill>
        <p:spPr bwMode="auto">
          <a:xfrm>
            <a:off x="1785918" y="2428868"/>
            <a:ext cx="5429263" cy="4075567"/>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357158" y="642918"/>
            <a:ext cx="8572560" cy="543225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ts val="1200"/>
              </a:spcAft>
              <a:buClrTx/>
              <a:buSzTx/>
              <a:buFontTx/>
              <a:buNone/>
              <a:tabLst/>
            </a:pPr>
            <a:r>
              <a:rPr kumimoji="0" lang="uk-UA" sz="24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Комплекс напрямків </a:t>
            </a:r>
            <a:r>
              <a:rPr kumimoji="0" lang="uk-UA" sz="24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корекційно-розвивальної</a:t>
            </a:r>
            <a:r>
              <a:rPr kumimoji="0" lang="uk-UA" sz="24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роботи дозволяє здійснити цілісний системний підхід до виправлення агресивної  і руйнівної поведінки: </a:t>
            </a:r>
            <a:endParaRPr kumimoji="0" lang="uk-UA" sz="2400" b="1" i="0" u="none" strike="noStrike" cap="none" normalizeH="0" baseline="0" dirty="0" smtClean="0">
              <a:ln>
                <a:noFill/>
              </a:ln>
              <a:solidFill>
                <a:schemeClr val="tx1"/>
              </a:solidFill>
              <a:effectLst/>
              <a:latin typeface="Arial" pitchFamily="34" charset="0"/>
              <a:cs typeface="Arial" pitchFamily="34" charset="0"/>
            </a:endParaRPr>
          </a:p>
          <a:p>
            <a:pPr marL="363538" marR="0" lvl="0" indent="-188913" algn="just" defTabSz="914400" rtl="0" eaLnBrk="0" fontAlgn="base" latinLnBrk="0" hangingPunct="0">
              <a:lnSpc>
                <a:spcPct val="100000"/>
              </a:lnSpc>
              <a:spcBef>
                <a:spcPct val="0"/>
              </a:spcBef>
              <a:spcAft>
                <a:spcPts val="600"/>
              </a:spcAft>
              <a:buClrTx/>
              <a:buSzTx/>
              <a:buFont typeface="Wingdings" pitchFamily="2" charset="2"/>
              <a:buChar char="Ø"/>
              <a:tabLst/>
            </a:pPr>
            <a:r>
              <a:rPr kumimoji="0" lang="uk-UA"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навчання навичкам контролю та управління власним гнівом; </a:t>
            </a:r>
            <a:endParaRPr kumimoji="0" lang="uk-UA" sz="2400" b="0" i="0" u="none" strike="noStrike" cap="none" normalizeH="0" baseline="0" dirty="0" smtClean="0">
              <a:ln>
                <a:noFill/>
              </a:ln>
              <a:solidFill>
                <a:schemeClr val="tx1"/>
              </a:solidFill>
              <a:effectLst/>
              <a:latin typeface="Arial" pitchFamily="34" charset="0"/>
              <a:cs typeface="Arial" pitchFamily="34" charset="0"/>
            </a:endParaRPr>
          </a:p>
          <a:p>
            <a:pPr marL="363538" marR="0" lvl="0" indent="-188913" algn="just" defTabSz="914400" rtl="0" eaLnBrk="0" fontAlgn="base" latinLnBrk="0" hangingPunct="0">
              <a:lnSpc>
                <a:spcPct val="100000"/>
              </a:lnSpc>
              <a:spcBef>
                <a:spcPct val="0"/>
              </a:spcBef>
              <a:spcAft>
                <a:spcPts val="600"/>
              </a:spcAft>
              <a:buClrTx/>
              <a:buSzTx/>
              <a:buFont typeface="Wingdings" pitchFamily="2" charset="2"/>
              <a:buChar char="Ø"/>
              <a:tabLst/>
            </a:pPr>
            <a:r>
              <a:rPr kumimoji="0" lang="uk-UA"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навчання конструктивним поведінковим реакціям, зняття деструктивних елементів у поведінці; </a:t>
            </a:r>
            <a:endParaRPr kumimoji="0" lang="uk-UA" sz="2400" b="0" i="0" u="none" strike="noStrike" cap="none" normalizeH="0" baseline="0" dirty="0" smtClean="0">
              <a:ln>
                <a:noFill/>
              </a:ln>
              <a:solidFill>
                <a:schemeClr val="tx1"/>
              </a:solidFill>
              <a:effectLst/>
              <a:latin typeface="Arial" pitchFamily="34" charset="0"/>
              <a:cs typeface="Arial" pitchFamily="34" charset="0"/>
            </a:endParaRPr>
          </a:p>
          <a:p>
            <a:pPr marL="363538" marR="0" lvl="0" indent="-188913" algn="just" defTabSz="914400" rtl="0" eaLnBrk="0" fontAlgn="base" latinLnBrk="0" hangingPunct="0">
              <a:lnSpc>
                <a:spcPct val="100000"/>
              </a:lnSpc>
              <a:spcBef>
                <a:spcPct val="0"/>
              </a:spcBef>
              <a:spcAft>
                <a:spcPts val="600"/>
              </a:spcAft>
              <a:buClrTx/>
              <a:buSzTx/>
              <a:buFont typeface="Wingdings" pitchFamily="2" charset="2"/>
              <a:buChar char="Ø"/>
              <a:tabLst/>
            </a:pPr>
            <a:r>
              <a:rPr kumimoji="0" lang="uk-UA"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зниження рівня особистісної тривожності;</a:t>
            </a:r>
            <a:endParaRPr kumimoji="0" lang="uk-UA" sz="2400" b="0" i="0" u="none" strike="noStrike" cap="none" normalizeH="0" baseline="0" dirty="0" smtClean="0">
              <a:ln>
                <a:noFill/>
              </a:ln>
              <a:solidFill>
                <a:schemeClr val="tx1"/>
              </a:solidFill>
              <a:effectLst/>
              <a:latin typeface="Arial" pitchFamily="34" charset="0"/>
              <a:cs typeface="Arial" pitchFamily="34" charset="0"/>
            </a:endParaRPr>
          </a:p>
          <a:p>
            <a:pPr marL="363538" marR="0" lvl="0" indent="-188913" algn="just" defTabSz="914400" rtl="0" eaLnBrk="0" fontAlgn="base" latinLnBrk="0" hangingPunct="0">
              <a:lnSpc>
                <a:spcPct val="100000"/>
              </a:lnSpc>
              <a:spcBef>
                <a:spcPct val="0"/>
              </a:spcBef>
              <a:spcAft>
                <a:spcPts val="600"/>
              </a:spcAft>
              <a:buClrTx/>
              <a:buSzTx/>
              <a:buFont typeface="Wingdings" pitchFamily="2" charset="2"/>
              <a:buChar char="Ø"/>
              <a:tabLst/>
            </a:pPr>
            <a:r>
              <a:rPr kumimoji="0" lang="uk-UA"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формування усвідомлення власних емоцій і почуттів інших людей, розвиток </a:t>
            </a:r>
            <a:r>
              <a:rPr kumimoji="0" lang="uk-UA"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емпатії</a:t>
            </a:r>
            <a:r>
              <a:rPr lang="uk-UA" sz="2400" dirty="0" smtClean="0">
                <a:latin typeface="Times New Roman" pitchFamily="18" charset="0"/>
                <a:ea typeface="Calibri" pitchFamily="34" charset="0"/>
                <a:cs typeface="Times New Roman" pitchFamily="18" charset="0"/>
              </a:rPr>
              <a:t>;</a:t>
            </a:r>
            <a:r>
              <a:rPr kumimoji="0" lang="uk-UA"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endParaRPr kumimoji="0" lang="uk-UA" sz="2400" b="0" i="0" u="none" strike="noStrike" cap="none" normalizeH="0" baseline="0" dirty="0" smtClean="0">
              <a:ln>
                <a:noFill/>
              </a:ln>
              <a:solidFill>
                <a:schemeClr val="tx1"/>
              </a:solidFill>
              <a:effectLst/>
              <a:latin typeface="Arial" pitchFamily="34" charset="0"/>
              <a:cs typeface="Arial" pitchFamily="34" charset="0"/>
            </a:endParaRPr>
          </a:p>
          <a:p>
            <a:pPr marL="363538" marR="0" lvl="0" indent="-188913" algn="just" defTabSz="914400" rtl="0" eaLnBrk="0" fontAlgn="base" latinLnBrk="0" hangingPunct="0">
              <a:lnSpc>
                <a:spcPct val="100000"/>
              </a:lnSpc>
              <a:spcBef>
                <a:spcPct val="0"/>
              </a:spcBef>
              <a:spcAft>
                <a:spcPts val="600"/>
              </a:spcAft>
              <a:buClrTx/>
              <a:buSzTx/>
              <a:buFont typeface="Wingdings" pitchFamily="2" charset="2"/>
              <a:buChar char="Ø"/>
              <a:tabLst/>
            </a:pPr>
            <a:r>
              <a:rPr kumimoji="0" lang="uk-UA"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формування бережливого ставлення до свого фізичного і психічного здоров'я;</a:t>
            </a:r>
          </a:p>
          <a:p>
            <a:pPr marL="363538" lvl="0" indent="-188913" algn="just" eaLnBrk="0" fontAlgn="base" hangingPunct="0">
              <a:spcBef>
                <a:spcPct val="0"/>
              </a:spcBef>
              <a:spcAft>
                <a:spcPts val="600"/>
              </a:spcAft>
              <a:buFont typeface="Wingdings" pitchFamily="2" charset="2"/>
              <a:buChar char="Ø"/>
            </a:pPr>
            <a:r>
              <a:rPr lang="uk-UA" sz="2400" dirty="0" smtClean="0">
                <a:latin typeface="Calibri"/>
                <a:ea typeface="Calibri" pitchFamily="34" charset="0"/>
                <a:cs typeface="Times New Roman" pitchFamily="18" charset="0"/>
              </a:rPr>
              <a:t> </a:t>
            </a:r>
            <a:r>
              <a:rPr kumimoji="0" lang="uk-UA"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формування найважливіших соціальних навичок, що сприяють успішній адаптації в суспільстві.</a:t>
            </a:r>
            <a:r>
              <a:rPr kumimoji="0" lang="uk-UA" sz="2400" b="0" i="0" u="none" strike="noStrike" cap="none" normalizeH="0" baseline="0" dirty="0" smtClean="0">
                <a:ln>
                  <a:noFill/>
                </a:ln>
                <a:solidFill>
                  <a:schemeClr val="tx1"/>
                </a:solidFill>
                <a:effectLst/>
                <a:latin typeface="Arial" pitchFamily="34" charset="0"/>
                <a:cs typeface="Arial" pitchFamily="34" charset="0"/>
              </a:rPr>
              <a:t> </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357158" y="571480"/>
            <a:ext cx="8358246" cy="520142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a:spcAft>
                <a:spcPts val="1200"/>
              </a:spcAft>
            </a:pPr>
            <a:r>
              <a:rPr lang="uk-UA" sz="2400" b="1" dirty="0" smtClean="0">
                <a:latin typeface="Times New Roman" pitchFamily="18" charset="0"/>
                <a:cs typeface="Times New Roman" pitchFamily="18" charset="0"/>
              </a:rPr>
              <a:t>Методи, прийоми та форми </a:t>
            </a:r>
            <a:r>
              <a:rPr lang="uk-UA" sz="2400" b="1" dirty="0" err="1" smtClean="0">
                <a:latin typeface="Times New Roman" pitchFamily="18" charset="0"/>
                <a:cs typeface="Times New Roman" pitchFamily="18" charset="0"/>
              </a:rPr>
              <a:t>корекційної</a:t>
            </a:r>
            <a:r>
              <a:rPr lang="uk-UA" sz="2400" b="1" dirty="0" smtClean="0">
                <a:latin typeface="Times New Roman" pitchFamily="18" charset="0"/>
                <a:cs typeface="Times New Roman" pitchFamily="18" charset="0"/>
              </a:rPr>
              <a:t> роботи з дітьми з девіантною поведінкою можуть бути наступними:</a:t>
            </a:r>
            <a:endParaRPr lang="en-US" sz="2400" b="1" dirty="0" smtClean="0">
              <a:latin typeface="Times New Roman" pitchFamily="18" charset="0"/>
              <a:cs typeface="Times New Roman" pitchFamily="18" charset="0"/>
            </a:endParaRPr>
          </a:p>
          <a:p>
            <a:pPr marL="623888" lvl="0" indent="-361950" algn="just">
              <a:spcAft>
                <a:spcPts val="1200"/>
              </a:spcAft>
              <a:buFont typeface="Wingdings" pitchFamily="2" charset="2"/>
              <a:buChar char="Ø"/>
            </a:pPr>
            <a:r>
              <a:rPr lang="uk-UA" sz="2400" dirty="0" smtClean="0">
                <a:latin typeface="Times New Roman" pitchFamily="18" charset="0"/>
                <a:cs typeface="Times New Roman" pitchFamily="18" charset="0"/>
              </a:rPr>
              <a:t>індивідуальні: </a:t>
            </a:r>
            <a:r>
              <a:rPr lang="uk-UA" sz="2400" dirty="0" err="1" smtClean="0">
                <a:latin typeface="Times New Roman" pitchFamily="18" charset="0"/>
                <a:cs typeface="Times New Roman" pitchFamily="18" charset="0"/>
              </a:rPr>
              <a:t>ігоротерапія</a:t>
            </a:r>
            <a:r>
              <a:rPr lang="uk-UA" sz="2400" dirty="0" smtClean="0">
                <a:latin typeface="Times New Roman" pitchFamily="18" charset="0"/>
                <a:cs typeface="Times New Roman" pitchFamily="18" charset="0"/>
              </a:rPr>
              <a:t>, </a:t>
            </a:r>
            <a:r>
              <a:rPr lang="uk-UA" sz="2400" dirty="0" err="1" smtClean="0">
                <a:latin typeface="Times New Roman" pitchFamily="18" charset="0"/>
                <a:cs typeface="Times New Roman" pitchFamily="18" charset="0"/>
              </a:rPr>
              <a:t>арттерапія</a:t>
            </a:r>
            <a:r>
              <a:rPr lang="uk-UA" sz="2400" dirty="0" smtClean="0">
                <a:latin typeface="Times New Roman" pitchFamily="18" charset="0"/>
                <a:cs typeface="Times New Roman" pitchFamily="18" charset="0"/>
              </a:rPr>
              <a:t>, корекція через творчість дитини, бесіди з дитиною, </a:t>
            </a:r>
            <a:r>
              <a:rPr lang="uk-UA" sz="2400" dirty="0" err="1" smtClean="0">
                <a:latin typeface="Times New Roman" pitchFamily="18" charset="0"/>
                <a:cs typeface="Times New Roman" pitchFamily="18" charset="0"/>
              </a:rPr>
              <a:t>психогімнастика</a:t>
            </a:r>
            <a:r>
              <a:rPr lang="uk-UA" sz="2400" dirty="0" smtClean="0">
                <a:latin typeface="Times New Roman" pitchFamily="18" charset="0"/>
                <a:cs typeface="Times New Roman" pitchFamily="18" charset="0"/>
              </a:rPr>
              <a:t>, метод переконання;</a:t>
            </a:r>
            <a:endParaRPr lang="en-US" sz="2400" dirty="0" smtClean="0">
              <a:latin typeface="Times New Roman" pitchFamily="18" charset="0"/>
              <a:cs typeface="Times New Roman" pitchFamily="18" charset="0"/>
            </a:endParaRPr>
          </a:p>
          <a:p>
            <a:pPr marL="623888" lvl="0" indent="-361950" algn="just">
              <a:spcAft>
                <a:spcPts val="1200"/>
              </a:spcAft>
              <a:buFont typeface="Wingdings" pitchFamily="2" charset="2"/>
              <a:buChar char="Ø"/>
            </a:pPr>
            <a:r>
              <a:rPr lang="uk-UA" sz="2400" dirty="0" smtClean="0">
                <a:latin typeface="Times New Roman" pitchFamily="18" charset="0"/>
                <a:cs typeface="Times New Roman" pitchFamily="18" charset="0"/>
              </a:rPr>
              <a:t>групові:соціально – психологічні тренінги в межах програми «рівний – рівному», «Діалог»; рольові ігри та вправи на зменшення агресивності, тривожності, </a:t>
            </a:r>
            <a:r>
              <a:rPr lang="uk-UA" sz="2400" dirty="0" err="1" smtClean="0">
                <a:latin typeface="Times New Roman" pitchFamily="18" charset="0"/>
                <a:cs typeface="Times New Roman" pitchFamily="18" charset="0"/>
              </a:rPr>
              <a:t>гіперактивності</a:t>
            </a:r>
            <a:r>
              <a:rPr lang="uk-UA" sz="2400" dirty="0" smtClean="0">
                <a:latin typeface="Times New Roman" pitchFamily="18" charset="0"/>
                <a:cs typeface="Times New Roman" pitchFamily="18" charset="0"/>
              </a:rPr>
              <a:t>; проведення виховних годин, психологічних практикумів, годин психолога  з питань проектування соціального розвитку особистості учня; організація спільних позаурочних заходів з батьками, наставництво. </a:t>
            </a:r>
            <a:endParaRPr lang="en-US" sz="24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кутник 1"/>
          <p:cNvSpPr/>
          <p:nvPr/>
        </p:nvSpPr>
        <p:spPr>
          <a:xfrm>
            <a:off x="1500166" y="214290"/>
            <a:ext cx="6420219" cy="523220"/>
          </a:xfrm>
          <a:prstGeom prst="rect">
            <a:avLst/>
          </a:prstGeom>
        </p:spPr>
        <p:txBody>
          <a:bodyPr wrap="none">
            <a:spAutoFit/>
          </a:bodyPr>
          <a:lstStyle/>
          <a:p>
            <a:r>
              <a:rPr lang="uk-UA" sz="2800" b="1" dirty="0" err="1" smtClean="0">
                <a:latin typeface="Times New Roman" pitchFamily="18" charset="0"/>
                <a:cs typeface="Times New Roman" pitchFamily="18" charset="0"/>
              </a:rPr>
              <a:t>Корекційна</a:t>
            </a:r>
            <a:r>
              <a:rPr lang="uk-UA" sz="2800" b="1" dirty="0" smtClean="0">
                <a:latin typeface="Times New Roman" pitchFamily="18" charset="0"/>
                <a:cs typeface="Times New Roman" pitchFamily="18" charset="0"/>
              </a:rPr>
              <a:t> вправа «Я тобі пробачаю»</a:t>
            </a:r>
            <a:endParaRPr lang="uk-UA" sz="2800" dirty="0">
              <a:latin typeface="Times New Roman" pitchFamily="18" charset="0"/>
              <a:cs typeface="Times New Roman" pitchFamily="18" charset="0"/>
            </a:endParaRPr>
          </a:p>
        </p:txBody>
      </p:sp>
      <p:sp>
        <p:nvSpPr>
          <p:cNvPr id="3" name="Прямокутник 2"/>
          <p:cNvSpPr/>
          <p:nvPr/>
        </p:nvSpPr>
        <p:spPr>
          <a:xfrm>
            <a:off x="500034" y="928670"/>
            <a:ext cx="8143932" cy="4524315"/>
          </a:xfrm>
          <a:prstGeom prst="rect">
            <a:avLst/>
          </a:prstGeom>
        </p:spPr>
        <p:txBody>
          <a:bodyPr wrap="square">
            <a:spAutoFit/>
          </a:bodyPr>
          <a:lstStyle/>
          <a:p>
            <a:pPr algn="just"/>
            <a:r>
              <a:rPr lang="uk-UA" sz="2400" b="1" i="1" dirty="0" smtClean="0">
                <a:latin typeface="Times New Roman" pitchFamily="18" charset="0"/>
                <a:cs typeface="Times New Roman" pitchFamily="18" charset="0"/>
              </a:rPr>
              <a:t>Час:</a:t>
            </a:r>
            <a:r>
              <a:rPr lang="uk-UA" sz="2400" b="1" dirty="0" smtClean="0">
                <a:latin typeface="Times New Roman" pitchFamily="18" charset="0"/>
                <a:cs typeface="Times New Roman" pitchFamily="18" charset="0"/>
              </a:rPr>
              <a:t> </a:t>
            </a:r>
            <a:r>
              <a:rPr lang="uk-UA" sz="2400" dirty="0" smtClean="0">
                <a:latin typeface="Times New Roman" pitchFamily="18" charset="0"/>
                <a:cs typeface="Times New Roman" pitchFamily="18" charset="0"/>
              </a:rPr>
              <a:t>15 хв.</a:t>
            </a:r>
          </a:p>
          <a:p>
            <a:pPr algn="just"/>
            <a:r>
              <a:rPr lang="uk-UA" sz="2400" b="1" i="1" dirty="0" smtClean="0">
                <a:latin typeface="Times New Roman" pitchFamily="18" charset="0"/>
                <a:cs typeface="Times New Roman" pitchFamily="18" charset="0"/>
              </a:rPr>
              <a:t>Мета:</a:t>
            </a:r>
            <a:r>
              <a:rPr lang="uk-UA" sz="2400" b="1" dirty="0" smtClean="0">
                <a:latin typeface="Times New Roman" pitchFamily="18" charset="0"/>
                <a:cs typeface="Times New Roman" pitchFamily="18" charset="0"/>
              </a:rPr>
              <a:t> </a:t>
            </a:r>
            <a:r>
              <a:rPr lang="uk-UA" sz="2400" dirty="0" smtClean="0">
                <a:latin typeface="Times New Roman" pitchFamily="18" charset="0"/>
                <a:cs typeface="Times New Roman" pitchFamily="18" charset="0"/>
              </a:rPr>
              <a:t>формувати в учнів почуття власної гідності та поваги до людей, розкрити суть поняття самоповаги, самооцінки; надати змогу глибше пізнати себе, розкрити механізми формування «Я-образу».</a:t>
            </a:r>
          </a:p>
          <a:p>
            <a:pPr algn="just"/>
            <a:r>
              <a:rPr lang="uk-UA" sz="2400" b="1" i="1" dirty="0" smtClean="0">
                <a:latin typeface="Times New Roman" pitchFamily="18" charset="0"/>
                <a:cs typeface="Times New Roman" pitchFamily="18" charset="0"/>
              </a:rPr>
              <a:t>Хід вправи.</a:t>
            </a:r>
            <a:r>
              <a:rPr lang="uk-UA" sz="2400" b="1" dirty="0" smtClean="0">
                <a:latin typeface="Times New Roman" pitchFamily="18" charset="0"/>
                <a:cs typeface="Times New Roman" pitchFamily="18" charset="0"/>
              </a:rPr>
              <a:t> </a:t>
            </a:r>
            <a:r>
              <a:rPr lang="uk-UA" sz="2400" dirty="0" smtClean="0">
                <a:latin typeface="Times New Roman" pitchFamily="18" charset="0"/>
                <a:cs typeface="Times New Roman" pitchFamily="18" charset="0"/>
              </a:rPr>
              <a:t>Учасники групи стають у коло, по черзі пригадують образи, які будь-коли і будь-хто їм завдав (якщо таких немає, то вони їх придумують). Тренер вказує на одного з учасників групи і дає йому завдання: підійти по черзі до будь-яких трьох членів групи і пробачити їм за образи, почуті у групі. Наступним гравцем стає останній, для кого підійшов попередній гравець.</a:t>
            </a:r>
            <a:endParaRPr lang="uk-UA" sz="24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кутник 1"/>
          <p:cNvSpPr/>
          <p:nvPr/>
        </p:nvSpPr>
        <p:spPr>
          <a:xfrm>
            <a:off x="1928794" y="357166"/>
            <a:ext cx="4527009" cy="523220"/>
          </a:xfrm>
          <a:prstGeom prst="rect">
            <a:avLst/>
          </a:prstGeom>
        </p:spPr>
        <p:txBody>
          <a:bodyPr wrap="none">
            <a:spAutoFit/>
          </a:bodyPr>
          <a:lstStyle/>
          <a:p>
            <a:r>
              <a:rPr lang="uk-UA" sz="2800" b="1" dirty="0" err="1" smtClean="0">
                <a:latin typeface="Times New Roman" pitchFamily="18" charset="0"/>
                <a:cs typeface="Times New Roman" pitchFamily="18" charset="0"/>
              </a:rPr>
              <a:t>Корекційна</a:t>
            </a:r>
            <a:r>
              <a:rPr lang="uk-UA" sz="2800" b="1" dirty="0" smtClean="0">
                <a:latin typeface="Times New Roman" pitchFamily="18" charset="0"/>
                <a:cs typeface="Times New Roman" pitchFamily="18" charset="0"/>
              </a:rPr>
              <a:t> гра «Чортеня»</a:t>
            </a:r>
            <a:endParaRPr lang="uk-UA" sz="2800" dirty="0">
              <a:latin typeface="Times New Roman" pitchFamily="18" charset="0"/>
              <a:cs typeface="Times New Roman" pitchFamily="18" charset="0"/>
            </a:endParaRPr>
          </a:p>
        </p:txBody>
      </p:sp>
      <p:sp>
        <p:nvSpPr>
          <p:cNvPr id="3" name="Прямокутник 2"/>
          <p:cNvSpPr/>
          <p:nvPr/>
        </p:nvSpPr>
        <p:spPr>
          <a:xfrm>
            <a:off x="500034" y="1142984"/>
            <a:ext cx="8143932" cy="4154984"/>
          </a:xfrm>
          <a:prstGeom prst="rect">
            <a:avLst/>
          </a:prstGeom>
        </p:spPr>
        <p:txBody>
          <a:bodyPr wrap="square">
            <a:spAutoFit/>
          </a:bodyPr>
          <a:lstStyle/>
          <a:p>
            <a:pPr algn="just"/>
            <a:r>
              <a:rPr lang="uk-UA" sz="2400" b="1" i="1" dirty="0" smtClean="0">
                <a:latin typeface="Times New Roman" pitchFamily="18" charset="0"/>
                <a:cs typeface="Times New Roman" pitchFamily="18" charset="0"/>
              </a:rPr>
              <a:t>Мета:</a:t>
            </a:r>
            <a:r>
              <a:rPr lang="uk-UA" sz="2400" b="1" dirty="0" smtClean="0">
                <a:latin typeface="Times New Roman" pitchFamily="18" charset="0"/>
                <a:cs typeface="Times New Roman" pitchFamily="18" charset="0"/>
              </a:rPr>
              <a:t>    </a:t>
            </a:r>
            <a:r>
              <a:rPr lang="uk-UA" sz="2400" dirty="0" smtClean="0">
                <a:latin typeface="Times New Roman" pitchFamily="18" charset="0"/>
                <a:cs typeface="Times New Roman" pitchFamily="18" charset="0"/>
              </a:rPr>
              <a:t>зниження агресивності, аналіз своєї негативної поведінки.</a:t>
            </a:r>
          </a:p>
          <a:p>
            <a:pPr algn="just"/>
            <a:r>
              <a:rPr lang="uk-UA" sz="2400" b="1" i="1" dirty="0" smtClean="0">
                <a:latin typeface="Times New Roman" pitchFamily="18" charset="0"/>
                <a:cs typeface="Times New Roman" pitchFamily="18" charset="0"/>
              </a:rPr>
              <a:t>Обладнання.</a:t>
            </a:r>
            <a:r>
              <a:rPr lang="uk-UA" sz="2400" b="1" dirty="0" smtClean="0">
                <a:latin typeface="Times New Roman" pitchFamily="18" charset="0"/>
                <a:cs typeface="Times New Roman" pitchFamily="18" charset="0"/>
              </a:rPr>
              <a:t> </a:t>
            </a:r>
            <a:r>
              <a:rPr lang="uk-UA" sz="2400" dirty="0" smtClean="0">
                <a:latin typeface="Times New Roman" pitchFamily="18" charset="0"/>
                <a:cs typeface="Times New Roman" pitchFamily="18" charset="0"/>
              </a:rPr>
              <a:t>  Аркуш паперу формату А-4, маркер.</a:t>
            </a:r>
          </a:p>
          <a:p>
            <a:pPr algn="just"/>
            <a:r>
              <a:rPr lang="uk-UA" sz="2400" b="1" i="1" dirty="0" smtClean="0">
                <a:latin typeface="Times New Roman" pitchFamily="18" charset="0"/>
                <a:cs typeface="Times New Roman" pitchFamily="18" charset="0"/>
              </a:rPr>
              <a:t>Хід вправи.</a:t>
            </a:r>
            <a:r>
              <a:rPr lang="uk-UA" sz="2400" b="1" dirty="0" smtClean="0">
                <a:latin typeface="Times New Roman" pitchFamily="18" charset="0"/>
                <a:cs typeface="Times New Roman" pitchFamily="18" charset="0"/>
              </a:rPr>
              <a:t> </a:t>
            </a:r>
            <a:r>
              <a:rPr lang="uk-UA" sz="2400" dirty="0" smtClean="0">
                <a:latin typeface="Times New Roman" pitchFamily="18" charset="0"/>
                <a:cs typeface="Times New Roman" pitchFamily="18" charset="0"/>
              </a:rPr>
              <a:t>  Педагог (психолог). Згадай ситуацію, коли ти сердився, втратив контроль над собою, заподіяв зло кому-небудь. Дозволь своїй пам'яті відновити ці події. (Пауза.) Згадай, будь ласка, що ти тоді говорив собі подумки, що тобі говорило </a:t>
            </a:r>
            <a:r>
              <a:rPr lang="uk-UA" sz="2400" b="1" dirty="0" smtClean="0">
                <a:latin typeface="Times New Roman" pitchFamily="18" charset="0"/>
                <a:cs typeface="Times New Roman" pitchFamily="18" charset="0"/>
              </a:rPr>
              <a:t>твоє чортеня.</a:t>
            </a:r>
            <a:r>
              <a:rPr lang="uk-UA" sz="2400" dirty="0" smtClean="0">
                <a:latin typeface="Times New Roman" pitchFamily="18" charset="0"/>
                <a:cs typeface="Times New Roman" pitchFamily="18" charset="0"/>
              </a:rPr>
              <a:t> Адже в кожному </a:t>
            </a:r>
            <a:r>
              <a:rPr lang="uk-UA" sz="2400" b="1" dirty="0" smtClean="0">
                <a:latin typeface="Times New Roman" pitchFamily="18" charset="0"/>
                <a:cs typeface="Times New Roman" pitchFamily="18" charset="0"/>
              </a:rPr>
              <a:t>з нас сидить таке чортеня</a:t>
            </a:r>
            <a:r>
              <a:rPr lang="uk-UA" sz="2400" dirty="0" smtClean="0">
                <a:latin typeface="Times New Roman" pitchFamily="18" charset="0"/>
                <a:cs typeface="Times New Roman" pitchFamily="18" charset="0"/>
              </a:rPr>
              <a:t>, яке вмовляє скоїти щось неприємне. Згадай, як воно тебе підбурювало, що говорило тобі. Ти зміг би написати на папері ці слова?</a:t>
            </a:r>
            <a:endParaRPr lang="uk-UA" sz="24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кутник 1"/>
          <p:cNvSpPr/>
          <p:nvPr/>
        </p:nvSpPr>
        <p:spPr>
          <a:xfrm>
            <a:off x="1500166" y="214290"/>
            <a:ext cx="6639703" cy="523220"/>
          </a:xfrm>
          <a:prstGeom prst="rect">
            <a:avLst/>
          </a:prstGeom>
        </p:spPr>
        <p:txBody>
          <a:bodyPr wrap="none">
            <a:spAutoFit/>
          </a:bodyPr>
          <a:lstStyle/>
          <a:p>
            <a:r>
              <a:rPr lang="uk-UA" sz="2800" b="1" dirty="0" err="1" smtClean="0">
                <a:latin typeface="Times New Roman" pitchFamily="18" charset="0"/>
                <a:cs typeface="Times New Roman" pitchFamily="18" charset="0"/>
              </a:rPr>
              <a:t>Корекційна</a:t>
            </a:r>
            <a:r>
              <a:rPr lang="uk-UA" sz="2800" b="1" dirty="0" smtClean="0">
                <a:latin typeface="Times New Roman" pitchFamily="18" charset="0"/>
                <a:cs typeface="Times New Roman" pitchFamily="18" charset="0"/>
              </a:rPr>
              <a:t> вправа «Безмовний крик»</a:t>
            </a:r>
            <a:endParaRPr lang="uk-UA" sz="2800" dirty="0">
              <a:latin typeface="Times New Roman" pitchFamily="18" charset="0"/>
              <a:cs typeface="Times New Roman" pitchFamily="18" charset="0"/>
            </a:endParaRPr>
          </a:p>
        </p:txBody>
      </p:sp>
      <p:sp>
        <p:nvSpPr>
          <p:cNvPr id="3" name="Прямокутник 2"/>
          <p:cNvSpPr/>
          <p:nvPr/>
        </p:nvSpPr>
        <p:spPr>
          <a:xfrm>
            <a:off x="500034" y="928670"/>
            <a:ext cx="8143932" cy="5016758"/>
          </a:xfrm>
          <a:prstGeom prst="rect">
            <a:avLst/>
          </a:prstGeom>
        </p:spPr>
        <p:txBody>
          <a:bodyPr wrap="square">
            <a:spAutoFit/>
          </a:bodyPr>
          <a:lstStyle/>
          <a:p>
            <a:pPr algn="just"/>
            <a:r>
              <a:rPr lang="uk-UA" sz="2000" b="1" i="1" dirty="0" smtClean="0">
                <a:latin typeface="Times New Roman" pitchFamily="18" charset="0"/>
                <a:cs typeface="Times New Roman" pitchFamily="18" charset="0"/>
              </a:rPr>
              <a:t>Мета:</a:t>
            </a:r>
            <a:r>
              <a:rPr lang="uk-UA" sz="2000" b="1" dirty="0" smtClean="0">
                <a:latin typeface="Times New Roman" pitchFamily="18" charset="0"/>
                <a:cs typeface="Times New Roman" pitchFamily="18" charset="0"/>
              </a:rPr>
              <a:t> </a:t>
            </a:r>
            <a:r>
              <a:rPr lang="uk-UA" sz="2000" dirty="0" smtClean="0">
                <a:latin typeface="Times New Roman" pitchFamily="18" charset="0"/>
                <a:cs typeface="Times New Roman" pitchFamily="18" charset="0"/>
              </a:rPr>
              <a:t>відпрацювання конструктивних засобів керування  відхиленнями у поведінці.</a:t>
            </a:r>
          </a:p>
          <a:p>
            <a:pPr algn="just"/>
            <a:r>
              <a:rPr lang="uk-UA" sz="2000" b="1" i="1" dirty="0" smtClean="0">
                <a:latin typeface="Times New Roman" pitchFamily="18" charset="0"/>
                <a:cs typeface="Times New Roman" pitchFamily="18" charset="0"/>
              </a:rPr>
              <a:t>Інструкція:</a:t>
            </a:r>
            <a:r>
              <a:rPr lang="uk-UA" sz="2000" dirty="0" smtClean="0">
                <a:latin typeface="Times New Roman" pitchFamily="18" charset="0"/>
                <a:cs typeface="Times New Roman" pitchFamily="18" charset="0"/>
              </a:rPr>
              <a:t> Закрий очі. Уяви собі, що ти  у тихому і приємному місце. Згадай про того, хто залучає тебе до антисоціальних вчинків. Подумай, ця людина  підводить тебе до біди.  Це діє тобі на нерви. Уяви собі, що ця людина ще сильніше дратує тебе. Хай твоє роздратування посилюється. Визнач сам, коли роздратування стане досить сильним. Та людина теж повинна зрозуміти, що більше залучати  тебе вже не можна. Для цього ти можеш закричати з усіх твоїх сил, але так, щоб цього ніхто не почув. Тобто, кричати треба про себе. Може бути, що ти захочеш заволати: </a:t>
            </a:r>
            <a:r>
              <a:rPr lang="uk-UA" sz="2000" b="1" dirty="0" smtClean="0">
                <a:latin typeface="Times New Roman" pitchFamily="18" charset="0"/>
                <a:cs typeface="Times New Roman" pitchFamily="18" charset="0"/>
              </a:rPr>
              <a:t>«Досить! Перестань! Зникни!»</a:t>
            </a:r>
            <a:r>
              <a:rPr lang="uk-UA" sz="2000" dirty="0" smtClean="0">
                <a:latin typeface="Times New Roman" pitchFamily="18" charset="0"/>
                <a:cs typeface="Times New Roman" pitchFamily="18" charset="0"/>
              </a:rPr>
              <a:t> Відкрий рот і закричи про себе так голосно, як тільки зможеш. У твоєму потаємному місці ти один, там ніхто не може почути тебе. Закричи ще раз, і цього разу кричи ще голосніше! А тепер знову згадай про людину, яка ускладнює тобі життя. Придумай в своїй уяві, як ти зможеш зробити так, щоб вона більше тебе не мучила. Відкрий очі і розкажи нам про те, що ти пережив.</a:t>
            </a:r>
            <a:endParaRPr lang="uk-UA" sz="20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кутник 1"/>
          <p:cNvSpPr/>
          <p:nvPr/>
        </p:nvSpPr>
        <p:spPr>
          <a:xfrm>
            <a:off x="1500166" y="214290"/>
            <a:ext cx="6276655" cy="523220"/>
          </a:xfrm>
          <a:prstGeom prst="rect">
            <a:avLst/>
          </a:prstGeom>
        </p:spPr>
        <p:txBody>
          <a:bodyPr wrap="none">
            <a:spAutoFit/>
          </a:bodyPr>
          <a:lstStyle/>
          <a:p>
            <a:r>
              <a:rPr lang="uk-UA" sz="2800" b="1" dirty="0" err="1" smtClean="0">
                <a:latin typeface="Times New Roman" pitchFamily="18" charset="0"/>
                <a:cs typeface="Times New Roman" pitchFamily="18" charset="0"/>
              </a:rPr>
              <a:t>Корекційна</a:t>
            </a:r>
            <a:r>
              <a:rPr lang="uk-UA" sz="2800" b="1" dirty="0" smtClean="0">
                <a:latin typeface="Times New Roman" pitchFamily="18" charset="0"/>
                <a:cs typeface="Times New Roman" pitchFamily="18" charset="0"/>
              </a:rPr>
              <a:t> вправа «Валіза в дорогу»</a:t>
            </a:r>
            <a:endParaRPr lang="uk-UA" sz="2800" dirty="0">
              <a:latin typeface="Times New Roman" pitchFamily="18" charset="0"/>
              <a:cs typeface="Times New Roman" pitchFamily="18" charset="0"/>
            </a:endParaRPr>
          </a:p>
        </p:txBody>
      </p:sp>
      <p:sp>
        <p:nvSpPr>
          <p:cNvPr id="3" name="Прямокутник 2"/>
          <p:cNvSpPr/>
          <p:nvPr/>
        </p:nvSpPr>
        <p:spPr>
          <a:xfrm>
            <a:off x="500034" y="928670"/>
            <a:ext cx="8143932" cy="4524315"/>
          </a:xfrm>
          <a:prstGeom prst="rect">
            <a:avLst/>
          </a:prstGeom>
        </p:spPr>
        <p:txBody>
          <a:bodyPr wrap="square">
            <a:spAutoFit/>
          </a:bodyPr>
          <a:lstStyle/>
          <a:p>
            <a:pPr algn="just"/>
            <a:r>
              <a:rPr lang="uk-UA" sz="2400" dirty="0" smtClean="0">
                <a:latin typeface="Times New Roman" pitchFamily="18" charset="0"/>
                <a:cs typeface="Times New Roman" pitchFamily="18" charset="0"/>
              </a:rPr>
              <a:t>Один з дітей виходить з кімнати, а інші починають «збирати йому в далеку дорогу валізу». В цю валізу складається те, що, на думку групи, допоможе даній людині у спілкуванні з людьми, тобто </a:t>
            </a:r>
            <a:r>
              <a:rPr lang="uk-UA" sz="2400" b="1" dirty="0" smtClean="0">
                <a:latin typeface="Times New Roman" pitchFamily="18" charset="0"/>
                <a:cs typeface="Times New Roman" pitchFamily="18" charset="0"/>
              </a:rPr>
              <a:t>ті позитивні якості, які група особливо цінує в цій людині</a:t>
            </a:r>
            <a:r>
              <a:rPr lang="uk-UA" sz="2400" dirty="0" smtClean="0">
                <a:latin typeface="Times New Roman" pitchFamily="18" charset="0"/>
                <a:cs typeface="Times New Roman" pitchFamily="18" charset="0"/>
              </a:rPr>
              <a:t>. </a:t>
            </a:r>
          </a:p>
          <a:p>
            <a:pPr algn="just"/>
            <a:r>
              <a:rPr lang="uk-UA" sz="2400" dirty="0" smtClean="0">
                <a:latin typeface="Times New Roman" pitchFamily="18" charset="0"/>
                <a:cs typeface="Times New Roman" pitchFamily="18" charset="0"/>
              </a:rPr>
              <a:t>Але обов'язково «від'їжджаючому» нагадується про те, що буде заважати йому в дорозі, тобто про </a:t>
            </a:r>
            <a:r>
              <a:rPr lang="uk-UA" sz="2400" b="1" dirty="0" smtClean="0">
                <a:latin typeface="Times New Roman" pitchFamily="18" charset="0"/>
                <a:cs typeface="Times New Roman" pitchFamily="18" charset="0"/>
              </a:rPr>
              <a:t>його негативні якості, з якими необхідно працюва</a:t>
            </a:r>
            <a:r>
              <a:rPr lang="uk-UA" sz="2400" dirty="0" smtClean="0">
                <a:latin typeface="Times New Roman" pitchFamily="18" charset="0"/>
                <a:cs typeface="Times New Roman" pitchFamily="18" charset="0"/>
              </a:rPr>
              <a:t>ти, щоб його життя стало більш приємним та продуктивним.</a:t>
            </a:r>
          </a:p>
          <a:p>
            <a:pPr algn="just"/>
            <a:r>
              <a:rPr lang="uk-UA" sz="2400" dirty="0" smtClean="0">
                <a:latin typeface="Times New Roman" pitchFamily="18" charset="0"/>
                <a:cs typeface="Times New Roman" pitchFamily="18" charset="0"/>
              </a:rPr>
              <a:t>«Секретар» записує характеристики на листок, після чого вони зачитуються «від'їжджаючому». Він має право задавати будь-які питання.</a:t>
            </a:r>
            <a:endParaRPr lang="uk-UA" sz="24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кутник 1"/>
          <p:cNvSpPr/>
          <p:nvPr/>
        </p:nvSpPr>
        <p:spPr>
          <a:xfrm>
            <a:off x="1357290" y="214290"/>
            <a:ext cx="7113294" cy="523220"/>
          </a:xfrm>
          <a:prstGeom prst="rect">
            <a:avLst/>
          </a:prstGeom>
        </p:spPr>
        <p:txBody>
          <a:bodyPr wrap="none">
            <a:spAutoFit/>
          </a:bodyPr>
          <a:lstStyle/>
          <a:p>
            <a:r>
              <a:rPr lang="uk-UA" sz="2800" b="1" dirty="0" err="1" smtClean="0">
                <a:latin typeface="Times New Roman" pitchFamily="18" charset="0"/>
                <a:cs typeface="Times New Roman" pitchFamily="18" charset="0"/>
              </a:rPr>
              <a:t>Корекційна</a:t>
            </a:r>
            <a:r>
              <a:rPr lang="uk-UA" sz="2800" b="1" dirty="0" smtClean="0">
                <a:latin typeface="Times New Roman" pitchFamily="18" charset="0"/>
                <a:cs typeface="Times New Roman" pitchFamily="18" charset="0"/>
              </a:rPr>
              <a:t> вправа «Незакінчені речення»</a:t>
            </a:r>
            <a:endParaRPr lang="uk-UA" sz="2800" dirty="0">
              <a:latin typeface="Times New Roman" pitchFamily="18" charset="0"/>
              <a:cs typeface="Times New Roman" pitchFamily="18" charset="0"/>
            </a:endParaRPr>
          </a:p>
        </p:txBody>
      </p:sp>
      <p:sp>
        <p:nvSpPr>
          <p:cNvPr id="3" name="Прямокутник 2"/>
          <p:cNvSpPr/>
          <p:nvPr/>
        </p:nvSpPr>
        <p:spPr>
          <a:xfrm>
            <a:off x="500034" y="857232"/>
            <a:ext cx="8143932" cy="5632311"/>
          </a:xfrm>
          <a:prstGeom prst="rect">
            <a:avLst/>
          </a:prstGeom>
        </p:spPr>
        <p:txBody>
          <a:bodyPr wrap="square">
            <a:spAutoFit/>
          </a:bodyPr>
          <a:lstStyle/>
          <a:p>
            <a:pPr fontAlgn="base"/>
            <a:r>
              <a:rPr lang="uk-UA" sz="2000" dirty="0" smtClean="0">
                <a:latin typeface="Times New Roman" pitchFamily="18" charset="0"/>
                <a:cs typeface="Times New Roman" pitchFamily="18" charset="0"/>
              </a:rPr>
              <a:t>По черзі складіть закінчення до запропонованих речень.</a:t>
            </a:r>
          </a:p>
          <a:p>
            <a:pPr lvl="0" indent="1435100" fontAlgn="base"/>
            <a:r>
              <a:rPr lang="uk-UA" sz="2000" dirty="0" smtClean="0">
                <a:latin typeface="Times New Roman" pitchFamily="18" charset="0"/>
                <a:cs typeface="Times New Roman" pitchFamily="18" charset="0"/>
              </a:rPr>
              <a:t>«Я немов пташка, тому що…»</a:t>
            </a:r>
          </a:p>
          <a:p>
            <a:pPr lvl="0" indent="1435100" fontAlgn="base"/>
            <a:r>
              <a:rPr lang="uk-UA" sz="2000" dirty="0" smtClean="0">
                <a:latin typeface="Times New Roman" pitchFamily="18" charset="0"/>
                <a:cs typeface="Times New Roman" pitchFamily="18" charset="0"/>
              </a:rPr>
              <a:t>«Я перетворююся на тигра, коли…»</a:t>
            </a:r>
          </a:p>
          <a:p>
            <a:pPr lvl="0" indent="1435100" fontAlgn="base"/>
            <a:r>
              <a:rPr lang="uk-UA" sz="2000" dirty="0" smtClean="0">
                <a:latin typeface="Times New Roman" pitchFamily="18" charset="0"/>
                <a:cs typeface="Times New Roman" pitchFamily="18" charset="0"/>
              </a:rPr>
              <a:t>«Я можу бути вітерцем, тому що…»</a:t>
            </a:r>
          </a:p>
          <a:p>
            <a:pPr lvl="0" indent="1435100" fontAlgn="base"/>
            <a:r>
              <a:rPr lang="uk-UA" sz="2000" dirty="0" smtClean="0">
                <a:latin typeface="Times New Roman" pitchFamily="18" charset="0"/>
                <a:cs typeface="Times New Roman" pitchFamily="18" charset="0"/>
              </a:rPr>
              <a:t>«Я немов мураха, коли…»</a:t>
            </a:r>
          </a:p>
          <a:p>
            <a:pPr lvl="0" indent="1435100" fontAlgn="base"/>
            <a:r>
              <a:rPr lang="uk-UA" sz="2000" dirty="0" smtClean="0">
                <a:latin typeface="Times New Roman" pitchFamily="18" charset="0"/>
                <a:cs typeface="Times New Roman" pitchFamily="18" charset="0"/>
              </a:rPr>
              <a:t>«Я відчуваю, що я шматочок льоду, який тане…»</a:t>
            </a:r>
          </a:p>
          <a:p>
            <a:pPr lvl="0" indent="1435100" fontAlgn="base"/>
            <a:r>
              <a:rPr lang="uk-UA" sz="2000" dirty="0" smtClean="0">
                <a:latin typeface="Times New Roman" pitchFamily="18" charset="0"/>
                <a:cs typeface="Times New Roman" pitchFamily="18" charset="0"/>
              </a:rPr>
              <a:t>«Я прекрасна квітка…»</a:t>
            </a:r>
          </a:p>
          <a:p>
            <a:pPr lvl="0" indent="1435100" fontAlgn="base"/>
            <a:r>
              <a:rPr lang="uk-UA" sz="2000" dirty="0" smtClean="0">
                <a:latin typeface="Times New Roman" pitchFamily="18" charset="0"/>
                <a:cs typeface="Times New Roman" pitchFamily="18" charset="0"/>
              </a:rPr>
              <a:t>«Я відчуваю, що я скеля…»</a:t>
            </a:r>
          </a:p>
          <a:p>
            <a:pPr lvl="0" indent="1435100" fontAlgn="base"/>
            <a:r>
              <a:rPr lang="uk-UA" sz="2000" dirty="0" smtClean="0">
                <a:latin typeface="Times New Roman" pitchFamily="18" charset="0"/>
                <a:cs typeface="Times New Roman" pitchFamily="18" charset="0"/>
              </a:rPr>
              <a:t>«Я зараз лампочка…»</a:t>
            </a:r>
          </a:p>
          <a:p>
            <a:pPr lvl="0" indent="1435100" fontAlgn="base"/>
            <a:r>
              <a:rPr lang="uk-UA" sz="2000" dirty="0" smtClean="0">
                <a:latin typeface="Times New Roman" pitchFamily="18" charset="0"/>
                <a:cs typeface="Times New Roman" pitchFamily="18" charset="0"/>
              </a:rPr>
              <a:t>«Я – стежка…»</a:t>
            </a:r>
          </a:p>
          <a:p>
            <a:pPr lvl="0" indent="1435100" fontAlgn="base"/>
            <a:r>
              <a:rPr lang="uk-UA" sz="2000" dirty="0" smtClean="0">
                <a:latin typeface="Times New Roman" pitchFamily="18" charset="0"/>
                <a:cs typeface="Times New Roman" pitchFamily="18" charset="0"/>
              </a:rPr>
              <a:t>«Я немов риба…»</a:t>
            </a:r>
          </a:p>
          <a:p>
            <a:pPr lvl="0" indent="1435100" fontAlgn="base"/>
            <a:r>
              <a:rPr lang="uk-UA" sz="2000" dirty="0" smtClean="0">
                <a:latin typeface="Times New Roman" pitchFamily="18" charset="0"/>
                <a:cs typeface="Times New Roman" pitchFamily="18" charset="0"/>
              </a:rPr>
              <a:t>«Я - цікава книжка…»</a:t>
            </a:r>
          </a:p>
          <a:p>
            <a:pPr lvl="0" indent="1435100" fontAlgn="base"/>
            <a:r>
              <a:rPr lang="uk-UA" sz="2000" dirty="0" smtClean="0">
                <a:latin typeface="Times New Roman" pitchFamily="18" charset="0"/>
                <a:cs typeface="Times New Roman" pitchFamily="18" charset="0"/>
              </a:rPr>
              <a:t>«Я пісенька…»</a:t>
            </a:r>
          </a:p>
          <a:p>
            <a:pPr lvl="0" indent="1435100" fontAlgn="base"/>
            <a:r>
              <a:rPr lang="uk-UA" sz="2000" dirty="0" smtClean="0">
                <a:latin typeface="Times New Roman" pitchFamily="18" charset="0"/>
                <a:cs typeface="Times New Roman" pitchFamily="18" charset="0"/>
              </a:rPr>
              <a:t>«Я відчуваю, що я – ціла гривня…»</a:t>
            </a:r>
          </a:p>
          <a:p>
            <a:pPr lvl="0" indent="1435100" fontAlgn="base"/>
            <a:r>
              <a:rPr lang="uk-UA" sz="2000" dirty="0" smtClean="0">
                <a:latin typeface="Times New Roman" pitchFamily="18" charset="0"/>
                <a:cs typeface="Times New Roman" pitchFamily="18" charset="0"/>
              </a:rPr>
              <a:t>«Я – миша…»</a:t>
            </a:r>
          </a:p>
          <a:p>
            <a:pPr lvl="0" indent="1435100" fontAlgn="base"/>
            <a:r>
              <a:rPr lang="uk-UA" sz="2000" dirty="0" smtClean="0">
                <a:latin typeface="Times New Roman" pitchFamily="18" charset="0"/>
                <a:cs typeface="Times New Roman" pitchFamily="18" charset="0"/>
              </a:rPr>
              <a:t>«Я немов літера О…»</a:t>
            </a:r>
          </a:p>
          <a:p>
            <a:pPr lvl="0" indent="1435100" fontAlgn="base"/>
            <a:r>
              <a:rPr lang="uk-UA" sz="2000" dirty="0" smtClean="0">
                <a:latin typeface="Times New Roman" pitchFamily="18" charset="0"/>
                <a:cs typeface="Times New Roman" pitchFamily="18" charset="0"/>
              </a:rPr>
              <a:t>«Я – світлячок…»</a:t>
            </a:r>
          </a:p>
          <a:p>
            <a:pPr lvl="0" indent="1435100" fontAlgn="base"/>
            <a:r>
              <a:rPr lang="uk-UA" sz="2000" dirty="0" smtClean="0">
                <a:latin typeface="Times New Roman" pitchFamily="18" charset="0"/>
                <a:cs typeface="Times New Roman" pitchFamily="18" charset="0"/>
              </a:rPr>
              <a:t>«Я відчуваю, що я – смачний сніданок…»</a:t>
            </a:r>
            <a:endParaRPr lang="uk-UA" sz="20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кутник 1"/>
          <p:cNvSpPr/>
          <p:nvPr/>
        </p:nvSpPr>
        <p:spPr>
          <a:xfrm>
            <a:off x="1357290" y="214290"/>
            <a:ext cx="7113294" cy="523220"/>
          </a:xfrm>
          <a:prstGeom prst="rect">
            <a:avLst/>
          </a:prstGeom>
        </p:spPr>
        <p:txBody>
          <a:bodyPr wrap="none">
            <a:spAutoFit/>
          </a:bodyPr>
          <a:lstStyle/>
          <a:p>
            <a:r>
              <a:rPr lang="uk-UA" sz="2800" b="1" dirty="0" err="1" smtClean="0">
                <a:latin typeface="Times New Roman" pitchFamily="18" charset="0"/>
                <a:cs typeface="Times New Roman" pitchFamily="18" charset="0"/>
              </a:rPr>
              <a:t>Корекційна</a:t>
            </a:r>
            <a:r>
              <a:rPr lang="uk-UA" sz="2800" b="1" dirty="0" smtClean="0">
                <a:latin typeface="Times New Roman" pitchFamily="18" charset="0"/>
                <a:cs typeface="Times New Roman" pitchFamily="18" charset="0"/>
              </a:rPr>
              <a:t> вправа «Незакінчені речення»</a:t>
            </a:r>
            <a:endParaRPr lang="uk-UA" sz="2800" dirty="0">
              <a:latin typeface="Times New Roman" pitchFamily="18" charset="0"/>
              <a:cs typeface="Times New Roman" pitchFamily="18" charset="0"/>
            </a:endParaRPr>
          </a:p>
        </p:txBody>
      </p:sp>
      <p:sp>
        <p:nvSpPr>
          <p:cNvPr id="3" name="Прямокутник 2"/>
          <p:cNvSpPr/>
          <p:nvPr/>
        </p:nvSpPr>
        <p:spPr>
          <a:xfrm>
            <a:off x="500034" y="857232"/>
            <a:ext cx="8143932" cy="5016758"/>
          </a:xfrm>
          <a:prstGeom prst="rect">
            <a:avLst/>
          </a:prstGeom>
        </p:spPr>
        <p:txBody>
          <a:bodyPr wrap="square">
            <a:spAutoFit/>
          </a:bodyPr>
          <a:lstStyle/>
          <a:p>
            <a:r>
              <a:rPr lang="uk-UA" sz="2000" b="1" i="1" dirty="0" smtClean="0">
                <a:latin typeface="Times New Roman" pitchFamily="18" charset="0"/>
                <a:cs typeface="Times New Roman" pitchFamily="18" charset="0"/>
              </a:rPr>
              <a:t>Час:</a:t>
            </a:r>
            <a:r>
              <a:rPr lang="uk-UA" sz="2000" b="1" dirty="0" smtClean="0">
                <a:latin typeface="Times New Roman" pitchFamily="18" charset="0"/>
                <a:cs typeface="Times New Roman" pitchFamily="18" charset="0"/>
              </a:rPr>
              <a:t> </a:t>
            </a:r>
            <a:r>
              <a:rPr lang="uk-UA" sz="2000" dirty="0" smtClean="0">
                <a:latin typeface="Times New Roman" pitchFamily="18" charset="0"/>
                <a:cs typeface="Times New Roman" pitchFamily="18" charset="0"/>
              </a:rPr>
              <a:t>10 хв.</a:t>
            </a:r>
            <a:r>
              <a:rPr lang="uk-UA" sz="2000" b="1" dirty="0" smtClean="0">
                <a:latin typeface="Times New Roman" pitchFamily="18" charset="0"/>
                <a:cs typeface="Times New Roman" pitchFamily="18" charset="0"/>
              </a:rPr>
              <a:t>                                                        </a:t>
            </a:r>
            <a:endParaRPr lang="uk-UA" sz="2000" dirty="0" smtClean="0">
              <a:latin typeface="Times New Roman" pitchFamily="18" charset="0"/>
              <a:cs typeface="Times New Roman" pitchFamily="18" charset="0"/>
            </a:endParaRPr>
          </a:p>
          <a:p>
            <a:r>
              <a:rPr lang="uk-UA" sz="2000" b="1" i="1" dirty="0" smtClean="0">
                <a:latin typeface="Times New Roman" pitchFamily="18" charset="0"/>
                <a:cs typeface="Times New Roman" pitchFamily="18" charset="0"/>
              </a:rPr>
              <a:t>Мета:</a:t>
            </a:r>
            <a:r>
              <a:rPr lang="uk-UA" sz="2000" b="1" dirty="0" smtClean="0">
                <a:latin typeface="Times New Roman" pitchFamily="18" charset="0"/>
                <a:cs typeface="Times New Roman" pitchFamily="18" charset="0"/>
              </a:rPr>
              <a:t> </a:t>
            </a:r>
            <a:r>
              <a:rPr lang="uk-UA" sz="2000" dirty="0" smtClean="0">
                <a:latin typeface="Times New Roman" pitchFamily="18" charset="0"/>
                <a:cs typeface="Times New Roman" pitchFamily="18" charset="0"/>
              </a:rPr>
              <a:t>актуалізація знань учасників щодо визначення емоцій.</a:t>
            </a:r>
          </a:p>
          <a:p>
            <a:r>
              <a:rPr lang="uk-UA" sz="2000" b="1" i="1" dirty="0" smtClean="0">
                <a:latin typeface="Times New Roman" pitchFamily="18" charset="0"/>
                <a:cs typeface="Times New Roman" pitchFamily="18" charset="0"/>
              </a:rPr>
              <a:t>Хід вправи.</a:t>
            </a:r>
            <a:r>
              <a:rPr lang="uk-UA" sz="2000" i="1" dirty="0" smtClean="0">
                <a:latin typeface="Times New Roman" pitchFamily="18" charset="0"/>
                <a:cs typeface="Times New Roman" pitchFamily="18" charset="0"/>
              </a:rPr>
              <a:t> </a:t>
            </a:r>
            <a:r>
              <a:rPr lang="uk-UA" sz="2000" dirty="0" smtClean="0">
                <a:latin typeface="Times New Roman" pitchFamily="18" charset="0"/>
                <a:cs typeface="Times New Roman" pitchFamily="18" charset="0"/>
              </a:rPr>
              <a:t>Учасникам по черзі пропонується закінчити речення, яке починає промовляти тренер:</a:t>
            </a:r>
          </a:p>
          <a:p>
            <a:pPr indent="1257300"/>
            <a:r>
              <a:rPr lang="uk-UA" sz="2000" dirty="0" smtClean="0">
                <a:latin typeface="Times New Roman" pitchFamily="18" charset="0"/>
                <a:cs typeface="Times New Roman" pitchFamily="18" charset="0"/>
              </a:rPr>
              <a:t>• радісно – це коли…</a:t>
            </a:r>
          </a:p>
          <a:p>
            <a:pPr indent="1257300"/>
            <a:r>
              <a:rPr lang="uk-UA" sz="2000" dirty="0" smtClean="0">
                <a:latin typeface="Times New Roman" pitchFamily="18" charset="0"/>
                <a:cs typeface="Times New Roman" pitchFamily="18" charset="0"/>
              </a:rPr>
              <a:t>• сумно – це коли…</a:t>
            </a:r>
          </a:p>
          <a:p>
            <a:pPr indent="1257300"/>
            <a:r>
              <a:rPr lang="uk-UA" sz="2000" dirty="0" smtClean="0">
                <a:latin typeface="Times New Roman" pitchFamily="18" charset="0"/>
                <a:cs typeface="Times New Roman" pitchFamily="18" charset="0"/>
              </a:rPr>
              <a:t>• спокійно – це коли…</a:t>
            </a:r>
          </a:p>
          <a:p>
            <a:pPr indent="1257300"/>
            <a:r>
              <a:rPr lang="uk-UA" sz="2000" dirty="0" smtClean="0">
                <a:latin typeface="Times New Roman" pitchFamily="18" charset="0"/>
                <a:cs typeface="Times New Roman" pitchFamily="18" charset="0"/>
              </a:rPr>
              <a:t>• цікаво – це коли…</a:t>
            </a:r>
          </a:p>
          <a:p>
            <a:pPr indent="1257300"/>
            <a:r>
              <a:rPr lang="uk-UA" sz="2000" dirty="0" smtClean="0">
                <a:latin typeface="Times New Roman" pitchFamily="18" charset="0"/>
                <a:cs typeface="Times New Roman" pitchFamily="18" charset="0"/>
              </a:rPr>
              <a:t>• приємно – це коли…</a:t>
            </a:r>
          </a:p>
          <a:p>
            <a:pPr indent="1257300"/>
            <a:r>
              <a:rPr lang="uk-UA" sz="2000" dirty="0" smtClean="0">
                <a:latin typeface="Times New Roman" pitchFamily="18" charset="0"/>
                <a:cs typeface="Times New Roman" pitchFamily="18" charset="0"/>
              </a:rPr>
              <a:t>• тривожно – це коли…</a:t>
            </a:r>
          </a:p>
          <a:p>
            <a:pPr indent="1257300"/>
            <a:r>
              <a:rPr lang="uk-UA" sz="2000" dirty="0" smtClean="0">
                <a:latin typeface="Times New Roman" pitchFamily="18" charset="0"/>
                <a:cs typeface="Times New Roman" pitchFamily="18" charset="0"/>
              </a:rPr>
              <a:t>• страшно – це коли…</a:t>
            </a:r>
          </a:p>
          <a:p>
            <a:pPr indent="1257300"/>
            <a:r>
              <a:rPr lang="uk-UA" sz="2000" dirty="0" smtClean="0">
                <a:latin typeface="Times New Roman" pitchFamily="18" charset="0"/>
                <a:cs typeface="Times New Roman" pitchFamily="18" charset="0"/>
              </a:rPr>
              <a:t>• образливо – це коли…</a:t>
            </a:r>
          </a:p>
          <a:p>
            <a:pPr indent="1257300"/>
            <a:r>
              <a:rPr lang="uk-UA" sz="2000" dirty="0" smtClean="0">
                <a:latin typeface="Times New Roman" pitchFamily="18" charset="0"/>
                <a:cs typeface="Times New Roman" pitchFamily="18" charset="0"/>
              </a:rPr>
              <a:t>• обурливо – це коли…</a:t>
            </a:r>
          </a:p>
          <a:p>
            <a:pPr indent="1257300"/>
            <a:r>
              <a:rPr lang="uk-UA" sz="2000" dirty="0" smtClean="0">
                <a:latin typeface="Times New Roman" pitchFamily="18" charset="0"/>
                <a:cs typeface="Times New Roman" pitchFamily="18" charset="0"/>
              </a:rPr>
              <a:t>• нестерпно – це коли…</a:t>
            </a:r>
          </a:p>
          <a:p>
            <a:pPr indent="1257300"/>
            <a:r>
              <a:rPr lang="uk-UA" sz="2000" dirty="0" smtClean="0">
                <a:latin typeface="Times New Roman" pitchFamily="18" charset="0"/>
                <a:cs typeface="Times New Roman" pitchFamily="18" charset="0"/>
              </a:rPr>
              <a:t>• відчуваюся винуватим, коли…</a:t>
            </a:r>
          </a:p>
          <a:p>
            <a:pPr indent="1257300"/>
            <a:r>
              <a:rPr lang="uk-UA" sz="2000" dirty="0" smtClean="0">
                <a:latin typeface="Times New Roman" pitchFamily="18" charset="0"/>
                <a:cs typeface="Times New Roman" pitchFamily="18" charset="0"/>
              </a:rPr>
              <a:t>• відчуваю вдячність, коли…</a:t>
            </a:r>
            <a:endParaRPr lang="uk-UA" sz="20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кутник 1"/>
          <p:cNvSpPr/>
          <p:nvPr/>
        </p:nvSpPr>
        <p:spPr>
          <a:xfrm>
            <a:off x="1500166" y="214290"/>
            <a:ext cx="6790320" cy="523220"/>
          </a:xfrm>
          <a:prstGeom prst="rect">
            <a:avLst/>
          </a:prstGeom>
        </p:spPr>
        <p:txBody>
          <a:bodyPr wrap="none">
            <a:spAutoFit/>
          </a:bodyPr>
          <a:lstStyle/>
          <a:p>
            <a:r>
              <a:rPr lang="uk-UA" sz="2800" b="1" dirty="0" err="1" smtClean="0">
                <a:latin typeface="Times New Roman" pitchFamily="18" charset="0"/>
                <a:cs typeface="Times New Roman" pitchFamily="18" charset="0"/>
              </a:rPr>
              <a:t>Корекційна</a:t>
            </a:r>
            <a:r>
              <a:rPr lang="uk-UA" sz="2800" b="1" dirty="0" smtClean="0">
                <a:latin typeface="Times New Roman" pitchFamily="18" charset="0"/>
                <a:cs typeface="Times New Roman" pitchFamily="18" charset="0"/>
              </a:rPr>
              <a:t> вправа «Хочу. Мушу. Треба»</a:t>
            </a:r>
            <a:endParaRPr lang="uk-UA" sz="2800" dirty="0">
              <a:latin typeface="Times New Roman" pitchFamily="18" charset="0"/>
              <a:cs typeface="Times New Roman" pitchFamily="18" charset="0"/>
            </a:endParaRPr>
          </a:p>
        </p:txBody>
      </p:sp>
      <p:sp>
        <p:nvSpPr>
          <p:cNvPr id="3" name="Прямокутник 2"/>
          <p:cNvSpPr/>
          <p:nvPr/>
        </p:nvSpPr>
        <p:spPr>
          <a:xfrm>
            <a:off x="500034" y="928670"/>
            <a:ext cx="8143932" cy="4524315"/>
          </a:xfrm>
          <a:prstGeom prst="rect">
            <a:avLst/>
          </a:prstGeom>
        </p:spPr>
        <p:txBody>
          <a:bodyPr wrap="square">
            <a:spAutoFit/>
          </a:bodyPr>
          <a:lstStyle/>
          <a:p>
            <a:pPr algn="just"/>
            <a:r>
              <a:rPr lang="uk-UA" sz="2400" b="1" i="1" dirty="0" smtClean="0">
                <a:latin typeface="Times New Roman" pitchFamily="18" charset="0"/>
                <a:cs typeface="Times New Roman" pitchFamily="18" charset="0"/>
              </a:rPr>
              <a:t>Мета:</a:t>
            </a:r>
            <a:r>
              <a:rPr lang="uk-UA" sz="2400" b="1" dirty="0" smtClean="0">
                <a:latin typeface="Times New Roman" pitchFamily="18" charset="0"/>
                <a:cs typeface="Times New Roman" pitchFamily="18" charset="0"/>
              </a:rPr>
              <a:t>  </a:t>
            </a:r>
            <a:r>
              <a:rPr lang="uk-UA" sz="2400" dirty="0" smtClean="0">
                <a:latin typeface="Times New Roman" pitchFamily="18" charset="0"/>
                <a:cs typeface="Times New Roman" pitchFamily="18" charset="0"/>
              </a:rPr>
              <a:t>самоконтроль та самоаналіз.</a:t>
            </a:r>
          </a:p>
          <a:p>
            <a:pPr algn="just"/>
            <a:r>
              <a:rPr lang="uk-UA" sz="2400" b="1" i="1" dirty="0" smtClean="0">
                <a:latin typeface="Times New Roman" pitchFamily="18" charset="0"/>
                <a:cs typeface="Times New Roman" pitchFamily="18" charset="0"/>
              </a:rPr>
              <a:t>Обладнання:</a:t>
            </a:r>
            <a:r>
              <a:rPr lang="uk-UA" sz="2400" dirty="0" smtClean="0">
                <a:latin typeface="Times New Roman" pitchFamily="18" charset="0"/>
                <a:cs typeface="Times New Roman" pitchFamily="18" charset="0"/>
              </a:rPr>
              <a:t>  Папір А-4, маркери.</a:t>
            </a:r>
          </a:p>
          <a:p>
            <a:pPr algn="just"/>
            <a:r>
              <a:rPr lang="uk-UA" sz="2400" b="1" i="1" dirty="0" smtClean="0">
                <a:latin typeface="Times New Roman" pitchFamily="18" charset="0"/>
                <a:cs typeface="Times New Roman" pitchFamily="18" charset="0"/>
              </a:rPr>
              <a:t>Хід роботи:</a:t>
            </a:r>
            <a:r>
              <a:rPr lang="uk-UA" sz="2400" b="1" dirty="0" smtClean="0">
                <a:latin typeface="Times New Roman" pitchFamily="18" charset="0"/>
                <a:cs typeface="Times New Roman" pitchFamily="18" charset="0"/>
              </a:rPr>
              <a:t>   </a:t>
            </a:r>
            <a:r>
              <a:rPr lang="uk-UA" sz="2400" dirty="0" smtClean="0">
                <a:latin typeface="Times New Roman" pitchFamily="18" charset="0"/>
                <a:cs typeface="Times New Roman" pitchFamily="18" charset="0"/>
              </a:rPr>
              <a:t>напишіть 10 чи більше речень, які б починалися зі слів «Я хочу…». Аналогічно вчинити з реченнями «Я мушу…» та «Я повинен…».</a:t>
            </a:r>
          </a:p>
          <a:p>
            <a:pPr algn="just"/>
            <a:r>
              <a:rPr lang="uk-UA" sz="2400" dirty="0" smtClean="0">
                <a:latin typeface="Times New Roman" pitchFamily="18" charset="0"/>
                <a:cs typeface="Times New Roman" pitchFamily="18" charset="0"/>
              </a:rPr>
              <a:t>А тепер напишіть, які самостійні рішення ви приймаєте «тут та тепер».</a:t>
            </a:r>
          </a:p>
          <a:p>
            <a:pPr algn="just"/>
            <a:r>
              <a:rPr lang="uk-UA" sz="2400" b="1" i="1" dirty="0" smtClean="0">
                <a:latin typeface="Times New Roman" pitchFamily="18" charset="0"/>
                <a:cs typeface="Times New Roman" pitchFamily="18" charset="0"/>
              </a:rPr>
              <a:t>Обговорення</a:t>
            </a:r>
            <a:br>
              <a:rPr lang="uk-UA" sz="2400" b="1" i="1" dirty="0" smtClean="0">
                <a:latin typeface="Times New Roman" pitchFamily="18" charset="0"/>
                <a:cs typeface="Times New Roman" pitchFamily="18" charset="0"/>
              </a:rPr>
            </a:br>
            <a:r>
              <a:rPr lang="uk-UA" sz="2400" dirty="0" smtClean="0">
                <a:latin typeface="Times New Roman" pitchFamily="18" charset="0"/>
                <a:cs typeface="Times New Roman" pitchFamily="18" charset="0"/>
              </a:rPr>
              <a:t>Яка частина цієї роботи була легшою, яка  – важчою?</a:t>
            </a:r>
          </a:p>
          <a:p>
            <a:pPr lvl="0" algn="just"/>
            <a:r>
              <a:rPr lang="uk-UA" sz="2400" dirty="0" smtClean="0">
                <a:latin typeface="Times New Roman" pitchFamily="18" charset="0"/>
                <a:cs typeface="Times New Roman" pitchFamily="18" charset="0"/>
              </a:rPr>
              <a:t>В якій частині було більше речень?</a:t>
            </a:r>
          </a:p>
          <a:p>
            <a:pPr lvl="0" algn="just"/>
            <a:r>
              <a:rPr lang="uk-UA" sz="2400" dirty="0" smtClean="0">
                <a:latin typeface="Times New Roman" pitchFamily="18" charset="0"/>
                <a:cs typeface="Times New Roman" pitchFamily="18" charset="0"/>
              </a:rPr>
              <a:t>Чи були теми та справи, що згадувалися в кількох реченнях?</a:t>
            </a:r>
          </a:p>
          <a:p>
            <a:pPr algn="just"/>
            <a:r>
              <a:rPr lang="uk-UA" sz="2400" dirty="0" smtClean="0">
                <a:latin typeface="Times New Roman" pitchFamily="18" charset="0"/>
                <a:cs typeface="Times New Roman" pitchFamily="18" charset="0"/>
              </a:rPr>
              <a:t>Які зроблено висновки?</a:t>
            </a:r>
            <a:endParaRPr lang="uk-UA" sz="24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кутник 1"/>
          <p:cNvSpPr/>
          <p:nvPr/>
        </p:nvSpPr>
        <p:spPr>
          <a:xfrm>
            <a:off x="2928926" y="285728"/>
            <a:ext cx="4135876" cy="523220"/>
          </a:xfrm>
          <a:prstGeom prst="rect">
            <a:avLst/>
          </a:prstGeom>
        </p:spPr>
        <p:txBody>
          <a:bodyPr wrap="none">
            <a:spAutoFit/>
          </a:bodyPr>
          <a:lstStyle/>
          <a:p>
            <a:r>
              <a:rPr lang="uk-UA" sz="2800" b="1" dirty="0" smtClean="0">
                <a:latin typeface="Times New Roman" pitchFamily="18" charset="0"/>
                <a:cs typeface="Times New Roman" pitchFamily="18" charset="0"/>
              </a:rPr>
              <a:t>Етап оцінки результатів</a:t>
            </a:r>
            <a:endParaRPr lang="uk-UA" sz="2800" dirty="0">
              <a:latin typeface="Times New Roman" pitchFamily="18" charset="0"/>
              <a:cs typeface="Times New Roman" pitchFamily="18" charset="0"/>
            </a:endParaRPr>
          </a:p>
        </p:txBody>
      </p:sp>
      <p:sp>
        <p:nvSpPr>
          <p:cNvPr id="3" name="Прямокутник 2"/>
          <p:cNvSpPr/>
          <p:nvPr/>
        </p:nvSpPr>
        <p:spPr>
          <a:xfrm>
            <a:off x="500034" y="928670"/>
            <a:ext cx="8143932" cy="1892826"/>
          </a:xfrm>
          <a:prstGeom prst="rect">
            <a:avLst/>
          </a:prstGeom>
        </p:spPr>
        <p:txBody>
          <a:bodyPr wrap="square">
            <a:spAutoFit/>
          </a:bodyPr>
          <a:lstStyle/>
          <a:p>
            <a:pPr algn="ctr">
              <a:lnSpc>
                <a:spcPct val="150000"/>
              </a:lnSpc>
            </a:pPr>
            <a:r>
              <a:rPr lang="uk-UA" sz="2600" dirty="0" smtClean="0">
                <a:latin typeface="Times New Roman" pitchFamily="18" charset="0"/>
                <a:cs typeface="Times New Roman" pitchFamily="18" charset="0"/>
              </a:rPr>
              <a:t>Аналіз результатів спільної діяльності психолога, батьків, педагогів, спрямованих на корекцію поведінки школяра.</a:t>
            </a:r>
            <a:endParaRPr lang="uk-UA" sz="2600" dirty="0">
              <a:latin typeface="Times New Roman" pitchFamily="18" charset="0"/>
              <a:cs typeface="Times New Roman" pitchFamily="18" charset="0"/>
            </a:endParaRPr>
          </a:p>
        </p:txBody>
      </p:sp>
      <p:pic>
        <p:nvPicPr>
          <p:cNvPr id="8194" name="Picture 2" descr="C:\Documents and Settings\Admin\Рабочий стол\SAM_3161.jpg"/>
          <p:cNvPicPr>
            <a:picLocks noChangeAspect="1" noChangeArrowheads="1"/>
          </p:cNvPicPr>
          <p:nvPr/>
        </p:nvPicPr>
        <p:blipFill>
          <a:blip r:embed="rId2" cstate="print"/>
          <a:stretch>
            <a:fillRect/>
          </a:stretch>
        </p:blipFill>
        <p:spPr bwMode="auto">
          <a:xfrm>
            <a:off x="1928794" y="2928933"/>
            <a:ext cx="4929222" cy="2957533"/>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кутник 1"/>
          <p:cNvSpPr/>
          <p:nvPr/>
        </p:nvSpPr>
        <p:spPr>
          <a:xfrm>
            <a:off x="428596" y="500042"/>
            <a:ext cx="8286808" cy="3933384"/>
          </a:xfrm>
          <a:prstGeom prst="rect">
            <a:avLst/>
          </a:prstGeom>
        </p:spPr>
        <p:txBody>
          <a:bodyPr wrap="square">
            <a:spAutoFit/>
          </a:bodyPr>
          <a:lstStyle/>
          <a:p>
            <a:pPr indent="261938" algn="just">
              <a:lnSpc>
                <a:spcPct val="130000"/>
              </a:lnSpc>
            </a:pPr>
            <a:r>
              <a:rPr lang="uk-UA" sz="2400" dirty="0" smtClean="0">
                <a:latin typeface="Times New Roman" pitchFamily="18" charset="0"/>
                <a:cs typeface="Times New Roman" pitchFamily="18" charset="0"/>
              </a:rPr>
              <a:t>Для успішної реалізації програм супроводу дітей, які перебувають у соціально небезпечному становищі необхідним є </a:t>
            </a:r>
            <a:r>
              <a:rPr lang="uk-UA" sz="2400" b="1" dirty="0" smtClean="0">
                <a:latin typeface="Times New Roman" pitchFamily="18" charset="0"/>
                <a:cs typeface="Times New Roman" pitchFamily="18" charset="0"/>
              </a:rPr>
              <a:t>взаємодія всіх учасників освітнього процесу</a:t>
            </a:r>
            <a:r>
              <a:rPr lang="uk-UA" sz="2400" dirty="0" smtClean="0">
                <a:latin typeface="Times New Roman" pitchFamily="18" charset="0"/>
                <a:cs typeface="Times New Roman" pitchFamily="18" charset="0"/>
              </a:rPr>
              <a:t>, спрямована на активізацію позитивних факторів розвитку (як зовнішніх, так і внутрішніх) і нейтралізацію негативних факторів. </a:t>
            </a:r>
          </a:p>
          <a:p>
            <a:pPr algn="ctr">
              <a:lnSpc>
                <a:spcPct val="130000"/>
              </a:lnSpc>
            </a:pPr>
            <a:r>
              <a:rPr lang="uk-UA" sz="2400" b="1" dirty="0" smtClean="0">
                <a:latin typeface="Times New Roman" pitchFamily="18" charset="0"/>
                <a:cs typeface="Times New Roman" pitchFamily="18" charset="0"/>
              </a:rPr>
              <a:t>І тільки у співпраці можна отримати позитивний результат</a:t>
            </a:r>
            <a:r>
              <a:rPr lang="uk-UA" sz="2400" dirty="0" smtClean="0">
                <a:latin typeface="Times New Roman" pitchFamily="18" charset="0"/>
                <a:cs typeface="Times New Roman" pitchFamily="18" charset="0"/>
              </a:rPr>
              <a:t>. </a:t>
            </a:r>
            <a:endParaRPr lang="uk-UA" sz="2400" dirty="0">
              <a:latin typeface="Times New Roman" pitchFamily="18" charset="0"/>
              <a:cs typeface="Times New Roman" pitchFamily="18" charset="0"/>
            </a:endParaRPr>
          </a:p>
        </p:txBody>
      </p:sp>
      <p:pic>
        <p:nvPicPr>
          <p:cNvPr id="1026" name="Picture 2" descr="C:\Documents and Settings\Admin\Рабочий стол\fotofo2-388x291.jpg"/>
          <p:cNvPicPr>
            <a:picLocks noChangeAspect="1" noChangeArrowheads="1"/>
          </p:cNvPicPr>
          <p:nvPr/>
        </p:nvPicPr>
        <p:blipFill>
          <a:blip r:embed="rId2" cstate="print"/>
          <a:srcRect/>
          <a:stretch>
            <a:fillRect/>
          </a:stretch>
        </p:blipFill>
        <p:spPr bwMode="auto">
          <a:xfrm>
            <a:off x="5500694" y="4286256"/>
            <a:ext cx="3000396" cy="2250297"/>
          </a:xfrm>
          <a:prstGeom prst="rect">
            <a:avLst/>
          </a:prstGeom>
          <a:ln>
            <a:noFill/>
          </a:ln>
          <a:effectLst>
            <a:softEdge rad="112500"/>
          </a:effectLst>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Вестибюль">
  <a:themeElements>
    <a:clrScheme name="Вестибюль">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Вестибюль">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Вестибюль">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208</TotalTime>
  <Words>2340</Words>
  <PresentationFormat>Екран (4:3)</PresentationFormat>
  <Paragraphs>168</Paragraphs>
  <Slides>34</Slides>
  <Notes>0</Notes>
  <HiddenSlides>0</HiddenSlides>
  <MMClips>0</MMClips>
  <ScaleCrop>false</ScaleCrop>
  <HeadingPairs>
    <vt:vector size="4" baseType="variant">
      <vt:variant>
        <vt:lpstr>Тема</vt:lpstr>
      </vt:variant>
      <vt:variant>
        <vt:i4>1</vt:i4>
      </vt:variant>
      <vt:variant>
        <vt:lpstr>Заголовки слайдів</vt:lpstr>
      </vt:variant>
      <vt:variant>
        <vt:i4>34</vt:i4>
      </vt:variant>
    </vt:vector>
  </HeadingPairs>
  <TitlesOfParts>
    <vt:vector size="35" baseType="lpstr">
      <vt:lpstr>Вестибюль</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lpstr>Слайд 21</vt:lpstr>
      <vt:lpstr>Слайд 22</vt:lpstr>
      <vt:lpstr>Слайд 23</vt:lpstr>
      <vt:lpstr>Слайд 24</vt:lpstr>
      <vt:lpstr>Слайд 25</vt:lpstr>
      <vt:lpstr>Слайд 26</vt:lpstr>
      <vt:lpstr>Слайд 27</vt:lpstr>
      <vt:lpstr>Слайд 28</vt:lpstr>
      <vt:lpstr>Слайд 29</vt:lpstr>
      <vt:lpstr>Слайд 30</vt:lpstr>
      <vt:lpstr>Слайд 31</vt:lpstr>
      <vt:lpstr>Слайд 32</vt:lpstr>
      <vt:lpstr>Слайд 33</vt:lpstr>
      <vt:lpstr>Слайд 34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Психолог</dc:creator>
  <cp:lastModifiedBy>Заступник директора</cp:lastModifiedBy>
  <cp:revision>40</cp:revision>
  <dcterms:created xsi:type="dcterms:W3CDTF">2015-10-02T09:04:48Z</dcterms:created>
  <dcterms:modified xsi:type="dcterms:W3CDTF">2022-02-04T14:21:16Z</dcterms:modified>
</cp:coreProperties>
</file>