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2" autoAdjust="0"/>
    <p:restoredTop sz="94660"/>
  </p:normalViewPr>
  <p:slideViewPr>
    <p:cSldViewPr snapToGrid="0">
      <p:cViewPr varScale="1">
        <p:scale>
          <a:sx n="58" d="100"/>
          <a:sy n="58" d="100"/>
        </p:scale>
        <p:origin x="19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71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269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646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613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46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844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3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115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490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4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675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20034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9164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1655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1775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146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077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1A2D0-4BAC-470D-A669-5441DACFD6B6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BD650-8F05-4197-8796-9CBF2B9D60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148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  <p:sldLayoutId id="2147483811" r:id="rId14"/>
    <p:sldLayoutId id="2147483812" r:id="rId15"/>
    <p:sldLayoutId id="2147483813" r:id="rId16"/>
    <p:sldLayoutId id="214748381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56748C-F81F-6858-AC29-9652CDEC8F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2027" y="2859854"/>
            <a:ext cx="8144134" cy="142984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Ре </a:t>
            </a:r>
            <a:r>
              <a:rPr lang="ru-RU" dirty="0" err="1">
                <a:solidFill>
                  <a:schemeClr val="accent6">
                    <a:lumMod val="75000"/>
                  </a:schemeClr>
                </a:solidFill>
              </a:rPr>
              <a:t>консолідація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75000"/>
                  </a:schemeClr>
                </a:solidFill>
              </a:rPr>
              <a:t>пам'яті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75000"/>
                  </a:schemeClr>
                </a:solidFill>
              </a:rPr>
              <a:t>під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 час </a:t>
            </a:r>
            <a:r>
              <a:rPr lang="ru-RU" dirty="0" err="1">
                <a:solidFill>
                  <a:schemeClr val="accent6">
                    <a:lumMod val="75000"/>
                  </a:schemeClr>
                </a:solidFill>
              </a:rPr>
              <a:t>творчого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75000"/>
                  </a:schemeClr>
                </a:solidFill>
              </a:rPr>
              <a:t>процесу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93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0E871A-5276-872E-AE08-9100F2BC7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590" y="806237"/>
            <a:ext cx="9613861" cy="1080938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chemeClr val="accent6">
                    <a:lumMod val="75000"/>
                  </a:schemeClr>
                </a:solidFill>
              </a:rPr>
              <a:t>Memory Reconsolidation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A67991-31F1-982C-5990-CFEB36CE6D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689" y="2452447"/>
            <a:ext cx="9881662" cy="3599316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Ре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1">
                    <a:lumMod val="75000"/>
                  </a:schemeClr>
                </a:solidFill>
              </a:rPr>
              <a:t>консолідація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1">
                    <a:lumMod val="75000"/>
                  </a:schemeClr>
                </a:solidFill>
              </a:rPr>
              <a:t>пам'яті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1">
                    <a:lumMod val="75000"/>
                  </a:schemeClr>
                </a:solidFill>
              </a:rPr>
              <a:t>під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 час </a:t>
            </a:r>
            <a:r>
              <a:rPr lang="ru-RU" sz="3200" dirty="0" err="1">
                <a:solidFill>
                  <a:schemeClr val="accent1">
                    <a:lumMod val="75000"/>
                  </a:schemeClr>
                </a:solidFill>
              </a:rPr>
              <a:t>творчого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1">
                    <a:lumMod val="75000"/>
                  </a:schemeClr>
                </a:solidFill>
              </a:rPr>
              <a:t>процесу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- 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 одна з практик, для </a:t>
            </a:r>
            <a:r>
              <a:rPr lang="ru-RU" sz="3200" dirty="0" err="1">
                <a:solidFill>
                  <a:schemeClr val="accent1">
                    <a:lumMod val="75000"/>
                  </a:schemeClr>
                </a:solidFill>
              </a:rPr>
              <a:t>збереження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 ментального </a:t>
            </a:r>
            <a:r>
              <a:rPr lang="ru-RU" sz="3200" dirty="0" err="1">
                <a:solidFill>
                  <a:schemeClr val="accent1">
                    <a:lumMod val="75000"/>
                  </a:schemeClr>
                </a:solidFill>
              </a:rPr>
              <a:t>здоров'я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1">
                    <a:lumMod val="75000"/>
                  </a:schemeClr>
                </a:solidFill>
              </a:rPr>
              <a:t>особистості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 в </a:t>
            </a:r>
            <a:r>
              <a:rPr lang="ru-RU" sz="3200" dirty="0" err="1">
                <a:solidFill>
                  <a:schemeClr val="accent1">
                    <a:lumMod val="75000"/>
                  </a:schemeClr>
                </a:solidFill>
              </a:rPr>
              <a:t>умовах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1">
                    <a:lumMod val="75000"/>
                  </a:schemeClr>
                </a:solidFill>
              </a:rPr>
              <a:t>війни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uk-UA" dirty="0"/>
              <a:t>З початком повномасштабної війни ми все частіше стикаємось з різними викликами, які неминуче впливають на наш психоемоційний стан. Несприятливі події є серйозною загрозою для ментального здоров’я людини. Збереження ментального здоров’я стає більш актуальним завданням, ніж коли-небудь раніше.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530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290A7E-C460-499B-37F2-F6506904F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accent6">
                    <a:lumMod val="75000"/>
                  </a:schemeClr>
                </a:solidFill>
              </a:rPr>
              <a:t>Mental health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AFD236-DC4A-2F4F-CC85-AF3D7EFCD1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9781491" cy="3599316"/>
          </a:xfrm>
        </p:spPr>
        <p:txBody>
          <a:bodyPr>
            <a:normAutofit fontScale="92500"/>
          </a:bodyPr>
          <a:lstStyle/>
          <a:p>
            <a:r>
              <a:rPr lang="uk-UA" dirty="0"/>
              <a:t>Всесвітнім фондом психічного здоров'я, головною темою 2023 року, було оголошено – </a:t>
            </a:r>
            <a:r>
              <a:rPr lang="en-US" dirty="0"/>
              <a:t>mental health – </a:t>
            </a:r>
            <a:r>
              <a:rPr lang="uk-UA" dirty="0"/>
              <a:t>універсальне право людини.</a:t>
            </a:r>
          </a:p>
          <a:p>
            <a:pPr marL="0" indent="0">
              <a:buNone/>
            </a:pPr>
            <a:r>
              <a:rPr lang="uk-UA" sz="3000" dirty="0">
                <a:solidFill>
                  <a:schemeClr val="accent1">
                    <a:lumMod val="75000"/>
                  </a:schemeClr>
                </a:solidFill>
              </a:rPr>
              <a:t>За визначенням Всесвітньої організації охорони здоров’я:</a:t>
            </a:r>
          </a:p>
          <a:p>
            <a:r>
              <a:rPr lang="uk-UA" dirty="0"/>
              <a:t>Ментальне здоров’я </a:t>
            </a:r>
            <a:r>
              <a:rPr lang="en-US" dirty="0"/>
              <a:t>– mental health </a:t>
            </a:r>
            <a:r>
              <a:rPr lang="uk-UA" dirty="0"/>
              <a:t>– це стан психічного добробуту, який дозволяє людям справлятися зі стресами, реалізовувати свої творчі здібності, вчитись, працювати, а також робити внесок у суспільне життя. Це неодмінний компонент здоров'я та добробуту, який лежить в основі наших індивідуальних здібностей. Ментальне здоров'я є базовим правом людини [3].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3155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4BDBF-3910-1A85-2BEE-B006DF09C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accent6">
                    <a:lumMod val="75000"/>
                  </a:schemeClr>
                </a:solidFill>
              </a:rPr>
              <a:t>Mental health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129B895-5A30-E0FE-53A8-CD7AF450E6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156692"/>
          </a:xfrm>
        </p:spPr>
        <p:txBody>
          <a:bodyPr>
            <a:noAutofit/>
          </a:bodyPr>
          <a:lstStyle/>
          <a:p>
            <a:r>
              <a:rPr lang="uk-UA" dirty="0">
                <a:solidFill>
                  <a:schemeClr val="accent1">
                    <a:lumMod val="75000"/>
                  </a:schemeClr>
                </a:solidFill>
              </a:rPr>
              <a:t>Ментальне здоров’я </a:t>
            </a:r>
            <a:r>
              <a:rPr lang="uk-UA" dirty="0"/>
              <a:t>– це не лише відсутність розладів, а й здатність до пошуку та відновлення внутрішніх ресурсів та реалізації своїх здібностей. </a:t>
            </a:r>
          </a:p>
          <a:p>
            <a:r>
              <a:rPr lang="uk-UA" dirty="0"/>
              <a:t>Стан ментального здоров’я залежить від багатьох чинників: соціальних,</a:t>
            </a:r>
            <a:r>
              <a:rPr lang="en-US" dirty="0"/>
              <a:t> </a:t>
            </a:r>
            <a:r>
              <a:rPr lang="uk-UA" dirty="0"/>
              <a:t>екологічних та навіть економічних.</a:t>
            </a:r>
            <a:endParaRPr lang="en-US" dirty="0"/>
          </a:p>
          <a:p>
            <a:r>
              <a:rPr lang="uk-UA" dirty="0"/>
              <a:t>Це поняття дуже широке і поєднує різні аспекти пов’язані з емоційно-вольовою сферою особистості, що складається з таких понять, як емоції, почуття, та воля. Це форми відображення психічних станів, які виражаються не тільки у внутрішніх переживаннях, а й у вигляді тілесних проявів, таких як зміна міміки, жестів, пози, надмірного потовиділення або порушення частоти дихання і серцебиття тощо.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492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CFEEB2-A558-9AA6-062C-DA01E8B92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sz="6000" dirty="0">
                <a:solidFill>
                  <a:schemeClr val="accent6">
                    <a:lumMod val="75000"/>
                  </a:schemeClr>
                </a:solidFill>
              </a:rPr>
              <a:t>Mental state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B239FD9-4C5F-4948-0C9B-B27412C36A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Поведінка і діяльність людини в будь-який проміжок часу залежать від її психічного стану.</a:t>
            </a:r>
          </a:p>
          <a:p>
            <a:r>
              <a:rPr lang="uk-UA" dirty="0">
                <a:solidFill>
                  <a:schemeClr val="accent1">
                    <a:lumMod val="75000"/>
                  </a:schemeClr>
                </a:solidFill>
              </a:rPr>
              <a:t>Психічні стани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(mental state)</a:t>
            </a:r>
            <a:r>
              <a:rPr lang="uk-UA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dirty="0"/>
              <a:t>займають проміжну позицію в класифікації психічних явищ між психічними процесами, що протікають в конкретний момент часу і психічними властивостями особистості, які є стабільними, індивідуальними та стійкими характеристиками людини [2].</a:t>
            </a:r>
          </a:p>
          <a:p>
            <a:r>
              <a:rPr lang="uk-UA" dirty="0"/>
              <a:t>Від індивідуальної реакції особистості на стресові обставини залежить сприйняття травматичних подій в цілому.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37921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2DBF8A-1F86-6C76-3AC7-10EE5786C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accent6">
                    <a:lumMod val="75000"/>
                  </a:schemeClr>
                </a:solidFill>
              </a:rPr>
              <a:t>Two-factor theory of emotion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112C8AF-1DC9-E27F-CD63-402B9373D6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76630"/>
            <a:ext cx="9613861" cy="3599316"/>
          </a:xfrm>
        </p:spPr>
        <p:txBody>
          <a:bodyPr/>
          <a:lstStyle/>
          <a:p>
            <a:r>
              <a:rPr lang="uk-UA" dirty="0" err="1"/>
              <a:t>Стэнли</a:t>
            </a:r>
            <a:r>
              <a:rPr lang="uk-UA" dirty="0"/>
              <a:t> </a:t>
            </a:r>
            <a:r>
              <a:rPr lang="uk-UA" dirty="0" err="1"/>
              <a:t>Шехтер</a:t>
            </a:r>
            <a:r>
              <a:rPr lang="uk-UA" dirty="0"/>
              <a:t> і </a:t>
            </a:r>
            <a:r>
              <a:rPr lang="uk-UA" dirty="0" err="1"/>
              <a:t>Джером</a:t>
            </a:r>
            <a:r>
              <a:rPr lang="uk-UA" dirty="0"/>
              <a:t>  Зінгер, автори </a:t>
            </a:r>
            <a:r>
              <a:rPr lang="uk-UA" dirty="0" err="1"/>
              <a:t>двофакторної</a:t>
            </a:r>
            <a:r>
              <a:rPr lang="uk-UA" dirty="0"/>
              <a:t> теорії емоцій</a:t>
            </a:r>
            <a:r>
              <a:rPr lang="en-US" dirty="0"/>
              <a:t> (two-factor theory of emotion) </a:t>
            </a:r>
            <a:r>
              <a:rPr lang="uk-UA" dirty="0"/>
              <a:t>стверджують, що емоції спричинені двома факторами: фізіологічним збудженням, та когнітивною інтерпретацією [4].</a:t>
            </a:r>
          </a:p>
          <a:p>
            <a:r>
              <a:rPr lang="uk-UA" dirty="0"/>
              <a:t>Новий і корисний досвід може заново консолідувати (узгодити) спогади та вплинути або змінити реакцію на минулі події. </a:t>
            </a:r>
            <a:endParaRPr lang="en-US" dirty="0"/>
          </a:p>
          <a:p>
            <a:r>
              <a:rPr lang="uk-UA" dirty="0"/>
              <a:t>Це безпосередньо впливає на збереження ментального здоров'я, через процес самоаналізу, прийняття та трансформації подій в досвід</a:t>
            </a:r>
            <a:r>
              <a:rPr lang="en-US" dirty="0"/>
              <a:t>.</a:t>
            </a:r>
            <a:r>
              <a:rPr lang="uk-UA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593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D491E2-C747-7042-939D-15A7F8F66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800" dirty="0">
                <a:solidFill>
                  <a:schemeClr val="accent6">
                    <a:lumMod val="75000"/>
                  </a:schemeClr>
                </a:solidFill>
              </a:rPr>
              <a:t>Практики </a:t>
            </a:r>
            <a:r>
              <a:rPr lang="ru-RU" sz="4800" dirty="0" err="1">
                <a:solidFill>
                  <a:schemeClr val="accent6">
                    <a:lumMod val="75000"/>
                  </a:schemeClr>
                </a:solidFill>
              </a:rPr>
              <a:t>спрямові</a:t>
            </a:r>
            <a:r>
              <a:rPr lang="ru-RU" sz="4800" dirty="0">
                <a:solidFill>
                  <a:schemeClr val="accent6">
                    <a:lumMod val="75000"/>
                  </a:schemeClr>
                </a:solidFill>
              </a:rPr>
              <a:t> на </a:t>
            </a:r>
            <a:r>
              <a:rPr lang="ru-RU" sz="4800" dirty="0" err="1">
                <a:solidFill>
                  <a:schemeClr val="accent6">
                    <a:lumMod val="75000"/>
                  </a:schemeClr>
                </a:solidFill>
              </a:rPr>
              <a:t>зменшення</a:t>
            </a:r>
            <a:r>
              <a:rPr lang="ru-RU" sz="48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4800" dirty="0" err="1">
                <a:solidFill>
                  <a:schemeClr val="accent6">
                    <a:lumMod val="75000"/>
                  </a:schemeClr>
                </a:solidFill>
              </a:rPr>
              <a:t>стресових</a:t>
            </a:r>
            <a:r>
              <a:rPr lang="ru-RU" sz="48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4800" dirty="0" err="1">
                <a:solidFill>
                  <a:schemeClr val="accent6">
                    <a:lumMod val="75000"/>
                  </a:schemeClr>
                </a:solidFill>
              </a:rPr>
              <a:t>реакцій</a:t>
            </a:r>
            <a:endParaRPr lang="en-US" sz="4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B96F1A-1E79-AD6D-7A3B-41E1A03E3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226364"/>
            <a:ext cx="9613861" cy="4161183"/>
          </a:xfrm>
        </p:spPr>
        <p:txBody>
          <a:bodyPr>
            <a:normAutofit/>
          </a:bodyPr>
          <a:lstStyle/>
          <a:p>
            <a:r>
              <a:rPr lang="uk-UA" dirty="0"/>
              <a:t>Ре</a:t>
            </a:r>
            <a:r>
              <a:rPr lang="en-US" dirty="0"/>
              <a:t> </a:t>
            </a:r>
            <a:r>
              <a:rPr lang="uk-UA" dirty="0"/>
              <a:t>консолідація пам’яті (</a:t>
            </a:r>
            <a:r>
              <a:rPr lang="en-US" dirty="0"/>
              <a:t>memory reconsolidation)</a:t>
            </a:r>
            <a:r>
              <a:rPr lang="uk-UA" dirty="0"/>
              <a:t>, як одна з практик спрямованих на зменшення стресових реакцій сприяє збереженню ментального здоров’я.</a:t>
            </a:r>
          </a:p>
          <a:p>
            <a:r>
              <a:rPr lang="uk-UA" dirty="0"/>
              <a:t>Ре консолідація пам’яті (</a:t>
            </a:r>
            <a:r>
              <a:rPr lang="en-US" dirty="0"/>
              <a:t>memory reconsolidation) </a:t>
            </a:r>
            <a:r>
              <a:rPr lang="uk-UA" dirty="0"/>
              <a:t>це позитивний процес, при якому під час пригадування автобіографічних спогадів, вони відтворюються заново, повертаються в лабільний стан і можуть бути переосмислені перед ре</a:t>
            </a:r>
            <a:r>
              <a:rPr lang="en-US" dirty="0"/>
              <a:t> </a:t>
            </a:r>
            <a:r>
              <a:rPr lang="uk-UA" dirty="0"/>
              <a:t>консолідацією.</a:t>
            </a:r>
            <a:endParaRPr lang="en-US" dirty="0"/>
          </a:p>
          <a:p>
            <a:r>
              <a:rPr lang="uk-UA" dirty="0"/>
              <a:t> Це призводить до зменшення стресових реакцій і зміни сприйняття тривожних спогадів.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9717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80919A-5FD6-7891-A5A9-7D322AD64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176" y="672353"/>
            <a:ext cx="10112189" cy="1317812"/>
          </a:xfrm>
        </p:spPr>
        <p:txBody>
          <a:bodyPr>
            <a:noAutofit/>
          </a:bodyPr>
          <a:lstStyle/>
          <a:p>
            <a:pPr algn="ctr"/>
            <a:r>
              <a:rPr lang="ru-RU" sz="5400" dirty="0" err="1">
                <a:solidFill>
                  <a:schemeClr val="accent6">
                    <a:lumMod val="75000"/>
                  </a:schemeClr>
                </a:solidFill>
              </a:rPr>
              <a:t>Проведення</a:t>
            </a:r>
            <a:r>
              <a:rPr lang="ru-RU" sz="5400" dirty="0">
                <a:solidFill>
                  <a:schemeClr val="accent6">
                    <a:lumMod val="75000"/>
                  </a:schemeClr>
                </a:solidFill>
              </a:rPr>
              <a:t> арт </a:t>
            </a:r>
            <a:r>
              <a:rPr lang="ru-RU" sz="5400" dirty="0" err="1">
                <a:solidFill>
                  <a:schemeClr val="accent6">
                    <a:lumMod val="75000"/>
                  </a:schemeClr>
                </a:solidFill>
              </a:rPr>
              <a:t>терапевтичного</a:t>
            </a:r>
            <a:r>
              <a:rPr lang="ru-RU" sz="5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5400" dirty="0" err="1">
                <a:solidFill>
                  <a:schemeClr val="accent6">
                    <a:lumMod val="75000"/>
                  </a:schemeClr>
                </a:solidFill>
              </a:rPr>
              <a:t>втручання</a:t>
            </a:r>
            <a:endParaRPr lang="en-US" sz="5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635654-1167-3DDD-6A7C-56EBE63949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4504" y="2336873"/>
            <a:ext cx="9613861" cy="45211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На </a:t>
            </a:r>
            <a:r>
              <a:rPr lang="ru-RU" dirty="0" err="1"/>
              <a:t>основі</a:t>
            </a:r>
            <a:r>
              <a:rPr lang="ru-RU" dirty="0"/>
              <a:t> практики </a:t>
            </a:r>
            <a:r>
              <a:rPr lang="en-US" dirty="0"/>
              <a:t>memory reconsolidation  </a:t>
            </a:r>
            <a:r>
              <a:rPr lang="ru-RU" dirty="0" err="1"/>
              <a:t>розроблено</a:t>
            </a:r>
            <a:r>
              <a:rPr lang="ru-RU" dirty="0"/>
              <a:t> протокол для </a:t>
            </a:r>
            <a:r>
              <a:rPr lang="ru-RU" dirty="0" err="1"/>
              <a:t>проведення</a:t>
            </a:r>
            <a:r>
              <a:rPr lang="ru-RU" dirty="0"/>
              <a:t>  </a:t>
            </a:r>
            <a:r>
              <a:rPr lang="ru-RU" dirty="0" err="1"/>
              <a:t>ізотерап</a:t>
            </a:r>
            <a:r>
              <a:rPr lang="uk-UA" dirty="0" err="1"/>
              <a:t>евтичної</a:t>
            </a:r>
            <a:r>
              <a:rPr lang="uk-UA" dirty="0"/>
              <a:t> сесії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застосовують</a:t>
            </a:r>
            <a:r>
              <a:rPr lang="ru-RU" dirty="0"/>
              <a:t> в арт </a:t>
            </a:r>
            <a:r>
              <a:rPr lang="ru-RU" dirty="0" err="1"/>
              <a:t>терапевтичній</a:t>
            </a:r>
            <a:r>
              <a:rPr lang="ru-RU" dirty="0"/>
              <a:t> </a:t>
            </a:r>
            <a:r>
              <a:rPr lang="ru-RU" dirty="0" err="1"/>
              <a:t>практиці</a:t>
            </a:r>
            <a:r>
              <a:rPr lang="ru-RU" dirty="0"/>
              <a:t> для </a:t>
            </a:r>
            <a:r>
              <a:rPr lang="ru-RU" dirty="0" err="1"/>
              <a:t>підтримки</a:t>
            </a:r>
            <a:r>
              <a:rPr lang="ru-RU" dirty="0"/>
              <a:t> </a:t>
            </a:r>
            <a:r>
              <a:rPr lang="ru-RU" dirty="0" err="1"/>
              <a:t>терапевтичної</a:t>
            </a:r>
            <a:r>
              <a:rPr lang="ru-RU" dirty="0"/>
              <a:t> </a:t>
            </a:r>
            <a:r>
              <a:rPr lang="ru-RU" dirty="0" err="1"/>
              <a:t>динаміки</a:t>
            </a:r>
            <a:r>
              <a:rPr lang="ru-RU" dirty="0"/>
              <a:t> ре </a:t>
            </a:r>
            <a:r>
              <a:rPr lang="ru-RU" dirty="0" err="1"/>
              <a:t>консолідації</a:t>
            </a:r>
            <a:r>
              <a:rPr lang="ru-RU" dirty="0"/>
              <a:t> </a:t>
            </a:r>
            <a:r>
              <a:rPr lang="ru-RU" dirty="0" err="1"/>
              <a:t>пам'яті</a:t>
            </a:r>
            <a:r>
              <a:rPr lang="ru-RU" dirty="0"/>
              <a:t> [4].</a:t>
            </a:r>
          </a:p>
          <a:p>
            <a:pPr marL="0" indent="0">
              <a:buNone/>
            </a:pPr>
            <a:r>
              <a:rPr lang="ru-RU" dirty="0" err="1"/>
              <a:t>Послідовне</a:t>
            </a:r>
            <a:r>
              <a:rPr lang="ru-RU" dirty="0"/>
              <a:t> </a:t>
            </a:r>
            <a:r>
              <a:rPr lang="ru-RU" dirty="0" err="1"/>
              <a:t>введення</a:t>
            </a:r>
            <a:r>
              <a:rPr lang="ru-RU" dirty="0"/>
              <a:t> протоколу </a:t>
            </a:r>
            <a:r>
              <a:rPr lang="en-US" dirty="0"/>
              <a:t>memory reconsolidation </a:t>
            </a:r>
            <a:r>
              <a:rPr lang="ru-RU" dirty="0" err="1"/>
              <a:t>може</a:t>
            </a:r>
            <a:r>
              <a:rPr lang="ru-RU" dirty="0"/>
              <a:t> бути </a:t>
            </a:r>
            <a:r>
              <a:rPr lang="ru-RU" dirty="0" err="1"/>
              <a:t>здійснено</a:t>
            </a:r>
            <a:r>
              <a:rPr lang="ru-RU" dirty="0"/>
              <a:t> за одну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дві</a:t>
            </a:r>
            <a:r>
              <a:rPr lang="ru-RU" dirty="0"/>
              <a:t> </a:t>
            </a:r>
            <a:r>
              <a:rPr lang="ru-RU" dirty="0" err="1"/>
              <a:t>зустрічі</a:t>
            </a:r>
            <a:r>
              <a:rPr lang="ru-RU" dirty="0"/>
              <a:t>. </a:t>
            </a:r>
          </a:p>
          <a:p>
            <a:pPr marL="0" indent="0">
              <a:buNone/>
            </a:pPr>
            <a:r>
              <a:rPr lang="ru-RU" dirty="0" err="1"/>
              <a:t>Основна</a:t>
            </a:r>
            <a:r>
              <a:rPr lang="ru-RU" dirty="0"/>
              <a:t> </a:t>
            </a:r>
            <a:r>
              <a:rPr lang="ru-RU" dirty="0" err="1"/>
              <a:t>увага</a:t>
            </a:r>
            <a:r>
              <a:rPr lang="ru-RU" dirty="0"/>
              <a:t> </a:t>
            </a:r>
            <a:r>
              <a:rPr lang="ru-RU" dirty="0" err="1"/>
              <a:t>полягає</a:t>
            </a:r>
            <a:r>
              <a:rPr lang="ru-RU" dirty="0"/>
              <a:t> в тому,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допомогти</a:t>
            </a:r>
            <a:r>
              <a:rPr lang="ru-RU" dirty="0"/>
              <a:t> </a:t>
            </a:r>
            <a:r>
              <a:rPr lang="ru-RU" dirty="0" err="1"/>
              <a:t>контекстуалізувати</a:t>
            </a:r>
            <a:r>
              <a:rPr lang="ru-RU" dirty="0"/>
              <a:t> </a:t>
            </a:r>
            <a:r>
              <a:rPr lang="ru-RU" dirty="0" err="1"/>
              <a:t>тривожні</a:t>
            </a:r>
            <a:r>
              <a:rPr lang="ru-RU" dirty="0"/>
              <a:t> </a:t>
            </a:r>
            <a:r>
              <a:rPr lang="ru-RU" dirty="0" err="1"/>
              <a:t>епізодичні</a:t>
            </a:r>
            <a:r>
              <a:rPr lang="ru-RU" dirty="0"/>
              <a:t> </a:t>
            </a:r>
            <a:r>
              <a:rPr lang="ru-RU" dirty="0" err="1"/>
              <a:t>спогади</a:t>
            </a:r>
            <a:r>
              <a:rPr lang="ru-RU" dirty="0"/>
              <a:t> як </a:t>
            </a:r>
            <a:r>
              <a:rPr lang="ru-RU" dirty="0" err="1"/>
              <a:t>минулі</a:t>
            </a:r>
            <a:r>
              <a:rPr lang="ru-RU" dirty="0"/>
              <a:t> </a:t>
            </a:r>
            <a:r>
              <a:rPr lang="ru-RU" dirty="0" err="1"/>
              <a:t>події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Мета </a:t>
            </a:r>
            <a:r>
              <a:rPr lang="ru-RU" dirty="0" err="1"/>
              <a:t>полягає</a:t>
            </a:r>
            <a:r>
              <a:rPr lang="ru-RU" dirty="0"/>
              <a:t> в </a:t>
            </a:r>
            <a:r>
              <a:rPr lang="ru-RU" dirty="0" err="1"/>
              <a:t>сприянні</a:t>
            </a:r>
            <a:r>
              <a:rPr lang="ru-RU" dirty="0"/>
              <a:t> </a:t>
            </a:r>
            <a:r>
              <a:rPr lang="ru-RU" dirty="0" err="1"/>
              <a:t>переосмислення</a:t>
            </a:r>
            <a:r>
              <a:rPr lang="ru-RU" dirty="0"/>
              <a:t> </a:t>
            </a:r>
            <a:r>
              <a:rPr lang="ru-RU" dirty="0" err="1"/>
              <a:t>тривожних</a:t>
            </a:r>
            <a:r>
              <a:rPr lang="ru-RU" dirty="0"/>
              <a:t> </a:t>
            </a:r>
            <a:r>
              <a:rPr lang="ru-RU" dirty="0" err="1"/>
              <a:t>спогадів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99834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70FFCB-7E6F-F226-0E1C-EE000F65D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dirty="0" err="1">
                <a:solidFill>
                  <a:schemeClr val="accent6">
                    <a:lumMod val="75000"/>
                  </a:schemeClr>
                </a:solidFill>
              </a:rPr>
              <a:t>Проведення</a:t>
            </a:r>
            <a:r>
              <a:rPr lang="ru-RU" sz="5400" dirty="0">
                <a:solidFill>
                  <a:schemeClr val="accent6">
                    <a:lumMod val="75000"/>
                  </a:schemeClr>
                </a:solidFill>
              </a:rPr>
              <a:t> арт </a:t>
            </a:r>
            <a:r>
              <a:rPr lang="ru-RU" sz="5400" dirty="0" err="1">
                <a:solidFill>
                  <a:schemeClr val="accent6">
                    <a:lumMod val="75000"/>
                  </a:schemeClr>
                </a:solidFill>
              </a:rPr>
              <a:t>терапевтичного</a:t>
            </a:r>
            <a:r>
              <a:rPr lang="ru-RU" sz="5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5400" dirty="0" err="1">
                <a:solidFill>
                  <a:schemeClr val="accent6">
                    <a:lumMod val="75000"/>
                  </a:schemeClr>
                </a:solidFill>
              </a:rPr>
              <a:t>втручання</a:t>
            </a:r>
            <a:endParaRPr lang="en-US" sz="5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386390-267E-6D02-43F9-437A2E6CE5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2"/>
            <a:ext cx="9915961" cy="4373209"/>
          </a:xfrm>
        </p:spPr>
        <p:txBody>
          <a:bodyPr>
            <a:normAutofit fontScale="92500" lnSpcReduction="20000"/>
          </a:bodyPr>
          <a:lstStyle/>
          <a:p>
            <a:r>
              <a:rPr lang="ru-RU" sz="2600" dirty="0" err="1"/>
              <a:t>Проведення</a:t>
            </a:r>
            <a:r>
              <a:rPr lang="ru-RU" sz="2600" dirty="0"/>
              <a:t> арт </a:t>
            </a:r>
            <a:r>
              <a:rPr lang="ru-RU" sz="2600" dirty="0" err="1"/>
              <a:t>терапевтичного</a:t>
            </a:r>
            <a:r>
              <a:rPr lang="ru-RU" sz="2600" dirty="0"/>
              <a:t> </a:t>
            </a:r>
            <a:r>
              <a:rPr lang="ru-RU" sz="2600" dirty="0" err="1"/>
              <a:t>втручання</a:t>
            </a:r>
            <a:r>
              <a:rPr lang="ru-RU" sz="2600" dirty="0"/>
              <a:t> за протоколом </a:t>
            </a:r>
            <a:r>
              <a:rPr lang="en-US" sz="2600" dirty="0"/>
              <a:t>memory reconsolidation </a:t>
            </a:r>
            <a:r>
              <a:rPr lang="ru-RU" sz="2600" dirty="0"/>
              <a:t> </a:t>
            </a:r>
            <a:r>
              <a:rPr lang="ru-RU" sz="2600" dirty="0" err="1"/>
              <a:t>передбачає</a:t>
            </a:r>
            <a:r>
              <a:rPr lang="ru-RU" sz="2600" dirty="0"/>
              <a:t> </a:t>
            </a:r>
            <a:r>
              <a:rPr lang="ru-RU" sz="2600" dirty="0" err="1"/>
              <a:t>створення</a:t>
            </a:r>
            <a:r>
              <a:rPr lang="ru-RU" sz="2600" dirty="0"/>
              <a:t> </a:t>
            </a:r>
            <a:r>
              <a:rPr lang="ru-RU" sz="2600" dirty="0" err="1"/>
              <a:t>чотирьох</a:t>
            </a:r>
            <a:r>
              <a:rPr lang="ru-RU" sz="2600" dirty="0"/>
              <a:t> </a:t>
            </a:r>
            <a:r>
              <a:rPr lang="ru-RU" sz="2600" dirty="0" err="1"/>
              <a:t>окремих</a:t>
            </a:r>
            <a:r>
              <a:rPr lang="ru-RU" sz="2600" dirty="0"/>
              <a:t> </a:t>
            </a:r>
            <a:r>
              <a:rPr lang="ru-RU" sz="2600" dirty="0" err="1"/>
              <a:t>зображень</a:t>
            </a:r>
            <a:r>
              <a:rPr lang="ru-RU" sz="2600" dirty="0"/>
              <a:t>, </a:t>
            </a:r>
            <a:r>
              <a:rPr lang="ru-RU" sz="2600" dirty="0" err="1"/>
              <a:t>поєднаних</a:t>
            </a:r>
            <a:r>
              <a:rPr lang="ru-RU" sz="2600" dirty="0"/>
              <a:t> в пари.</a:t>
            </a:r>
          </a:p>
          <a:p>
            <a:r>
              <a:rPr lang="ru-RU" sz="2600" dirty="0"/>
              <a:t>Перша пара: </a:t>
            </a:r>
            <a:r>
              <a:rPr lang="ru-RU" sz="2600" dirty="0" err="1"/>
              <a:t>зображення</a:t>
            </a:r>
            <a:r>
              <a:rPr lang="ru-RU" sz="2600" dirty="0"/>
              <a:t> </a:t>
            </a:r>
            <a:r>
              <a:rPr lang="ru-RU" sz="2600" dirty="0" err="1"/>
              <a:t>проблеми</a:t>
            </a:r>
            <a:r>
              <a:rPr lang="ru-RU" sz="2600" dirty="0"/>
              <a:t> та </a:t>
            </a:r>
            <a:r>
              <a:rPr lang="ru-RU" sz="2600" dirty="0" err="1"/>
              <a:t>зображення</a:t>
            </a:r>
            <a:r>
              <a:rPr lang="ru-RU" sz="2600" dirty="0"/>
              <a:t> </a:t>
            </a:r>
            <a:r>
              <a:rPr lang="ru-RU" sz="2600" dirty="0" err="1"/>
              <a:t>власного</a:t>
            </a:r>
            <a:r>
              <a:rPr lang="ru-RU" sz="2600" dirty="0"/>
              <a:t> «Я».</a:t>
            </a:r>
          </a:p>
          <a:p>
            <a:r>
              <a:rPr lang="ru-RU" sz="2600" dirty="0"/>
              <a:t>Друга пара: </a:t>
            </a:r>
            <a:r>
              <a:rPr lang="ru-RU" sz="2600" dirty="0" err="1"/>
              <a:t>зображення</a:t>
            </a:r>
            <a:r>
              <a:rPr lang="ru-RU" sz="2600" dirty="0"/>
              <a:t> </a:t>
            </a:r>
            <a:r>
              <a:rPr lang="ru-RU" sz="2600" dirty="0" err="1"/>
              <a:t>внутрішніх</a:t>
            </a:r>
            <a:r>
              <a:rPr lang="ru-RU" sz="2600" dirty="0"/>
              <a:t> та </a:t>
            </a:r>
            <a:r>
              <a:rPr lang="ru-RU" sz="2600" dirty="0" err="1"/>
              <a:t>зовнішніх</a:t>
            </a:r>
            <a:r>
              <a:rPr lang="ru-RU" sz="2600" dirty="0"/>
              <a:t> </a:t>
            </a:r>
            <a:r>
              <a:rPr lang="ru-RU" sz="2600" dirty="0" err="1"/>
              <a:t>ресурсів</a:t>
            </a:r>
            <a:r>
              <a:rPr lang="ru-RU" sz="2600" dirty="0"/>
              <a:t> для </a:t>
            </a:r>
            <a:r>
              <a:rPr lang="ru-RU" sz="2600" dirty="0" err="1"/>
              <a:t>подолання</a:t>
            </a:r>
            <a:r>
              <a:rPr lang="ru-RU" sz="2600" dirty="0"/>
              <a:t> </a:t>
            </a:r>
            <a:r>
              <a:rPr lang="ru-RU" sz="2600" dirty="0" err="1"/>
              <a:t>проблеми</a:t>
            </a:r>
            <a:r>
              <a:rPr lang="ru-RU" sz="2600" dirty="0"/>
              <a:t> та </a:t>
            </a:r>
            <a:r>
              <a:rPr lang="ru-RU" sz="2600" dirty="0" err="1"/>
              <a:t>зображення</a:t>
            </a:r>
            <a:r>
              <a:rPr lang="ru-RU" sz="2600" dirty="0"/>
              <a:t> себе «Тут і зараз».</a:t>
            </a:r>
          </a:p>
          <a:p>
            <a:r>
              <a:rPr lang="ru-RU" sz="2600" dirty="0"/>
              <a:t>Перша пара </a:t>
            </a:r>
            <a:r>
              <a:rPr lang="ru-RU" sz="2600" dirty="0" err="1"/>
              <a:t>зображень</a:t>
            </a:r>
            <a:r>
              <a:rPr lang="ru-RU" sz="2600" dirty="0"/>
              <a:t> </a:t>
            </a:r>
            <a:r>
              <a:rPr lang="ru-RU" sz="2600" dirty="0" err="1"/>
              <a:t>базується</a:t>
            </a:r>
            <a:r>
              <a:rPr lang="ru-RU" sz="2600" dirty="0"/>
              <a:t> на </a:t>
            </a:r>
            <a:r>
              <a:rPr lang="ru-RU" sz="2600" dirty="0" err="1"/>
              <a:t>реакції</a:t>
            </a:r>
            <a:r>
              <a:rPr lang="ru-RU" sz="2600" dirty="0"/>
              <a:t> та </a:t>
            </a:r>
            <a:r>
              <a:rPr lang="ru-RU" sz="2600" dirty="0" err="1"/>
              <a:t>сприйнятті</a:t>
            </a:r>
            <a:r>
              <a:rPr lang="ru-RU" sz="2600" dirty="0"/>
              <a:t> </a:t>
            </a:r>
            <a:r>
              <a:rPr lang="ru-RU" sz="2600" dirty="0" err="1"/>
              <a:t>минулих</a:t>
            </a:r>
            <a:r>
              <a:rPr lang="ru-RU" sz="2600" dirty="0"/>
              <a:t> </a:t>
            </a:r>
            <a:r>
              <a:rPr lang="ru-RU" sz="2600" dirty="0" err="1"/>
              <a:t>подій</a:t>
            </a:r>
            <a:r>
              <a:rPr lang="ru-RU" sz="2600" dirty="0"/>
              <a:t>.</a:t>
            </a:r>
          </a:p>
          <a:p>
            <a:r>
              <a:rPr lang="ru-RU" sz="2600" dirty="0"/>
              <a:t>Друга пари </a:t>
            </a:r>
            <a:r>
              <a:rPr lang="ru-RU" sz="2600" dirty="0" err="1"/>
              <a:t>зображень</a:t>
            </a:r>
            <a:r>
              <a:rPr lang="ru-RU" sz="2600" dirty="0"/>
              <a:t> </a:t>
            </a:r>
            <a:r>
              <a:rPr lang="ru-RU" sz="2600" dirty="0" err="1"/>
              <a:t>відображає</a:t>
            </a:r>
            <a:r>
              <a:rPr lang="ru-RU" sz="2600" dirty="0"/>
              <a:t> </a:t>
            </a:r>
            <a:r>
              <a:rPr lang="ru-RU" sz="2600" dirty="0" err="1"/>
              <a:t>процес</a:t>
            </a:r>
            <a:r>
              <a:rPr lang="ru-RU" sz="2600" dirty="0"/>
              <a:t> </a:t>
            </a:r>
            <a:r>
              <a:rPr lang="ru-RU" sz="2600" dirty="0" err="1"/>
              <a:t>самоаналізу</a:t>
            </a:r>
            <a:r>
              <a:rPr lang="ru-RU" sz="2600" dirty="0"/>
              <a:t>, </a:t>
            </a:r>
            <a:r>
              <a:rPr lang="ru-RU" sz="2600" dirty="0" err="1"/>
              <a:t>прийняття</a:t>
            </a:r>
            <a:r>
              <a:rPr lang="ru-RU" sz="2600" dirty="0"/>
              <a:t> та </a:t>
            </a:r>
            <a:r>
              <a:rPr lang="ru-RU" sz="2600" dirty="0" err="1"/>
              <a:t>трансформації</a:t>
            </a:r>
            <a:r>
              <a:rPr lang="ru-RU" sz="2600" dirty="0"/>
              <a:t> </a:t>
            </a:r>
            <a:r>
              <a:rPr lang="ru-RU" sz="2600" dirty="0" err="1"/>
              <a:t>подій</a:t>
            </a:r>
            <a:r>
              <a:rPr lang="ru-RU" sz="2600" dirty="0"/>
              <a:t> в </a:t>
            </a:r>
            <a:r>
              <a:rPr lang="ru-RU" sz="2600" dirty="0" err="1"/>
              <a:t>досвід</a:t>
            </a:r>
            <a:r>
              <a:rPr lang="ru-RU" sz="2600" dirty="0"/>
              <a:t>.</a:t>
            </a:r>
          </a:p>
          <a:p>
            <a:r>
              <a:rPr lang="ru-RU" sz="2600" dirty="0" err="1"/>
              <a:t>Під</a:t>
            </a:r>
            <a:r>
              <a:rPr lang="ru-RU" sz="2600" dirty="0"/>
              <a:t> час </a:t>
            </a:r>
            <a:r>
              <a:rPr lang="ru-RU" sz="2600" dirty="0" err="1"/>
              <a:t>проведення</a:t>
            </a:r>
            <a:r>
              <a:rPr lang="ru-RU" sz="2600" dirty="0"/>
              <a:t> арт </a:t>
            </a:r>
            <a:r>
              <a:rPr lang="ru-RU" sz="2600" dirty="0" err="1"/>
              <a:t>терапевтичного</a:t>
            </a:r>
            <a:r>
              <a:rPr lang="ru-RU" sz="2600" dirty="0"/>
              <a:t> </a:t>
            </a:r>
            <a:r>
              <a:rPr lang="ru-RU" sz="2600" dirty="0" err="1"/>
              <a:t>втручання</a:t>
            </a:r>
            <a:r>
              <a:rPr lang="ru-RU" sz="2600" dirty="0"/>
              <a:t> </a:t>
            </a:r>
            <a:r>
              <a:rPr lang="ru-RU" sz="2600" dirty="0" err="1"/>
              <a:t>можливо</a:t>
            </a:r>
            <a:r>
              <a:rPr lang="ru-RU" sz="2600" dirty="0"/>
              <a:t> </a:t>
            </a:r>
            <a:r>
              <a:rPr lang="ru-RU" sz="2600" dirty="0" err="1"/>
              <a:t>використання</a:t>
            </a:r>
            <a:r>
              <a:rPr lang="ru-RU" sz="2600" dirty="0"/>
              <a:t> </a:t>
            </a:r>
            <a:r>
              <a:rPr lang="ru-RU" sz="2600" dirty="0" err="1"/>
              <a:t>довільних</a:t>
            </a:r>
            <a:r>
              <a:rPr lang="ru-RU" sz="2600" dirty="0"/>
              <a:t> </a:t>
            </a:r>
            <a:r>
              <a:rPr lang="ru-RU" sz="2600" dirty="0" err="1"/>
              <a:t>матеріалів</a:t>
            </a:r>
            <a:r>
              <a:rPr lang="ru-RU" sz="2600" dirty="0"/>
              <a:t> та будь – </a:t>
            </a:r>
            <a:r>
              <a:rPr lang="ru-RU" sz="2600" dirty="0" err="1"/>
              <a:t>яких</a:t>
            </a:r>
            <a:r>
              <a:rPr lang="ru-RU" sz="2600" dirty="0"/>
              <a:t>, </a:t>
            </a:r>
            <a:r>
              <a:rPr lang="ru-RU" sz="2600" dirty="0" err="1"/>
              <a:t>доступних</a:t>
            </a:r>
            <a:r>
              <a:rPr lang="ru-RU" sz="2600" dirty="0"/>
              <a:t> </a:t>
            </a:r>
            <a:r>
              <a:rPr lang="ru-RU" sz="2600" dirty="0" err="1"/>
              <a:t>технік</a:t>
            </a:r>
            <a:endParaRPr lang="ru-RU" sz="2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1126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583B90-77D0-4720-DF8C-A30B70CC3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5400" dirty="0">
                <a:solidFill>
                  <a:schemeClr val="accent6">
                    <a:lumMod val="75000"/>
                  </a:schemeClr>
                </a:solidFill>
              </a:rPr>
              <a:t>Використання метафоричних асоціативних карт</a:t>
            </a:r>
            <a:endParaRPr lang="en-US" sz="5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47F16B-7CEB-3075-CB72-B51B49D01D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2"/>
            <a:ext cx="9613861" cy="4144609"/>
          </a:xfrm>
        </p:spPr>
        <p:txBody>
          <a:bodyPr>
            <a:normAutofit/>
          </a:bodyPr>
          <a:lstStyle/>
          <a:p>
            <a:r>
              <a:rPr lang="uk-UA" dirty="0"/>
              <a:t>Також можливо використання метафоричних асоціативних карт, як в поєднанні з іншими техніками візуалізації, так і самостійно, як одного з діагностичних інструментів проективної методики.</a:t>
            </a:r>
          </a:p>
          <a:p>
            <a:r>
              <a:rPr lang="uk-UA" dirty="0"/>
              <a:t> МАК карти являють собою вже готові метафоричні асоціативні зображення.</a:t>
            </a:r>
          </a:p>
          <a:p>
            <a:r>
              <a:rPr lang="uk-UA" dirty="0"/>
              <a:t>Це урізноманітнює творчий процес, адже метафоричні асоціативні карти є супутником </a:t>
            </a:r>
            <a:r>
              <a:rPr lang="uk-UA" dirty="0" err="1"/>
              <a:t>екзистенційного</a:t>
            </a:r>
            <a:r>
              <a:rPr lang="uk-UA" dirty="0"/>
              <a:t> питання: «Хто я, що робить мене таким, яким я є?»</a:t>
            </a:r>
          </a:p>
        </p:txBody>
      </p:sp>
    </p:spTree>
    <p:extLst>
      <p:ext uri="{BB962C8B-B14F-4D97-AF65-F5344CB8AC3E}">
        <p14:creationId xmlns:p14="http://schemas.microsoft.com/office/powerpoint/2010/main" val="3610138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C0974C-BFBA-D834-4D8C-78613093C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5400" dirty="0" err="1">
                <a:solidFill>
                  <a:schemeClr val="accent6">
                    <a:lumMod val="75000"/>
                  </a:schemeClr>
                </a:solidFill>
              </a:rPr>
              <a:t>Зцілюючий</a:t>
            </a:r>
            <a:r>
              <a:rPr lang="uk-UA" sz="5400" dirty="0">
                <a:solidFill>
                  <a:schemeClr val="accent6">
                    <a:lumMod val="75000"/>
                  </a:schemeClr>
                </a:solidFill>
              </a:rPr>
              <a:t> потенціал мистецтва</a:t>
            </a:r>
            <a:endParaRPr lang="en-US" sz="5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CC14D8-F977-23A3-FB9B-C388389267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77214"/>
            <a:ext cx="9613861" cy="4252186"/>
          </a:xfrm>
        </p:spPr>
        <p:txBody>
          <a:bodyPr>
            <a:normAutofit lnSpcReduction="10000"/>
          </a:bodyPr>
          <a:lstStyle/>
          <a:p>
            <a:r>
              <a:rPr lang="uk-UA" dirty="0"/>
              <a:t>Використання технік візуалізації в арт терапії відкриває доступ до невербальних автобіографічних спогадів, а також пом'якшує звичні реакції на них.</a:t>
            </a:r>
          </a:p>
          <a:p>
            <a:r>
              <a:rPr lang="uk-UA" dirty="0"/>
              <a:t>Від цього багато в чому залежить збереження ментального здоров'я особистості в умовах війни.</a:t>
            </a:r>
          </a:p>
          <a:p>
            <a:r>
              <a:rPr lang="uk-UA" dirty="0"/>
              <a:t>Підтримка ментального здоров'я допомагає реалізовувати свої творчі здібності, що є не тільки запорукою самовираження, а і професійного розвитку як фахівця.</a:t>
            </a:r>
          </a:p>
          <a:p>
            <a:r>
              <a:rPr lang="uk-UA" dirty="0"/>
              <a:t>Потужний </a:t>
            </a:r>
            <a:r>
              <a:rPr lang="uk-UA" dirty="0" err="1"/>
              <a:t>зцілюючий</a:t>
            </a:r>
            <a:r>
              <a:rPr lang="uk-UA" dirty="0"/>
              <a:t> потенціал мистецтва, що використовує в роботі арт терапевт здатен вирішувати велике коло терапевтичних завдань спрямованих на підтримку і розвиток особистості.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49923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F45824-2921-3840-5303-F5D55C953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dirty="0">
                <a:solidFill>
                  <a:schemeClr val="accent6">
                    <a:lumMod val="75000"/>
                  </a:schemeClr>
                </a:solidFill>
              </a:rPr>
              <a:t>Список використаних джерел</a:t>
            </a:r>
            <a:endParaRPr lang="en-US" sz="5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BCF9C51-3EAC-051B-4363-922149A6F5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uk-UA" dirty="0"/>
              <a:t>1.	Всеукраїнська програма ментального здоров'я за ініціативою Олени </a:t>
            </a:r>
            <a:r>
              <a:rPr lang="uk-UA" dirty="0" err="1"/>
              <a:t>Зеленської</a:t>
            </a:r>
            <a:r>
              <a:rPr lang="uk-UA" dirty="0"/>
              <a:t> ТИ ЯК: веб-сайт. </a:t>
            </a:r>
            <a:r>
              <a:rPr lang="en-US" dirty="0"/>
              <a:t>URL: https://www.howareu.com/#section-for-bisiness (</a:t>
            </a:r>
            <a:r>
              <a:rPr lang="uk-UA" dirty="0"/>
              <a:t>дата звернення: 13.04.2024).</a:t>
            </a:r>
          </a:p>
          <a:p>
            <a:r>
              <a:rPr lang="uk-UA" dirty="0"/>
              <a:t>2.	Я. </a:t>
            </a:r>
            <a:r>
              <a:rPr lang="uk-UA" dirty="0" err="1"/>
              <a:t>Овсяннікова</a:t>
            </a:r>
            <a:r>
              <a:rPr lang="uk-UA" dirty="0"/>
              <a:t>, В. Христенко. Національний університет цивільного захисту України, Харків. Основні психічні стани, які спостерігались у мешканців міста, на околицях якого відбуваються воєнні дії (на прикладі міста Харків) 2022: стаття </a:t>
            </a:r>
            <a:r>
              <a:rPr lang="en-US" dirty="0"/>
              <a:t>URL: http://dcpp.nuczu.edu.ua/images/2022-1/3-109-130.pdf (</a:t>
            </a:r>
            <a:r>
              <a:rPr lang="uk-UA" dirty="0"/>
              <a:t>дата звернення: 13.04.2024).</a:t>
            </a:r>
          </a:p>
          <a:p>
            <a:r>
              <a:rPr lang="uk-UA" dirty="0"/>
              <a:t>3.	</a:t>
            </a:r>
            <a:r>
              <a:rPr lang="en-US" dirty="0"/>
              <a:t>World Health Organization. Mental health 17 June 2022: </a:t>
            </a:r>
            <a:r>
              <a:rPr lang="uk-UA" dirty="0"/>
              <a:t>веб-сайт </a:t>
            </a:r>
            <a:r>
              <a:rPr lang="en-US" dirty="0"/>
              <a:t>URL: https://www.who.int/news-room/fact-sheets/detail/mental-health-strengthening-our-response (</a:t>
            </a:r>
            <a:r>
              <a:rPr lang="uk-UA" dirty="0"/>
              <a:t>дата звернення: 13.04.2024).</a:t>
            </a:r>
          </a:p>
          <a:p>
            <a:r>
              <a:rPr lang="uk-UA" dirty="0"/>
              <a:t>4.	</a:t>
            </a:r>
            <a:r>
              <a:rPr lang="en-US" dirty="0"/>
              <a:t>Schachter Singer Two-Factor Theory Chelsea Twiss, LP, PhD</a:t>
            </a:r>
          </a:p>
          <a:p>
            <a:r>
              <a:rPr lang="en-US" dirty="0"/>
              <a:t>Published: November 1, 2023. №15: URL: https://www.choosingtherapy.com/schachter-singer-theory/ (</a:t>
            </a:r>
            <a:r>
              <a:rPr lang="uk-UA" dirty="0"/>
              <a:t>дата звернення: 13.04.2024).</a:t>
            </a:r>
          </a:p>
          <a:p>
            <a:r>
              <a:rPr lang="uk-UA" dirty="0"/>
              <a:t>5.	</a:t>
            </a:r>
            <a:r>
              <a:rPr lang="en-US" dirty="0"/>
              <a:t>The art therapy relational neuroscience and memory reconsolidation four drawing protocol 2019.</a:t>
            </a:r>
            <a:r>
              <a:rPr lang="uk-UA" dirty="0"/>
              <a:t>Мистецтво в психотерапії</a:t>
            </a:r>
          </a:p>
          <a:p>
            <a:r>
              <a:rPr lang="uk-UA" dirty="0"/>
              <a:t>Випуск 63, квітень 2019 року, с. 51—59. </a:t>
            </a:r>
            <a:r>
              <a:rPr lang="en-US" dirty="0"/>
              <a:t>URL: https://www.sciencedirect.com/science/article/abs/pii/S019745561730196X (</a:t>
            </a:r>
            <a:r>
              <a:rPr lang="uk-UA" dirty="0"/>
              <a:t>дата звернення: 13.04.2024).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000869"/>
      </p:ext>
    </p:extLst>
  </p:cSld>
  <p:clrMapOvr>
    <a:masterClrMapping/>
  </p:clrMapOvr>
</p:sld>
</file>

<file path=ppt/theme/theme1.xml><?xml version="1.0" encoding="utf-8"?>
<a:theme xmlns:a="http://schemas.openxmlformats.org/drawingml/2006/main" name="Берлин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</TotalTime>
  <Words>1046</Words>
  <Application>Microsoft Office PowerPoint</Application>
  <PresentationFormat>Широкоэкранный</PresentationFormat>
  <Paragraphs>53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4" baseType="lpstr">
      <vt:lpstr>Arial</vt:lpstr>
      <vt:lpstr>Берлин</vt:lpstr>
      <vt:lpstr>Ре консолідація пам'яті під час творчого процесу</vt:lpstr>
      <vt:lpstr>Memory Reconsolidation </vt:lpstr>
      <vt:lpstr>Mental health </vt:lpstr>
      <vt:lpstr>Mental health </vt:lpstr>
      <vt:lpstr> Mental state</vt:lpstr>
      <vt:lpstr>Two-factor theory of emotion</vt:lpstr>
      <vt:lpstr>Практики спрямові на зменшення стресових реакцій</vt:lpstr>
      <vt:lpstr>Проведення арт терапевтичного втручання</vt:lpstr>
      <vt:lpstr>Проведення арт терапевтичного втручання</vt:lpstr>
      <vt:lpstr>Використання метафоричних асоціативних карт</vt:lpstr>
      <vt:lpstr>Зцілюючий потенціал мистецтва</vt:lpstr>
      <vt:lpstr>Список використаних джерел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Natalia Petrinich</dc:creator>
  <cp:lastModifiedBy>Natalia Petrinich</cp:lastModifiedBy>
  <cp:revision>4</cp:revision>
  <dcterms:created xsi:type="dcterms:W3CDTF">2024-06-26T13:45:16Z</dcterms:created>
  <dcterms:modified xsi:type="dcterms:W3CDTF">2024-06-28T13:07:46Z</dcterms:modified>
</cp:coreProperties>
</file>