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9/15/2022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4FFCB7-5DA6-4745-B315-5F3642F44A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dirty="0" err="1">
                <a:solidFill>
                  <a:srgbClr val="7030A0"/>
                </a:solidFill>
                <a:latin typeface="Arial Black" panose="020B0A04020102020204" pitchFamily="34" charset="0"/>
              </a:rPr>
              <a:t>реалізація</a:t>
            </a:r>
            <a:r>
              <a:rPr lang="ru-RU" sz="4800" dirty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4800" dirty="0" err="1">
                <a:solidFill>
                  <a:srgbClr val="7030A0"/>
                </a:solidFill>
                <a:latin typeface="Arial Black" panose="020B0A04020102020204" pitchFamily="34" charset="0"/>
              </a:rPr>
              <a:t>діяльнісного</a:t>
            </a:r>
            <a:r>
              <a:rPr lang="ru-RU" sz="4800" dirty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4800" dirty="0" err="1">
                <a:solidFill>
                  <a:srgbClr val="7030A0"/>
                </a:solidFill>
                <a:latin typeface="Arial Black" panose="020B0A04020102020204" pitchFamily="34" charset="0"/>
              </a:rPr>
              <a:t>підходу</a:t>
            </a:r>
            <a:r>
              <a:rPr lang="ru-RU" sz="4800" dirty="0">
                <a:solidFill>
                  <a:srgbClr val="7030A0"/>
                </a:solidFill>
                <a:latin typeface="Arial Black" panose="020B0A04020102020204" pitchFamily="34" charset="0"/>
              </a:rPr>
              <a:t> у 2 </a:t>
            </a:r>
            <a:r>
              <a:rPr lang="ru-RU" sz="4800" dirty="0" err="1">
                <a:solidFill>
                  <a:srgbClr val="7030A0"/>
                </a:solidFill>
                <a:latin typeface="Arial Black" panose="020B0A04020102020204" pitchFamily="34" charset="0"/>
              </a:rPr>
              <a:t>класі</a:t>
            </a:r>
            <a:r>
              <a:rPr lang="ru-RU" sz="4800" dirty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4800" dirty="0" err="1">
                <a:solidFill>
                  <a:srgbClr val="7030A0"/>
                </a:solidFill>
                <a:latin typeface="Arial Black" panose="020B0A04020102020204" pitchFamily="34" charset="0"/>
              </a:rPr>
              <a:t>початкової</a:t>
            </a:r>
            <a:r>
              <a:rPr lang="ru-RU" sz="4800" dirty="0">
                <a:solidFill>
                  <a:srgbClr val="7030A0"/>
                </a:solidFill>
                <a:latin typeface="Arial Black" panose="020B0A04020102020204" pitchFamily="34" charset="0"/>
              </a:rPr>
              <a:t> </a:t>
            </a:r>
            <a:r>
              <a:rPr lang="ru-RU" sz="4800" dirty="0" err="1">
                <a:solidFill>
                  <a:srgbClr val="7030A0"/>
                </a:solidFill>
                <a:latin typeface="Arial Black" panose="020B0A04020102020204" pitchFamily="34" charset="0"/>
              </a:rPr>
              <a:t>школи</a:t>
            </a:r>
            <a:endParaRPr lang="ru-RU" sz="4800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1332927-4D2E-4100-8FD4-74B6382C47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/>
              <a:t>Вчитель початкових класів  Миколаївської загальноосвітньої школи  І-ІІІст.№52</a:t>
            </a:r>
          </a:p>
          <a:p>
            <a:r>
              <a:rPr lang="uk-UA" dirty="0"/>
              <a:t>ФОМІЧ ІРИНА ІВАНІВНА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7436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4BA45A-DA11-4C08-B026-4CCA41DFC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200" dirty="0">
                <a:solidFill>
                  <a:srgbClr val="FF0000"/>
                </a:solidFill>
              </a:rPr>
              <a:t>Діяльнісний підхід</a:t>
            </a:r>
            <a:br>
              <a:rPr lang="uk-UA" sz="3200" dirty="0">
                <a:solidFill>
                  <a:srgbClr val="FF0000"/>
                </a:solidFill>
              </a:rPr>
            </a:br>
            <a:r>
              <a:rPr lang="uk-UA" sz="3200" dirty="0">
                <a:solidFill>
                  <a:srgbClr val="0070C0"/>
                </a:solidFill>
              </a:rPr>
              <a:t>- принципи</a:t>
            </a:r>
            <a:br>
              <a:rPr lang="uk-UA" sz="3200" dirty="0">
                <a:solidFill>
                  <a:srgbClr val="0070C0"/>
                </a:solidFill>
              </a:rPr>
            </a:br>
            <a:r>
              <a:rPr lang="uk-UA" sz="3200" dirty="0">
                <a:solidFill>
                  <a:srgbClr val="0070C0"/>
                </a:solidFill>
              </a:rPr>
              <a:t>-характеристики</a:t>
            </a:r>
            <a:endParaRPr lang="ru-RU" sz="3200" dirty="0">
              <a:solidFill>
                <a:srgbClr val="0070C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14C4AD-6960-478C-84FC-9234CED6A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Принципи</a:t>
            </a: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діяльнісного</a:t>
            </a: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підходу</a:t>
            </a: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Відкриті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запитання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2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давати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дитині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готових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рішень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Залучати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дітей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співпраці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4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Віддавати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ініціативу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дітям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5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Пробувати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знову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знову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6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радість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пізнання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 </a:t>
            </a:r>
            <a:r>
              <a:rPr lang="ru-RU" sz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основних</a:t>
            </a: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характеристик </a:t>
            </a:r>
            <a:r>
              <a:rPr lang="ru-RU" sz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діяльнісного</a:t>
            </a:r>
            <a:r>
              <a:rPr lang="ru-RU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підходу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1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Радісна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Соціальна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 Активна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4Мотивуюча</a:t>
            </a: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5Значуща 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9832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0D1F79-7BC4-4F2E-B2F5-91EC51B2A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3"/>
            <a:ext cx="10058400" cy="5127141"/>
          </a:xfrm>
        </p:spPr>
        <p:txBody>
          <a:bodyPr>
            <a:normAutofit fontScale="90000"/>
          </a:bodyPr>
          <a:lstStyle/>
          <a:p>
            <a:r>
              <a:rPr lang="uk-UA" sz="5300" b="1" dirty="0">
                <a:solidFill>
                  <a:srgbClr val="FF0000"/>
                </a:solidFill>
              </a:rPr>
              <a:t>Ігрові технології</a:t>
            </a:r>
            <a:br>
              <a:rPr lang="uk-UA" dirty="0">
                <a:solidFill>
                  <a:srgbClr val="FF0000"/>
                </a:solidFill>
              </a:rPr>
            </a:b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–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сприяє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розвитку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уяви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пам’яті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мислення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концентрації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уваги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допомагає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висловлювати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розуміти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емоції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співчувати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сприймати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перемогу, а й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поразку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формує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певні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риси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характеру: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прагнення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лідерства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комунікабельність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розвиває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волю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дитини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оскільки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час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вона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вчиться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долати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труднощі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з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якими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стикається</a:t>
            </a:r>
            <a:r>
              <a:rPr lang="ru-RU" sz="3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774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9FE778-A49F-4F5D-8CF5-A723DB20C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uk-UA" sz="6000" dirty="0"/>
            </a:br>
            <a:br>
              <a:rPr lang="uk-UA" sz="6000" dirty="0"/>
            </a:br>
            <a:br>
              <a:rPr lang="uk-UA" sz="6000" dirty="0"/>
            </a:br>
            <a:br>
              <a:rPr lang="uk-UA" sz="6000" dirty="0"/>
            </a:br>
            <a:br>
              <a:rPr lang="uk-UA" sz="6000" dirty="0"/>
            </a:br>
            <a:br>
              <a:rPr lang="uk-UA" sz="6000" dirty="0"/>
            </a:br>
            <a:br>
              <a:rPr lang="uk-UA" sz="6000" dirty="0"/>
            </a:br>
            <a:r>
              <a:rPr lang="uk-UA" sz="6000" dirty="0">
                <a:solidFill>
                  <a:srgbClr val="FF0000"/>
                </a:solidFill>
              </a:rPr>
              <a:t>Використання кубиків </a:t>
            </a:r>
            <a:r>
              <a:rPr lang="ru-RU" sz="73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lego</a:t>
            </a:r>
            <a:br>
              <a:rPr lang="ru-RU" sz="5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7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7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lego</a:t>
            </a:r>
            <a:r>
              <a:rPr lang="ru-RU" sz="27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7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сприяє</a:t>
            </a:r>
            <a:r>
              <a:rPr lang="ru-RU" sz="27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7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вихованню</a:t>
            </a:r>
            <a:r>
              <a:rPr lang="ru-RU" sz="27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1.Терпіння, 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Взаємоповаги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3.Акуратність,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4.Цілеспрямованості, 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5.Посидючості.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700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Розвивають</a:t>
            </a:r>
            <a:r>
              <a:rPr lang="ru-RU" sz="27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Фантазію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адже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іноді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починаючи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щось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творити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ще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не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знаєш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отримаєш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кінці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2.Дрібну моторику рук,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Просторову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уяву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Робота з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lego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сприятиме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виробленню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відносин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адже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діти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мають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змогу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працювати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 парах,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малих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групах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створюючи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вироби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і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підбираючи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товаришів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за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спільними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ідеями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А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ж і є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вміння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працювати</a:t>
            </a:r>
            <a:r>
              <a:rPr lang="ru-RU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 </a:t>
            </a:r>
            <a:r>
              <a:rPr lang="ru-RU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команді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1995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4FD42C-DB56-40AB-9029-51A703337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uk-UA" sz="3600" b="1" dirty="0">
                <a:solidFill>
                  <a:srgbClr val="FF0000"/>
                </a:solidFill>
              </a:rPr>
            </a:br>
            <a:br>
              <a:rPr lang="uk-UA" sz="3600" b="1" dirty="0">
                <a:solidFill>
                  <a:srgbClr val="FF0000"/>
                </a:solidFill>
              </a:rPr>
            </a:br>
            <a:br>
              <a:rPr lang="uk-UA" sz="3600" b="1" dirty="0">
                <a:solidFill>
                  <a:srgbClr val="FF0000"/>
                </a:solidFill>
              </a:rPr>
            </a:br>
            <a:br>
              <a:rPr lang="uk-UA" sz="3600" b="1" dirty="0">
                <a:solidFill>
                  <a:srgbClr val="FF0000"/>
                </a:solidFill>
              </a:rPr>
            </a:br>
            <a:br>
              <a:rPr lang="uk-UA" sz="3600" b="1" dirty="0">
                <a:solidFill>
                  <a:srgbClr val="FF0000"/>
                </a:solidFill>
              </a:rPr>
            </a:br>
            <a:br>
              <a:rPr lang="uk-UA" sz="4400" b="1" dirty="0">
                <a:solidFill>
                  <a:srgbClr val="FF0000"/>
                </a:solidFill>
              </a:rPr>
            </a:br>
            <a:br>
              <a:rPr lang="uk-UA" sz="4400" b="1" dirty="0">
                <a:solidFill>
                  <a:srgbClr val="FF0000"/>
                </a:solidFill>
              </a:rPr>
            </a:br>
            <a:br>
              <a:rPr lang="uk-UA" sz="4400" b="1" dirty="0">
                <a:solidFill>
                  <a:srgbClr val="FF0000"/>
                </a:solidFill>
              </a:rPr>
            </a:br>
            <a:br>
              <a:rPr lang="uk-UA" sz="4400" b="1" dirty="0">
                <a:solidFill>
                  <a:srgbClr val="FF0000"/>
                </a:solidFill>
              </a:rPr>
            </a:br>
            <a:r>
              <a:rPr lang="uk-UA" sz="4400" b="1" dirty="0" err="1">
                <a:solidFill>
                  <a:srgbClr val="FF0000"/>
                </a:solidFill>
              </a:rPr>
              <a:t>Стем</a:t>
            </a:r>
            <a:r>
              <a:rPr lang="uk-UA" sz="4400" b="1" dirty="0">
                <a:solidFill>
                  <a:srgbClr val="FF0000"/>
                </a:solidFill>
              </a:rPr>
              <a:t> </a:t>
            </a:r>
            <a:r>
              <a:rPr lang="uk-UA" sz="4400" b="1" dirty="0" err="1">
                <a:solidFill>
                  <a:srgbClr val="FF0000"/>
                </a:solidFill>
              </a:rPr>
              <a:t>уроки</a:t>
            </a:r>
            <a:r>
              <a:rPr lang="uk-UA" sz="4400" b="1" dirty="0">
                <a:solidFill>
                  <a:srgbClr val="FF0000"/>
                </a:solidFill>
              </a:rPr>
              <a:t> їх значення і використання</a:t>
            </a:r>
            <a:br>
              <a:rPr lang="uk-UA" sz="4400" b="1" dirty="0">
                <a:solidFill>
                  <a:srgbClr val="FF0000"/>
                </a:solidFill>
              </a:rPr>
            </a:b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1.Перевага STEM –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технологіям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адже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саме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взаємодіючи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діти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вчаться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застосовувати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перевіряти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здобуті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знання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під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час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виконання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певних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завдань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br>
              <a:rPr lang="ru-RU" sz="27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2.Дослідження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показують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випускники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STEM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користуються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значно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вищим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попитом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серед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роботодавців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тож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відповідно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отримують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значно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вищу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зарплатню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можуть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вибирати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для себе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сприятливіші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умови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праці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3.Розвиток STEM у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світі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також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є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однією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пріоритетних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цілей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стійкого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розвитку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ООН. </a:t>
            </a:r>
            <a:b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4.STEM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заняття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легко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поєднуються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іншими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предметами. Методики і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обладнання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можна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використати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на уроках математики,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образотворчого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мистецтва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, я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досліджую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світ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читання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b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5.Цікавим є те,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під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час STEAM-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уроків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центрі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уваги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знаходиться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не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вчитель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а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практичне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завдання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яке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потрібно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вирішити</a:t>
            </a:r>
            <a:b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Діяльнісний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підхід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гра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та STEAM-уроки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дозволяють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вчителям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наочніше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пояснювати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необхідний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матеріал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тому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поруч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з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теорією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діти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відразу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бачать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як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це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виглядає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 реальному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житті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учні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вчаться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працювати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разом,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рухаючись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забувають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про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втому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і час,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захоплюються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і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мають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кращу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мотивацію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ніж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просто «треба». 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7529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38</TotalTime>
  <Words>466</Words>
  <Application>Microsoft Office PowerPoint</Application>
  <PresentationFormat>Широкоэкранный</PresentationFormat>
  <Paragraphs>18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 Black</vt:lpstr>
      <vt:lpstr>Century Gothic</vt:lpstr>
      <vt:lpstr>Garamond</vt:lpstr>
      <vt:lpstr>Times New Roman</vt:lpstr>
      <vt:lpstr>Савон</vt:lpstr>
      <vt:lpstr>реалізація діяльнісного підходу у 2 класі початкової школи</vt:lpstr>
      <vt:lpstr>Діяльнісний підхід - принципи -характеристики</vt:lpstr>
      <vt:lpstr>Ігрові технології Саме гра  – сприяє розвитку уяви, пам’яті, мислення, концентрації уваги -допомагає висловлювати та розуміти емоції, співчувати, сприймати не тільки перемогу, а й поразку -формує певні риси характеру: прагнення до лідерства, комунікабельність – розвиває волю дитини, оскільки під час гри вона вчиться долати труднощі, з якими стикається. </vt:lpstr>
      <vt:lpstr>       Використання кубиків lego  lego сприяє вихованню:  1.Терпіння,  2. Взаємоповаги,  3.Акуратність,  4.Цілеспрямованості,  5.Посидючості.  Розвивають: 1. Фантазію( адже іноді починаючи щось творити, ще не знаєш, що отримаєш в кінці),  2.Дрібну моторику рук, 3. Просторову уяву. Робота з lego сприятиме виробленню  відносин, адже діти мають змогу працювати в парах, малих групах, створюючи вироби і підбираючи товаришів за спільними ідеями.  А це ж і є вміння працювати в команді </vt:lpstr>
      <vt:lpstr>         Стем уроки їх значення і використання     1.Перевага STEM – технологіям, адже саме взаємодіючи, діти вчаться застосовувати, перевіряти здобуті знання під час виконання певних завдань.   2.Дослідження показують, що випускники STEM користуються значно вищим попитом серед роботодавців, тож відповідно – отримують значно вищу зарплатню та можуть вибирати для себе сприятливіші умови праці. 3.Розвиток STEM у світі також є однією з пріоритетних цілей стійкого розвитку ООН.  4.STEM заняття легко поєднуються з іншими предметами. Методики і обладнання можна використати на уроках математики, образотворчого мистецтва , я досліджую світ, читання.  5.Цікавим є те, що під час STEAM-уроків в центрі уваги знаходиться не вчитель, а практичне завдання, яке потрібно вирішити 6. Діяльнісний підхід, гра та STEAM-уроки дозволяють вчителям наочніше пояснювати необхідний матеріал, тому що поруч з теорією діти відразу бачать як це виглядає в реальному житті, учні вчаться працювати разом, рухаючись забувають про втому і час, захоплюються і мають кращу мотивацію ніж просто «треба».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реалізація діяльнісного підходу у 2 класі початкової школи</dc:title>
  <dc:creator>Пользователь</dc:creator>
  <cp:lastModifiedBy>Пользователь</cp:lastModifiedBy>
  <cp:revision>1</cp:revision>
  <dcterms:created xsi:type="dcterms:W3CDTF">2022-09-15T15:21:36Z</dcterms:created>
  <dcterms:modified xsi:type="dcterms:W3CDTF">2022-09-15T15:59:39Z</dcterms:modified>
</cp:coreProperties>
</file>