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5" r:id="rId1"/>
    <p:sldMasterId id="2147483683" r:id="rId2"/>
  </p:sldMasterIdLst>
  <p:notesMasterIdLst>
    <p:notesMasterId r:id="rId54"/>
  </p:notesMasterIdLst>
  <p:sldIdLst>
    <p:sldId id="256" r:id="rId3"/>
    <p:sldId id="275" r:id="rId4"/>
    <p:sldId id="284" r:id="rId5"/>
    <p:sldId id="285" r:id="rId6"/>
    <p:sldId id="279" r:id="rId7"/>
    <p:sldId id="280" r:id="rId8"/>
    <p:sldId id="278" r:id="rId9"/>
    <p:sldId id="281" r:id="rId10"/>
    <p:sldId id="282" r:id="rId11"/>
    <p:sldId id="283" r:id="rId12"/>
    <p:sldId id="277" r:id="rId13"/>
    <p:sldId id="276" r:id="rId14"/>
    <p:sldId id="310" r:id="rId15"/>
    <p:sldId id="311" r:id="rId16"/>
    <p:sldId id="287" r:id="rId17"/>
    <p:sldId id="288" r:id="rId18"/>
    <p:sldId id="295" r:id="rId19"/>
    <p:sldId id="304" r:id="rId20"/>
    <p:sldId id="296" r:id="rId21"/>
    <p:sldId id="297" r:id="rId22"/>
    <p:sldId id="299" r:id="rId23"/>
    <p:sldId id="300" r:id="rId24"/>
    <p:sldId id="294" r:id="rId25"/>
    <p:sldId id="332" r:id="rId26"/>
    <p:sldId id="302" r:id="rId27"/>
    <p:sldId id="315" r:id="rId28"/>
    <p:sldId id="316" r:id="rId29"/>
    <p:sldId id="317" r:id="rId30"/>
    <p:sldId id="318" r:id="rId31"/>
    <p:sldId id="319" r:id="rId32"/>
    <p:sldId id="321" r:id="rId33"/>
    <p:sldId id="322" r:id="rId34"/>
    <p:sldId id="326" r:id="rId35"/>
    <p:sldId id="327" r:id="rId36"/>
    <p:sldId id="329" r:id="rId37"/>
    <p:sldId id="328" r:id="rId38"/>
    <p:sldId id="334" r:id="rId39"/>
    <p:sldId id="301" r:id="rId40"/>
    <p:sldId id="305" r:id="rId41"/>
    <p:sldId id="298" r:id="rId42"/>
    <p:sldId id="325" r:id="rId43"/>
    <p:sldId id="312" r:id="rId44"/>
    <p:sldId id="307" r:id="rId45"/>
    <p:sldId id="337" r:id="rId46"/>
    <p:sldId id="336" r:id="rId47"/>
    <p:sldId id="308" r:id="rId48"/>
    <p:sldId id="303" r:id="rId49"/>
    <p:sldId id="333" r:id="rId50"/>
    <p:sldId id="293" r:id="rId51"/>
    <p:sldId id="335" r:id="rId52"/>
    <p:sldId id="274" r:id="rId53"/>
  </p:sldIdLst>
  <p:sldSz cx="9144000" cy="6858000" type="screen4x3"/>
  <p:notesSz cx="6858000" cy="9144000"/>
  <p:embeddedFontLst>
    <p:embeddedFont>
      <p:font typeface="Tw Cen MT" panose="020B0602020104020603" pitchFamily="34" charset="0"/>
      <p:regular r:id="rId55"/>
      <p:bold r:id="rId56"/>
      <p:italic r:id="rId57"/>
      <p:boldItalic r:id="rId58"/>
    </p:embeddedFont>
    <p:embeddedFont>
      <p:font typeface="Franklin Gothic Heavy" panose="020B0903020102020204" pitchFamily="34" charset="0"/>
      <p:regular r:id="rId59"/>
      <p:italic r:id="rId60"/>
    </p:embeddedFont>
    <p:embeddedFont>
      <p:font typeface="Arial Black" panose="020B0A04020102020204" pitchFamily="34" charset="0"/>
      <p:bold r:id="rId61"/>
    </p:embeddedFont>
    <p:embeddedFont>
      <p:font typeface="Microsoft JhengHei" panose="020B0604030504040204" pitchFamily="34" charset="-120"/>
      <p:regular r:id="rId62"/>
      <p:bold r:id="rId63"/>
    </p:embeddedFont>
    <p:embeddedFont>
      <p:font typeface="Monotype Corsiva" panose="03010101010201010101" pitchFamily="66" charset="0"/>
      <p:italic r:id="rId64"/>
    </p:embeddedFont>
    <p:embeddedFont>
      <p:font typeface="Bookman Old Style" panose="02050604050505020204" pitchFamily="18" charset="0"/>
      <p:regular r:id="rId65"/>
      <p:bold r:id="rId66"/>
      <p:italic r:id="rId67"/>
      <p:boldItalic r:id="rId68"/>
    </p:embeddedFont>
    <p:embeddedFont>
      <p:font typeface="Calibri" panose="020F0502020204030204" pitchFamily="34" charset="0"/>
      <p:regular r:id="rId69"/>
      <p:bold r:id="rId70"/>
      <p:italic r:id="rId71"/>
      <p:boldItalic r:id="rId72"/>
    </p:embeddedFont>
    <p:embeddedFont>
      <p:font typeface="Calibri Light" panose="020F0302020204030204" pitchFamily="34" charset="0"/>
      <p:regular r:id="rId73"/>
      <p:italic r:id="rId7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2D200454-40CA-4A62-9FC3-DE9A4176ACB9}">
      <p15:notesGuideLst xmlns:p15="http://schemas.microsoft.com/office/powerpoint/2012/main">
        <p15:guide id="1" orient="horz" pos="2880">
          <p15:clr>
            <a:srgbClr val="000000"/>
          </p15:clr>
        </p15:guide>
        <p15:guide id="2" pos="2160">
          <p15:clr>
            <a:srgbClr val="000000"/>
          </p15:clr>
        </p15:guide>
      </p15:notes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5" roundtripDataSignature="AMtx7mitCNaDvZkbrMhzJrnDUWDWdP82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1320" y="40"/>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9.fntdata"/><Relationship Id="rId68" Type="http://schemas.openxmlformats.org/officeDocument/2006/relationships/font" Target="fonts/font14.fntdata"/><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4.fntdata"/><Relationship Id="rId66" Type="http://schemas.openxmlformats.org/officeDocument/2006/relationships/font" Target="fonts/font12.fntdata"/><Relationship Id="rId74" Type="http://schemas.openxmlformats.org/officeDocument/2006/relationships/font" Target="fonts/font20.fntdata"/><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font" Target="fonts/font7.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font" Target="fonts/font15.fntdata"/><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18.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font" Target="fonts/font16.fntdata"/><Relationship Id="rId75"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3.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6.fntdata"/><Relationship Id="rId65" Type="http://schemas.openxmlformats.org/officeDocument/2006/relationships/font" Target="fonts/font11.fntdata"/><Relationship Id="rId73" Type="http://schemas.openxmlformats.org/officeDocument/2006/relationships/font" Target="fonts/font19.fntdata"/><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font" Target="fonts/font1.fntdata"/><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font" Target="fonts/font17.fntdata"/><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2" y="0"/>
            <a:ext cx="2971800" cy="457200"/>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SzPts val="1400"/>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8685212"/>
            <a:ext cx="29718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SzPts val="1400"/>
              <a:buNone/>
              <a:defRPr sz="3200" b="0" i="0" u="none" strike="noStrike" cap="none">
                <a:solidFill>
                  <a:srgbClr val="000000"/>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660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31496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2773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0501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39991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10046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48791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9180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31070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474701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052219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32356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89805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68394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60658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60297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979832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07812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0082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10078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33594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202882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50351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46260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36728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667887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64035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38830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17071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48694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01130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54086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78660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04957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53013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59422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86683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54471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621087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881502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956618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58331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500340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176308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3135621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535803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461886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727077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803077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31cf78a2bdd_1_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8" name="Google Shape;338;g31cf78a2bdd_1_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9" name="Google Shape;339;g31cf78a2bdd_1_9:notes"/>
          <p:cNvSpPr txBox="1">
            <a:spLocks noGrp="1"/>
          </p:cNvSpPr>
          <p:nvPr>
            <p:ph type="sldNum" idx="12"/>
          </p:nvPr>
        </p:nvSpPr>
        <p:spPr>
          <a:xfrm>
            <a:off x="3884612" y="8685212"/>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51</a:t>
            </a:fld>
            <a:endParaRPr sz="1400">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uk-UA" smtClean="0"/>
              <a:t>Зразок заголовка</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smtClean="0"/>
              <a:t>Клацніть, щоб редагувати стиль зразка підзаголовка</a:t>
            </a:r>
            <a:endParaRPr lang="en-US" dirty="0"/>
          </a:p>
        </p:txBody>
      </p:sp>
      <p:sp>
        <p:nvSpPr>
          <p:cNvPr id="4" name="Date Placeholder 3"/>
          <p:cNvSpPr>
            <a:spLocks noGrp="1"/>
          </p:cNvSpPr>
          <p:nvPr>
            <p:ph type="dt" sz="half" idx="10"/>
          </p:nvPr>
        </p:nvSpPr>
        <p:spPr/>
        <p:txBody>
          <a:bodyPr/>
          <a:lstStyle/>
          <a:p>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924327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uk-UA" smtClean="0"/>
              <a:t>Зразок заголовка</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58297024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uk-UA" smtClean="0"/>
              <a:t>Зразок заголовка</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2069721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uk-UA" smtClean="0"/>
              <a:t>Зразок заголовка</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Date Placeholder 4"/>
          <p:cNvSpPr>
            <a:spLocks noGrp="1"/>
          </p:cNvSpPr>
          <p:nvPr>
            <p:ph type="dt" sz="half" idx="10"/>
          </p:nvPr>
        </p:nvSpPr>
        <p:spPr/>
        <p:txBody>
          <a:bodyPr/>
          <a:lstStyle/>
          <a:p>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639670421"/>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uk-UA" smtClean="0"/>
              <a:t>Зразок заголовка</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12" name="Content Placeholder 3"/>
          <p:cNvSpPr>
            <a:spLocks noGrp="1"/>
          </p:cNvSpPr>
          <p:nvPr>
            <p:ph sz="quarter" idx="13"/>
          </p:nvPr>
        </p:nvSpPr>
        <p:spPr>
          <a:xfrm>
            <a:off x="685331" y="3051013"/>
            <a:ext cx="3829520" cy="2740187"/>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13" name="Content Placeholder 5"/>
          <p:cNvSpPr>
            <a:spLocks noGrp="1"/>
          </p:cNvSpPr>
          <p:nvPr>
            <p:ph sz="quarter" idx="14"/>
          </p:nvPr>
        </p:nvSpPr>
        <p:spPr>
          <a:xfrm>
            <a:off x="4629150" y="3051013"/>
            <a:ext cx="3829051" cy="2740187"/>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7" name="Date Placeholder 6"/>
          <p:cNvSpPr>
            <a:spLocks noGrp="1"/>
          </p:cNvSpPr>
          <p:nvPr>
            <p:ph type="dt" sz="half" idx="10"/>
          </p:nvPr>
        </p:nvSpPr>
        <p:spPr/>
        <p:txBody>
          <a:bodyPr/>
          <a:lstStyle/>
          <a:p>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379326564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145962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419591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uk-UA" smtClean="0"/>
              <a:t>Зразок заголовка</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Date Placeholder 4"/>
          <p:cNvSpPr>
            <a:spLocks noGrp="1"/>
          </p:cNvSpPr>
          <p:nvPr>
            <p:ph type="dt" sz="half" idx="10"/>
          </p:nvPr>
        </p:nvSpPr>
        <p:spPr/>
        <p:txBody>
          <a:bodyPr/>
          <a:lstStyle/>
          <a:p>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2710369344"/>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uk-UA" smtClean="0"/>
              <a:t>Зразок заголовка</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Date Placeholder 4"/>
          <p:cNvSpPr>
            <a:spLocks noGrp="1"/>
          </p:cNvSpPr>
          <p:nvPr>
            <p:ph type="dt" sz="half" idx="10"/>
          </p:nvPr>
        </p:nvSpPr>
        <p:spPr/>
        <p:txBody>
          <a:bodyPr/>
          <a:lstStyle/>
          <a:p>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34513649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uk-UA" smtClean="0"/>
              <a:t>Зразок заголовка</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Date Placeholder 4"/>
          <p:cNvSpPr>
            <a:spLocks noGrp="1"/>
          </p:cNvSpPr>
          <p:nvPr>
            <p:ph type="dt" sz="half" idx="10"/>
          </p:nvPr>
        </p:nvSpPr>
        <p:spPr/>
        <p:txBody>
          <a:bodyPr/>
          <a:lstStyle/>
          <a:p>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80585116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uk-UA" smtClean="0"/>
              <a:t>Зразок заголовка</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Date Placeholder 4"/>
          <p:cNvSpPr>
            <a:spLocks noGrp="1"/>
          </p:cNvSpPr>
          <p:nvPr>
            <p:ph type="dt" sz="half" idx="10"/>
          </p:nvPr>
        </p:nvSpPr>
        <p:spPr/>
        <p:txBody>
          <a:bodyPr/>
          <a:lstStyle/>
          <a:p>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314154518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uk-UA" smtClean="0"/>
              <a:t>Зразок заголовка</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Date Placeholder 4"/>
          <p:cNvSpPr>
            <a:spLocks noGrp="1"/>
          </p:cNvSpPr>
          <p:nvPr>
            <p:ph type="dt" sz="half" idx="10"/>
          </p:nvPr>
        </p:nvSpPr>
        <p:spPr/>
        <p:txBody>
          <a:bodyPr/>
          <a:lstStyle/>
          <a:p>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1071395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uk-UA" smtClean="0"/>
              <a:t>Зразок заголовка</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Date Placeholder 4"/>
          <p:cNvSpPr>
            <a:spLocks noGrp="1"/>
          </p:cNvSpPr>
          <p:nvPr>
            <p:ph type="dt" sz="half" idx="10"/>
          </p:nvPr>
        </p:nvSpPr>
        <p:spPr/>
        <p:txBody>
          <a:bodyPr/>
          <a:lstStyle/>
          <a:p>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3378262971"/>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колонки">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uk-UA" smtClean="0"/>
              <a:t>Зразок заголовка</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Редагувати стиль зразка тексту</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Редагувати стиль зразка тексту</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Редагувати стиль зразка тексту</a:t>
            </a:r>
          </a:p>
        </p:txBody>
      </p:sp>
      <p:sp>
        <p:nvSpPr>
          <p:cNvPr id="3" name="Date Placeholder 2"/>
          <p:cNvSpPr>
            <a:spLocks noGrp="1"/>
          </p:cNvSpPr>
          <p:nvPr>
            <p:ph type="dt" sz="half" idx="10"/>
          </p:nvPr>
        </p:nvSpPr>
        <p:spPr/>
        <p:txBody>
          <a:bodyPr/>
          <a:lstStyle/>
          <a:p>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31012150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колонки з малюнками">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uk-UA" smtClean="0"/>
              <a:t>Зразок заголовка</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Редагувати стиль зразка тексту</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Редагувати стиль зразка тексту</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Редагувати стиль зразка тексту</a:t>
            </a:r>
          </a:p>
        </p:txBody>
      </p:sp>
      <p:sp>
        <p:nvSpPr>
          <p:cNvPr id="3" name="Date Placeholder 2"/>
          <p:cNvSpPr>
            <a:spLocks noGrp="1"/>
          </p:cNvSpPr>
          <p:nvPr>
            <p:ph type="dt" sz="half" idx="10"/>
          </p:nvPr>
        </p:nvSpPr>
        <p:spPr/>
        <p:txBody>
          <a:bodyPr/>
          <a:lstStyle/>
          <a:p>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2485381491"/>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uk-UA" smtClean="0"/>
              <a:t>Зразок заголовка</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433098828"/>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uk-UA" smtClean="0"/>
              <a:t>Зразок заголовка</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956288049"/>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4500"/>
            </a:lvl1pPr>
          </a:lstStyle>
          <a:p>
            <a:r>
              <a:rPr lang="uk-UA" smtClean="0"/>
              <a:t>Зразок заголовка</a:t>
            </a:r>
            <a:endParaRPr lang="uk-UA"/>
          </a:p>
        </p:txBody>
      </p:sp>
      <p:sp>
        <p:nvSpPr>
          <p:cNvPr id="3" name="Підзаголовок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uk-UA" smtClean="0"/>
              <a:t>Клацніть, щоб редагувати стиль зразка підзаголовка</a:t>
            </a:r>
            <a:endParaRPr lang="uk-UA"/>
          </a:p>
        </p:txBody>
      </p:sp>
      <p:sp>
        <p:nvSpPr>
          <p:cNvPr id="4" name="Місце для дати 3"/>
          <p:cNvSpPr>
            <a:spLocks noGrp="1"/>
          </p:cNvSpPr>
          <p:nvPr>
            <p:ph type="dt" sz="half" idx="10"/>
          </p:nvPr>
        </p:nvSpPr>
        <p:spPr/>
        <p:txBody>
          <a:bodyPr/>
          <a:lstStyle/>
          <a:p>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40774211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idx="1"/>
          </p:nvPr>
        </p:nvSpPr>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798038747"/>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9"/>
            <a:ext cx="7886700" cy="2852737"/>
          </a:xfrm>
        </p:spPr>
        <p:txBody>
          <a:bodyPr anchor="b"/>
          <a:lstStyle>
            <a:lvl1pPr>
              <a:defRPr sz="4500"/>
            </a:lvl1pPr>
          </a:lstStyle>
          <a:p>
            <a:r>
              <a:rPr lang="uk-UA" smtClean="0"/>
              <a:t>Зразок заголовка</a:t>
            </a:r>
            <a:endParaRPr lang="uk-UA"/>
          </a:p>
        </p:txBody>
      </p:sp>
      <p:sp>
        <p:nvSpPr>
          <p:cNvPr id="3" name="Місце для тексту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uk-UA" smtClean="0"/>
              <a:t>Редагувати стиль зразка тексту</a:t>
            </a:r>
          </a:p>
        </p:txBody>
      </p:sp>
      <p:sp>
        <p:nvSpPr>
          <p:cNvPr id="4" name="Місце для дати 3"/>
          <p:cNvSpPr>
            <a:spLocks noGrp="1"/>
          </p:cNvSpPr>
          <p:nvPr>
            <p:ph type="dt" sz="half" idx="10"/>
          </p:nvPr>
        </p:nvSpPr>
        <p:spPr/>
        <p:txBody>
          <a:bodyPr/>
          <a:lstStyle/>
          <a:p>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39105278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sz="half" idx="1"/>
          </p:nvPr>
        </p:nvSpPr>
        <p:spPr>
          <a:xfrm>
            <a:off x="628650" y="1825625"/>
            <a:ext cx="3886200" cy="435133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вмісту 3"/>
          <p:cNvSpPr>
            <a:spLocks noGrp="1"/>
          </p:cNvSpPr>
          <p:nvPr>
            <p:ph sz="half" idx="2"/>
          </p:nvPr>
        </p:nvSpPr>
        <p:spPr>
          <a:xfrm>
            <a:off x="4629150" y="1825625"/>
            <a:ext cx="3886200" cy="435133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дати 4"/>
          <p:cNvSpPr>
            <a:spLocks noGrp="1"/>
          </p:cNvSpPr>
          <p:nvPr>
            <p:ph type="dt" sz="half" idx="10"/>
          </p:nvPr>
        </p:nvSpPr>
        <p:spPr/>
        <p:txBody>
          <a:bodyPr/>
          <a:lstStyle/>
          <a:p>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3924474301"/>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uk-UA" smtClean="0"/>
              <a:t>Зразок заголовка</a:t>
            </a:r>
            <a:endParaRPr lang="uk-UA"/>
          </a:p>
        </p:txBody>
      </p:sp>
      <p:sp>
        <p:nvSpPr>
          <p:cNvPr id="3" name="Місце для тексту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uk-UA" smtClean="0"/>
              <a:t>Редагувати стиль зразка тексту</a:t>
            </a:r>
          </a:p>
        </p:txBody>
      </p:sp>
      <p:sp>
        <p:nvSpPr>
          <p:cNvPr id="4" name="Місце для вмісту 3"/>
          <p:cNvSpPr>
            <a:spLocks noGrp="1"/>
          </p:cNvSpPr>
          <p:nvPr>
            <p:ph sz="half" idx="2"/>
          </p:nvPr>
        </p:nvSpPr>
        <p:spPr>
          <a:xfrm>
            <a:off x="629842" y="2505075"/>
            <a:ext cx="3868340" cy="368458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тексту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uk-UA" smtClean="0"/>
              <a:t>Редагувати стиль зразка тексту</a:t>
            </a:r>
          </a:p>
        </p:txBody>
      </p:sp>
      <p:sp>
        <p:nvSpPr>
          <p:cNvPr id="6" name="Місце для вмісту 5"/>
          <p:cNvSpPr>
            <a:spLocks noGrp="1"/>
          </p:cNvSpPr>
          <p:nvPr>
            <p:ph sz="quarter" idx="4"/>
          </p:nvPr>
        </p:nvSpPr>
        <p:spPr>
          <a:xfrm>
            <a:off x="4629150" y="2505075"/>
            <a:ext cx="3887391" cy="368458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7" name="Місце для дати 6"/>
          <p:cNvSpPr>
            <a:spLocks noGrp="1"/>
          </p:cNvSpPr>
          <p:nvPr>
            <p:ph type="dt" sz="half" idx="10"/>
          </p:nvPr>
        </p:nvSpPr>
        <p:spPr/>
        <p:txBody>
          <a:bodyPr/>
          <a:lstStyle/>
          <a:p>
            <a:endParaRPr lang="uk-UA"/>
          </a:p>
        </p:txBody>
      </p:sp>
      <p:sp>
        <p:nvSpPr>
          <p:cNvPr id="8" name="Місце для нижнього колонтитула 7"/>
          <p:cNvSpPr>
            <a:spLocks noGrp="1"/>
          </p:cNvSpPr>
          <p:nvPr>
            <p:ph type="ftr" sz="quarter" idx="11"/>
          </p:nvPr>
        </p:nvSpPr>
        <p:spPr/>
        <p:txBody>
          <a:bodyPr/>
          <a:lstStyle/>
          <a:p>
            <a:endParaRPr lang="uk-UA"/>
          </a:p>
        </p:txBody>
      </p:sp>
      <p:sp>
        <p:nvSpPr>
          <p:cNvPr id="9" name="Місце для номера слайда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315006342"/>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дати 2"/>
          <p:cNvSpPr>
            <a:spLocks noGrp="1"/>
          </p:cNvSpPr>
          <p:nvPr>
            <p:ph type="dt" sz="half" idx="10"/>
          </p:nvPr>
        </p:nvSpPr>
        <p:spPr/>
        <p:txBody>
          <a:bodyPr/>
          <a:lstStyle/>
          <a:p>
            <a:endParaRPr lang="uk-UA"/>
          </a:p>
        </p:txBody>
      </p:sp>
      <p:sp>
        <p:nvSpPr>
          <p:cNvPr id="4" name="Місце для нижнього колонтитула 3"/>
          <p:cNvSpPr>
            <a:spLocks noGrp="1"/>
          </p:cNvSpPr>
          <p:nvPr>
            <p:ph type="ftr" sz="quarter" idx="11"/>
          </p:nvPr>
        </p:nvSpPr>
        <p:spPr/>
        <p:txBody>
          <a:bodyPr/>
          <a:lstStyle/>
          <a:p>
            <a:endParaRPr lang="uk-UA"/>
          </a:p>
        </p:txBody>
      </p:sp>
      <p:sp>
        <p:nvSpPr>
          <p:cNvPr id="5" name="Місце для номера слайда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8355448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a:lstStyle/>
          <a:p>
            <a:endParaRPr lang="uk-UA"/>
          </a:p>
        </p:txBody>
      </p:sp>
      <p:sp>
        <p:nvSpPr>
          <p:cNvPr id="3" name="Місце для нижнього колонтитула 2"/>
          <p:cNvSpPr>
            <a:spLocks noGrp="1"/>
          </p:cNvSpPr>
          <p:nvPr>
            <p:ph type="ftr" sz="quarter" idx="11"/>
          </p:nvPr>
        </p:nvSpPr>
        <p:spPr/>
        <p:txBody>
          <a:bodyPr/>
          <a:lstStyle/>
          <a:p>
            <a:endParaRPr lang="uk-UA"/>
          </a:p>
        </p:txBody>
      </p:sp>
      <p:sp>
        <p:nvSpPr>
          <p:cNvPr id="4" name="Місце для номера слайда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41437840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uk-UA" smtClean="0"/>
              <a:t>Зразок заголовка</a:t>
            </a:r>
            <a:endParaRPr lang="uk-UA"/>
          </a:p>
        </p:txBody>
      </p:sp>
      <p:sp>
        <p:nvSpPr>
          <p:cNvPr id="3" name="Місце для вмісту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тексту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uk-UA" smtClean="0"/>
              <a:t>Редагувати стиль зразка тексту</a:t>
            </a:r>
          </a:p>
        </p:txBody>
      </p:sp>
      <p:sp>
        <p:nvSpPr>
          <p:cNvPr id="5" name="Місце для дати 4"/>
          <p:cNvSpPr>
            <a:spLocks noGrp="1"/>
          </p:cNvSpPr>
          <p:nvPr>
            <p:ph type="dt" sz="half" idx="10"/>
          </p:nvPr>
        </p:nvSpPr>
        <p:spPr/>
        <p:txBody>
          <a:bodyPr/>
          <a:lstStyle/>
          <a:p>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291071228"/>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uk-UA" smtClean="0"/>
              <a:t>Зразок заголовка</a:t>
            </a:r>
            <a:endParaRPr lang="uk-UA"/>
          </a:p>
        </p:txBody>
      </p:sp>
      <p:sp>
        <p:nvSpPr>
          <p:cNvPr id="3" name="Місце для зображення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uk-UA"/>
          </a:p>
        </p:txBody>
      </p:sp>
      <p:sp>
        <p:nvSpPr>
          <p:cNvPr id="4" name="Місце для тексту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uk-UA" smtClean="0"/>
              <a:t>Редагувати стиль зразка тексту</a:t>
            </a:r>
          </a:p>
        </p:txBody>
      </p:sp>
      <p:sp>
        <p:nvSpPr>
          <p:cNvPr id="5" name="Місце для дати 4"/>
          <p:cNvSpPr>
            <a:spLocks noGrp="1"/>
          </p:cNvSpPr>
          <p:nvPr>
            <p:ph type="dt" sz="half" idx="10"/>
          </p:nvPr>
        </p:nvSpPr>
        <p:spPr/>
        <p:txBody>
          <a:bodyPr/>
          <a:lstStyle/>
          <a:p>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2728717403"/>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794003329"/>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6543675" y="365125"/>
            <a:ext cx="1971675" cy="5811838"/>
          </a:xfrm>
        </p:spPr>
        <p:txBody>
          <a:bodyPr vert="eaVert"/>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a:xfrm>
            <a:off x="628650" y="365125"/>
            <a:ext cx="5800725" cy="5811838"/>
          </a:xfrm>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24923875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uk-UA" smtClean="0"/>
              <a:t>Зразок заголовка</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endParaRPr lang="uk-UA"/>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uk-UA"/>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7791078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 id="2147483682" r:id="rId17"/>
  </p:sldLayoutIdLst>
  <p:hf sldNum="0"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заголовка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uk-UA" smtClean="0"/>
              <a:t>Зразок заголовка</a:t>
            </a:r>
            <a:endParaRPr lang="uk-UA"/>
          </a:p>
        </p:txBody>
      </p:sp>
      <p:sp>
        <p:nvSpPr>
          <p:cNvPr id="3" name="Місце для тексту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uk-UA"/>
          </a:p>
        </p:txBody>
      </p:sp>
      <p:sp>
        <p:nvSpPr>
          <p:cNvPr id="5" name="Місце для нижнього колонтитула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uk-UA"/>
          </a:p>
        </p:txBody>
      </p:sp>
      <p:sp>
        <p:nvSpPr>
          <p:cNvPr id="6" name="Місце для номера слайда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10974328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uk-UA"/>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6.jpg"/><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6.jpg"/><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6.jpg"/><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12.png"/><Relationship Id="rId4" Type="http://schemas.openxmlformats.org/officeDocument/2006/relationships/image" Target="../media/image6.jpg"/></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3.JPG"/><Relationship Id="rId5" Type="http://schemas.openxmlformats.org/officeDocument/2006/relationships/image" Target="../media/image4.jpg"/><Relationship Id="rId4" Type="http://schemas.openxmlformats.org/officeDocument/2006/relationships/image" Target="../media/image6.jpg"/></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6.jpg"/></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6.jpg"/></Relationships>
</file>

<file path=ppt/slides/_rels/slide2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6.jpg"/></Relationships>
</file>

<file path=ppt/slides/_rels/slide2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3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3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3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3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6.jpg"/></Relationships>
</file>

<file path=ppt/slides/_rels/slide3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3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4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4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4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4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6.jpg"/></Relationships>
</file>

<file path=ppt/slides/_rels/slide4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6.jpg"/></Relationships>
</file>

<file path=ppt/slides/_rels/slide4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6.jpg"/></Relationships>
</file>

<file path=ppt/slides/_rels/slide4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4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6.jpg"/></Relationships>
</file>

<file path=ppt/slides/_rels/slide4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hyperlink" Target="https://ternrc.oda.org.ua/novi-pidhodi-do-ocinjuvannya-postupu-navchannya-uchniv-12-42-11-01-04-202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pic>
        <p:nvPicPr>
          <p:cNvPr id="148" name="Google Shape;148;p1" descr="C:\Documents and Settings\Учитель\Рабочий стол\орнаменти\kir2.png"/>
          <p:cNvPicPr preferRelativeResize="0"/>
          <p:nvPr/>
        </p:nvPicPr>
        <p:blipFill rotWithShape="1">
          <a:blip r:embed="rId3">
            <a:alphaModFix/>
          </a:blip>
          <a:srcRect/>
          <a:stretch/>
        </p:blipFill>
        <p:spPr>
          <a:xfrm>
            <a:off x="1142976" y="0"/>
            <a:ext cx="6668850" cy="1643050"/>
          </a:xfrm>
          <a:prstGeom prst="rect">
            <a:avLst/>
          </a:prstGeom>
          <a:noFill/>
          <a:ln>
            <a:noFill/>
          </a:ln>
        </p:spPr>
      </p:pic>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4">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4">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4">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5">
              <a:alphaModFix/>
            </a:blip>
            <a:srcRect/>
            <a:stretch/>
          </p:blipFill>
          <p:spPr>
            <a:xfrm>
              <a:off x="7858148" y="5765416"/>
              <a:ext cx="1285852" cy="1092584"/>
            </a:xfrm>
            <a:prstGeom prst="rect">
              <a:avLst/>
            </a:prstGeom>
            <a:noFill/>
            <a:ln>
              <a:noFill/>
            </a:ln>
          </p:spPr>
        </p:pic>
      </p:grpSp>
      <p:sp>
        <p:nvSpPr>
          <p:cNvPr id="154" name="Google Shape;154;p1"/>
          <p:cNvSpPr txBox="1"/>
          <p:nvPr/>
        </p:nvSpPr>
        <p:spPr>
          <a:xfrm>
            <a:off x="-206160" y="1513741"/>
            <a:ext cx="9411855" cy="38163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dirty="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r>
              <a:rPr lang="uk-UA" sz="7200" b="1" i="1" u="none" strike="noStrike" cap="none" dirty="0" smtClean="0">
                <a:solidFill>
                  <a:srgbClr val="FF0000"/>
                </a:solidFill>
                <a:latin typeface="Monotype Corsiva" panose="03010101010201010101" pitchFamily="66" charset="0"/>
                <a:ea typeface="Calibri"/>
                <a:cs typeface="Calibri"/>
                <a:sym typeface="Calibri"/>
              </a:rPr>
              <a:t>Майстер-клас</a:t>
            </a:r>
          </a:p>
          <a:p>
            <a:pPr marL="0" marR="0" lvl="0" indent="0" algn="ctr" rtl="0">
              <a:lnSpc>
                <a:spcPct val="100000"/>
              </a:lnSpc>
              <a:spcBef>
                <a:spcPts val="0"/>
              </a:spcBef>
              <a:spcAft>
                <a:spcPts val="0"/>
              </a:spcAft>
              <a:buClr>
                <a:srgbClr val="FF0000"/>
              </a:buClr>
              <a:buSzPts val="3200"/>
              <a:buFont typeface="Calibri"/>
              <a:buNone/>
            </a:pPr>
            <a:endParaRPr lang="uk-UA" sz="800" b="1" i="1" dirty="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sz="800" b="0" i="1" u="none" strike="noStrike" cap="none" dirty="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00B050"/>
              </a:buClr>
              <a:buSzPts val="3200"/>
              <a:buFont typeface="Calibri"/>
              <a:buNone/>
            </a:pPr>
            <a:r>
              <a:rPr lang="uk-UA" sz="3800" b="1" i="0" u="none" strike="noStrike" cap="none" dirty="0" smtClean="0">
                <a:solidFill>
                  <a:srgbClr val="00B050"/>
                </a:solidFill>
                <a:latin typeface="Franklin Gothic Heavy" panose="020B0903020102020204" pitchFamily="34" charset="0"/>
                <a:ea typeface="Calibri"/>
                <a:cs typeface="Calibri"/>
                <a:sym typeface="Calibri"/>
              </a:rPr>
              <a:t>«Нові підходи в оцінюванні учнів </a:t>
            </a:r>
          </a:p>
          <a:p>
            <a:pPr marL="0" marR="0" lvl="0" indent="0" algn="ctr" rtl="0">
              <a:lnSpc>
                <a:spcPct val="100000"/>
              </a:lnSpc>
              <a:spcBef>
                <a:spcPts val="0"/>
              </a:spcBef>
              <a:spcAft>
                <a:spcPts val="0"/>
              </a:spcAft>
              <a:buClr>
                <a:srgbClr val="00B050"/>
              </a:buClr>
              <a:buSzPts val="3200"/>
              <a:buFont typeface="Calibri"/>
              <a:buNone/>
            </a:pPr>
            <a:r>
              <a:rPr lang="uk-UA" sz="3800" b="1" i="0" u="none" strike="noStrike" cap="none" dirty="0" smtClean="0">
                <a:solidFill>
                  <a:srgbClr val="00B050"/>
                </a:solidFill>
                <a:latin typeface="Franklin Gothic Heavy" panose="020B0903020102020204" pitchFamily="34" charset="0"/>
                <a:ea typeface="Calibri"/>
                <a:cs typeface="Calibri"/>
                <a:sym typeface="Calibri"/>
              </a:rPr>
              <a:t>з особливими освітніми потребами»</a:t>
            </a:r>
            <a:endParaRPr sz="3800" b="0" i="0" u="none" strike="noStrike" cap="none" dirty="0">
              <a:solidFill>
                <a:srgbClr val="00B050"/>
              </a:solidFill>
              <a:latin typeface="Franklin Gothic Heavy" panose="020B0903020102020204" pitchFamily="34" charset="0"/>
              <a:ea typeface="Calibri"/>
              <a:cs typeface="Calibri"/>
              <a:sym typeface="Calibri"/>
            </a:endParaRPr>
          </a:p>
          <a:p>
            <a:pPr marL="0" marR="0" lvl="0" indent="0" algn="l" rtl="0">
              <a:lnSpc>
                <a:spcPct val="100000"/>
              </a:lnSpc>
              <a:spcBef>
                <a:spcPts val="0"/>
              </a:spcBef>
              <a:spcAft>
                <a:spcPts val="0"/>
              </a:spcAft>
              <a:buClr>
                <a:schemeClr val="dk1"/>
              </a:buClr>
              <a:buSzPts val="3200"/>
              <a:buFont typeface="Calibri"/>
              <a:buNone/>
            </a:pPr>
            <a:r>
              <a:rPr lang="en-US" sz="3200" b="0" i="0" u="none" strike="noStrike" cap="none" dirty="0">
                <a:solidFill>
                  <a:schemeClr val="dk1"/>
                </a:solidFill>
                <a:latin typeface="Calibri"/>
                <a:ea typeface="Calibri"/>
                <a:cs typeface="Calibri"/>
                <a:sym typeface="Calibri"/>
              </a:rPr>
              <a:t/>
            </a:r>
            <a:br>
              <a:rPr lang="en-US" sz="3200" b="0" i="0" u="none" strike="noStrike" cap="none" dirty="0">
                <a:solidFill>
                  <a:schemeClr val="dk1"/>
                </a:solidFill>
                <a:latin typeface="Calibri"/>
                <a:ea typeface="Calibri"/>
                <a:cs typeface="Calibri"/>
                <a:sym typeface="Calibri"/>
              </a:rPr>
            </a:br>
            <a:endParaRP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pic>
        <p:nvPicPr>
          <p:cNvPr id="2" name="Рисунок 1"/>
          <p:cNvPicPr>
            <a:picLocks noChangeAspect="1"/>
          </p:cNvPicPr>
          <p:nvPr/>
        </p:nvPicPr>
        <p:blipFill rotWithShape="1">
          <a:blip r:embed="rId5"/>
          <a:srcRect l="33611" t="16667" r="35278" b="4568"/>
          <a:stretch/>
        </p:blipFill>
        <p:spPr>
          <a:xfrm>
            <a:off x="930260" y="1"/>
            <a:ext cx="3997332" cy="5765800"/>
          </a:xfrm>
          <a:prstGeom prst="rect">
            <a:avLst/>
          </a:prstGeom>
        </p:spPr>
      </p:pic>
      <p:sp>
        <p:nvSpPr>
          <p:cNvPr id="3" name="Прямокутник 2"/>
          <p:cNvSpPr/>
          <p:nvPr/>
        </p:nvSpPr>
        <p:spPr>
          <a:xfrm>
            <a:off x="4927592" y="194973"/>
            <a:ext cx="3846945" cy="4832092"/>
          </a:xfrm>
          <a:prstGeom prst="rect">
            <a:avLst/>
          </a:prstGeom>
        </p:spPr>
        <p:txBody>
          <a:bodyPr wrap="square">
            <a:spAutoFit/>
          </a:bodyPr>
          <a:lstStyle/>
          <a:p>
            <a:pPr algn="ctr"/>
            <a:r>
              <a:rPr lang="uk-UA" sz="2800" dirty="0">
                <a:solidFill>
                  <a:schemeClr val="accent6">
                    <a:lumMod val="50000"/>
                  </a:schemeClr>
                </a:solidFill>
                <a:latin typeface="Microsoft JhengHei" panose="020B0604030504040204" pitchFamily="34" charset="-120"/>
                <a:ea typeface="Microsoft JhengHei" panose="020B0604030504040204" pitchFamily="34" charset="-120"/>
              </a:rPr>
              <a:t>Міністерство освіти і науки спільно з Українським інститутом розвитку освіти розробили методичні рекомендації для вчителів щодо оцінювання навчальних досягнень учнів з особливими освітніми потребами.</a:t>
            </a:r>
          </a:p>
        </p:txBody>
      </p:sp>
    </p:spTree>
    <p:extLst>
      <p:ext uri="{BB962C8B-B14F-4D97-AF65-F5344CB8AC3E}">
        <p14:creationId xmlns:p14="http://schemas.microsoft.com/office/powerpoint/2010/main" val="42480150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pic>
        <p:nvPicPr>
          <p:cNvPr id="148" name="Google Shape;148;p1" descr="C:\Documents and Settings\Учитель\Рабочий стол\орнаменти\kir2.png"/>
          <p:cNvPicPr preferRelativeResize="0"/>
          <p:nvPr/>
        </p:nvPicPr>
        <p:blipFill rotWithShape="1">
          <a:blip r:embed="rId3">
            <a:alphaModFix/>
          </a:blip>
          <a:srcRect/>
          <a:stretch/>
        </p:blipFill>
        <p:spPr>
          <a:xfrm>
            <a:off x="1142976" y="0"/>
            <a:ext cx="6668850" cy="1643050"/>
          </a:xfrm>
          <a:prstGeom prst="rect">
            <a:avLst/>
          </a:prstGeom>
          <a:noFill/>
          <a:ln>
            <a:noFill/>
          </a:ln>
        </p:spPr>
      </p:pic>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4">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4">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4">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5">
              <a:alphaModFix/>
            </a:blip>
            <a:srcRect/>
            <a:stretch/>
          </p:blipFill>
          <p:spPr>
            <a:xfrm>
              <a:off x="7858148" y="5765416"/>
              <a:ext cx="1285852" cy="1092584"/>
            </a:xfrm>
            <a:prstGeom prst="rect">
              <a:avLst/>
            </a:prstGeom>
            <a:noFill/>
            <a:ln>
              <a:noFill/>
            </a:ln>
          </p:spPr>
        </p:pic>
      </p:grpSp>
      <p:sp>
        <p:nvSpPr>
          <p:cNvPr id="154" name="Google Shape;154;p1"/>
          <p:cNvSpPr txBox="1"/>
          <p:nvPr/>
        </p:nvSpPr>
        <p:spPr>
          <a:xfrm>
            <a:off x="625113" y="1487056"/>
            <a:ext cx="7798451" cy="390872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dirty="0">
              <a:solidFill>
                <a:srgbClr val="FF0000"/>
              </a:solidFill>
              <a:latin typeface="Monotype Corsiva" panose="03010101010201010101" pitchFamily="66" charset="0"/>
              <a:ea typeface="Calibri"/>
              <a:cs typeface="Calibri"/>
              <a:sym typeface="Calibri"/>
            </a:endParaRPr>
          </a:p>
          <a:p>
            <a:pPr algn="just" fontAlgn="base"/>
            <a:r>
              <a:rPr lang="uk-UA" sz="2800" b="1" dirty="0">
                <a:solidFill>
                  <a:srgbClr val="002060"/>
                </a:solidFill>
                <a:latin typeface="Arial" panose="020B0604020202020204" pitchFamily="34" charset="0"/>
                <a:cs typeface="Arial" panose="020B0604020202020204" pitchFamily="34" charset="0"/>
              </a:rPr>
              <a:t>Метою розроблення документа є надання вчителям ефективного інструменту для оцінювання прогресу учнів з особливими освітніми потребами.</a:t>
            </a:r>
          </a:p>
          <a:p>
            <a:pPr fontAlgn="base"/>
            <a:r>
              <a:rPr lang="uk-UA" sz="2800" b="1" dirty="0" smtClean="0">
                <a:solidFill>
                  <a:srgbClr val="002060"/>
                </a:solidFill>
                <a:latin typeface="Arial" panose="020B0604020202020204" pitchFamily="34" charset="0"/>
                <a:cs typeface="Arial" panose="020B0604020202020204" pitchFamily="34" charset="0"/>
              </a:rPr>
              <a:t>Рекомендації визначають </a:t>
            </a:r>
            <a:r>
              <a:rPr lang="uk-UA" sz="2800" b="1" dirty="0">
                <a:solidFill>
                  <a:srgbClr val="002060"/>
                </a:solidFill>
                <a:latin typeface="Arial" panose="020B0604020202020204" pitchFamily="34" charset="0"/>
                <a:cs typeface="Arial" panose="020B0604020202020204" pitchFamily="34" charset="0"/>
              </a:rPr>
              <a:t>загальні підходи до оцінювання та особливості оцінювання осіб з особливими освітніми потребами в умовах інклюзивного навчання.</a:t>
            </a:r>
          </a:p>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p:txBody>
      </p:sp>
    </p:spTree>
    <p:extLst>
      <p:ext uri="{BB962C8B-B14F-4D97-AF65-F5344CB8AC3E}">
        <p14:creationId xmlns:p14="http://schemas.microsoft.com/office/powerpoint/2010/main" val="14337691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pic>
        <p:nvPicPr>
          <p:cNvPr id="148" name="Google Shape;148;p1" descr="C:\Documents and Settings\Учитель\Рабочий стол\орнаменти\kir2.png"/>
          <p:cNvPicPr preferRelativeResize="0"/>
          <p:nvPr/>
        </p:nvPicPr>
        <p:blipFill rotWithShape="1">
          <a:blip r:embed="rId3">
            <a:alphaModFix/>
          </a:blip>
          <a:srcRect/>
          <a:stretch/>
        </p:blipFill>
        <p:spPr>
          <a:xfrm>
            <a:off x="1142976" y="0"/>
            <a:ext cx="6668850" cy="1643050"/>
          </a:xfrm>
          <a:prstGeom prst="rect">
            <a:avLst/>
          </a:prstGeom>
          <a:noFill/>
          <a:ln>
            <a:noFill/>
          </a:ln>
        </p:spPr>
      </p:pic>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4">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4">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4">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5">
              <a:alphaModFix/>
            </a:blip>
            <a:srcRect/>
            <a:stretch/>
          </p:blipFill>
          <p:spPr>
            <a:xfrm>
              <a:off x="7858148" y="5765416"/>
              <a:ext cx="1285852" cy="1092584"/>
            </a:xfrm>
            <a:prstGeom prst="rect">
              <a:avLst/>
            </a:prstGeom>
            <a:noFill/>
            <a:ln>
              <a:noFill/>
            </a:ln>
          </p:spPr>
        </p:pic>
      </p:grpSp>
      <p:sp>
        <p:nvSpPr>
          <p:cNvPr id="154" name="Google Shape;154;p1"/>
          <p:cNvSpPr txBox="1"/>
          <p:nvPr/>
        </p:nvSpPr>
        <p:spPr>
          <a:xfrm>
            <a:off x="-206160" y="1513741"/>
            <a:ext cx="9411855" cy="375483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dirty="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lvl="0" algn="ctr">
              <a:buClr>
                <a:srgbClr val="FF0000"/>
              </a:buClr>
              <a:buSzPts val="3200"/>
            </a:pPr>
            <a:r>
              <a:rPr lang="uk-UA" sz="2800" b="1" dirty="0">
                <a:solidFill>
                  <a:srgbClr val="002060"/>
                </a:solidFill>
                <a:latin typeface="Arial" panose="020B0604020202020204" pitchFamily="34" charset="0"/>
                <a:cs typeface="Arial" panose="020B0604020202020204" pitchFamily="34" charset="0"/>
              </a:rPr>
              <a:t>Оцінювання навчальних досягнень учнів з ООП в умовах інклюзивного навчання здійснюється для </a:t>
            </a:r>
            <a:r>
              <a:rPr lang="uk-UA" sz="2800" b="1" dirty="0" smtClean="0">
                <a:solidFill>
                  <a:srgbClr val="002060"/>
                </a:solidFill>
                <a:latin typeface="Arial" panose="020B0604020202020204" pitchFamily="34" charset="0"/>
                <a:cs typeface="Arial" panose="020B0604020202020204" pitchFamily="34" charset="0"/>
              </a:rPr>
              <a:t>визначення </a:t>
            </a:r>
            <a:r>
              <a:rPr lang="uk-UA" sz="2800" b="1" dirty="0">
                <a:solidFill>
                  <a:srgbClr val="002060"/>
                </a:solidFill>
                <a:latin typeface="Arial" panose="020B0604020202020204" pitchFamily="34" charset="0"/>
                <a:cs typeface="Arial" panose="020B0604020202020204" pitchFamily="34" charset="0"/>
              </a:rPr>
              <a:t>рівня їхніх досягнень, поступу в опануванні навчальним матеріалом, </a:t>
            </a:r>
            <a:r>
              <a:rPr lang="uk-UA" sz="2800" b="1" dirty="0" smtClean="0">
                <a:solidFill>
                  <a:srgbClr val="002060"/>
                </a:solidFill>
                <a:latin typeface="Arial" panose="020B0604020202020204" pitchFamily="34" charset="0"/>
                <a:cs typeface="Arial" panose="020B0604020202020204" pitchFamily="34" charset="0"/>
              </a:rPr>
              <a:t>рівня </a:t>
            </a:r>
            <a:r>
              <a:rPr lang="uk-UA" sz="2800" b="1" dirty="0">
                <a:solidFill>
                  <a:srgbClr val="002060"/>
                </a:solidFill>
                <a:latin typeface="Arial" panose="020B0604020202020204" pitchFamily="34" charset="0"/>
                <a:cs typeface="Arial" panose="020B0604020202020204" pitchFamily="34" charset="0"/>
              </a:rPr>
              <a:t>сформованості умінь та навичок, а також здатності до застосування їх на практиці (оволодіння </a:t>
            </a:r>
            <a:r>
              <a:rPr lang="uk-UA" sz="2800" b="1" dirty="0" err="1">
                <a:solidFill>
                  <a:srgbClr val="002060"/>
                </a:solidFill>
                <a:latin typeface="Arial" panose="020B0604020202020204" pitchFamily="34" charset="0"/>
                <a:cs typeface="Arial" panose="020B0604020202020204" pitchFamily="34" charset="0"/>
              </a:rPr>
              <a:t>компетентностями</a:t>
            </a:r>
            <a:r>
              <a:rPr lang="uk-UA" sz="2800" b="1" dirty="0">
                <a:solidFill>
                  <a:srgbClr val="002060"/>
                </a:solidFill>
                <a:latin typeface="Arial" panose="020B0604020202020204" pitchFamily="34" charset="0"/>
                <a:cs typeface="Arial" panose="020B0604020202020204" pitchFamily="34" charset="0"/>
              </a:rPr>
              <a:t>).</a:t>
            </a:r>
            <a:r>
              <a:rPr lang="en-US" sz="2800" b="1" i="0" u="none" strike="noStrike" cap="none" dirty="0">
                <a:solidFill>
                  <a:schemeClr val="dk1"/>
                </a:solidFill>
                <a:latin typeface="Calibri"/>
                <a:ea typeface="Calibri"/>
                <a:cs typeface="Calibri"/>
                <a:sym typeface="Calibri"/>
              </a:rPr>
              <a:t/>
            </a:r>
            <a:br>
              <a:rPr lang="en-US" sz="2800" b="1" i="0" u="none" strike="noStrike" cap="none" dirty="0">
                <a:solidFill>
                  <a:schemeClr val="dk1"/>
                </a:solidFill>
                <a:latin typeface="Calibri"/>
                <a:ea typeface="Calibri"/>
                <a:cs typeface="Calibri"/>
                <a:sym typeface="Calibri"/>
              </a:rPr>
            </a:br>
            <a:endParaRPr sz="1600" b="1" dirty="0"/>
          </a:p>
        </p:txBody>
      </p:sp>
    </p:spTree>
    <p:extLst>
      <p:ext uri="{BB962C8B-B14F-4D97-AF65-F5344CB8AC3E}">
        <p14:creationId xmlns:p14="http://schemas.microsoft.com/office/powerpoint/2010/main" val="631591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pic>
        <p:nvPicPr>
          <p:cNvPr id="148" name="Google Shape;148;p1" descr="C:\Documents and Settings\Учитель\Рабочий стол\орнаменти\kir2.png"/>
          <p:cNvPicPr preferRelativeResize="0"/>
          <p:nvPr/>
        </p:nvPicPr>
        <p:blipFill rotWithShape="1">
          <a:blip r:embed="rId3">
            <a:alphaModFix/>
          </a:blip>
          <a:srcRect/>
          <a:stretch/>
        </p:blipFill>
        <p:spPr>
          <a:xfrm>
            <a:off x="1142976" y="0"/>
            <a:ext cx="6668850" cy="1643050"/>
          </a:xfrm>
          <a:prstGeom prst="rect">
            <a:avLst/>
          </a:prstGeom>
          <a:noFill/>
          <a:ln>
            <a:noFill/>
          </a:ln>
        </p:spPr>
      </p:pic>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4">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4">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4">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5">
              <a:alphaModFix/>
            </a:blip>
            <a:srcRect/>
            <a:stretch/>
          </p:blipFill>
          <p:spPr>
            <a:xfrm>
              <a:off x="7858148" y="5765416"/>
              <a:ext cx="1285852" cy="1092584"/>
            </a:xfrm>
            <a:prstGeom prst="rect">
              <a:avLst/>
            </a:prstGeom>
            <a:noFill/>
            <a:ln>
              <a:noFill/>
            </a:ln>
          </p:spPr>
        </p:pic>
      </p:grpSp>
      <p:sp>
        <p:nvSpPr>
          <p:cNvPr id="154" name="Google Shape;154;p1"/>
          <p:cNvSpPr txBox="1"/>
          <p:nvPr/>
        </p:nvSpPr>
        <p:spPr>
          <a:xfrm>
            <a:off x="-206160" y="1513741"/>
            <a:ext cx="9411855" cy="341627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dirty="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lvl="0" algn="ctr">
              <a:buClr>
                <a:srgbClr val="FF0000"/>
              </a:buClr>
              <a:buSzPts val="3200"/>
            </a:pPr>
            <a:r>
              <a:rPr lang="uk-UA" sz="3200" b="1" dirty="0">
                <a:solidFill>
                  <a:srgbClr val="002060"/>
                </a:solidFill>
                <a:latin typeface="Arial" panose="020B0604020202020204" pitchFamily="34" charset="0"/>
                <a:cs typeface="Arial" panose="020B0604020202020204" pitchFamily="34" charset="0"/>
              </a:rPr>
              <a:t>На вибір та ефективність застосування певних форм та методів оцінювання впливають труднощі функціонування, обмеження життєдіяльності та здоров’я, </a:t>
            </a:r>
            <a:r>
              <a:rPr lang="uk-UA" sz="3200" b="1" dirty="0" smtClean="0">
                <a:solidFill>
                  <a:srgbClr val="002060"/>
                </a:solidFill>
                <a:latin typeface="Arial" panose="020B0604020202020204" pitchFamily="34" charset="0"/>
                <a:cs typeface="Arial" panose="020B0604020202020204" pitchFamily="34" charset="0"/>
              </a:rPr>
              <a:t>особливі освітні потреби, </a:t>
            </a:r>
            <a:r>
              <a:rPr lang="uk-UA" sz="3200" b="1" dirty="0">
                <a:solidFill>
                  <a:srgbClr val="002060"/>
                </a:solidFill>
                <a:latin typeface="Arial" panose="020B0604020202020204" pitchFamily="34" charset="0"/>
                <a:cs typeface="Arial" panose="020B0604020202020204" pitchFamily="34" charset="0"/>
              </a:rPr>
              <a:t>які зазначаються в індивідуальній програмі розвитку </a:t>
            </a:r>
            <a:r>
              <a:rPr lang="uk-UA" sz="3200" b="1" dirty="0" smtClean="0">
                <a:solidFill>
                  <a:srgbClr val="002060"/>
                </a:solidFill>
                <a:latin typeface="Arial" panose="020B0604020202020204" pitchFamily="34" charset="0"/>
                <a:cs typeface="Arial" panose="020B0604020202020204" pitchFamily="34" charset="0"/>
              </a:rPr>
              <a:t>учня. </a:t>
            </a:r>
            <a:endParaRPr sz="3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85019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pic>
        <p:nvPicPr>
          <p:cNvPr id="148" name="Google Shape;148;p1" descr="C:\Documents and Settings\Учитель\Рабочий стол\орнаменти\kir2.png"/>
          <p:cNvPicPr preferRelativeResize="0"/>
          <p:nvPr/>
        </p:nvPicPr>
        <p:blipFill rotWithShape="1">
          <a:blip r:embed="rId3">
            <a:alphaModFix/>
          </a:blip>
          <a:srcRect/>
          <a:stretch/>
        </p:blipFill>
        <p:spPr>
          <a:xfrm>
            <a:off x="1142976" y="0"/>
            <a:ext cx="6668850" cy="1643050"/>
          </a:xfrm>
          <a:prstGeom prst="rect">
            <a:avLst/>
          </a:prstGeom>
          <a:noFill/>
          <a:ln>
            <a:noFill/>
          </a:ln>
        </p:spPr>
      </p:pic>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4">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4">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4">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5">
              <a:alphaModFix/>
            </a:blip>
            <a:srcRect/>
            <a:stretch/>
          </p:blipFill>
          <p:spPr>
            <a:xfrm>
              <a:off x="7858148" y="5765416"/>
              <a:ext cx="1285852" cy="1092584"/>
            </a:xfrm>
            <a:prstGeom prst="rect">
              <a:avLst/>
            </a:prstGeom>
            <a:noFill/>
            <a:ln>
              <a:noFill/>
            </a:ln>
          </p:spPr>
        </p:pic>
      </p:grpSp>
      <p:sp>
        <p:nvSpPr>
          <p:cNvPr id="154" name="Google Shape;154;p1"/>
          <p:cNvSpPr txBox="1"/>
          <p:nvPr/>
        </p:nvSpPr>
        <p:spPr>
          <a:xfrm>
            <a:off x="-206160" y="1513741"/>
            <a:ext cx="9411855" cy="341627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dirty="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lvl="0" algn="ctr">
              <a:buClr>
                <a:srgbClr val="FF0000"/>
              </a:buClr>
              <a:buSzPts val="3200"/>
            </a:pPr>
            <a:r>
              <a:rPr lang="uk-UA" sz="3200" b="1" dirty="0">
                <a:solidFill>
                  <a:srgbClr val="002060"/>
                </a:solidFill>
                <a:latin typeface="Arial" panose="020B0604020202020204" pitchFamily="34" charset="0"/>
                <a:cs typeface="Arial" panose="020B0604020202020204" pitchFamily="34" charset="0"/>
              </a:rPr>
              <a:t>Під час оцінювання навчальних досягнень учнів з ООП варто зважати на рівні підтримки в освітньому процесі у закладах загальної середньої освіти, що визначають особливості проведення поточного та підсумкового </a:t>
            </a:r>
            <a:r>
              <a:rPr lang="uk-UA" sz="3200" b="1" dirty="0" smtClean="0">
                <a:solidFill>
                  <a:srgbClr val="002060"/>
                </a:solidFill>
                <a:latin typeface="Arial" panose="020B0604020202020204" pitchFamily="34" charset="0"/>
                <a:cs typeface="Arial" panose="020B0604020202020204" pitchFamily="34" charset="0"/>
              </a:rPr>
              <a:t>оцінювання.</a:t>
            </a:r>
            <a:endParaRPr sz="3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14972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pic>
        <p:nvPicPr>
          <p:cNvPr id="148" name="Google Shape;148;p1" descr="C:\Documents and Settings\Учитель\Рабочий стол\орнаменти\kir2.png"/>
          <p:cNvPicPr preferRelativeResize="0"/>
          <p:nvPr/>
        </p:nvPicPr>
        <p:blipFill rotWithShape="1">
          <a:blip r:embed="rId3">
            <a:alphaModFix/>
          </a:blip>
          <a:srcRect/>
          <a:stretch/>
        </p:blipFill>
        <p:spPr>
          <a:xfrm>
            <a:off x="1142976" y="0"/>
            <a:ext cx="6668850" cy="1643050"/>
          </a:xfrm>
          <a:prstGeom prst="rect">
            <a:avLst/>
          </a:prstGeom>
          <a:noFill/>
          <a:ln>
            <a:noFill/>
          </a:ln>
        </p:spPr>
      </p:pic>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4">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4">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4">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5">
              <a:alphaModFix/>
            </a:blip>
            <a:srcRect/>
            <a:stretch/>
          </p:blipFill>
          <p:spPr>
            <a:xfrm>
              <a:off x="7858148" y="5765416"/>
              <a:ext cx="1285852" cy="1092584"/>
            </a:xfrm>
            <a:prstGeom prst="rect">
              <a:avLst/>
            </a:prstGeom>
            <a:noFill/>
            <a:ln>
              <a:noFill/>
            </a:ln>
          </p:spPr>
        </p:pic>
      </p:grpSp>
      <p:pic>
        <p:nvPicPr>
          <p:cNvPr id="2" name="Рисунок 1"/>
          <p:cNvPicPr>
            <a:picLocks noChangeAspect="1"/>
          </p:cNvPicPr>
          <p:nvPr/>
        </p:nvPicPr>
        <p:blipFill rotWithShape="1">
          <a:blip r:embed="rId6"/>
          <a:srcRect l="2791" t="16874" r="3023" b="11576"/>
          <a:stretch/>
        </p:blipFill>
        <p:spPr>
          <a:xfrm>
            <a:off x="536115" y="1819263"/>
            <a:ext cx="8233463" cy="3518281"/>
          </a:xfrm>
          <a:prstGeom prst="rect">
            <a:avLst/>
          </a:prstGeom>
        </p:spPr>
      </p:pic>
    </p:spTree>
    <p:extLst>
      <p:ext uri="{BB962C8B-B14F-4D97-AF65-F5344CB8AC3E}">
        <p14:creationId xmlns:p14="http://schemas.microsoft.com/office/powerpoint/2010/main" val="30776819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pic>
        <p:nvPicPr>
          <p:cNvPr id="148" name="Google Shape;148;p1" descr="C:\Documents and Settings\Учитель\Рабочий стол\орнаменти\kir2.png"/>
          <p:cNvPicPr preferRelativeResize="0"/>
          <p:nvPr/>
        </p:nvPicPr>
        <p:blipFill rotWithShape="1">
          <a:blip r:embed="rId3">
            <a:alphaModFix/>
          </a:blip>
          <a:srcRect/>
          <a:stretch/>
        </p:blipFill>
        <p:spPr>
          <a:xfrm>
            <a:off x="1142976" y="0"/>
            <a:ext cx="6668850" cy="1643050"/>
          </a:xfrm>
          <a:prstGeom prst="rect">
            <a:avLst/>
          </a:prstGeom>
          <a:noFill/>
          <a:ln>
            <a:noFill/>
          </a:ln>
        </p:spPr>
      </p:pic>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4">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4">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4">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5">
              <a:alphaModFix/>
            </a:blip>
            <a:srcRect/>
            <a:stretch/>
          </p:blipFill>
          <p:spPr>
            <a:xfrm>
              <a:off x="7858148" y="5765416"/>
              <a:ext cx="1285852" cy="1092584"/>
            </a:xfrm>
            <a:prstGeom prst="rect">
              <a:avLst/>
            </a:prstGeom>
            <a:noFill/>
            <a:ln>
              <a:noFill/>
            </a:ln>
          </p:spPr>
        </p:pic>
      </p:grpSp>
      <p:pic>
        <p:nvPicPr>
          <p:cNvPr id="3" name="Рисунок 2"/>
          <p:cNvPicPr>
            <a:picLocks noChangeAspect="1"/>
          </p:cNvPicPr>
          <p:nvPr/>
        </p:nvPicPr>
        <p:blipFill rotWithShape="1">
          <a:blip r:embed="rId6"/>
          <a:srcRect l="1851" t="17984" r="5000" b="26050"/>
          <a:stretch/>
        </p:blipFill>
        <p:spPr>
          <a:xfrm>
            <a:off x="395287" y="1976425"/>
            <a:ext cx="8481491" cy="2866508"/>
          </a:xfrm>
          <a:prstGeom prst="rect">
            <a:avLst/>
          </a:prstGeom>
        </p:spPr>
      </p:pic>
    </p:spTree>
    <p:extLst>
      <p:ext uri="{BB962C8B-B14F-4D97-AF65-F5344CB8AC3E}">
        <p14:creationId xmlns:p14="http://schemas.microsoft.com/office/powerpoint/2010/main" val="4503617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pic>
        <p:nvPicPr>
          <p:cNvPr id="148" name="Google Shape;148;p1" descr="C:\Documents and Settings\Учитель\Рабочий стол\орнаменти\kir2.png"/>
          <p:cNvPicPr preferRelativeResize="0"/>
          <p:nvPr/>
        </p:nvPicPr>
        <p:blipFill rotWithShape="1">
          <a:blip r:embed="rId3">
            <a:alphaModFix/>
          </a:blip>
          <a:srcRect/>
          <a:stretch/>
        </p:blipFill>
        <p:spPr>
          <a:xfrm>
            <a:off x="1142976" y="0"/>
            <a:ext cx="6668850" cy="1643050"/>
          </a:xfrm>
          <a:prstGeom prst="rect">
            <a:avLst/>
          </a:prstGeom>
          <a:noFill/>
          <a:ln>
            <a:noFill/>
          </a:ln>
        </p:spPr>
      </p:pic>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4">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4">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4">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5">
              <a:alphaModFix/>
            </a:blip>
            <a:srcRect/>
            <a:stretch/>
          </p:blipFill>
          <p:spPr>
            <a:xfrm>
              <a:off x="7858148" y="5765416"/>
              <a:ext cx="1285852" cy="1092584"/>
            </a:xfrm>
            <a:prstGeom prst="rect">
              <a:avLst/>
            </a:prstGeom>
            <a:noFill/>
            <a:ln>
              <a:noFill/>
            </a:ln>
          </p:spPr>
        </p:pic>
      </p:grpSp>
      <p:pic>
        <p:nvPicPr>
          <p:cNvPr id="2" name="Рисунок 1"/>
          <p:cNvPicPr>
            <a:picLocks noChangeAspect="1"/>
          </p:cNvPicPr>
          <p:nvPr/>
        </p:nvPicPr>
        <p:blipFill rotWithShape="1">
          <a:blip r:embed="rId6"/>
          <a:srcRect l="12258" t="16953" r="13549" b="11936"/>
          <a:stretch/>
        </p:blipFill>
        <p:spPr>
          <a:xfrm>
            <a:off x="1142976" y="1675796"/>
            <a:ext cx="7259451" cy="3913791"/>
          </a:xfrm>
          <a:prstGeom prst="rect">
            <a:avLst/>
          </a:prstGeom>
        </p:spPr>
      </p:pic>
    </p:spTree>
    <p:extLst>
      <p:ext uri="{BB962C8B-B14F-4D97-AF65-F5344CB8AC3E}">
        <p14:creationId xmlns:p14="http://schemas.microsoft.com/office/powerpoint/2010/main" val="15582791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pic>
        <p:nvPicPr>
          <p:cNvPr id="2" name="Рисунок 1"/>
          <p:cNvPicPr>
            <a:picLocks noChangeAspect="1"/>
          </p:cNvPicPr>
          <p:nvPr/>
        </p:nvPicPr>
        <p:blipFill rotWithShape="1">
          <a:blip r:embed="rId5"/>
          <a:srcRect l="27857" t="23652" r="29196" b="22698"/>
          <a:stretch/>
        </p:blipFill>
        <p:spPr>
          <a:xfrm>
            <a:off x="926026" y="333375"/>
            <a:ext cx="7289312" cy="5122220"/>
          </a:xfrm>
          <a:prstGeom prst="rect">
            <a:avLst/>
          </a:prstGeom>
        </p:spPr>
      </p:pic>
    </p:spTree>
    <p:extLst>
      <p:ext uri="{BB962C8B-B14F-4D97-AF65-F5344CB8AC3E}">
        <p14:creationId xmlns:p14="http://schemas.microsoft.com/office/powerpoint/2010/main" val="21147486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pic>
        <p:nvPicPr>
          <p:cNvPr id="148" name="Google Shape;148;p1" descr="C:\Documents and Settings\Учитель\Рабочий стол\орнаменти\kir2.png"/>
          <p:cNvPicPr preferRelativeResize="0"/>
          <p:nvPr/>
        </p:nvPicPr>
        <p:blipFill rotWithShape="1">
          <a:blip r:embed="rId3">
            <a:alphaModFix/>
          </a:blip>
          <a:srcRect/>
          <a:stretch/>
        </p:blipFill>
        <p:spPr>
          <a:xfrm>
            <a:off x="1142976" y="0"/>
            <a:ext cx="6668850" cy="1643050"/>
          </a:xfrm>
          <a:prstGeom prst="rect">
            <a:avLst/>
          </a:prstGeom>
          <a:noFill/>
          <a:ln>
            <a:noFill/>
          </a:ln>
        </p:spPr>
      </p:pic>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4">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4">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4">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5">
              <a:alphaModFix/>
            </a:blip>
            <a:srcRect/>
            <a:stretch/>
          </p:blipFill>
          <p:spPr>
            <a:xfrm>
              <a:off x="7858148" y="5765416"/>
              <a:ext cx="1285852" cy="1092584"/>
            </a:xfrm>
            <a:prstGeom prst="rect">
              <a:avLst/>
            </a:prstGeom>
            <a:noFill/>
            <a:ln>
              <a:noFill/>
            </a:ln>
          </p:spPr>
        </p:pic>
      </p:grpSp>
      <p:sp>
        <p:nvSpPr>
          <p:cNvPr id="154" name="Google Shape;154;p1"/>
          <p:cNvSpPr txBox="1"/>
          <p:nvPr/>
        </p:nvSpPr>
        <p:spPr>
          <a:xfrm>
            <a:off x="395287" y="1342311"/>
            <a:ext cx="8277658" cy="424727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dirty="0">
              <a:solidFill>
                <a:srgbClr val="FF0000"/>
              </a:solidFill>
              <a:latin typeface="Monotype Corsiva" panose="03010101010201010101" pitchFamily="66" charset="0"/>
              <a:ea typeface="Calibri"/>
              <a:cs typeface="Calibri"/>
              <a:sym typeface="Calibri"/>
            </a:endParaRPr>
          </a:p>
          <a:p>
            <a:pPr marL="0" marR="0" lvl="0" indent="0" algn="ctr" rtl="0">
              <a:lnSpc>
                <a:spcPct val="100000"/>
              </a:lnSpc>
              <a:spcBef>
                <a:spcPts val="0"/>
              </a:spcBef>
              <a:spcAft>
                <a:spcPts val="0"/>
              </a:spcAft>
              <a:buClr>
                <a:srgbClr val="FF0000"/>
              </a:buClr>
              <a:buSzPts val="3200"/>
              <a:buFont typeface="Calibri"/>
              <a:buNone/>
            </a:pPr>
            <a:endParaRPr lang="uk-UA" sz="800" b="1" i="1" u="none" strike="noStrike" cap="none" dirty="0" smtClean="0">
              <a:solidFill>
                <a:srgbClr val="FF0000"/>
              </a:solidFill>
              <a:latin typeface="Monotype Corsiva" panose="03010101010201010101" pitchFamily="66" charset="0"/>
              <a:ea typeface="Calibri"/>
              <a:cs typeface="Calibri"/>
              <a:sym typeface="Calibri"/>
            </a:endParaRPr>
          </a:p>
          <a:p>
            <a:pPr algn="just"/>
            <a:r>
              <a:rPr lang="uk-UA" sz="2800" b="1" dirty="0" smtClean="0">
                <a:solidFill>
                  <a:srgbClr val="002060"/>
                </a:solidFill>
                <a:latin typeface="Arial" panose="020B0604020202020204" pitchFamily="34" charset="0"/>
                <a:cs typeface="Arial" panose="020B0604020202020204" pitchFamily="34" charset="0"/>
              </a:rPr>
              <a:t>Статтею </a:t>
            </a:r>
            <a:r>
              <a:rPr lang="uk-UA" sz="2800" b="1" dirty="0">
                <a:solidFill>
                  <a:srgbClr val="002060"/>
                </a:solidFill>
                <a:latin typeface="Arial" panose="020B0604020202020204" pitchFamily="34" charset="0"/>
                <a:cs typeface="Arial" panose="020B0604020202020204" pitchFamily="34" charset="0"/>
              </a:rPr>
              <a:t>17 Закону "Про повну загальну середню </a:t>
            </a:r>
            <a:r>
              <a:rPr lang="uk-UA" sz="2800" b="1" dirty="0" smtClean="0">
                <a:solidFill>
                  <a:srgbClr val="002060"/>
                </a:solidFill>
                <a:latin typeface="Arial" panose="020B0604020202020204" pitchFamily="34" charset="0"/>
                <a:cs typeface="Arial" panose="020B0604020202020204" pitchFamily="34" charset="0"/>
              </a:rPr>
              <a:t>освіту" основними </a:t>
            </a:r>
            <a:r>
              <a:rPr lang="uk-UA" sz="2800" b="1" dirty="0">
                <a:solidFill>
                  <a:srgbClr val="002060"/>
                </a:solidFill>
                <a:latin typeface="Arial" panose="020B0604020202020204" pitchFamily="34" charset="0"/>
                <a:cs typeface="Arial" panose="020B0604020202020204" pitchFamily="34" charset="0"/>
              </a:rPr>
              <a:t>видами оцінювання результатів навчання учнів </a:t>
            </a:r>
            <a:r>
              <a:rPr lang="uk-UA" sz="2800" b="1" dirty="0" smtClean="0">
                <a:solidFill>
                  <a:srgbClr val="002060"/>
                </a:solidFill>
                <a:latin typeface="Arial" panose="020B0604020202020204" pitchFamily="34" charset="0"/>
                <a:cs typeface="Arial" panose="020B0604020202020204" pitchFamily="34" charset="0"/>
              </a:rPr>
              <a:t>визначено </a:t>
            </a:r>
            <a:r>
              <a:rPr lang="uk-UA" sz="2800" b="1" dirty="0">
                <a:solidFill>
                  <a:srgbClr val="002060"/>
                </a:solidFill>
                <a:latin typeface="Arial" panose="020B0604020202020204" pitchFamily="34" charset="0"/>
                <a:cs typeface="Arial" panose="020B0604020202020204" pitchFamily="34" charset="0"/>
              </a:rPr>
              <a:t>формувальне, поточне, підсумкове (тематичне, семестрове, річне) оцінювання, державна підсумкова </a:t>
            </a:r>
            <a:r>
              <a:rPr lang="uk-UA" sz="2800" b="1" dirty="0" smtClean="0">
                <a:solidFill>
                  <a:srgbClr val="002060"/>
                </a:solidFill>
                <a:latin typeface="Arial" panose="020B0604020202020204" pitchFamily="34" charset="0"/>
                <a:cs typeface="Arial" panose="020B0604020202020204" pitchFamily="34" charset="0"/>
              </a:rPr>
              <a:t>атестація та </a:t>
            </a:r>
            <a:r>
              <a:rPr lang="uk-UA" sz="2800" b="1" dirty="0">
                <a:solidFill>
                  <a:srgbClr val="002060"/>
                </a:solidFill>
                <a:latin typeface="Arial" panose="020B0604020202020204" pitchFamily="34" charset="0"/>
                <a:cs typeface="Arial" panose="020B0604020202020204" pitchFamily="34" charset="0"/>
              </a:rPr>
              <a:t>зовнішнє незалежне оцінювання.</a:t>
            </a:r>
          </a:p>
          <a:p>
            <a:pPr marL="0" marR="0" lvl="0" indent="0" algn="l" rtl="0">
              <a:lnSpc>
                <a:spcPct val="100000"/>
              </a:lnSpc>
              <a:spcBef>
                <a:spcPts val="0"/>
              </a:spcBef>
              <a:spcAft>
                <a:spcPts val="0"/>
              </a:spcAft>
              <a:buClr>
                <a:schemeClr val="dk1"/>
              </a:buClr>
              <a:buSzPts val="3200"/>
              <a:buFont typeface="Calibri"/>
              <a:buNone/>
            </a:pPr>
            <a:r>
              <a:rPr lang="en-US" sz="3200" b="0" i="0" u="none" strike="noStrike" cap="none" dirty="0">
                <a:solidFill>
                  <a:schemeClr val="dk1"/>
                </a:solidFill>
                <a:latin typeface="Calibri"/>
                <a:ea typeface="Calibri"/>
                <a:cs typeface="Calibri"/>
                <a:sym typeface="Calibri"/>
              </a:rPr>
              <a:t/>
            </a:r>
            <a:br>
              <a:rPr lang="en-US" sz="3200" b="0" i="0" u="none" strike="noStrike" cap="none" dirty="0">
                <a:solidFill>
                  <a:schemeClr val="dk1"/>
                </a:solidFill>
                <a:latin typeface="Calibri"/>
                <a:ea typeface="Calibri"/>
                <a:cs typeface="Calibri"/>
                <a:sym typeface="Calibri"/>
              </a:rPr>
            </a:br>
            <a:endParaRPr dirty="0"/>
          </a:p>
        </p:txBody>
      </p:sp>
    </p:spTree>
    <p:extLst>
      <p:ext uri="{BB962C8B-B14F-4D97-AF65-F5344CB8AC3E}">
        <p14:creationId xmlns:p14="http://schemas.microsoft.com/office/powerpoint/2010/main" val="811448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pic>
        <p:nvPicPr>
          <p:cNvPr id="2" name="Рисунок 1"/>
          <p:cNvPicPr>
            <a:picLocks noChangeAspect="1"/>
          </p:cNvPicPr>
          <p:nvPr/>
        </p:nvPicPr>
        <p:blipFill rotWithShape="1">
          <a:blip r:embed="rId5"/>
          <a:srcRect l="13000" t="20666" r="15000" b="47915"/>
          <a:stretch/>
        </p:blipFill>
        <p:spPr>
          <a:xfrm>
            <a:off x="0" y="1742978"/>
            <a:ext cx="9144000" cy="2465648"/>
          </a:xfrm>
          <a:prstGeom prst="rect">
            <a:avLst/>
          </a:prstGeom>
        </p:spPr>
      </p:pic>
      <p:sp>
        <p:nvSpPr>
          <p:cNvPr id="5" name="Прямокутник 4"/>
          <p:cNvSpPr/>
          <p:nvPr/>
        </p:nvSpPr>
        <p:spPr>
          <a:xfrm>
            <a:off x="301924" y="4384839"/>
            <a:ext cx="8678173" cy="1008675"/>
          </a:xfrm>
          <a:prstGeom prst="rect">
            <a:avLst/>
          </a:prstGeom>
        </p:spPr>
        <p:txBody>
          <a:bodyPr wrap="square">
            <a:spAutoFit/>
          </a:bodyPr>
          <a:lstStyle/>
          <a:p>
            <a:pPr algn="just"/>
            <a:r>
              <a:rPr lang="uk-UA" sz="2000" dirty="0" smtClean="0">
                <a:solidFill>
                  <a:srgbClr val="000000"/>
                </a:solidFill>
                <a:latin typeface="Bookman Old Style" panose="02050604050505020204" pitchFamily="18" charset="0"/>
              </a:rPr>
              <a:t>Учням же воно дає </a:t>
            </a:r>
            <a:r>
              <a:rPr lang="uk-UA" sz="2000" dirty="0">
                <a:solidFill>
                  <a:srgbClr val="000000"/>
                </a:solidFill>
                <a:latin typeface="Bookman Old Style" panose="02050604050505020204" pitchFamily="18" charset="0"/>
              </a:rPr>
              <a:t>можливість  усвідомлювати й відслідковувати особистий прогрес і планувати подальші кроки </a:t>
            </a:r>
            <a:r>
              <a:rPr lang="uk-UA" sz="2000" dirty="0" smtClean="0">
                <a:solidFill>
                  <a:srgbClr val="000000"/>
                </a:solidFill>
                <a:latin typeface="Bookman Old Style" panose="02050604050505020204" pitchFamily="18" charset="0"/>
              </a:rPr>
              <a:t>за </a:t>
            </a:r>
            <a:r>
              <a:rPr lang="uk-UA" sz="2000" dirty="0">
                <a:solidFill>
                  <a:srgbClr val="000000"/>
                </a:solidFill>
                <a:latin typeface="Bookman Old Style" panose="02050604050505020204" pitchFamily="18" charset="0"/>
              </a:rPr>
              <a:t>допомогою учителя.  </a:t>
            </a:r>
            <a:endParaRPr lang="uk-UA" sz="2000" dirty="0">
              <a:latin typeface="Bookman Old Style" panose="02050604050505020204" pitchFamily="18" charset="0"/>
            </a:endParaRPr>
          </a:p>
        </p:txBody>
      </p:sp>
      <p:pic>
        <p:nvPicPr>
          <p:cNvPr id="21" name="Google Shape;148;p1" descr="C:\Documents and Settings\Учитель\Рабочий стол\орнаменти\kir2.png"/>
          <p:cNvPicPr preferRelativeResize="0"/>
          <p:nvPr/>
        </p:nvPicPr>
        <p:blipFill rotWithShape="1">
          <a:blip r:embed="rId6">
            <a:alphaModFix/>
          </a:blip>
          <a:srcRect/>
          <a:stretch/>
        </p:blipFill>
        <p:spPr>
          <a:xfrm>
            <a:off x="1142976" y="0"/>
            <a:ext cx="6668850" cy="1643050"/>
          </a:xfrm>
          <a:prstGeom prst="rect">
            <a:avLst/>
          </a:prstGeom>
          <a:noFill/>
          <a:ln>
            <a:noFill/>
          </a:ln>
        </p:spPr>
      </p:pic>
      <p:pic>
        <p:nvPicPr>
          <p:cNvPr id="11" name="Google Shape;148;p1" descr="C:\Documents and Settings\Учитель\Рабочий стол\орнаменти\kir2.png"/>
          <p:cNvPicPr preferRelativeResize="0"/>
          <p:nvPr/>
        </p:nvPicPr>
        <p:blipFill rotWithShape="1">
          <a:blip r:embed="rId6">
            <a:alphaModFix/>
          </a:blip>
          <a:srcRect/>
          <a:stretch/>
        </p:blipFill>
        <p:spPr>
          <a:xfrm>
            <a:off x="1165343" y="0"/>
            <a:ext cx="6668850" cy="1643050"/>
          </a:xfrm>
          <a:prstGeom prst="rect">
            <a:avLst/>
          </a:prstGeom>
          <a:noFill/>
          <a:ln>
            <a:noFill/>
          </a:ln>
        </p:spPr>
      </p:pic>
    </p:spTree>
    <p:extLst>
      <p:ext uri="{BB962C8B-B14F-4D97-AF65-F5344CB8AC3E}">
        <p14:creationId xmlns:p14="http://schemas.microsoft.com/office/powerpoint/2010/main" val="8149175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pic>
        <p:nvPicPr>
          <p:cNvPr id="21" name="Google Shape;148;p1" descr="C:\Documents and Settings\Учитель\Рабочий стол\орнаменти\kir2.png"/>
          <p:cNvPicPr preferRelativeResize="0"/>
          <p:nvPr/>
        </p:nvPicPr>
        <p:blipFill rotWithShape="1">
          <a:blip r:embed="rId5">
            <a:alphaModFix/>
          </a:blip>
          <a:srcRect/>
          <a:stretch/>
        </p:blipFill>
        <p:spPr>
          <a:xfrm>
            <a:off x="1142976" y="0"/>
            <a:ext cx="6668850" cy="1643050"/>
          </a:xfrm>
          <a:prstGeom prst="rect">
            <a:avLst/>
          </a:prstGeom>
          <a:noFill/>
          <a:ln>
            <a:noFill/>
          </a:ln>
        </p:spPr>
      </p:pic>
      <p:pic>
        <p:nvPicPr>
          <p:cNvPr id="11" name="Google Shape;148;p1" descr="C:\Documents and Settings\Учитель\Рабочий стол\орнаменти\kir2.png"/>
          <p:cNvPicPr preferRelativeResize="0"/>
          <p:nvPr/>
        </p:nvPicPr>
        <p:blipFill rotWithShape="1">
          <a:blip r:embed="rId5">
            <a:alphaModFix/>
          </a:blip>
          <a:srcRect/>
          <a:stretch/>
        </p:blipFill>
        <p:spPr>
          <a:xfrm>
            <a:off x="1165343" y="0"/>
            <a:ext cx="6668850" cy="1643050"/>
          </a:xfrm>
          <a:prstGeom prst="rect">
            <a:avLst/>
          </a:prstGeom>
          <a:noFill/>
          <a:ln>
            <a:noFill/>
          </a:ln>
        </p:spPr>
      </p:pic>
      <p:sp>
        <p:nvSpPr>
          <p:cNvPr id="3" name="Прямокутник 2"/>
          <p:cNvSpPr/>
          <p:nvPr/>
        </p:nvSpPr>
        <p:spPr>
          <a:xfrm>
            <a:off x="175491" y="1643050"/>
            <a:ext cx="8866909" cy="3539430"/>
          </a:xfrm>
          <a:prstGeom prst="rect">
            <a:avLst/>
          </a:prstGeom>
        </p:spPr>
        <p:txBody>
          <a:bodyPr wrap="square">
            <a:spAutoFit/>
          </a:bodyPr>
          <a:lstStyle/>
          <a:p>
            <a:pPr algn="just"/>
            <a:r>
              <a:rPr lang="uk-UA" sz="3200" b="1" dirty="0">
                <a:latin typeface="Arial" panose="020B0604020202020204" pitchFamily="34" charset="0"/>
                <a:cs typeface="Arial" panose="020B0604020202020204" pitchFamily="34" charset="0"/>
              </a:rPr>
              <a:t>Потужним інструментом ефективного формувального оцінювання є </a:t>
            </a:r>
            <a:r>
              <a:rPr lang="uk-UA" sz="3200" b="1" dirty="0">
                <a:solidFill>
                  <a:srgbClr val="FF0000"/>
                </a:solidFill>
                <a:latin typeface="Arial" panose="020B0604020202020204" pitchFamily="34" charset="0"/>
                <a:cs typeface="Arial" panose="020B0604020202020204" pitchFamily="34" charset="0"/>
              </a:rPr>
              <a:t>портфоліо учня. </a:t>
            </a:r>
            <a:r>
              <a:rPr lang="uk-UA" sz="3200" b="1" dirty="0">
                <a:latin typeface="Arial" panose="020B0604020202020204" pitchFamily="34" charset="0"/>
                <a:cs typeface="Arial" panose="020B0604020202020204" pitchFamily="34" charset="0"/>
              </a:rPr>
              <a:t>Воно дозволяє:</a:t>
            </a:r>
          </a:p>
          <a:p>
            <a:pPr algn="just">
              <a:buFont typeface="Arial" panose="020B0604020202020204" pitchFamily="34" charset="0"/>
              <a:buChar char="•"/>
            </a:pPr>
            <a:r>
              <a:rPr lang="uk-UA" sz="3200" b="1" dirty="0">
                <a:solidFill>
                  <a:srgbClr val="00B0F0"/>
                </a:solidFill>
                <a:latin typeface="Arial" panose="020B0604020202020204" pitchFamily="34" charset="0"/>
                <a:cs typeface="Arial" panose="020B0604020202020204" pitchFamily="34" charset="0"/>
              </a:rPr>
              <a:t>Індивідуалізувати оцінювання</a:t>
            </a:r>
            <a:r>
              <a:rPr lang="uk-UA" sz="3200" b="1" dirty="0">
                <a:latin typeface="Arial" panose="020B0604020202020204" pitchFamily="34" charset="0"/>
                <a:cs typeface="Arial" panose="020B0604020202020204" pitchFamily="34" charset="0"/>
              </a:rPr>
              <a:t>;</a:t>
            </a:r>
          </a:p>
          <a:p>
            <a:pPr algn="just">
              <a:buFont typeface="Arial" panose="020B0604020202020204" pitchFamily="34" charset="0"/>
              <a:buChar char="•"/>
            </a:pPr>
            <a:r>
              <a:rPr lang="uk-UA" sz="3200" b="1" dirty="0">
                <a:solidFill>
                  <a:schemeClr val="accent4">
                    <a:lumMod val="75000"/>
                  </a:schemeClr>
                </a:solidFill>
                <a:latin typeface="Arial" panose="020B0604020202020204" pitchFamily="34" charset="0"/>
                <a:cs typeface="Arial" panose="020B0604020202020204" pitchFamily="34" charset="0"/>
              </a:rPr>
              <a:t>Зробити його прозорим</a:t>
            </a:r>
            <a:r>
              <a:rPr lang="uk-UA" sz="3200" b="1" dirty="0">
                <a:latin typeface="Arial" panose="020B0604020202020204" pitchFamily="34" charset="0"/>
                <a:cs typeface="Arial" panose="020B0604020202020204" pitchFamily="34" charset="0"/>
              </a:rPr>
              <a:t>;</a:t>
            </a:r>
          </a:p>
          <a:p>
            <a:pPr algn="just">
              <a:buFont typeface="Arial" panose="020B0604020202020204" pitchFamily="34" charset="0"/>
              <a:buChar char="•"/>
            </a:pPr>
            <a:r>
              <a:rPr lang="uk-UA" sz="3200" b="1" dirty="0">
                <a:solidFill>
                  <a:srgbClr val="7030A0"/>
                </a:solidFill>
                <a:latin typeface="Arial" panose="020B0604020202020204" pitchFamily="34" charset="0"/>
                <a:cs typeface="Arial" panose="020B0604020202020204" pitchFamily="34" charset="0"/>
              </a:rPr>
              <a:t>Стимулювати мотивацію</a:t>
            </a:r>
            <a:r>
              <a:rPr lang="uk-UA" sz="3200" b="1" dirty="0">
                <a:latin typeface="Arial" panose="020B0604020202020204" pitchFamily="34" charset="0"/>
                <a:cs typeface="Arial" panose="020B0604020202020204" pitchFamily="34" charset="0"/>
              </a:rPr>
              <a:t>;</a:t>
            </a:r>
          </a:p>
          <a:p>
            <a:pPr algn="just">
              <a:buFont typeface="Arial" panose="020B0604020202020204" pitchFamily="34" charset="0"/>
              <a:buChar char="•"/>
            </a:pPr>
            <a:r>
              <a:rPr lang="uk-UA" sz="3200" b="1" dirty="0">
                <a:solidFill>
                  <a:srgbClr val="C00000"/>
                </a:solidFill>
                <a:latin typeface="Arial" panose="020B0604020202020204" pitchFamily="34" charset="0"/>
                <a:cs typeface="Arial" panose="020B0604020202020204" pitchFamily="34" charset="0"/>
              </a:rPr>
              <a:t>Підтримувати співпрацю</a:t>
            </a:r>
            <a:r>
              <a:rPr lang="uk-UA" sz="3200" b="1"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8967261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pic>
        <p:nvPicPr>
          <p:cNvPr id="21" name="Google Shape;148;p1" descr="C:\Documents and Settings\Учитель\Рабочий стол\орнаменти\kir2.png"/>
          <p:cNvPicPr preferRelativeResize="0"/>
          <p:nvPr/>
        </p:nvPicPr>
        <p:blipFill rotWithShape="1">
          <a:blip r:embed="rId5">
            <a:alphaModFix/>
          </a:blip>
          <a:srcRect/>
          <a:stretch/>
        </p:blipFill>
        <p:spPr>
          <a:xfrm>
            <a:off x="1142976" y="0"/>
            <a:ext cx="6668850" cy="1643050"/>
          </a:xfrm>
          <a:prstGeom prst="rect">
            <a:avLst/>
          </a:prstGeom>
          <a:noFill/>
          <a:ln>
            <a:noFill/>
          </a:ln>
        </p:spPr>
      </p:pic>
      <p:pic>
        <p:nvPicPr>
          <p:cNvPr id="11" name="Google Shape;148;p1" descr="C:\Documents and Settings\Учитель\Рабочий стол\орнаменти\kir2.png"/>
          <p:cNvPicPr preferRelativeResize="0"/>
          <p:nvPr/>
        </p:nvPicPr>
        <p:blipFill rotWithShape="1">
          <a:blip r:embed="rId5">
            <a:alphaModFix/>
          </a:blip>
          <a:srcRect/>
          <a:stretch/>
        </p:blipFill>
        <p:spPr>
          <a:xfrm>
            <a:off x="1165343" y="0"/>
            <a:ext cx="6668850" cy="1643050"/>
          </a:xfrm>
          <a:prstGeom prst="rect">
            <a:avLst/>
          </a:prstGeom>
          <a:noFill/>
          <a:ln>
            <a:noFill/>
          </a:ln>
        </p:spPr>
      </p:pic>
      <p:pic>
        <p:nvPicPr>
          <p:cNvPr id="3" name="Рисунок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00175" y="1876425"/>
            <a:ext cx="6343650" cy="3105150"/>
          </a:xfrm>
          <a:prstGeom prst="rect">
            <a:avLst/>
          </a:prstGeom>
        </p:spPr>
      </p:pic>
    </p:spTree>
    <p:extLst>
      <p:ext uri="{BB962C8B-B14F-4D97-AF65-F5344CB8AC3E}">
        <p14:creationId xmlns:p14="http://schemas.microsoft.com/office/powerpoint/2010/main" val="28773151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pic>
        <p:nvPicPr>
          <p:cNvPr id="21" name="Google Shape;148;p1" descr="C:\Documents and Settings\Учитель\Рабочий стол\орнаменти\kir2.png"/>
          <p:cNvPicPr preferRelativeResize="0"/>
          <p:nvPr/>
        </p:nvPicPr>
        <p:blipFill rotWithShape="1">
          <a:blip r:embed="rId5">
            <a:alphaModFix/>
          </a:blip>
          <a:srcRect/>
          <a:stretch/>
        </p:blipFill>
        <p:spPr>
          <a:xfrm>
            <a:off x="1142976" y="0"/>
            <a:ext cx="6668850" cy="1643050"/>
          </a:xfrm>
          <a:prstGeom prst="rect">
            <a:avLst/>
          </a:prstGeom>
          <a:noFill/>
          <a:ln>
            <a:noFill/>
          </a:ln>
        </p:spPr>
      </p:pic>
      <p:sp>
        <p:nvSpPr>
          <p:cNvPr id="4" name="Прямокутник 3"/>
          <p:cNvSpPr/>
          <p:nvPr/>
        </p:nvSpPr>
        <p:spPr>
          <a:xfrm>
            <a:off x="448574" y="1643050"/>
            <a:ext cx="8488392" cy="4154984"/>
          </a:xfrm>
          <a:prstGeom prst="rect">
            <a:avLst/>
          </a:prstGeom>
        </p:spPr>
        <p:txBody>
          <a:bodyPr wrap="square">
            <a:spAutoFit/>
          </a:bodyPr>
          <a:lstStyle/>
          <a:p>
            <a:pPr algn="just"/>
            <a:r>
              <a:rPr lang="uk-UA" sz="2400" b="1" dirty="0" smtClean="0">
                <a:solidFill>
                  <a:srgbClr val="C00000"/>
                </a:solidFill>
                <a:latin typeface="Arial" panose="020B0604020202020204" pitchFamily="34" charset="0"/>
                <a:cs typeface="Arial" panose="020B0604020202020204" pitchFamily="34" charset="0"/>
              </a:rPr>
              <a:t>Алгоритм діяльності вчителя щодо організації формувального оцінювання </a:t>
            </a:r>
            <a:r>
              <a:rPr lang="uk-UA" sz="2400" b="1" dirty="0" smtClean="0">
                <a:latin typeface="Arial" panose="020B0604020202020204" pitchFamily="34" charset="0"/>
                <a:cs typeface="Arial" panose="020B0604020202020204" pitchFamily="34" charset="0"/>
              </a:rPr>
              <a:t>можна представити у вигляді такої</a:t>
            </a:r>
            <a:r>
              <a:rPr lang="uk-UA" sz="2400" b="1" dirty="0" smtClean="0">
                <a:solidFill>
                  <a:srgbClr val="C00000"/>
                </a:solidFill>
                <a:latin typeface="Arial" panose="020B0604020202020204" pitchFamily="34" charset="0"/>
                <a:cs typeface="Arial" panose="020B0604020202020204" pitchFamily="34" charset="0"/>
              </a:rPr>
              <a:t> </a:t>
            </a:r>
            <a:r>
              <a:rPr lang="uk-UA" sz="2400" b="1" dirty="0" smtClean="0">
                <a:solidFill>
                  <a:srgbClr val="00B0F0"/>
                </a:solidFill>
                <a:latin typeface="Arial" panose="020B0604020202020204" pitchFamily="34" charset="0"/>
                <a:cs typeface="Arial" panose="020B0604020202020204" pitchFamily="34" charset="0"/>
              </a:rPr>
              <a:t>послідовності дій:</a:t>
            </a:r>
          </a:p>
          <a:p>
            <a:pPr algn="just"/>
            <a:r>
              <a:rPr lang="uk-UA" sz="2400" b="1" dirty="0" smtClean="0">
                <a:solidFill>
                  <a:schemeClr val="accent2">
                    <a:lumMod val="75000"/>
                  </a:schemeClr>
                </a:solidFill>
                <a:latin typeface="Arial" panose="020B0604020202020204" pitchFamily="34" charset="0"/>
                <a:cs typeface="Arial" panose="020B0604020202020204" pitchFamily="34" charset="0"/>
              </a:rPr>
              <a:t>1) навчальні цілі;</a:t>
            </a:r>
          </a:p>
          <a:p>
            <a:pPr algn="just"/>
            <a:r>
              <a:rPr lang="uk-UA" sz="2400" b="1" dirty="0" smtClean="0">
                <a:solidFill>
                  <a:srgbClr val="7030A0"/>
                </a:solidFill>
                <a:latin typeface="Arial" panose="020B0604020202020204" pitchFamily="34" charset="0"/>
                <a:cs typeface="Arial" panose="020B0604020202020204" pitchFamily="34" charset="0"/>
              </a:rPr>
              <a:t>2) знання й розуміння учнями критеріїв оцінювання;</a:t>
            </a:r>
          </a:p>
          <a:p>
            <a:pPr algn="just"/>
            <a:r>
              <a:rPr lang="uk-UA" sz="2400" b="1" dirty="0" smtClean="0">
                <a:solidFill>
                  <a:schemeClr val="accent5">
                    <a:lumMod val="60000"/>
                    <a:lumOff val="40000"/>
                  </a:schemeClr>
                </a:solidFill>
                <a:latin typeface="Arial" panose="020B0604020202020204" pitchFamily="34" charset="0"/>
                <a:cs typeface="Arial" panose="020B0604020202020204" pitchFamily="34" charset="0"/>
              </a:rPr>
              <a:t>3) ефективний зворотний зв’язок; </a:t>
            </a:r>
          </a:p>
          <a:p>
            <a:pPr algn="just"/>
            <a:r>
              <a:rPr lang="uk-UA" sz="2400" b="1" dirty="0" smtClean="0">
                <a:solidFill>
                  <a:srgbClr val="FF0000"/>
                </a:solidFill>
                <a:latin typeface="Arial" panose="020B0604020202020204" pitchFamily="34" charset="0"/>
                <a:cs typeface="Arial" panose="020B0604020202020204" pitchFamily="34" charset="0"/>
              </a:rPr>
              <a:t>4) </a:t>
            </a:r>
            <a:r>
              <a:rPr lang="ru-RU" sz="2400" b="1" dirty="0" err="1" smtClean="0">
                <a:solidFill>
                  <a:srgbClr val="FF0000"/>
                </a:solidFill>
                <a:latin typeface="Arial" panose="020B0604020202020204" pitchFamily="34" charset="0"/>
                <a:cs typeface="Arial" panose="020B0604020202020204" pitchFamily="34" charset="0"/>
              </a:rPr>
              <a:t>забезпечення</a:t>
            </a:r>
            <a:r>
              <a:rPr lang="ru-RU" sz="2400" b="1" dirty="0" smtClean="0">
                <a:solidFill>
                  <a:srgbClr val="FF0000"/>
                </a:solidFill>
                <a:latin typeface="Arial" panose="020B0604020202020204" pitchFamily="34" charset="0"/>
                <a:cs typeface="Arial" panose="020B0604020202020204" pitchFamily="34" charset="0"/>
              </a:rPr>
              <a:t> </a:t>
            </a:r>
            <a:r>
              <a:rPr lang="ru-RU" sz="2400" b="1" dirty="0" err="1">
                <a:solidFill>
                  <a:srgbClr val="FF0000"/>
                </a:solidFill>
                <a:latin typeface="Arial" panose="020B0604020202020204" pitchFamily="34" charset="0"/>
                <a:cs typeface="Arial" panose="020B0604020202020204" pitchFamily="34" charset="0"/>
              </a:rPr>
              <a:t>активної</a:t>
            </a:r>
            <a:r>
              <a:rPr lang="ru-RU" sz="2400" b="1" dirty="0">
                <a:solidFill>
                  <a:srgbClr val="FF0000"/>
                </a:solidFill>
                <a:latin typeface="Arial" panose="020B0604020202020204" pitchFamily="34" charset="0"/>
                <a:cs typeface="Arial" panose="020B0604020202020204" pitchFamily="34" charset="0"/>
              </a:rPr>
              <a:t> </a:t>
            </a:r>
            <a:r>
              <a:rPr lang="ru-RU" sz="2400" b="1" dirty="0" err="1">
                <a:solidFill>
                  <a:srgbClr val="FF0000"/>
                </a:solidFill>
                <a:latin typeface="Arial" panose="020B0604020202020204" pitchFamily="34" charset="0"/>
                <a:cs typeface="Arial" panose="020B0604020202020204" pitchFamily="34" charset="0"/>
              </a:rPr>
              <a:t>участі</a:t>
            </a:r>
            <a:r>
              <a:rPr lang="ru-RU" sz="2400" b="1" dirty="0">
                <a:solidFill>
                  <a:srgbClr val="FF0000"/>
                </a:solidFill>
                <a:latin typeface="Arial" panose="020B0604020202020204" pitchFamily="34" charset="0"/>
                <a:cs typeface="Arial" panose="020B0604020202020204" pitchFamily="34" charset="0"/>
              </a:rPr>
              <a:t> </a:t>
            </a:r>
            <a:r>
              <a:rPr lang="ru-RU" sz="2400" b="1" dirty="0" err="1">
                <a:solidFill>
                  <a:srgbClr val="FF0000"/>
                </a:solidFill>
                <a:latin typeface="Arial" panose="020B0604020202020204" pitchFamily="34" charset="0"/>
                <a:cs typeface="Arial" panose="020B0604020202020204" pitchFamily="34" charset="0"/>
              </a:rPr>
              <a:t>учнів</a:t>
            </a:r>
            <a:r>
              <a:rPr lang="ru-RU" sz="2400" b="1" dirty="0">
                <a:solidFill>
                  <a:srgbClr val="FF0000"/>
                </a:solidFill>
                <a:latin typeface="Arial" panose="020B0604020202020204" pitchFamily="34" charset="0"/>
                <a:cs typeface="Arial" panose="020B0604020202020204" pitchFamily="34" charset="0"/>
              </a:rPr>
              <a:t> у </a:t>
            </a:r>
            <a:r>
              <a:rPr lang="ru-RU" sz="2400" b="1" dirty="0" err="1">
                <a:solidFill>
                  <a:srgbClr val="FF0000"/>
                </a:solidFill>
                <a:latin typeface="Arial" panose="020B0604020202020204" pitchFamily="34" charset="0"/>
                <a:cs typeface="Arial" panose="020B0604020202020204" pitchFamily="34" charset="0"/>
              </a:rPr>
              <a:t>процесі</a:t>
            </a:r>
            <a:r>
              <a:rPr lang="ru-RU" sz="2400" b="1" dirty="0">
                <a:solidFill>
                  <a:srgbClr val="FF0000"/>
                </a:solidFill>
                <a:latin typeface="Arial" panose="020B0604020202020204" pitchFamily="34" charset="0"/>
                <a:cs typeface="Arial" panose="020B0604020202020204" pitchFamily="34" charset="0"/>
              </a:rPr>
              <a:t> </a:t>
            </a:r>
            <a:r>
              <a:rPr lang="ru-RU" sz="2400" b="1" dirty="0" err="1" smtClean="0">
                <a:solidFill>
                  <a:srgbClr val="FF0000"/>
                </a:solidFill>
                <a:latin typeface="Arial" panose="020B0604020202020204" pitchFamily="34" charset="0"/>
                <a:cs typeface="Arial" panose="020B0604020202020204" pitchFamily="34" charset="0"/>
              </a:rPr>
              <a:t>пізнання</a:t>
            </a:r>
            <a:r>
              <a:rPr lang="ru-RU" sz="2400" b="1" dirty="0" smtClean="0">
                <a:solidFill>
                  <a:srgbClr val="FF0000"/>
                </a:solidFill>
                <a:latin typeface="Arial" panose="020B0604020202020204" pitchFamily="34" charset="0"/>
                <a:cs typeface="Arial" panose="020B0604020202020204" pitchFamily="34" charset="0"/>
              </a:rPr>
              <a:t>;</a:t>
            </a:r>
            <a:endParaRPr lang="ru-RU" sz="2400" b="1" dirty="0">
              <a:solidFill>
                <a:srgbClr val="FF0000"/>
              </a:solidFill>
              <a:latin typeface="Arial" panose="020B0604020202020204" pitchFamily="34" charset="0"/>
              <a:cs typeface="Arial" panose="020B0604020202020204" pitchFamily="34" charset="0"/>
            </a:endParaRPr>
          </a:p>
          <a:p>
            <a:pPr algn="just"/>
            <a:r>
              <a:rPr lang="uk-UA" sz="2400" b="1" dirty="0" smtClean="0">
                <a:solidFill>
                  <a:srgbClr val="002060"/>
                </a:solidFill>
                <a:latin typeface="Arial" panose="020B0604020202020204" pitchFamily="34" charset="0"/>
                <a:cs typeface="Arial" panose="020B0604020202020204" pitchFamily="34" charset="0"/>
              </a:rPr>
              <a:t>5) можливість </a:t>
            </a:r>
            <a:r>
              <a:rPr lang="uk-UA" sz="2400" b="1" dirty="0">
                <a:solidFill>
                  <a:srgbClr val="002060"/>
                </a:solidFill>
                <a:latin typeface="Arial" panose="020B0604020202020204" pitchFamily="34" charset="0"/>
                <a:cs typeface="Arial" panose="020B0604020202020204" pitchFamily="34" charset="0"/>
              </a:rPr>
              <a:t>і вміння учнів аналізувати власну діяльність (</a:t>
            </a:r>
            <a:r>
              <a:rPr lang="uk-UA" sz="2400" b="1" dirty="0" smtClean="0">
                <a:solidFill>
                  <a:srgbClr val="002060"/>
                </a:solidFill>
                <a:latin typeface="Arial" panose="020B0604020202020204" pitchFamily="34" charset="0"/>
                <a:cs typeface="Arial" panose="020B0604020202020204" pitchFamily="34" charset="0"/>
              </a:rPr>
              <a:t>рефлексія);</a:t>
            </a:r>
            <a:endParaRPr lang="ru-RU" sz="2400" b="1" dirty="0">
              <a:solidFill>
                <a:srgbClr val="002060"/>
              </a:solidFill>
              <a:latin typeface="Arial" panose="020B0604020202020204" pitchFamily="34" charset="0"/>
              <a:cs typeface="Arial" panose="020B0604020202020204" pitchFamily="34" charset="0"/>
            </a:endParaRPr>
          </a:p>
          <a:p>
            <a:pPr algn="just"/>
            <a:r>
              <a:rPr lang="uk-UA" sz="2400" b="1" dirty="0" smtClean="0">
                <a:solidFill>
                  <a:schemeClr val="accent4"/>
                </a:solidFill>
                <a:latin typeface="Arial" panose="020B0604020202020204" pitchFamily="34" charset="0"/>
                <a:cs typeface="Arial" panose="020B0604020202020204" pitchFamily="34" charset="0"/>
              </a:rPr>
              <a:t>6) коригування </a:t>
            </a:r>
            <a:r>
              <a:rPr lang="uk-UA" sz="2400" b="1" dirty="0">
                <a:solidFill>
                  <a:schemeClr val="accent4"/>
                </a:solidFill>
                <a:latin typeface="Arial" panose="020B0604020202020204" pitchFamily="34" charset="0"/>
                <a:cs typeface="Arial" panose="020B0604020202020204" pitchFamily="34" charset="0"/>
              </a:rPr>
              <a:t>навчання та викладання</a:t>
            </a:r>
          </a:p>
        </p:txBody>
      </p:sp>
    </p:spTree>
    <p:extLst>
      <p:ext uri="{BB962C8B-B14F-4D97-AF65-F5344CB8AC3E}">
        <p14:creationId xmlns:p14="http://schemas.microsoft.com/office/powerpoint/2010/main" val="4722881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r>
              <a:rPr lang="en-US" sz="4400" b="1" i="1" u="none" dirty="0" smtClean="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279535" y="1675317"/>
            <a:ext cx="8576185" cy="2677656"/>
          </a:xfrm>
          <a:prstGeom prst="rect">
            <a:avLst/>
          </a:prstGeom>
        </p:spPr>
        <p:txBody>
          <a:bodyPr wrap="square">
            <a:spAutoFit/>
          </a:bodyPr>
          <a:lstStyle/>
          <a:p>
            <a:pPr algn="just">
              <a:spcAft>
                <a:spcPts val="1000"/>
              </a:spcAft>
            </a:pPr>
            <a:r>
              <a:rPr lang="uk-UA" sz="2400" dirty="0" smtClean="0">
                <a:solidFill>
                  <a:srgbClr val="000000"/>
                </a:solidFill>
                <a:latin typeface="Arial" panose="020B0604020202020204" pitchFamily="34" charset="0"/>
                <a:cs typeface="Arial" panose="020B0604020202020204" pitchFamily="34" charset="0"/>
              </a:rPr>
              <a:t>У </a:t>
            </a:r>
            <a:r>
              <a:rPr lang="uk-UA" sz="2400" dirty="0">
                <a:solidFill>
                  <a:srgbClr val="000000"/>
                </a:solidFill>
                <a:latin typeface="Arial" panose="020B0604020202020204" pitchFamily="34" charset="0"/>
                <a:cs typeface="Arial" panose="020B0604020202020204" pitchFamily="34" charset="0"/>
              </a:rPr>
              <a:t>процесі навчання </a:t>
            </a:r>
            <a:r>
              <a:rPr lang="uk-UA" sz="2400" b="1" dirty="0">
                <a:solidFill>
                  <a:schemeClr val="accent5">
                    <a:lumMod val="75000"/>
                  </a:schemeClr>
                </a:solidFill>
                <a:latin typeface="Arial" panose="020B0604020202020204" pitchFamily="34" charset="0"/>
                <a:cs typeface="Arial" panose="020B0604020202020204" pitchFamily="34" charset="0"/>
              </a:rPr>
              <a:t>об’єктом оцінювання </a:t>
            </a:r>
            <a:r>
              <a:rPr lang="uk-UA" sz="2400" dirty="0">
                <a:solidFill>
                  <a:srgbClr val="000000"/>
                </a:solidFill>
                <a:latin typeface="Arial" panose="020B0604020202020204" pitchFamily="34" charset="0"/>
                <a:cs typeface="Arial" panose="020B0604020202020204" pitchFamily="34" charset="0"/>
              </a:rPr>
              <a:t>є </a:t>
            </a:r>
            <a:r>
              <a:rPr lang="uk-UA" sz="2400" b="1" dirty="0">
                <a:solidFill>
                  <a:schemeClr val="accent6">
                    <a:lumMod val="50000"/>
                  </a:schemeClr>
                </a:solidFill>
                <a:latin typeface="Arial" panose="020B0604020202020204" pitchFamily="34" charset="0"/>
                <a:cs typeface="Arial" panose="020B0604020202020204" pitchFamily="34" charset="0"/>
              </a:rPr>
              <a:t>діяльність учня для досягнення цілей навчання.</a:t>
            </a:r>
            <a:r>
              <a:rPr lang="uk-UA" sz="2400" dirty="0">
                <a:solidFill>
                  <a:srgbClr val="000000"/>
                </a:solidFill>
                <a:latin typeface="Arial" panose="020B0604020202020204" pitchFamily="34" charset="0"/>
                <a:cs typeface="Arial" panose="020B0604020202020204" pitchFamily="34" charset="0"/>
              </a:rPr>
              <a:t> </a:t>
            </a:r>
            <a:r>
              <a:rPr lang="uk-UA" sz="2400" b="1" dirty="0">
                <a:solidFill>
                  <a:srgbClr val="FF0000"/>
                </a:solidFill>
                <a:latin typeface="Arial" panose="020B0604020202020204" pitchFamily="34" charset="0"/>
                <a:cs typeface="Arial" panose="020B0604020202020204" pitchFamily="34" charset="0"/>
              </a:rPr>
              <a:t>Отже, розроблення навчальної цілі є основою всіх видів оцінювання.</a:t>
            </a:r>
            <a:r>
              <a:rPr lang="uk-UA" sz="2400" dirty="0">
                <a:solidFill>
                  <a:srgbClr val="000000"/>
                </a:solidFill>
                <a:latin typeface="Arial" panose="020B0604020202020204" pitchFamily="34" charset="0"/>
                <a:cs typeface="Arial" panose="020B0604020202020204" pitchFamily="34" charset="0"/>
              </a:rPr>
              <a:t> На початковому етапі вчитель розробляє, доводить до відома й обговорює зі школярами цілі уроку. Регулярні обговорення в майбутньому мають перерости у традиційну спільну роботу вчителя з </a:t>
            </a:r>
            <a:r>
              <a:rPr lang="uk-UA" sz="2400" dirty="0" smtClean="0">
                <a:solidFill>
                  <a:srgbClr val="000000"/>
                </a:solidFill>
                <a:latin typeface="Arial" panose="020B0604020202020204" pitchFamily="34" charset="0"/>
                <a:cs typeface="Arial" panose="020B0604020202020204" pitchFamily="34" charset="0"/>
              </a:rPr>
              <a:t>учнями.</a:t>
            </a:r>
            <a:endParaRPr lang="uk-UA" sz="2400" dirty="0">
              <a:solidFill>
                <a:srgbClr val="333333"/>
              </a:solidFill>
              <a:latin typeface="Arial" panose="020B0604020202020204" pitchFamily="34" charset="0"/>
              <a:cs typeface="Arial" panose="020B0604020202020204" pitchFamily="34" charset="0"/>
            </a:endParaRPr>
          </a:p>
        </p:txBody>
      </p:sp>
      <p:sp>
        <p:nvSpPr>
          <p:cNvPr id="6" name="TextBox 5"/>
          <p:cNvSpPr txBox="1"/>
          <p:nvPr/>
        </p:nvSpPr>
        <p:spPr>
          <a:xfrm>
            <a:off x="4666891" y="742736"/>
            <a:ext cx="3721698" cy="523220"/>
          </a:xfrm>
          <a:prstGeom prst="rect">
            <a:avLst/>
          </a:prstGeom>
          <a:noFill/>
        </p:spPr>
        <p:txBody>
          <a:bodyPr wrap="square" rtlCol="0">
            <a:spAutoFit/>
          </a:bodyPr>
          <a:lstStyle/>
          <a:p>
            <a:pPr algn="ctr">
              <a:spcAft>
                <a:spcPts val="1000"/>
              </a:spcAft>
            </a:pPr>
            <a:r>
              <a:rPr lang="uk-UA" sz="2800" b="1" dirty="0" smtClean="0">
                <a:solidFill>
                  <a:srgbClr val="00B050"/>
                </a:solidFill>
                <a:latin typeface="Arial" panose="020B0604020202020204" pitchFamily="34" charset="0"/>
                <a:cs typeface="Arial" panose="020B0604020202020204" pitchFamily="34" charset="0"/>
              </a:rPr>
              <a:t>1. НАВЧАЛЬНІ ЦІЛІ</a:t>
            </a:r>
            <a:r>
              <a:rPr lang="uk-UA" sz="2800" dirty="0" smtClean="0">
                <a:solidFill>
                  <a:srgbClr val="00B050"/>
                </a:solidFill>
                <a:latin typeface="Arial" panose="020B0604020202020204" pitchFamily="34" charset="0"/>
                <a:cs typeface="Arial" panose="020B0604020202020204" pitchFamily="34" charset="0"/>
              </a:rPr>
              <a:t>. </a:t>
            </a:r>
            <a:endParaRPr lang="uk-UA" sz="28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36822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r>
              <a:rPr lang="en-US" sz="4400" b="1" i="1" u="none" dirty="0" smtClean="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567815" y="1537294"/>
            <a:ext cx="8576185" cy="5242461"/>
          </a:xfrm>
          <a:prstGeom prst="rect">
            <a:avLst/>
          </a:prstGeom>
        </p:spPr>
        <p:txBody>
          <a:bodyPr wrap="square">
            <a:spAutoFit/>
          </a:bodyPr>
          <a:lstStyle/>
          <a:p>
            <a:pPr algn="just">
              <a:spcAft>
                <a:spcPts val="1000"/>
              </a:spcAft>
            </a:pPr>
            <a:r>
              <a:rPr lang="uk-UA" sz="2800" b="1" dirty="0">
                <a:solidFill>
                  <a:srgbClr val="002060"/>
                </a:solidFill>
                <a:latin typeface="Arial" panose="020B0604020202020204" pitchFamily="34" charset="0"/>
                <a:cs typeface="Arial" panose="020B0604020202020204" pitchFamily="34" charset="0"/>
              </a:rPr>
              <a:t>Оцінювання може виміряти, на якому рівні досягнута ціль, тому ціль повинна бути:</a:t>
            </a:r>
          </a:p>
          <a:p>
            <a:pPr marL="342900" indent="-342900" algn="just">
              <a:spcAft>
                <a:spcPts val="1000"/>
              </a:spcAft>
              <a:buFontTx/>
              <a:buChar char="-"/>
            </a:pPr>
            <a:r>
              <a:rPr lang="uk-UA" sz="2800" b="1" dirty="0">
                <a:solidFill>
                  <a:srgbClr val="002060"/>
                </a:solidFill>
                <a:latin typeface="Arial" panose="020B0604020202020204" pitchFamily="34" charset="0"/>
                <a:cs typeface="Arial" panose="020B0604020202020204" pitchFamily="34" charset="0"/>
              </a:rPr>
              <a:t>вимірюваною;</a:t>
            </a:r>
          </a:p>
          <a:p>
            <a:pPr marL="342900" indent="-342900" algn="just">
              <a:spcAft>
                <a:spcPts val="1000"/>
              </a:spcAft>
              <a:buFontTx/>
              <a:buChar char="-"/>
            </a:pPr>
            <a:r>
              <a:rPr lang="uk-UA" sz="2800" b="1" dirty="0">
                <a:solidFill>
                  <a:srgbClr val="002060"/>
                </a:solidFill>
                <a:latin typeface="Arial" panose="020B0604020202020204" pitchFamily="34" charset="0"/>
                <a:cs typeface="Arial" panose="020B0604020202020204" pitchFamily="34" charset="0"/>
              </a:rPr>
              <a:t>досяжною;</a:t>
            </a:r>
          </a:p>
          <a:p>
            <a:pPr marL="342900" indent="-342900" algn="just">
              <a:spcAft>
                <a:spcPts val="1000"/>
              </a:spcAft>
              <a:buFontTx/>
              <a:buChar char="-"/>
            </a:pPr>
            <a:r>
              <a:rPr lang="uk-UA" sz="2800" b="1" dirty="0">
                <a:solidFill>
                  <a:srgbClr val="002060"/>
                </a:solidFill>
                <a:latin typeface="Arial" panose="020B0604020202020204" pitchFamily="34" charset="0"/>
                <a:cs typeface="Arial" panose="020B0604020202020204" pitchFamily="34" charset="0"/>
              </a:rPr>
              <a:t>конкретною;</a:t>
            </a:r>
          </a:p>
          <a:p>
            <a:pPr marL="342900" indent="-342900" algn="just">
              <a:spcAft>
                <a:spcPts val="1000"/>
              </a:spcAft>
              <a:buFontTx/>
              <a:buChar char="-"/>
            </a:pPr>
            <a:r>
              <a:rPr lang="uk-UA" sz="2800" b="1" dirty="0">
                <a:solidFill>
                  <a:srgbClr val="002060"/>
                </a:solidFill>
                <a:latin typeface="Arial" panose="020B0604020202020204" pitchFamily="34" charset="0"/>
                <a:cs typeface="Arial" panose="020B0604020202020204" pitchFamily="34" charset="0"/>
              </a:rPr>
              <a:t>актуальною;</a:t>
            </a:r>
          </a:p>
          <a:p>
            <a:pPr marL="342900" indent="-342900" algn="just">
              <a:spcAft>
                <a:spcPts val="1000"/>
              </a:spcAft>
              <a:buFontTx/>
              <a:buChar char="-"/>
            </a:pPr>
            <a:r>
              <a:rPr lang="uk-UA" sz="2800" b="1" dirty="0">
                <a:solidFill>
                  <a:srgbClr val="002060"/>
                </a:solidFill>
                <a:latin typeface="Arial" panose="020B0604020202020204" pitchFamily="34" charset="0"/>
                <a:cs typeface="Arial" panose="020B0604020202020204" pitchFamily="34" charset="0"/>
              </a:rPr>
              <a:t>обмеженою в часі</a:t>
            </a:r>
          </a:p>
          <a:p>
            <a:pPr marL="342900" indent="-342900" algn="just">
              <a:spcAft>
                <a:spcPts val="1000"/>
              </a:spcAft>
              <a:buFontTx/>
              <a:buChar char="-"/>
            </a:pPr>
            <a:endParaRPr lang="uk-UA" sz="2400" b="1" dirty="0" smtClean="0">
              <a:solidFill>
                <a:srgbClr val="333333"/>
              </a:solidFill>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smtClean="0">
              <a:solidFill>
                <a:srgbClr val="333333"/>
              </a:solidFill>
              <a:effectLst/>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a:solidFill>
                <a:srgbClr val="333333"/>
              </a:solidFill>
              <a:effectLst/>
              <a:latin typeface="Arial" panose="020B0604020202020204" pitchFamily="34" charset="0"/>
              <a:cs typeface="Arial" panose="020B0604020202020204" pitchFamily="34" charset="0"/>
            </a:endParaRPr>
          </a:p>
        </p:txBody>
      </p:sp>
      <p:sp>
        <p:nvSpPr>
          <p:cNvPr id="6" name="TextBox 5"/>
          <p:cNvSpPr txBox="1"/>
          <p:nvPr/>
        </p:nvSpPr>
        <p:spPr>
          <a:xfrm>
            <a:off x="4666891" y="742736"/>
            <a:ext cx="3721698" cy="523220"/>
          </a:xfrm>
          <a:prstGeom prst="rect">
            <a:avLst/>
          </a:prstGeom>
          <a:noFill/>
        </p:spPr>
        <p:txBody>
          <a:bodyPr wrap="square" rtlCol="0">
            <a:spAutoFit/>
          </a:bodyPr>
          <a:lstStyle/>
          <a:p>
            <a:pPr algn="ctr">
              <a:spcAft>
                <a:spcPts val="1000"/>
              </a:spcAft>
            </a:pPr>
            <a:r>
              <a:rPr lang="uk-UA" sz="2800" b="1" dirty="0" smtClean="0">
                <a:solidFill>
                  <a:srgbClr val="00B050"/>
                </a:solidFill>
                <a:latin typeface="Arial" panose="020B0604020202020204" pitchFamily="34" charset="0"/>
                <a:cs typeface="Arial" panose="020B0604020202020204" pitchFamily="34" charset="0"/>
              </a:rPr>
              <a:t>1. НАВЧАЛЬНІ ЦІЛІ</a:t>
            </a:r>
            <a:r>
              <a:rPr lang="uk-UA" sz="2800" dirty="0" smtClean="0">
                <a:solidFill>
                  <a:srgbClr val="00B050"/>
                </a:solidFill>
                <a:latin typeface="Arial" panose="020B0604020202020204" pitchFamily="34" charset="0"/>
                <a:cs typeface="Arial" panose="020B0604020202020204" pitchFamily="34" charset="0"/>
              </a:rPr>
              <a:t>. </a:t>
            </a:r>
            <a:endParaRPr lang="uk-UA" sz="28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48821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t>
            </a:r>
            <a:r>
              <a:rPr lang="en-US" sz="4400" b="1" i="1" u="none" dirty="0" smtClean="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sz="2000" dirty="0">
              <a:latin typeface="Arial" panose="020B0604020202020204" pitchFamily="34" charset="0"/>
              <a:cs typeface="Arial" panose="020B0604020202020204" pitchFamily="34" charset="0"/>
            </a:endParaRPr>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567815" y="1537294"/>
            <a:ext cx="8576185" cy="1456809"/>
          </a:xfrm>
          <a:prstGeom prst="rect">
            <a:avLst/>
          </a:prstGeom>
        </p:spPr>
        <p:txBody>
          <a:bodyPr wrap="square">
            <a:spAutoFit/>
          </a:bodyPr>
          <a:lstStyle/>
          <a:p>
            <a:pPr algn="just">
              <a:spcAft>
                <a:spcPts val="1000"/>
              </a:spcAft>
            </a:pPr>
            <a:endParaRPr lang="uk-UA" sz="2400" b="1" dirty="0" smtClean="0">
              <a:solidFill>
                <a:srgbClr val="333333"/>
              </a:solidFill>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smtClean="0">
              <a:solidFill>
                <a:srgbClr val="333333"/>
              </a:solidFill>
              <a:effectLst/>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a:solidFill>
                <a:srgbClr val="333333"/>
              </a:solidFill>
              <a:effectLst/>
              <a:latin typeface="Arial" panose="020B0604020202020204" pitchFamily="34" charset="0"/>
              <a:cs typeface="Arial" panose="020B0604020202020204" pitchFamily="34" charset="0"/>
            </a:endParaRPr>
          </a:p>
        </p:txBody>
      </p:sp>
      <p:sp>
        <p:nvSpPr>
          <p:cNvPr id="6" name="TextBox 5"/>
          <p:cNvSpPr txBox="1"/>
          <p:nvPr/>
        </p:nvSpPr>
        <p:spPr>
          <a:xfrm>
            <a:off x="4676127" y="751356"/>
            <a:ext cx="3721698" cy="523220"/>
          </a:xfrm>
          <a:prstGeom prst="rect">
            <a:avLst/>
          </a:prstGeom>
          <a:noFill/>
        </p:spPr>
        <p:txBody>
          <a:bodyPr wrap="square" rtlCol="0">
            <a:spAutoFit/>
          </a:bodyPr>
          <a:lstStyle/>
          <a:p>
            <a:pPr algn="ctr">
              <a:spcAft>
                <a:spcPts val="1000"/>
              </a:spcAft>
            </a:pPr>
            <a:r>
              <a:rPr lang="uk-UA" sz="2800" b="1" dirty="0" smtClean="0">
                <a:solidFill>
                  <a:srgbClr val="00B050"/>
                </a:solidFill>
                <a:latin typeface="Arial" panose="020B0604020202020204" pitchFamily="34" charset="0"/>
                <a:cs typeface="Arial" panose="020B0604020202020204" pitchFamily="34" charset="0"/>
              </a:rPr>
              <a:t>1. НАВЧАЛЬНІ ЦІЛІ</a:t>
            </a:r>
            <a:r>
              <a:rPr lang="uk-UA" sz="2800" dirty="0" smtClean="0">
                <a:solidFill>
                  <a:srgbClr val="00B050"/>
                </a:solidFill>
                <a:latin typeface="Arial" panose="020B0604020202020204" pitchFamily="34" charset="0"/>
                <a:cs typeface="Arial" panose="020B0604020202020204" pitchFamily="34" charset="0"/>
              </a:rPr>
              <a:t>. </a:t>
            </a:r>
            <a:endParaRPr lang="uk-UA" sz="2800" dirty="0">
              <a:solidFill>
                <a:srgbClr val="00B050"/>
              </a:solidFill>
              <a:latin typeface="Arial" panose="020B0604020202020204" pitchFamily="34" charset="0"/>
              <a:cs typeface="Arial" panose="020B0604020202020204" pitchFamily="34" charset="0"/>
            </a:endParaRPr>
          </a:p>
        </p:txBody>
      </p:sp>
      <p:sp>
        <p:nvSpPr>
          <p:cNvPr id="4" name="TextBox 3"/>
          <p:cNvSpPr txBox="1"/>
          <p:nvPr/>
        </p:nvSpPr>
        <p:spPr>
          <a:xfrm>
            <a:off x="286327" y="1594201"/>
            <a:ext cx="8626763" cy="369332"/>
          </a:xfrm>
          <a:prstGeom prst="rect">
            <a:avLst/>
          </a:prstGeom>
          <a:noFill/>
        </p:spPr>
        <p:txBody>
          <a:bodyPr wrap="square" rtlCol="0">
            <a:spAutoFit/>
          </a:bodyPr>
          <a:lstStyle/>
          <a:p>
            <a:pPr algn="ctr"/>
            <a:r>
              <a:rPr lang="uk-UA" b="1" dirty="0" smtClean="0">
                <a:solidFill>
                  <a:srgbClr val="FF0000"/>
                </a:solidFill>
                <a:latin typeface="Arial Black" panose="020B0A04020102020204" pitchFamily="34" charset="0"/>
              </a:rPr>
              <a:t>НОВІ ПІДХОДИ В ОЦІНЮВАННІ УЧНІВ З ООП</a:t>
            </a:r>
            <a:endParaRPr lang="uk-UA" b="1" dirty="0">
              <a:solidFill>
                <a:srgbClr val="FF0000"/>
              </a:solidFill>
              <a:latin typeface="Arial Black" panose="020B0A04020102020204" pitchFamily="34" charset="0"/>
            </a:endParaRPr>
          </a:p>
        </p:txBody>
      </p:sp>
      <p:sp>
        <p:nvSpPr>
          <p:cNvPr id="5" name="Прямокутник 4"/>
          <p:cNvSpPr/>
          <p:nvPr/>
        </p:nvSpPr>
        <p:spPr>
          <a:xfrm>
            <a:off x="457566" y="2197593"/>
            <a:ext cx="8301104" cy="646331"/>
          </a:xfrm>
          <a:prstGeom prst="rect">
            <a:avLst/>
          </a:prstGeom>
        </p:spPr>
        <p:txBody>
          <a:bodyPr wrap="square">
            <a:spAutoFit/>
          </a:bodyPr>
          <a:lstStyle/>
          <a:p>
            <a:pPr algn="just"/>
            <a:r>
              <a:rPr lang="uk-UA" b="1" dirty="0" smtClean="0">
                <a:solidFill>
                  <a:srgbClr val="002060"/>
                </a:solidFill>
              </a:rPr>
              <a:t>Ознайомити педагогічних працівників із підходами до оцінювання учнів з ООП відповідно до оновлених нормативно-правових документів</a:t>
            </a:r>
            <a:endParaRPr lang="uk-UA" b="1" dirty="0">
              <a:solidFill>
                <a:srgbClr val="002060"/>
              </a:solidFill>
            </a:endParaRPr>
          </a:p>
        </p:txBody>
      </p:sp>
      <p:sp>
        <p:nvSpPr>
          <p:cNvPr id="7" name="Прямокутник 6"/>
          <p:cNvSpPr/>
          <p:nvPr/>
        </p:nvSpPr>
        <p:spPr>
          <a:xfrm>
            <a:off x="165604" y="3126002"/>
            <a:ext cx="8668327" cy="1477328"/>
          </a:xfrm>
          <a:prstGeom prst="rect">
            <a:avLst/>
          </a:prstGeom>
        </p:spPr>
        <p:txBody>
          <a:bodyPr wrap="square">
            <a:spAutoFit/>
          </a:bodyPr>
          <a:lstStyle/>
          <a:p>
            <a:r>
              <a:rPr lang="uk-UA" b="1" dirty="0">
                <a:solidFill>
                  <a:schemeClr val="accent5">
                    <a:lumMod val="75000"/>
                  </a:schemeClr>
                </a:solidFill>
              </a:rPr>
              <a:t>Після завершення </a:t>
            </a:r>
            <a:r>
              <a:rPr lang="uk-UA" b="1" dirty="0" smtClean="0">
                <a:solidFill>
                  <a:schemeClr val="accent5">
                    <a:lumMod val="75000"/>
                  </a:schemeClr>
                </a:solidFill>
              </a:rPr>
              <a:t>заходу педпрацівники </a:t>
            </a:r>
            <a:r>
              <a:rPr lang="uk-UA" b="1" dirty="0">
                <a:solidFill>
                  <a:schemeClr val="accent5">
                    <a:lumMod val="75000"/>
                  </a:schemeClr>
                </a:solidFill>
              </a:rPr>
              <a:t>зможуть:</a:t>
            </a:r>
            <a:endParaRPr lang="uk-UA" dirty="0">
              <a:solidFill>
                <a:schemeClr val="accent5">
                  <a:lumMod val="75000"/>
                </a:schemeClr>
              </a:solidFill>
            </a:endParaRPr>
          </a:p>
          <a:p>
            <a:pPr algn="just">
              <a:buFont typeface="Arial" panose="020B0604020202020204" pitchFamily="34" charset="0"/>
              <a:buChar char="•"/>
            </a:pPr>
            <a:r>
              <a:rPr lang="uk-UA" b="1" dirty="0" smtClean="0">
                <a:solidFill>
                  <a:schemeClr val="accent5">
                    <a:lumMod val="75000"/>
                  </a:schemeClr>
                </a:solidFill>
              </a:rPr>
              <a:t>використовувати</a:t>
            </a:r>
            <a:r>
              <a:rPr lang="uk-UA" dirty="0" smtClean="0">
                <a:solidFill>
                  <a:schemeClr val="accent5">
                    <a:lumMod val="75000"/>
                  </a:schemeClr>
                </a:solidFill>
              </a:rPr>
              <a:t> різні прийоми формувального оцінювання під час роботи в інклюзивних класах;</a:t>
            </a:r>
            <a:endParaRPr lang="uk-UA" dirty="0">
              <a:solidFill>
                <a:schemeClr val="accent5">
                  <a:lumMod val="75000"/>
                </a:schemeClr>
              </a:solidFill>
            </a:endParaRPr>
          </a:p>
          <a:p>
            <a:pPr algn="just">
              <a:buFont typeface="Arial" panose="020B0604020202020204" pitchFamily="34" charset="0"/>
              <a:buChar char="•"/>
            </a:pPr>
            <a:r>
              <a:rPr lang="ru-RU" b="1" dirty="0" err="1" smtClean="0">
                <a:solidFill>
                  <a:schemeClr val="accent5">
                    <a:lumMod val="75000"/>
                  </a:schemeClr>
                </a:solidFill>
              </a:rPr>
              <a:t>вибирати</a:t>
            </a:r>
            <a:r>
              <a:rPr lang="ru-RU" dirty="0" smtClean="0">
                <a:solidFill>
                  <a:schemeClr val="accent5">
                    <a:lumMod val="75000"/>
                  </a:schemeClr>
                </a:solidFill>
              </a:rPr>
              <a:t> </a:t>
            </a:r>
            <a:r>
              <a:rPr lang="ru-RU" dirty="0" err="1">
                <a:solidFill>
                  <a:schemeClr val="accent5">
                    <a:lumMod val="75000"/>
                  </a:schemeClr>
                </a:solidFill>
              </a:rPr>
              <a:t>відповідні</a:t>
            </a:r>
            <a:r>
              <a:rPr lang="ru-RU" dirty="0">
                <a:solidFill>
                  <a:schemeClr val="accent5">
                    <a:lumMod val="75000"/>
                  </a:schemeClr>
                </a:solidFill>
              </a:rPr>
              <a:t> </a:t>
            </a:r>
            <a:r>
              <a:rPr lang="ru-RU" dirty="0" err="1">
                <a:solidFill>
                  <a:schemeClr val="accent5">
                    <a:lumMod val="75000"/>
                  </a:schemeClr>
                </a:solidFill>
              </a:rPr>
              <a:t>інструменти</a:t>
            </a:r>
            <a:r>
              <a:rPr lang="ru-RU" dirty="0">
                <a:solidFill>
                  <a:schemeClr val="accent5">
                    <a:lumMod val="75000"/>
                  </a:schemeClr>
                </a:solidFill>
              </a:rPr>
              <a:t> </a:t>
            </a:r>
            <a:r>
              <a:rPr lang="ru-RU" dirty="0" err="1">
                <a:solidFill>
                  <a:schemeClr val="accent5">
                    <a:lumMod val="75000"/>
                  </a:schemeClr>
                </a:solidFill>
              </a:rPr>
              <a:t>оцінювання</a:t>
            </a:r>
            <a:r>
              <a:rPr lang="ru-RU" dirty="0">
                <a:solidFill>
                  <a:schemeClr val="accent5">
                    <a:lumMod val="75000"/>
                  </a:schemeClr>
                </a:solidFill>
              </a:rPr>
              <a:t> для </a:t>
            </a:r>
            <a:r>
              <a:rPr lang="ru-RU" dirty="0" err="1">
                <a:solidFill>
                  <a:schemeClr val="accent5">
                    <a:lumMod val="75000"/>
                  </a:schemeClr>
                </a:solidFill>
              </a:rPr>
              <a:t>різних</a:t>
            </a:r>
            <a:r>
              <a:rPr lang="ru-RU" dirty="0">
                <a:solidFill>
                  <a:schemeClr val="accent5">
                    <a:lumMod val="75000"/>
                  </a:schemeClr>
                </a:solidFill>
              </a:rPr>
              <a:t> </a:t>
            </a:r>
            <a:r>
              <a:rPr lang="ru-RU" dirty="0" err="1">
                <a:solidFill>
                  <a:schemeClr val="accent5">
                    <a:lumMod val="75000"/>
                  </a:schemeClr>
                </a:solidFill>
              </a:rPr>
              <a:t>типів</a:t>
            </a:r>
            <a:r>
              <a:rPr lang="ru-RU" dirty="0">
                <a:solidFill>
                  <a:schemeClr val="accent5">
                    <a:lumMod val="75000"/>
                  </a:schemeClr>
                </a:solidFill>
              </a:rPr>
              <a:t> </a:t>
            </a:r>
            <a:r>
              <a:rPr lang="ru-RU" dirty="0" err="1">
                <a:solidFill>
                  <a:schemeClr val="accent5">
                    <a:lumMod val="75000"/>
                  </a:schemeClr>
                </a:solidFill>
              </a:rPr>
              <a:t>завдань</a:t>
            </a:r>
            <a:r>
              <a:rPr lang="ru-RU" dirty="0">
                <a:solidFill>
                  <a:schemeClr val="accent5">
                    <a:lumMod val="75000"/>
                  </a:schemeClr>
                </a:solidFill>
              </a:rPr>
              <a:t> та </a:t>
            </a:r>
            <a:r>
              <a:rPr lang="ru-RU" dirty="0" err="1">
                <a:solidFill>
                  <a:schemeClr val="accent5">
                    <a:lumMod val="75000"/>
                  </a:schemeClr>
                </a:solidFill>
              </a:rPr>
              <a:t>навчальних</a:t>
            </a:r>
            <a:r>
              <a:rPr lang="ru-RU" dirty="0">
                <a:solidFill>
                  <a:schemeClr val="accent5">
                    <a:lumMod val="75000"/>
                  </a:schemeClr>
                </a:solidFill>
              </a:rPr>
              <a:t> </a:t>
            </a:r>
            <a:r>
              <a:rPr lang="ru-RU" dirty="0" err="1" smtClean="0">
                <a:solidFill>
                  <a:schemeClr val="accent5">
                    <a:lumMod val="75000"/>
                  </a:schemeClr>
                </a:solidFill>
              </a:rPr>
              <a:t>досягнень</a:t>
            </a:r>
            <a:r>
              <a:rPr lang="ru-RU" dirty="0" smtClean="0">
                <a:solidFill>
                  <a:schemeClr val="accent5">
                    <a:lumMod val="75000"/>
                  </a:schemeClr>
                </a:solidFill>
              </a:rPr>
              <a:t> </a:t>
            </a:r>
            <a:r>
              <a:rPr lang="ru-RU" dirty="0" err="1" smtClean="0">
                <a:solidFill>
                  <a:schemeClr val="accent5">
                    <a:lumMod val="75000"/>
                  </a:schemeClr>
                </a:solidFill>
              </a:rPr>
              <a:t>учнів</a:t>
            </a:r>
            <a:r>
              <a:rPr lang="ru-RU" dirty="0" smtClean="0">
                <a:solidFill>
                  <a:schemeClr val="accent5">
                    <a:lumMod val="75000"/>
                  </a:schemeClr>
                </a:solidFill>
              </a:rPr>
              <a:t> з ООП</a:t>
            </a:r>
            <a:endParaRPr lang="uk-UA" dirty="0">
              <a:solidFill>
                <a:schemeClr val="accent5">
                  <a:lumMod val="75000"/>
                </a:schemeClr>
              </a:solidFill>
            </a:endParaRPr>
          </a:p>
        </p:txBody>
      </p:sp>
    </p:spTree>
    <p:extLst>
      <p:ext uri="{BB962C8B-B14F-4D97-AF65-F5344CB8AC3E}">
        <p14:creationId xmlns:p14="http://schemas.microsoft.com/office/powerpoint/2010/main" val="2945713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t>
            </a:r>
            <a:r>
              <a:rPr lang="en-US" sz="4400" b="1" i="1" u="none" dirty="0" smtClean="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sz="2000" dirty="0">
              <a:latin typeface="Arial" panose="020B0604020202020204" pitchFamily="34" charset="0"/>
              <a:cs typeface="Arial" panose="020B0604020202020204" pitchFamily="34" charset="0"/>
            </a:endParaRPr>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567815" y="1537294"/>
            <a:ext cx="8576185" cy="1456809"/>
          </a:xfrm>
          <a:prstGeom prst="rect">
            <a:avLst/>
          </a:prstGeom>
        </p:spPr>
        <p:txBody>
          <a:bodyPr wrap="square">
            <a:spAutoFit/>
          </a:bodyPr>
          <a:lstStyle/>
          <a:p>
            <a:pPr algn="just">
              <a:spcAft>
                <a:spcPts val="1000"/>
              </a:spcAft>
            </a:pPr>
            <a:endParaRPr lang="uk-UA" sz="2400" b="1" dirty="0" smtClean="0">
              <a:solidFill>
                <a:srgbClr val="333333"/>
              </a:solidFill>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smtClean="0">
              <a:solidFill>
                <a:srgbClr val="333333"/>
              </a:solidFill>
              <a:effectLst/>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a:solidFill>
                <a:srgbClr val="333333"/>
              </a:solidFill>
              <a:effectLst/>
              <a:latin typeface="Arial" panose="020B0604020202020204" pitchFamily="34" charset="0"/>
              <a:cs typeface="Arial" panose="020B0604020202020204" pitchFamily="34" charset="0"/>
            </a:endParaRPr>
          </a:p>
        </p:txBody>
      </p:sp>
      <p:sp>
        <p:nvSpPr>
          <p:cNvPr id="6" name="TextBox 5"/>
          <p:cNvSpPr txBox="1"/>
          <p:nvPr/>
        </p:nvSpPr>
        <p:spPr>
          <a:xfrm>
            <a:off x="4711651" y="742736"/>
            <a:ext cx="3721698" cy="523220"/>
          </a:xfrm>
          <a:prstGeom prst="rect">
            <a:avLst/>
          </a:prstGeom>
          <a:noFill/>
        </p:spPr>
        <p:txBody>
          <a:bodyPr wrap="square" rtlCol="0">
            <a:spAutoFit/>
          </a:bodyPr>
          <a:lstStyle/>
          <a:p>
            <a:pPr algn="ctr">
              <a:spcAft>
                <a:spcPts val="1000"/>
              </a:spcAft>
            </a:pPr>
            <a:r>
              <a:rPr lang="uk-UA" sz="2800" b="1" dirty="0" smtClean="0">
                <a:solidFill>
                  <a:srgbClr val="00B050"/>
                </a:solidFill>
                <a:latin typeface="Arial" panose="020B0604020202020204" pitchFamily="34" charset="0"/>
                <a:cs typeface="Arial" panose="020B0604020202020204" pitchFamily="34" charset="0"/>
              </a:rPr>
              <a:t>1. НАВЧАЛЬНІ ЦІЛІ</a:t>
            </a:r>
            <a:r>
              <a:rPr lang="uk-UA" sz="2800" dirty="0" smtClean="0">
                <a:solidFill>
                  <a:srgbClr val="00B050"/>
                </a:solidFill>
                <a:latin typeface="Arial" panose="020B0604020202020204" pitchFamily="34" charset="0"/>
                <a:cs typeface="Arial" panose="020B0604020202020204" pitchFamily="34" charset="0"/>
              </a:rPr>
              <a:t>. </a:t>
            </a:r>
            <a:endParaRPr lang="uk-UA" sz="2800" dirty="0">
              <a:solidFill>
                <a:srgbClr val="00B050"/>
              </a:solidFill>
              <a:latin typeface="Arial" panose="020B0604020202020204" pitchFamily="34" charset="0"/>
              <a:cs typeface="Arial" panose="020B0604020202020204" pitchFamily="34" charset="0"/>
            </a:endParaRPr>
          </a:p>
        </p:txBody>
      </p:sp>
      <p:sp>
        <p:nvSpPr>
          <p:cNvPr id="4" name="TextBox 3"/>
          <p:cNvSpPr txBox="1"/>
          <p:nvPr/>
        </p:nvSpPr>
        <p:spPr>
          <a:xfrm>
            <a:off x="331087" y="1594201"/>
            <a:ext cx="8626763" cy="646331"/>
          </a:xfrm>
          <a:prstGeom prst="rect">
            <a:avLst/>
          </a:prstGeom>
          <a:noFill/>
        </p:spPr>
        <p:txBody>
          <a:bodyPr wrap="square" rtlCol="0">
            <a:spAutoFit/>
          </a:bodyPr>
          <a:lstStyle/>
          <a:p>
            <a:pPr algn="ctr"/>
            <a:r>
              <a:rPr lang="uk-UA" b="1" dirty="0" smtClean="0">
                <a:solidFill>
                  <a:schemeClr val="accent6">
                    <a:lumMod val="50000"/>
                  </a:schemeClr>
                </a:solidFill>
                <a:latin typeface="Arial Black" panose="020B0A04020102020204" pitchFamily="34" charset="0"/>
              </a:rPr>
              <a:t>ДІЇ ПЕДАГОГІЧНИХ ПРАЦІВНИКІВ ПРИ ЗАГРОЗІ ЗАМІНУВАННЯ ЗАКЛАДУ ОСВІТИ</a:t>
            </a:r>
            <a:endParaRPr lang="uk-UA" b="1" dirty="0">
              <a:solidFill>
                <a:schemeClr val="accent6">
                  <a:lumMod val="50000"/>
                </a:schemeClr>
              </a:solidFill>
              <a:latin typeface="Arial Black" panose="020B0A04020102020204" pitchFamily="34" charset="0"/>
            </a:endParaRPr>
          </a:p>
        </p:txBody>
      </p:sp>
      <p:sp>
        <p:nvSpPr>
          <p:cNvPr id="5" name="Прямокутник 4"/>
          <p:cNvSpPr/>
          <p:nvPr/>
        </p:nvSpPr>
        <p:spPr>
          <a:xfrm>
            <a:off x="475673" y="2526782"/>
            <a:ext cx="8301104" cy="646331"/>
          </a:xfrm>
          <a:prstGeom prst="rect">
            <a:avLst/>
          </a:prstGeom>
        </p:spPr>
        <p:txBody>
          <a:bodyPr wrap="square">
            <a:spAutoFit/>
          </a:bodyPr>
          <a:lstStyle/>
          <a:p>
            <a:pPr algn="just"/>
            <a:r>
              <a:rPr lang="uk-UA" b="1" dirty="0">
                <a:solidFill>
                  <a:schemeClr val="accent1">
                    <a:lumMod val="75000"/>
                  </a:schemeClr>
                </a:solidFill>
              </a:rPr>
              <a:t>Підвищити рівень готовності </a:t>
            </a:r>
            <a:r>
              <a:rPr lang="uk-UA" b="1" dirty="0" smtClean="0">
                <a:solidFill>
                  <a:schemeClr val="accent1">
                    <a:lumMod val="75000"/>
                  </a:schemeClr>
                </a:solidFill>
              </a:rPr>
              <a:t>педагогічних працівників </a:t>
            </a:r>
            <a:r>
              <a:rPr lang="uk-UA" b="1" dirty="0">
                <a:solidFill>
                  <a:schemeClr val="accent1">
                    <a:lumMod val="75000"/>
                  </a:schemeClr>
                </a:solidFill>
              </a:rPr>
              <a:t>до ефективних дій у разі надзвичайної ситуації, пов'язаної з погрозою </a:t>
            </a:r>
            <a:r>
              <a:rPr lang="uk-UA" b="1" dirty="0" err="1">
                <a:solidFill>
                  <a:schemeClr val="accent1">
                    <a:lumMod val="75000"/>
                  </a:schemeClr>
                </a:solidFill>
              </a:rPr>
              <a:t>замінування</a:t>
            </a:r>
            <a:r>
              <a:rPr lang="uk-UA" b="1" dirty="0">
                <a:solidFill>
                  <a:schemeClr val="accent1">
                    <a:lumMod val="75000"/>
                  </a:schemeClr>
                </a:solidFill>
              </a:rPr>
              <a:t> </a:t>
            </a:r>
            <a:r>
              <a:rPr lang="uk-UA" b="1" dirty="0" smtClean="0">
                <a:solidFill>
                  <a:schemeClr val="accent1">
                    <a:lumMod val="75000"/>
                  </a:schemeClr>
                </a:solidFill>
              </a:rPr>
              <a:t>закладу освіти.</a:t>
            </a:r>
            <a:endParaRPr lang="uk-UA" b="1" dirty="0">
              <a:solidFill>
                <a:schemeClr val="accent1">
                  <a:lumMod val="75000"/>
                </a:schemeClr>
              </a:solidFill>
            </a:endParaRPr>
          </a:p>
        </p:txBody>
      </p:sp>
      <p:sp>
        <p:nvSpPr>
          <p:cNvPr id="7" name="Прямокутник 6"/>
          <p:cNvSpPr/>
          <p:nvPr/>
        </p:nvSpPr>
        <p:spPr>
          <a:xfrm>
            <a:off x="331087" y="3437488"/>
            <a:ext cx="8668327" cy="1754326"/>
          </a:xfrm>
          <a:prstGeom prst="rect">
            <a:avLst/>
          </a:prstGeom>
        </p:spPr>
        <p:txBody>
          <a:bodyPr wrap="square">
            <a:spAutoFit/>
          </a:bodyPr>
          <a:lstStyle/>
          <a:p>
            <a:r>
              <a:rPr lang="uk-UA" b="1" dirty="0">
                <a:solidFill>
                  <a:srgbClr val="C00000"/>
                </a:solidFill>
              </a:rPr>
              <a:t>Після завершення </a:t>
            </a:r>
            <a:r>
              <a:rPr lang="uk-UA" b="1" dirty="0" smtClean="0">
                <a:solidFill>
                  <a:srgbClr val="C00000"/>
                </a:solidFill>
              </a:rPr>
              <a:t>заходу педпрацівники </a:t>
            </a:r>
            <a:r>
              <a:rPr lang="uk-UA" b="1" dirty="0">
                <a:solidFill>
                  <a:srgbClr val="C00000"/>
                </a:solidFill>
              </a:rPr>
              <a:t>зможуть:</a:t>
            </a:r>
            <a:endParaRPr lang="uk-UA" dirty="0">
              <a:solidFill>
                <a:srgbClr val="C00000"/>
              </a:solidFill>
            </a:endParaRPr>
          </a:p>
          <a:p>
            <a:pPr algn="just">
              <a:buFont typeface="Arial" panose="020B0604020202020204" pitchFamily="34" charset="0"/>
              <a:buChar char="•"/>
            </a:pPr>
            <a:r>
              <a:rPr lang="uk-UA" b="1" dirty="0" smtClean="0">
                <a:solidFill>
                  <a:srgbClr val="C00000"/>
                </a:solidFill>
              </a:rPr>
              <a:t>визначати</a:t>
            </a:r>
            <a:r>
              <a:rPr lang="uk-UA" dirty="0" smtClean="0">
                <a:solidFill>
                  <a:srgbClr val="C00000"/>
                </a:solidFill>
              </a:rPr>
              <a:t> </a:t>
            </a:r>
            <a:r>
              <a:rPr lang="uk-UA" dirty="0">
                <a:solidFill>
                  <a:srgbClr val="C00000"/>
                </a:solidFill>
              </a:rPr>
              <a:t>основні етапи алгоритму дій при отриманні повідомлення про </a:t>
            </a:r>
            <a:r>
              <a:rPr lang="uk-UA" dirty="0" err="1" smtClean="0">
                <a:solidFill>
                  <a:srgbClr val="C00000"/>
                </a:solidFill>
              </a:rPr>
              <a:t>замінування</a:t>
            </a:r>
            <a:r>
              <a:rPr lang="uk-UA" dirty="0" smtClean="0">
                <a:solidFill>
                  <a:srgbClr val="C00000"/>
                </a:solidFill>
              </a:rPr>
              <a:t>;</a:t>
            </a:r>
            <a:endParaRPr lang="uk-UA" dirty="0">
              <a:solidFill>
                <a:srgbClr val="C00000"/>
              </a:solidFill>
            </a:endParaRPr>
          </a:p>
          <a:p>
            <a:pPr algn="just">
              <a:buFont typeface="Arial" panose="020B0604020202020204" pitchFamily="34" charset="0"/>
              <a:buChar char="•"/>
            </a:pPr>
            <a:r>
              <a:rPr lang="uk-UA" b="1" dirty="0" smtClean="0">
                <a:solidFill>
                  <a:srgbClr val="C00000"/>
                </a:solidFill>
              </a:rPr>
              <a:t>ідентифікувати</a:t>
            </a:r>
            <a:r>
              <a:rPr lang="uk-UA" dirty="0" smtClean="0">
                <a:solidFill>
                  <a:srgbClr val="C00000"/>
                </a:solidFill>
              </a:rPr>
              <a:t> </a:t>
            </a:r>
            <a:r>
              <a:rPr lang="uk-UA" dirty="0">
                <a:solidFill>
                  <a:srgbClr val="C00000"/>
                </a:solidFill>
              </a:rPr>
              <a:t>потенційні небезпеки під час евакуації та способи їх </a:t>
            </a:r>
            <a:r>
              <a:rPr lang="uk-UA" dirty="0" smtClean="0">
                <a:solidFill>
                  <a:srgbClr val="C00000"/>
                </a:solidFill>
              </a:rPr>
              <a:t>уникнення;</a:t>
            </a:r>
          </a:p>
          <a:p>
            <a:pPr algn="just">
              <a:buFont typeface="Arial" panose="020B0604020202020204" pitchFamily="34" charset="0"/>
              <a:buChar char="•"/>
            </a:pPr>
            <a:r>
              <a:rPr lang="uk-UA" b="1" dirty="0" smtClean="0">
                <a:solidFill>
                  <a:srgbClr val="C00000"/>
                </a:solidFill>
              </a:rPr>
              <a:t>демонструвати</a:t>
            </a:r>
            <a:r>
              <a:rPr lang="uk-UA" dirty="0" smtClean="0">
                <a:solidFill>
                  <a:srgbClr val="C00000"/>
                </a:solidFill>
              </a:rPr>
              <a:t> навички </a:t>
            </a:r>
            <a:r>
              <a:rPr lang="uk-UA" dirty="0">
                <a:solidFill>
                  <a:srgbClr val="C00000"/>
                </a:solidFill>
              </a:rPr>
              <a:t>прийняття рішень в стресових </a:t>
            </a:r>
            <a:r>
              <a:rPr lang="uk-UA" dirty="0" smtClean="0">
                <a:solidFill>
                  <a:srgbClr val="C00000"/>
                </a:solidFill>
              </a:rPr>
              <a:t>ситуаціях;</a:t>
            </a:r>
          </a:p>
          <a:p>
            <a:pPr algn="just">
              <a:buFont typeface="Arial" panose="020B0604020202020204" pitchFamily="34" charset="0"/>
              <a:buChar char="•"/>
            </a:pPr>
            <a:r>
              <a:rPr lang="ru-RU" b="1" dirty="0" err="1" smtClean="0">
                <a:solidFill>
                  <a:srgbClr val="C00000"/>
                </a:solidFill>
              </a:rPr>
              <a:t>виконувати</a:t>
            </a:r>
            <a:r>
              <a:rPr lang="ru-RU" dirty="0" smtClean="0">
                <a:solidFill>
                  <a:srgbClr val="C00000"/>
                </a:solidFill>
              </a:rPr>
              <a:t> </a:t>
            </a:r>
            <a:r>
              <a:rPr lang="ru-RU" dirty="0" err="1">
                <a:solidFill>
                  <a:srgbClr val="C00000"/>
                </a:solidFill>
              </a:rPr>
              <a:t>практичні</a:t>
            </a:r>
            <a:r>
              <a:rPr lang="ru-RU" dirty="0">
                <a:solidFill>
                  <a:srgbClr val="C00000"/>
                </a:solidFill>
              </a:rPr>
              <a:t> </a:t>
            </a:r>
            <a:r>
              <a:rPr lang="ru-RU" dirty="0" err="1">
                <a:solidFill>
                  <a:srgbClr val="C00000"/>
                </a:solidFill>
              </a:rPr>
              <a:t>завдання</a:t>
            </a:r>
            <a:r>
              <a:rPr lang="ru-RU" dirty="0">
                <a:solidFill>
                  <a:srgbClr val="C00000"/>
                </a:solidFill>
              </a:rPr>
              <a:t>, </a:t>
            </a:r>
            <a:r>
              <a:rPr lang="ru-RU" dirty="0" err="1">
                <a:solidFill>
                  <a:srgbClr val="C00000"/>
                </a:solidFill>
              </a:rPr>
              <a:t>які</a:t>
            </a:r>
            <a:r>
              <a:rPr lang="ru-RU" dirty="0">
                <a:solidFill>
                  <a:srgbClr val="C00000"/>
                </a:solidFill>
              </a:rPr>
              <a:t> </a:t>
            </a:r>
            <a:r>
              <a:rPr lang="ru-RU" dirty="0" err="1">
                <a:solidFill>
                  <a:srgbClr val="C00000"/>
                </a:solidFill>
              </a:rPr>
              <a:t>моделюють</a:t>
            </a:r>
            <a:r>
              <a:rPr lang="ru-RU" dirty="0">
                <a:solidFill>
                  <a:srgbClr val="C00000"/>
                </a:solidFill>
              </a:rPr>
              <a:t> </a:t>
            </a:r>
            <a:r>
              <a:rPr lang="ru-RU" dirty="0" err="1">
                <a:solidFill>
                  <a:srgbClr val="C00000"/>
                </a:solidFill>
              </a:rPr>
              <a:t>складні</a:t>
            </a:r>
            <a:r>
              <a:rPr lang="ru-RU" dirty="0">
                <a:solidFill>
                  <a:srgbClr val="C00000"/>
                </a:solidFill>
              </a:rPr>
              <a:t> </a:t>
            </a:r>
            <a:r>
              <a:rPr lang="ru-RU" dirty="0" err="1">
                <a:solidFill>
                  <a:srgbClr val="C00000"/>
                </a:solidFill>
              </a:rPr>
              <a:t>ситуації</a:t>
            </a:r>
            <a:endParaRPr lang="uk-UA" dirty="0">
              <a:solidFill>
                <a:srgbClr val="C00000"/>
              </a:solidFill>
            </a:endParaRPr>
          </a:p>
        </p:txBody>
      </p:sp>
    </p:spTree>
    <p:extLst>
      <p:ext uri="{BB962C8B-B14F-4D97-AF65-F5344CB8AC3E}">
        <p14:creationId xmlns:p14="http://schemas.microsoft.com/office/powerpoint/2010/main" val="13629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r>
              <a:rPr lang="en-US" sz="4400" b="1" i="1" u="none" dirty="0" smtClean="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69012" y="1787381"/>
            <a:ext cx="8988724" cy="4811574"/>
          </a:xfrm>
          <a:prstGeom prst="rect">
            <a:avLst/>
          </a:prstGeom>
        </p:spPr>
        <p:txBody>
          <a:bodyPr wrap="square">
            <a:spAutoFit/>
          </a:bodyPr>
          <a:lstStyle/>
          <a:p>
            <a:pPr algn="just">
              <a:spcAft>
                <a:spcPts val="1000"/>
              </a:spcAft>
            </a:pPr>
            <a:r>
              <a:rPr lang="uk-UA" sz="2200" b="1" dirty="0" smtClean="0">
                <a:solidFill>
                  <a:srgbClr val="002060"/>
                </a:solidFill>
                <a:latin typeface="Arial" panose="020B0604020202020204" pitchFamily="34" charset="0"/>
                <a:cs typeface="Arial" panose="020B0604020202020204" pitchFamily="34" charset="0"/>
              </a:rPr>
              <a:t>   Розроблення </a:t>
            </a:r>
            <a:r>
              <a:rPr lang="uk-UA" sz="2200" b="1" dirty="0">
                <a:solidFill>
                  <a:srgbClr val="002060"/>
                </a:solidFill>
                <a:latin typeface="Arial" panose="020B0604020202020204" pitchFamily="34" charset="0"/>
                <a:cs typeface="Arial" panose="020B0604020202020204" pitchFamily="34" charset="0"/>
              </a:rPr>
              <a:t>критеріїв робить процес оцінювання прозорим  і зрозумілим для всіх учасників освітнього процесу. Укладання критеріїв спільно з учнями сприяє позитивному ставленню до процесу оцінювання. Критерії, розроблені для </a:t>
            </a:r>
            <a:r>
              <a:rPr lang="uk-UA" sz="2200" b="1">
                <a:solidFill>
                  <a:srgbClr val="002060"/>
                </a:solidFill>
                <a:latin typeface="Arial" panose="020B0604020202020204" pitchFamily="34" charset="0"/>
                <a:cs typeface="Arial" panose="020B0604020202020204" pitchFamily="34" charset="0"/>
              </a:rPr>
              <a:t>формувального </a:t>
            </a:r>
            <a:r>
              <a:rPr lang="uk-UA" sz="2200" b="1" smtClean="0">
                <a:solidFill>
                  <a:srgbClr val="002060"/>
                </a:solidFill>
                <a:latin typeface="Arial" panose="020B0604020202020204" pitchFamily="34" charset="0"/>
                <a:cs typeface="Arial" panose="020B0604020202020204" pitchFamily="34" charset="0"/>
              </a:rPr>
              <a:t>оцінювання, </a:t>
            </a:r>
            <a:r>
              <a:rPr lang="uk-UA" sz="2200" b="1" dirty="0">
                <a:solidFill>
                  <a:srgbClr val="002060"/>
                </a:solidFill>
                <a:latin typeface="Arial" panose="020B0604020202020204" pitchFamily="34" charset="0"/>
                <a:cs typeface="Arial" panose="020B0604020202020204" pitchFamily="34" charset="0"/>
              </a:rPr>
              <a:t>мають описувати те, що заявлено в навчальних цілях. Важливим є ознайомлення учнів із критеріями до початку виконання завдання, а також представлення критеріїв у вигляді градації – опису різних рівнів досягнення очікуваного результату. Чим конкретніше сформульовані критерії, тим зрозумілішою для учнів є діяльність щодо успішного виконання завдання.</a:t>
            </a:r>
          </a:p>
          <a:p>
            <a:pPr marL="342900" indent="-342900" algn="just">
              <a:spcAft>
                <a:spcPts val="1000"/>
              </a:spcAft>
              <a:buFontTx/>
              <a:buChar char="-"/>
            </a:pPr>
            <a:endParaRPr lang="uk-UA" sz="2400" b="1" i="0" dirty="0" smtClean="0">
              <a:solidFill>
                <a:srgbClr val="333333"/>
              </a:solidFill>
              <a:effectLst/>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a:solidFill>
                <a:srgbClr val="333333"/>
              </a:solidFill>
              <a:effectLst/>
              <a:latin typeface="Arial" panose="020B0604020202020204" pitchFamily="34" charset="0"/>
              <a:cs typeface="Arial" panose="020B0604020202020204" pitchFamily="34" charset="0"/>
            </a:endParaRPr>
          </a:p>
        </p:txBody>
      </p:sp>
      <p:sp>
        <p:nvSpPr>
          <p:cNvPr id="6" name="TextBox 5"/>
          <p:cNvSpPr txBox="1"/>
          <p:nvPr/>
        </p:nvSpPr>
        <p:spPr>
          <a:xfrm>
            <a:off x="3285136" y="333375"/>
            <a:ext cx="6031392" cy="1384995"/>
          </a:xfrm>
          <a:prstGeom prst="rect">
            <a:avLst/>
          </a:prstGeom>
          <a:noFill/>
        </p:spPr>
        <p:txBody>
          <a:bodyPr wrap="square" rtlCol="0">
            <a:spAutoFit/>
          </a:bodyPr>
          <a:lstStyle/>
          <a:p>
            <a:pPr algn="ctr">
              <a:spcAft>
                <a:spcPts val="1000"/>
              </a:spcAft>
            </a:pPr>
            <a:r>
              <a:rPr lang="uk-UA" sz="2800" b="1" dirty="0" smtClean="0">
                <a:solidFill>
                  <a:srgbClr val="7030A0"/>
                </a:solidFill>
                <a:latin typeface="Arial" panose="020B0604020202020204" pitchFamily="34" charset="0"/>
                <a:cs typeface="Arial" panose="020B0604020202020204" pitchFamily="34" charset="0"/>
              </a:rPr>
              <a:t>2. ЗНАННЯ Й РОЗУМІННЯ УЧНЯМИ КРИТЕРІЇВ ОЦІНЮВАННЯ</a:t>
            </a:r>
            <a:endParaRPr lang="uk-UA" sz="28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41259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r>
              <a:rPr lang="en-US" sz="4400" b="1" i="1" u="none" dirty="0" smtClean="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69012" y="1787381"/>
            <a:ext cx="8988724" cy="928459"/>
          </a:xfrm>
          <a:prstGeom prst="rect">
            <a:avLst/>
          </a:prstGeom>
        </p:spPr>
        <p:txBody>
          <a:bodyPr wrap="square">
            <a:spAutoFit/>
          </a:bodyPr>
          <a:lstStyle/>
          <a:p>
            <a:pPr algn="just">
              <a:spcAft>
                <a:spcPts val="1000"/>
              </a:spcAft>
            </a:pPr>
            <a:r>
              <a:rPr lang="uk-UA" sz="2200" b="1" smtClean="0">
                <a:solidFill>
                  <a:srgbClr val="002060"/>
                </a:solidFill>
                <a:latin typeface="Arial" panose="020B0604020202020204" pitchFamily="34" charset="0"/>
                <a:cs typeface="Arial" panose="020B0604020202020204" pitchFamily="34" charset="0"/>
              </a:rPr>
              <a:t>   </a:t>
            </a:r>
            <a:endParaRPr lang="uk-UA" sz="2400" b="1" i="0" dirty="0" smtClean="0">
              <a:solidFill>
                <a:srgbClr val="333333"/>
              </a:solidFill>
              <a:effectLst/>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a:solidFill>
                <a:srgbClr val="333333"/>
              </a:solidFill>
              <a:effectLst/>
              <a:latin typeface="Arial" panose="020B0604020202020204" pitchFamily="34" charset="0"/>
              <a:cs typeface="Arial" panose="020B0604020202020204" pitchFamily="34" charset="0"/>
            </a:endParaRPr>
          </a:p>
        </p:txBody>
      </p:sp>
      <p:sp>
        <p:nvSpPr>
          <p:cNvPr id="2" name="Прямокутник 1"/>
          <p:cNvSpPr/>
          <p:nvPr/>
        </p:nvSpPr>
        <p:spPr>
          <a:xfrm>
            <a:off x="4488685" y="527144"/>
            <a:ext cx="4342307" cy="646331"/>
          </a:xfrm>
          <a:prstGeom prst="rect">
            <a:avLst/>
          </a:prstGeom>
        </p:spPr>
        <p:txBody>
          <a:bodyPr wrap="square">
            <a:spAutoFit/>
          </a:bodyPr>
          <a:lstStyle/>
          <a:p>
            <a:pPr algn="ctr"/>
            <a:r>
              <a:rPr lang="uk-UA" b="1" dirty="0" smtClean="0">
                <a:solidFill>
                  <a:schemeClr val="accent5">
                    <a:lumMod val="60000"/>
                    <a:lumOff val="40000"/>
                  </a:schemeClr>
                </a:solidFill>
                <a:latin typeface="Arial Black" panose="020B0A04020102020204" pitchFamily="34" charset="0"/>
              </a:rPr>
              <a:t>3. ЕФЕКТИВНИЙ ЗВОРОТНИЙ ЗВ'ЯЗОК</a:t>
            </a:r>
            <a:endParaRPr lang="uk-UA" dirty="0">
              <a:solidFill>
                <a:schemeClr val="accent5">
                  <a:lumMod val="60000"/>
                  <a:lumOff val="40000"/>
                </a:schemeClr>
              </a:solidFill>
              <a:latin typeface="Arial Black" panose="020B0A04020102020204" pitchFamily="34" charset="0"/>
            </a:endParaRPr>
          </a:p>
        </p:txBody>
      </p:sp>
      <p:sp>
        <p:nvSpPr>
          <p:cNvPr id="4" name="Прямокутник 3"/>
          <p:cNvSpPr/>
          <p:nvPr/>
        </p:nvSpPr>
        <p:spPr>
          <a:xfrm>
            <a:off x="539932" y="1526969"/>
            <a:ext cx="8517804" cy="3139321"/>
          </a:xfrm>
          <a:prstGeom prst="rect">
            <a:avLst/>
          </a:prstGeom>
        </p:spPr>
        <p:txBody>
          <a:bodyPr wrap="square">
            <a:spAutoFit/>
          </a:bodyPr>
          <a:lstStyle/>
          <a:p>
            <a:pPr algn="just"/>
            <a:r>
              <a:rPr lang="uk-UA" sz="2200" b="1" dirty="0">
                <a:solidFill>
                  <a:srgbClr val="002060"/>
                </a:solidFill>
                <a:latin typeface="Arial" panose="020B0604020202020204" pitchFamily="34" charset="0"/>
                <a:cs typeface="Arial" panose="020B0604020202020204" pitchFamily="34" charset="0"/>
              </a:rPr>
              <a:t>Формувальне оцінювання в класі спрямоване на постійний зворотний зв’язок </a:t>
            </a:r>
            <a:r>
              <a:rPr lang="uk-UA" sz="2200" b="1" dirty="0" smtClean="0">
                <a:solidFill>
                  <a:srgbClr val="002060"/>
                </a:solidFill>
                <a:latin typeface="Arial" panose="020B0604020202020204" pitchFamily="34" charset="0"/>
                <a:cs typeface="Arial" panose="020B0604020202020204" pitchFamily="34" charset="0"/>
              </a:rPr>
              <a:t>із </a:t>
            </a:r>
            <a:r>
              <a:rPr lang="uk-UA" sz="2200" b="1" dirty="0">
                <a:solidFill>
                  <a:srgbClr val="002060"/>
                </a:solidFill>
                <a:latin typeface="Arial" panose="020B0604020202020204" pitchFamily="34" charset="0"/>
                <a:cs typeface="Arial" panose="020B0604020202020204" pitchFamily="34" charset="0"/>
              </a:rPr>
              <a:t>учнями. Зворотним зв’язком можна вважати інформацію, яку вчитель отримує у процесі навчання і яка дає йому змогу зробити неформальні висновки про успішність учнів, а учням — побачити власні прогалини в засвоєнні знань, формуванні вмінь тощо. Класичний зворотний зв’язок учителі організовують одразу після того, як учні виконали завдання. Утім інколи він доречний і під час виконання завдання.</a:t>
            </a:r>
          </a:p>
        </p:txBody>
      </p:sp>
    </p:spTree>
    <p:extLst>
      <p:ext uri="{BB962C8B-B14F-4D97-AF65-F5344CB8AC3E}">
        <p14:creationId xmlns:p14="http://schemas.microsoft.com/office/powerpoint/2010/main" val="13109509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r>
              <a:rPr lang="en-US" sz="4400" b="1" i="1" u="none" dirty="0" smtClean="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69012" y="1787381"/>
            <a:ext cx="8988724" cy="928459"/>
          </a:xfrm>
          <a:prstGeom prst="rect">
            <a:avLst/>
          </a:prstGeom>
        </p:spPr>
        <p:txBody>
          <a:bodyPr wrap="square">
            <a:spAutoFit/>
          </a:bodyPr>
          <a:lstStyle/>
          <a:p>
            <a:pPr algn="just">
              <a:spcAft>
                <a:spcPts val="1000"/>
              </a:spcAft>
            </a:pPr>
            <a:r>
              <a:rPr lang="uk-UA" sz="2200" b="1" smtClean="0">
                <a:solidFill>
                  <a:srgbClr val="002060"/>
                </a:solidFill>
                <a:latin typeface="Arial" panose="020B0604020202020204" pitchFamily="34" charset="0"/>
                <a:cs typeface="Arial" panose="020B0604020202020204" pitchFamily="34" charset="0"/>
              </a:rPr>
              <a:t>   </a:t>
            </a:r>
            <a:endParaRPr lang="uk-UA" sz="2400" b="1" i="0" dirty="0" smtClean="0">
              <a:solidFill>
                <a:srgbClr val="333333"/>
              </a:solidFill>
              <a:effectLst/>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a:solidFill>
                <a:srgbClr val="333333"/>
              </a:solidFill>
              <a:effectLst/>
              <a:latin typeface="Arial" panose="020B0604020202020204" pitchFamily="34" charset="0"/>
              <a:cs typeface="Arial" panose="020B0604020202020204" pitchFamily="34" charset="0"/>
            </a:endParaRPr>
          </a:p>
        </p:txBody>
      </p:sp>
      <p:sp>
        <p:nvSpPr>
          <p:cNvPr id="2" name="Прямокутник 1"/>
          <p:cNvSpPr/>
          <p:nvPr/>
        </p:nvSpPr>
        <p:spPr>
          <a:xfrm>
            <a:off x="4488685" y="527144"/>
            <a:ext cx="4342307" cy="646331"/>
          </a:xfrm>
          <a:prstGeom prst="rect">
            <a:avLst/>
          </a:prstGeom>
        </p:spPr>
        <p:txBody>
          <a:bodyPr wrap="square">
            <a:spAutoFit/>
          </a:bodyPr>
          <a:lstStyle/>
          <a:p>
            <a:pPr algn="ctr"/>
            <a:r>
              <a:rPr lang="uk-UA" b="1" dirty="0" smtClean="0">
                <a:solidFill>
                  <a:schemeClr val="accent5">
                    <a:lumMod val="60000"/>
                    <a:lumOff val="40000"/>
                  </a:schemeClr>
                </a:solidFill>
                <a:latin typeface="Arial Black" panose="020B0A04020102020204" pitchFamily="34" charset="0"/>
              </a:rPr>
              <a:t>3. ЕФЕКТИВНИЙ ЗВОРОТНИЙ ЗВ'ЯЗОК</a:t>
            </a:r>
            <a:endParaRPr lang="uk-UA" dirty="0">
              <a:solidFill>
                <a:schemeClr val="accent5">
                  <a:lumMod val="60000"/>
                  <a:lumOff val="40000"/>
                </a:schemeClr>
              </a:solidFill>
              <a:latin typeface="Arial Black" panose="020B0A04020102020204" pitchFamily="34" charset="0"/>
            </a:endParaRPr>
          </a:p>
        </p:txBody>
      </p:sp>
      <p:pic>
        <p:nvPicPr>
          <p:cNvPr id="5" name="Рисунок 4"/>
          <p:cNvPicPr>
            <a:picLocks noChangeAspect="1"/>
          </p:cNvPicPr>
          <p:nvPr/>
        </p:nvPicPr>
        <p:blipFill rotWithShape="1">
          <a:blip r:embed="rId5"/>
          <a:srcRect l="10192" t="35128" r="6346" b="17008"/>
          <a:stretch/>
        </p:blipFill>
        <p:spPr>
          <a:xfrm>
            <a:off x="870659" y="1367244"/>
            <a:ext cx="8059865" cy="2599957"/>
          </a:xfrm>
          <a:prstGeom prst="rect">
            <a:avLst/>
          </a:prstGeom>
        </p:spPr>
      </p:pic>
      <p:sp>
        <p:nvSpPr>
          <p:cNvPr id="6" name="Прямокутник 5"/>
          <p:cNvSpPr/>
          <p:nvPr/>
        </p:nvSpPr>
        <p:spPr>
          <a:xfrm>
            <a:off x="722341" y="4046008"/>
            <a:ext cx="6699185" cy="1446173"/>
          </a:xfrm>
          <a:prstGeom prst="rect">
            <a:avLst/>
          </a:prstGeom>
        </p:spPr>
        <p:txBody>
          <a:bodyPr wrap="square">
            <a:spAutoFit/>
          </a:bodyPr>
          <a:lstStyle/>
          <a:p>
            <a:pPr algn="just"/>
            <a:r>
              <a:rPr lang="ru-RU" sz="2200" b="1" dirty="0">
                <a:solidFill>
                  <a:srgbClr val="002060"/>
                </a:solidFill>
                <a:latin typeface="Arial" panose="020B0604020202020204" pitchFamily="34" charset="0"/>
                <a:cs typeface="Arial" panose="020B0604020202020204" pitchFamily="34" charset="0"/>
              </a:rPr>
              <a:t>Мета </a:t>
            </a:r>
            <a:r>
              <a:rPr lang="ru-RU" sz="2200" b="1" dirty="0" err="1">
                <a:solidFill>
                  <a:srgbClr val="002060"/>
                </a:solidFill>
                <a:latin typeface="Arial" panose="020B0604020202020204" pitchFamily="34" charset="0"/>
                <a:cs typeface="Arial" panose="020B0604020202020204" pitchFamily="34" charset="0"/>
              </a:rPr>
              <a:t>зворотного</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зв’язку</a:t>
            </a:r>
            <a:r>
              <a:rPr lang="ru-RU" sz="2200" b="1" dirty="0">
                <a:solidFill>
                  <a:srgbClr val="002060"/>
                </a:solidFill>
                <a:latin typeface="Arial" panose="020B0604020202020204" pitchFamily="34" charset="0"/>
                <a:cs typeface="Arial" panose="020B0604020202020204" pitchFamily="34" charset="0"/>
              </a:rPr>
              <a:t> — </a:t>
            </a:r>
            <a:r>
              <a:rPr lang="ru-RU" sz="2200" b="1" dirty="0" err="1">
                <a:solidFill>
                  <a:srgbClr val="002060"/>
                </a:solidFill>
                <a:latin typeface="Arial" panose="020B0604020202020204" pitchFamily="34" charset="0"/>
                <a:cs typeface="Arial" panose="020B0604020202020204" pitchFamily="34" charset="0"/>
              </a:rPr>
              <a:t>запропонувати</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конкретні</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подальші</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дії</a:t>
            </a:r>
            <a:r>
              <a:rPr lang="ru-RU" sz="2200" b="1" dirty="0">
                <a:solidFill>
                  <a:srgbClr val="002060"/>
                </a:solidFill>
                <a:latin typeface="Arial" panose="020B0604020202020204" pitchFamily="34" charset="0"/>
                <a:cs typeface="Arial" panose="020B0604020202020204" pitchFamily="34" charset="0"/>
              </a:rPr>
              <a:t>, а </a:t>
            </a:r>
            <a:r>
              <a:rPr lang="ru-RU" sz="2200" b="1" dirty="0" err="1">
                <a:solidFill>
                  <a:srgbClr val="002060"/>
                </a:solidFill>
                <a:latin typeface="Arial" panose="020B0604020202020204" pitchFamily="34" charset="0"/>
                <a:cs typeface="Arial" panose="020B0604020202020204" pitchFamily="34" charset="0"/>
              </a:rPr>
              <a:t>також</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формувати</a:t>
            </a:r>
            <a:r>
              <a:rPr lang="ru-RU" sz="2200" b="1" dirty="0">
                <a:solidFill>
                  <a:srgbClr val="002060"/>
                </a:solidFill>
                <a:latin typeface="Arial" panose="020B0604020202020204" pitchFamily="34" charset="0"/>
                <a:cs typeface="Arial" panose="020B0604020202020204" pitchFamily="34" charset="0"/>
              </a:rPr>
              <a:t> і </a:t>
            </a:r>
            <a:r>
              <a:rPr lang="ru-RU" sz="2200" b="1" dirty="0" err="1">
                <a:solidFill>
                  <a:srgbClr val="002060"/>
                </a:solidFill>
                <a:latin typeface="Arial" panose="020B0604020202020204" pitchFamily="34" charset="0"/>
                <a:cs typeface="Arial" panose="020B0604020202020204" pitchFamily="34" charset="0"/>
              </a:rPr>
              <a:t>тренувати</a:t>
            </a:r>
            <a:r>
              <a:rPr lang="ru-RU" sz="2200" b="1" dirty="0">
                <a:solidFill>
                  <a:srgbClr val="002060"/>
                </a:solidFill>
                <a:latin typeface="Arial" panose="020B0604020202020204" pitchFamily="34" charset="0"/>
                <a:cs typeface="Arial" panose="020B0604020202020204" pitchFamily="34" charset="0"/>
              </a:rPr>
              <a:t> в </a:t>
            </a:r>
            <a:r>
              <a:rPr lang="ru-RU" sz="2200" b="1" dirty="0" err="1">
                <a:solidFill>
                  <a:srgbClr val="002060"/>
                </a:solidFill>
                <a:latin typeface="Arial" panose="020B0604020202020204" pitchFamily="34" charset="0"/>
                <a:cs typeface="Arial" panose="020B0604020202020204" pitchFamily="34" charset="0"/>
              </a:rPr>
              <a:t>учнів</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такі</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складні</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навички</a:t>
            </a:r>
            <a:r>
              <a:rPr lang="ru-RU" sz="2200" b="1" dirty="0">
                <a:solidFill>
                  <a:srgbClr val="002060"/>
                </a:solidFill>
                <a:latin typeface="Arial" panose="020B0604020202020204" pitchFamily="34" charset="0"/>
                <a:cs typeface="Arial" panose="020B0604020202020204" pitchFamily="34" charset="0"/>
              </a:rPr>
              <a:t>, як </a:t>
            </a:r>
            <a:r>
              <a:rPr lang="ru-RU" sz="2200" b="1" dirty="0" err="1">
                <a:solidFill>
                  <a:srgbClr val="002060"/>
                </a:solidFill>
                <a:latin typeface="Arial" panose="020B0604020202020204" pitchFamily="34" charset="0"/>
                <a:cs typeface="Arial" panose="020B0604020202020204" pitchFamily="34" charset="0"/>
              </a:rPr>
              <a:t>рефлексія</a:t>
            </a:r>
            <a:r>
              <a:rPr lang="ru-RU" sz="2200" b="1" dirty="0">
                <a:solidFill>
                  <a:srgbClr val="002060"/>
                </a:solidFill>
                <a:latin typeface="Arial" panose="020B0604020202020204" pitchFamily="34" charset="0"/>
                <a:cs typeface="Arial" panose="020B0604020202020204" pitchFamily="34" charset="0"/>
              </a:rPr>
              <a:t>.</a:t>
            </a:r>
            <a:endParaRPr lang="uk-UA" sz="2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31013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2" name="Прямокутник 1"/>
          <p:cNvSpPr/>
          <p:nvPr/>
        </p:nvSpPr>
        <p:spPr>
          <a:xfrm>
            <a:off x="4499768" y="357103"/>
            <a:ext cx="4332947" cy="923330"/>
          </a:xfrm>
          <a:prstGeom prst="rect">
            <a:avLst/>
          </a:prstGeom>
        </p:spPr>
        <p:txBody>
          <a:bodyPr wrap="square">
            <a:spAutoFit/>
          </a:bodyPr>
          <a:lstStyle/>
          <a:p>
            <a:pPr algn="ctr"/>
            <a:r>
              <a:rPr lang="uk-UA" b="1" dirty="0" smtClean="0">
                <a:solidFill>
                  <a:srgbClr val="FF0000"/>
                </a:solidFill>
                <a:latin typeface="Arial Black" panose="020B0A04020102020204" pitchFamily="34" charset="0"/>
                <a:cs typeface="Arial" panose="020B0604020202020204" pitchFamily="34" charset="0"/>
              </a:rPr>
              <a:t>4) </a:t>
            </a:r>
            <a:r>
              <a:rPr lang="ru-RU" b="1" dirty="0" smtClean="0">
                <a:solidFill>
                  <a:srgbClr val="FF0000"/>
                </a:solidFill>
                <a:latin typeface="Arial Black" panose="020B0A04020102020204" pitchFamily="34" charset="0"/>
                <a:cs typeface="Arial" panose="020B0604020202020204" pitchFamily="34" charset="0"/>
              </a:rPr>
              <a:t>ЗАБЕЗПЕЧЕННЯ АКТИВНОЇ УЧАСТІ УЧНІВ У ПРОЦЕСІ ПІЗНАННЯ</a:t>
            </a:r>
            <a:endParaRPr lang="uk-UA" dirty="0">
              <a:latin typeface="Arial Black" panose="020B0A04020102020204" pitchFamily="34" charset="0"/>
            </a:endParaRPr>
          </a:p>
        </p:txBody>
      </p:sp>
      <p:sp>
        <p:nvSpPr>
          <p:cNvPr id="3" name="Прямокутник 2"/>
          <p:cNvSpPr/>
          <p:nvPr/>
        </p:nvSpPr>
        <p:spPr>
          <a:xfrm>
            <a:off x="395287" y="1902875"/>
            <a:ext cx="8437428" cy="2677656"/>
          </a:xfrm>
          <a:prstGeom prst="rect">
            <a:avLst/>
          </a:prstGeom>
        </p:spPr>
        <p:txBody>
          <a:bodyPr wrap="square">
            <a:spAutoFit/>
          </a:bodyPr>
          <a:lstStyle/>
          <a:p>
            <a:pPr algn="just"/>
            <a:r>
              <a:rPr lang="uk-UA" sz="2400" b="1" dirty="0">
                <a:solidFill>
                  <a:srgbClr val="002060"/>
                </a:solidFill>
                <a:latin typeface="Arial" panose="020B0604020202020204" pitchFamily="34" charset="0"/>
                <a:cs typeface="Arial" panose="020B0604020202020204" pitchFamily="34" charset="0"/>
              </a:rPr>
              <a:t>Щоб знання ставало інструментом, учень має з ним </a:t>
            </a:r>
            <a:r>
              <a:rPr lang="uk-UA" sz="2400" b="1" dirty="0">
                <a:solidFill>
                  <a:srgbClr val="FF0000"/>
                </a:solidFill>
                <a:latin typeface="Arial" panose="020B0604020202020204" pitchFamily="34" charset="0"/>
                <a:cs typeface="Arial" panose="020B0604020202020204" pitchFamily="34" charset="0"/>
              </a:rPr>
              <a:t>хотіти працювати</a:t>
            </a:r>
            <a:r>
              <a:rPr lang="uk-UA" sz="2400" b="1" dirty="0">
                <a:solidFill>
                  <a:srgbClr val="002060"/>
                </a:solidFill>
                <a:latin typeface="Arial" panose="020B0604020202020204" pitchFamily="34" charset="0"/>
                <a:cs typeface="Arial" panose="020B0604020202020204" pitchFamily="34" charset="0"/>
              </a:rPr>
              <a:t>: застосовувати, шукати умови й межі застосування, перетворювати, розширювати, доповнювати, знаходити нові зв’язки і співвідношення тощо. </a:t>
            </a:r>
            <a:r>
              <a:rPr lang="uk-UA" sz="2400" b="1" dirty="0">
                <a:solidFill>
                  <a:srgbClr val="00B050"/>
                </a:solidFill>
                <a:latin typeface="Arial" panose="020B0604020202020204" pitchFamily="34" charset="0"/>
                <a:cs typeface="Arial" panose="020B0604020202020204" pitchFamily="34" charset="0"/>
              </a:rPr>
              <a:t>Це забезпечується різноманіттям прийомів, форм і методів роботи з навчальним матеріалом.</a:t>
            </a:r>
          </a:p>
        </p:txBody>
      </p:sp>
    </p:spTree>
    <p:extLst>
      <p:ext uri="{BB962C8B-B14F-4D97-AF65-F5344CB8AC3E}">
        <p14:creationId xmlns:p14="http://schemas.microsoft.com/office/powerpoint/2010/main" val="28552223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pic>
        <p:nvPicPr>
          <p:cNvPr id="21" name="Google Shape;148;p1" descr="C:\Documents and Settings\Учитель\Рабочий стол\орнаменти\kir2.png"/>
          <p:cNvPicPr preferRelativeResize="0"/>
          <p:nvPr/>
        </p:nvPicPr>
        <p:blipFill rotWithShape="1">
          <a:blip r:embed="rId5">
            <a:alphaModFix/>
          </a:blip>
          <a:srcRect/>
          <a:stretch/>
        </p:blipFill>
        <p:spPr>
          <a:xfrm>
            <a:off x="1142976" y="0"/>
            <a:ext cx="6668850" cy="1643050"/>
          </a:xfrm>
          <a:prstGeom prst="rect">
            <a:avLst/>
          </a:prstGeom>
          <a:noFill/>
          <a:ln>
            <a:noFill/>
          </a:ln>
        </p:spPr>
      </p:pic>
      <p:pic>
        <p:nvPicPr>
          <p:cNvPr id="11" name="Google Shape;148;p1" descr="C:\Documents and Settings\Учитель\Рабочий стол\орнаменти\kir2.png"/>
          <p:cNvPicPr preferRelativeResize="0"/>
          <p:nvPr/>
        </p:nvPicPr>
        <p:blipFill rotWithShape="1">
          <a:blip r:embed="rId5">
            <a:alphaModFix/>
          </a:blip>
          <a:srcRect/>
          <a:stretch/>
        </p:blipFill>
        <p:spPr>
          <a:xfrm>
            <a:off x="1165343" y="0"/>
            <a:ext cx="6668850" cy="1643050"/>
          </a:xfrm>
          <a:prstGeom prst="rect">
            <a:avLst/>
          </a:prstGeom>
          <a:noFill/>
          <a:ln>
            <a:noFill/>
          </a:ln>
        </p:spPr>
      </p:pic>
      <p:sp>
        <p:nvSpPr>
          <p:cNvPr id="12" name="Прямокутник 11"/>
          <p:cNvSpPr/>
          <p:nvPr/>
        </p:nvSpPr>
        <p:spPr>
          <a:xfrm>
            <a:off x="126550" y="1643050"/>
            <a:ext cx="8857753" cy="3477875"/>
          </a:xfrm>
          <a:prstGeom prst="rect">
            <a:avLst/>
          </a:prstGeom>
        </p:spPr>
        <p:txBody>
          <a:bodyPr wrap="square">
            <a:spAutoFit/>
          </a:bodyPr>
          <a:lstStyle/>
          <a:p>
            <a:pPr algn="just"/>
            <a:r>
              <a:rPr lang="ru-RU" sz="2200" b="1" dirty="0" smtClean="0">
                <a:solidFill>
                  <a:srgbClr val="002060"/>
                </a:solidFill>
                <a:latin typeface="Arial" panose="020B0604020202020204" pitchFamily="34" charset="0"/>
                <a:cs typeface="Arial" panose="020B0604020202020204" pitchFamily="34" charset="0"/>
              </a:rPr>
              <a:t>При </a:t>
            </a:r>
            <a:r>
              <a:rPr lang="ru-RU" sz="2200" b="1" dirty="0" err="1" smtClean="0">
                <a:solidFill>
                  <a:srgbClr val="002060"/>
                </a:solidFill>
                <a:latin typeface="Arial" panose="020B0604020202020204" pitchFamily="34" charset="0"/>
                <a:cs typeface="Arial" panose="020B0604020202020204" pitchFamily="34" charset="0"/>
              </a:rPr>
              <a:t>здійсненні</a:t>
            </a:r>
            <a:r>
              <a:rPr lang="ru-RU" sz="2200" b="1" dirty="0" smtClean="0">
                <a:solidFill>
                  <a:srgbClr val="002060"/>
                </a:solidFill>
                <a:latin typeface="Arial" panose="020B0604020202020204" pitchFamily="34" charset="0"/>
                <a:cs typeface="Arial" panose="020B0604020202020204" pitchFamily="34" charset="0"/>
              </a:rPr>
              <a:t> </a:t>
            </a:r>
            <a:r>
              <a:rPr lang="ru-RU" sz="2200" b="1" dirty="0" err="1" smtClean="0">
                <a:solidFill>
                  <a:srgbClr val="002060"/>
                </a:solidFill>
                <a:latin typeface="Arial" panose="020B0604020202020204" pitchFamily="34" charset="0"/>
                <a:cs typeface="Arial" panose="020B0604020202020204" pitchFamily="34" charset="0"/>
              </a:rPr>
              <a:t>освітнього</a:t>
            </a:r>
            <a:r>
              <a:rPr lang="ru-RU" sz="2200" b="1" dirty="0" smtClean="0">
                <a:solidFill>
                  <a:srgbClr val="002060"/>
                </a:solidFill>
                <a:latin typeface="Arial" panose="020B0604020202020204" pitchFamily="34" charset="0"/>
                <a:cs typeface="Arial" panose="020B0604020202020204" pitchFamily="34" charset="0"/>
              </a:rPr>
              <a:t> </a:t>
            </a:r>
            <a:r>
              <a:rPr lang="ru-RU" sz="2200" b="1" dirty="0" err="1" smtClean="0">
                <a:solidFill>
                  <a:srgbClr val="002060"/>
                </a:solidFill>
                <a:latin typeface="Arial" panose="020B0604020202020204" pitchFamily="34" charset="0"/>
                <a:cs typeface="Arial" panose="020B0604020202020204" pitchFamily="34" charset="0"/>
              </a:rPr>
              <a:t>процесу</a:t>
            </a:r>
            <a:r>
              <a:rPr lang="ru-RU" sz="2200" b="1" dirty="0" smtClean="0">
                <a:solidFill>
                  <a:srgbClr val="002060"/>
                </a:solidFill>
                <a:latin typeface="Arial" panose="020B0604020202020204" pitchFamily="34" charset="0"/>
                <a:cs typeface="Arial" panose="020B0604020202020204" pitchFamily="34" charset="0"/>
              </a:rPr>
              <a:t> в </a:t>
            </a:r>
            <a:r>
              <a:rPr lang="ru-RU" sz="2200" b="1" dirty="0" err="1" smtClean="0">
                <a:solidFill>
                  <a:srgbClr val="002060"/>
                </a:solidFill>
                <a:latin typeface="Arial" panose="020B0604020202020204" pitchFamily="34" charset="0"/>
                <a:cs typeface="Arial" panose="020B0604020202020204" pitchFamily="34" charset="0"/>
              </a:rPr>
              <a:t>інклюзивних</a:t>
            </a:r>
            <a:r>
              <a:rPr lang="ru-RU" sz="2200" b="1" dirty="0" smtClean="0">
                <a:solidFill>
                  <a:srgbClr val="002060"/>
                </a:solidFill>
                <a:latin typeface="Arial" panose="020B0604020202020204" pitchFamily="34" charset="0"/>
                <a:cs typeface="Arial" panose="020B0604020202020204" pitchFamily="34" charset="0"/>
              </a:rPr>
              <a:t> </a:t>
            </a:r>
            <a:r>
              <a:rPr lang="ru-RU" sz="2200" b="1" dirty="0" err="1" smtClean="0">
                <a:solidFill>
                  <a:srgbClr val="002060"/>
                </a:solidFill>
                <a:latin typeface="Arial" panose="020B0604020202020204" pitchFamily="34" charset="0"/>
                <a:cs typeface="Arial" panose="020B0604020202020204" pitchFamily="34" charset="0"/>
              </a:rPr>
              <a:t>класах</a:t>
            </a:r>
            <a:r>
              <a:rPr lang="ru-RU" sz="2200" b="1" dirty="0" smtClean="0">
                <a:solidFill>
                  <a:srgbClr val="002060"/>
                </a:solidFill>
                <a:latin typeface="Arial" panose="020B0604020202020204" pitchFamily="34" charset="0"/>
                <a:cs typeface="Arial" panose="020B0604020202020204" pitchFamily="34" charset="0"/>
              </a:rPr>
              <a:t> одним </a:t>
            </a:r>
            <a:r>
              <a:rPr lang="ru-RU" sz="2200" b="1" dirty="0" err="1" smtClean="0">
                <a:solidFill>
                  <a:srgbClr val="002060"/>
                </a:solidFill>
                <a:latin typeface="Arial" panose="020B0604020202020204" pitchFamily="34" charset="0"/>
                <a:cs typeface="Arial" panose="020B0604020202020204" pitchFamily="34" charset="0"/>
              </a:rPr>
              <a:t>із</a:t>
            </a:r>
            <a:r>
              <a:rPr lang="ru-RU" sz="2200" b="1" dirty="0" smtClean="0">
                <a:solidFill>
                  <a:srgbClr val="002060"/>
                </a:solidFill>
                <a:latin typeface="Arial" panose="020B0604020202020204" pitchFamily="34" charset="0"/>
                <a:cs typeface="Arial" panose="020B0604020202020204" pitchFamily="34" charset="0"/>
              </a:rPr>
              <a:t> </a:t>
            </a:r>
            <a:r>
              <a:rPr lang="ru-RU" sz="2200" b="1" dirty="0" err="1" smtClean="0">
                <a:solidFill>
                  <a:srgbClr val="002060"/>
                </a:solidFill>
                <a:latin typeface="Arial" panose="020B0604020202020204" pitchFamily="34" charset="0"/>
                <a:cs typeface="Arial" panose="020B0604020202020204" pitchFamily="34" charset="0"/>
              </a:rPr>
              <a:t>гнучких</a:t>
            </a:r>
            <a:r>
              <a:rPr lang="ru-RU" sz="2200" b="1" dirty="0" smtClean="0">
                <a:solidFill>
                  <a:srgbClr val="002060"/>
                </a:solidFill>
                <a:latin typeface="Arial" panose="020B0604020202020204" pitchFamily="34" charset="0"/>
                <a:cs typeface="Arial" panose="020B0604020202020204" pitchFamily="34" charset="0"/>
              </a:rPr>
              <a:t> </a:t>
            </a:r>
            <a:r>
              <a:rPr lang="ru-RU" sz="2200" b="1" dirty="0" err="1" smtClean="0">
                <a:solidFill>
                  <a:srgbClr val="002060"/>
                </a:solidFill>
                <a:latin typeface="Arial" panose="020B0604020202020204" pitchFamily="34" charset="0"/>
                <a:cs typeface="Arial" panose="020B0604020202020204" pitchFamily="34" charset="0"/>
              </a:rPr>
              <a:t>способів</a:t>
            </a:r>
            <a:r>
              <a:rPr lang="ru-RU" sz="2200" b="1" dirty="0" smtClean="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коригувати</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методи</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навчання</a:t>
            </a:r>
            <a:r>
              <a:rPr lang="ru-RU" sz="2200" b="1" dirty="0">
                <a:solidFill>
                  <a:srgbClr val="002060"/>
                </a:solidFill>
                <a:latin typeface="Arial" panose="020B0604020202020204" pitchFamily="34" charset="0"/>
                <a:cs typeface="Arial" panose="020B0604020202020204" pitchFamily="34" charset="0"/>
              </a:rPr>
              <a:t> з </a:t>
            </a:r>
            <a:r>
              <a:rPr lang="ru-RU" sz="2200" b="1" dirty="0" err="1">
                <a:solidFill>
                  <a:srgbClr val="002060"/>
                </a:solidFill>
                <a:latin typeface="Arial" panose="020B0604020202020204" pitchFamily="34" charset="0"/>
                <a:cs typeface="Arial" panose="020B0604020202020204" pitchFamily="34" charset="0"/>
              </a:rPr>
              <a:t>урахуванням</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освітніх</a:t>
            </a:r>
            <a:r>
              <a:rPr lang="ru-RU" sz="2200" b="1" dirty="0">
                <a:solidFill>
                  <a:srgbClr val="002060"/>
                </a:solidFill>
                <a:latin typeface="Arial" panose="020B0604020202020204" pitchFamily="34" charset="0"/>
                <a:cs typeface="Arial" panose="020B0604020202020204" pitchFamily="34" charset="0"/>
              </a:rPr>
              <a:t> потреб, компетентностей та </a:t>
            </a:r>
            <a:r>
              <a:rPr lang="ru-RU" sz="2200" b="1" dirty="0" err="1">
                <a:solidFill>
                  <a:srgbClr val="002060"/>
                </a:solidFill>
                <a:latin typeface="Arial" panose="020B0604020202020204" pitchFamily="34" charset="0"/>
                <a:cs typeface="Arial" panose="020B0604020202020204" pitchFamily="34" charset="0"/>
              </a:rPr>
              <a:t>можливостей</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кожної</a:t>
            </a:r>
            <a:r>
              <a:rPr lang="ru-RU" sz="2200" b="1" dirty="0">
                <a:solidFill>
                  <a:srgbClr val="002060"/>
                </a:solidFill>
                <a:latin typeface="Arial" panose="020B0604020202020204" pitchFamily="34" charset="0"/>
                <a:cs typeface="Arial" panose="020B0604020202020204" pitchFamily="34" charset="0"/>
              </a:rPr>
              <a:t> </a:t>
            </a:r>
            <a:r>
              <a:rPr lang="ru-RU" sz="2200" b="1" dirty="0" err="1" smtClean="0">
                <a:solidFill>
                  <a:srgbClr val="002060"/>
                </a:solidFill>
                <a:latin typeface="Arial" panose="020B0604020202020204" pitchFamily="34" charset="0"/>
                <a:cs typeface="Arial" panose="020B0604020202020204" pitchFamily="34" charset="0"/>
              </a:rPr>
              <a:t>дитини</a:t>
            </a:r>
            <a:r>
              <a:rPr lang="ru-RU" sz="2200" b="1" dirty="0" smtClean="0">
                <a:solidFill>
                  <a:srgbClr val="002060"/>
                </a:solidFill>
                <a:latin typeface="Arial" panose="020B0604020202020204" pitchFamily="34" charset="0"/>
                <a:cs typeface="Arial" panose="020B0604020202020204" pitchFamily="34" charset="0"/>
              </a:rPr>
              <a:t> є </a:t>
            </a:r>
            <a:r>
              <a:rPr lang="ru-RU" sz="2200" b="1" dirty="0">
                <a:solidFill>
                  <a:srgbClr val="002060"/>
                </a:solidFill>
                <a:latin typeface="Arial" panose="020B0604020202020204" pitchFamily="34" charset="0"/>
                <a:cs typeface="Arial" panose="020B0604020202020204" pitchFamily="34" charset="0"/>
              </a:rPr>
              <a:t>д</a:t>
            </a:r>
            <a:r>
              <a:rPr lang="uk-UA" sz="2200" b="1" dirty="0" err="1">
                <a:solidFill>
                  <a:srgbClr val="002060"/>
                </a:solidFill>
                <a:latin typeface="Arial" panose="020B0604020202020204" pitchFamily="34" charset="0"/>
                <a:cs typeface="Arial" panose="020B0604020202020204" pitchFamily="34" charset="0"/>
              </a:rPr>
              <a:t>иференційоване</a:t>
            </a:r>
            <a:r>
              <a:rPr lang="uk-UA" sz="2200" b="1" dirty="0">
                <a:solidFill>
                  <a:srgbClr val="002060"/>
                </a:solidFill>
                <a:latin typeface="Arial" panose="020B0604020202020204" pitchFamily="34" charset="0"/>
                <a:cs typeface="Arial" panose="020B0604020202020204" pitchFamily="34" charset="0"/>
              </a:rPr>
              <a:t> </a:t>
            </a:r>
            <a:r>
              <a:rPr lang="uk-UA" sz="2200" b="1" dirty="0" smtClean="0">
                <a:solidFill>
                  <a:srgbClr val="002060"/>
                </a:solidFill>
                <a:latin typeface="Arial" panose="020B0604020202020204" pitchFamily="34" charset="0"/>
                <a:cs typeface="Arial" panose="020B0604020202020204" pitchFamily="34" charset="0"/>
              </a:rPr>
              <a:t>навчання, яке </a:t>
            </a:r>
            <a:r>
              <a:rPr lang="uk-UA" sz="2200" b="1" dirty="0">
                <a:solidFill>
                  <a:srgbClr val="002060"/>
                </a:solidFill>
                <a:latin typeface="Arial" panose="020B0604020202020204" pitchFamily="34" charset="0"/>
                <a:cs typeface="Arial" panose="020B0604020202020204" pitchFamily="34" charset="0"/>
              </a:rPr>
              <a:t>дозволяє </a:t>
            </a:r>
            <a:r>
              <a:rPr lang="uk-UA" sz="2200" b="1" dirty="0" smtClean="0">
                <a:solidFill>
                  <a:srgbClr val="002060"/>
                </a:solidFill>
                <a:latin typeface="Arial" panose="020B0604020202020204" pitchFamily="34" charset="0"/>
                <a:cs typeface="Arial" panose="020B0604020202020204" pitchFamily="34" charset="0"/>
              </a:rPr>
              <a:t>створити </a:t>
            </a:r>
            <a:r>
              <a:rPr lang="uk-UA" sz="2200" b="1" dirty="0">
                <a:solidFill>
                  <a:srgbClr val="002060"/>
                </a:solidFill>
                <a:latin typeface="Arial" panose="020B0604020202020204" pitchFamily="34" charset="0"/>
                <a:cs typeface="Arial" panose="020B0604020202020204" pitchFamily="34" charset="0"/>
              </a:rPr>
              <a:t>умови для успішного навчання та </a:t>
            </a:r>
            <a:r>
              <a:rPr lang="uk-UA" sz="2200" b="1" dirty="0" smtClean="0">
                <a:solidFill>
                  <a:srgbClr val="002060"/>
                </a:solidFill>
                <a:latin typeface="Arial" panose="020B0604020202020204" pitchFamily="34" charset="0"/>
                <a:cs typeface="Arial" panose="020B0604020202020204" pitchFamily="34" charset="0"/>
              </a:rPr>
              <a:t>розвитку для всіх учнів в цілому і для учнів з ООП зокрема.</a:t>
            </a:r>
          </a:p>
          <a:p>
            <a:pPr algn="just"/>
            <a:r>
              <a:rPr lang="uk-UA" sz="2200" b="1" dirty="0" smtClean="0">
                <a:solidFill>
                  <a:srgbClr val="002060"/>
                </a:solidFill>
                <a:latin typeface="Arial" panose="020B0604020202020204" pitchFamily="34" charset="0"/>
                <a:cs typeface="Arial" panose="020B0604020202020204" pitchFamily="34" charset="0"/>
              </a:rPr>
              <a:t>Диференціація навчання тісно пов'язана із індивідуалізацією навчання, які разом допомагають вчителю організовувати освітній процес </a:t>
            </a:r>
            <a:r>
              <a:rPr lang="ru-RU" sz="2200" b="1" dirty="0">
                <a:solidFill>
                  <a:srgbClr val="002060"/>
                </a:solidFill>
                <a:latin typeface="Arial" panose="020B0604020202020204" pitchFamily="34" charset="0"/>
                <a:cs typeface="Arial" panose="020B0604020202020204" pitchFamily="34" charset="0"/>
              </a:rPr>
              <a:t>з </a:t>
            </a:r>
            <a:r>
              <a:rPr lang="ru-RU" sz="2200" b="1" dirty="0" err="1">
                <a:solidFill>
                  <a:srgbClr val="002060"/>
                </a:solidFill>
                <a:latin typeface="Arial" panose="020B0604020202020204" pitchFamily="34" charset="0"/>
                <a:cs typeface="Arial" panose="020B0604020202020204" pitchFamily="34" charset="0"/>
              </a:rPr>
              <a:t>урахуванням</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освітніх</a:t>
            </a:r>
            <a:r>
              <a:rPr lang="ru-RU" sz="2200" b="1" dirty="0">
                <a:solidFill>
                  <a:srgbClr val="002060"/>
                </a:solidFill>
                <a:latin typeface="Arial" panose="020B0604020202020204" pitchFamily="34" charset="0"/>
                <a:cs typeface="Arial" panose="020B0604020202020204" pitchFamily="34" charset="0"/>
              </a:rPr>
              <a:t> потреб, компетентностей та </a:t>
            </a:r>
            <a:r>
              <a:rPr lang="ru-RU" sz="2200" b="1" dirty="0" err="1">
                <a:solidFill>
                  <a:srgbClr val="002060"/>
                </a:solidFill>
                <a:latin typeface="Arial" panose="020B0604020202020204" pitchFamily="34" charset="0"/>
                <a:cs typeface="Arial" panose="020B0604020202020204" pitchFamily="34" charset="0"/>
              </a:rPr>
              <a:t>можливостей</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кожної</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дитини</a:t>
            </a:r>
            <a:r>
              <a:rPr lang="uk-UA" sz="22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7218094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7" name="Прямокутник 6"/>
          <p:cNvSpPr/>
          <p:nvPr/>
        </p:nvSpPr>
        <p:spPr>
          <a:xfrm>
            <a:off x="281054" y="2041374"/>
            <a:ext cx="8665894" cy="830997"/>
          </a:xfrm>
          <a:prstGeom prst="rect">
            <a:avLst/>
          </a:prstGeom>
        </p:spPr>
        <p:txBody>
          <a:bodyPr wrap="square">
            <a:spAutoFit/>
          </a:bodyPr>
          <a:lstStyle/>
          <a:p>
            <a:pPr algn="ctr"/>
            <a:r>
              <a:rPr lang="uk-UA" sz="2400" b="1" dirty="0" smtClean="0">
                <a:solidFill>
                  <a:srgbClr val="00B050"/>
                </a:solidFill>
              </a:rPr>
              <a:t>ВИКОНАННЯ ДИФЕРЕНЦІЙОВАНИХ ЗАВДАНЬ В МАЛИХ ГРУПАХ, ОБ'ЄДНАНИХ ЗА РІВНЕМ СКЛАДНОСТІ ЗАВДАНЬ</a:t>
            </a:r>
            <a:endParaRPr lang="uk-UA" sz="2400" b="1" dirty="0">
              <a:solidFill>
                <a:srgbClr val="00B050"/>
              </a:solidFill>
            </a:endParaRPr>
          </a:p>
        </p:txBody>
      </p:sp>
      <p:sp>
        <p:nvSpPr>
          <p:cNvPr id="4" name="Прямокутник 3"/>
          <p:cNvSpPr/>
          <p:nvPr/>
        </p:nvSpPr>
        <p:spPr>
          <a:xfrm>
            <a:off x="599864" y="2962707"/>
            <a:ext cx="5089735" cy="461665"/>
          </a:xfrm>
          <a:prstGeom prst="rect">
            <a:avLst/>
          </a:prstGeom>
        </p:spPr>
        <p:txBody>
          <a:bodyPr wrap="square">
            <a:spAutoFit/>
          </a:bodyPr>
          <a:lstStyle/>
          <a:p>
            <a:r>
              <a:rPr lang="uk-UA" sz="2400" b="1" dirty="0" smtClean="0">
                <a:solidFill>
                  <a:srgbClr val="FF0000"/>
                </a:solidFill>
                <a:latin typeface="Times New Roman" panose="02020603050405020304" pitchFamily="18" charset="0"/>
                <a:ea typeface="Times New Roman" panose="02020603050405020304" pitchFamily="18" charset="0"/>
              </a:rPr>
              <a:t>І група – гра «Правда </a:t>
            </a:r>
            <a:r>
              <a:rPr lang="uk-UA" sz="2400" b="1" dirty="0">
                <a:solidFill>
                  <a:srgbClr val="FF0000"/>
                </a:solidFill>
                <a:latin typeface="Times New Roman" panose="02020603050405020304" pitchFamily="18" charset="0"/>
                <a:ea typeface="Times New Roman" panose="02020603050405020304" pitchFamily="18" charset="0"/>
              </a:rPr>
              <a:t>чи </a:t>
            </a:r>
            <a:r>
              <a:rPr lang="uk-UA" sz="2400" b="1" dirty="0" smtClean="0">
                <a:solidFill>
                  <a:srgbClr val="FF0000"/>
                </a:solidFill>
                <a:latin typeface="Times New Roman" panose="02020603050405020304" pitchFamily="18" charset="0"/>
                <a:ea typeface="Times New Roman" panose="02020603050405020304" pitchFamily="18" charset="0"/>
              </a:rPr>
              <a:t>вигадка» </a:t>
            </a:r>
            <a:endParaRPr lang="uk-UA" sz="2400" dirty="0">
              <a:solidFill>
                <a:srgbClr val="FF0000"/>
              </a:solidFill>
            </a:endParaRPr>
          </a:p>
        </p:txBody>
      </p:sp>
      <p:sp>
        <p:nvSpPr>
          <p:cNvPr id="18" name="Прямокутник 17"/>
          <p:cNvSpPr/>
          <p:nvPr/>
        </p:nvSpPr>
        <p:spPr>
          <a:xfrm>
            <a:off x="2571736" y="3749373"/>
            <a:ext cx="6203863" cy="830997"/>
          </a:xfrm>
          <a:prstGeom prst="rect">
            <a:avLst/>
          </a:prstGeom>
        </p:spPr>
        <p:txBody>
          <a:bodyPr wrap="square">
            <a:spAutoFit/>
          </a:bodyPr>
          <a:lstStyle/>
          <a:p>
            <a:pPr algn="ctr"/>
            <a:r>
              <a:rPr lang="uk-UA" sz="2400" b="1" dirty="0" smtClean="0">
                <a:solidFill>
                  <a:srgbClr val="0070C0"/>
                </a:solidFill>
                <a:latin typeface="Times New Roman" panose="02020603050405020304" pitchFamily="18" charset="0"/>
                <a:ea typeface="Times New Roman" panose="02020603050405020304" pitchFamily="18" charset="0"/>
              </a:rPr>
              <a:t>ІІ, ІІІ, </a:t>
            </a:r>
            <a:r>
              <a:rPr lang="en-US" sz="2400" b="1" dirty="0" smtClean="0">
                <a:solidFill>
                  <a:srgbClr val="0070C0"/>
                </a:solidFill>
                <a:latin typeface="Times New Roman" panose="02020603050405020304" pitchFamily="18" charset="0"/>
                <a:ea typeface="Times New Roman" panose="02020603050405020304" pitchFamily="18" charset="0"/>
              </a:rPr>
              <a:t>IV</a:t>
            </a:r>
            <a:r>
              <a:rPr lang="uk-UA" sz="2400" b="1" dirty="0" smtClean="0">
                <a:solidFill>
                  <a:srgbClr val="0070C0"/>
                </a:solidFill>
                <a:latin typeface="Times New Roman" panose="02020603050405020304" pitchFamily="18" charset="0"/>
                <a:ea typeface="Times New Roman" panose="02020603050405020304" pitchFamily="18" charset="0"/>
              </a:rPr>
              <a:t> групи – визначити помилки вчителів під час евакуації </a:t>
            </a:r>
            <a:endParaRPr lang="uk-UA" sz="2400" dirty="0">
              <a:solidFill>
                <a:srgbClr val="0070C0"/>
              </a:solidFill>
            </a:endParaRPr>
          </a:p>
        </p:txBody>
      </p:sp>
    </p:spTree>
    <p:extLst>
      <p:ext uri="{BB962C8B-B14F-4D97-AF65-F5344CB8AC3E}">
        <p14:creationId xmlns:p14="http://schemas.microsoft.com/office/powerpoint/2010/main" val="31468606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407558" y="370850"/>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6" name="Прямокутник 5"/>
          <p:cNvSpPr/>
          <p:nvPr/>
        </p:nvSpPr>
        <p:spPr>
          <a:xfrm>
            <a:off x="85733" y="1479976"/>
            <a:ext cx="9024078" cy="3619709"/>
          </a:xfrm>
          <a:prstGeom prst="rect">
            <a:avLst/>
          </a:prstGeom>
          <a:solidFill>
            <a:schemeClr val="accent2">
              <a:lumMod val="20000"/>
              <a:lumOff val="80000"/>
            </a:schemeClr>
          </a:solidFill>
        </p:spPr>
        <p:txBody>
          <a:bodyPr wrap="square">
            <a:spAutoFit/>
          </a:bodyPr>
          <a:lstStyle/>
          <a:p>
            <a:pPr algn="ctr">
              <a:lnSpc>
                <a:spcPct val="107000"/>
              </a:lnSpc>
              <a:spcAft>
                <a:spcPts val="800"/>
              </a:spcAft>
              <a:tabLst>
                <a:tab pos="180340" algn="l"/>
                <a:tab pos="270510" algn="l"/>
              </a:tabLst>
            </a:pPr>
            <a:r>
              <a:rPr lang="uk-UA"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№1  ДІЇ ПРИ ОТРИМАННІ ПОВІДОМЛЕННЯ ПРО ЗАМІНУВАННЯ:</a:t>
            </a:r>
            <a:endParaRPr lang="uk-UA" sz="1400"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28600" algn="l"/>
                <a:tab pos="270510" algn="l"/>
              </a:tabLst>
            </a:pPr>
            <a:r>
              <a:rPr lang="uk-UA" sz="2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ЯКЩО ВИ ОТРИМАЛИ АНОНІМНИЙ ДЗВІНОК ПРО ЗАМІНУВАННЯ, СЛІД СПРОБУВАТИ САМОСТІЙНО ІДЕНТИФІКУВАТИ ДЗВІНКОВОГО.</a:t>
            </a:r>
            <a:r>
              <a:rPr lang="uk-UA"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k-UA" sz="1400"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ПРАВДА                                         ВИГАДКА</a:t>
            </a:r>
            <a:endParaRPr lang="uk-UA" sz="8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Aft>
                <a:spcPts val="0"/>
              </a:spcAft>
              <a:tabLst>
                <a:tab pos="180340" algn="l"/>
                <a:tab pos="270510" algn="l"/>
              </a:tabLst>
            </a:pPr>
            <a:endParaRPr lang="uk-UA" sz="500"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28600" algn="l"/>
                <a:tab pos="270510" algn="l"/>
              </a:tabLst>
            </a:pPr>
            <a:endParaRPr lang="uk-UA" sz="5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spcAft>
                <a:spcPts val="0"/>
              </a:spcAft>
              <a:buClr>
                <a:srgbClr val="C00000"/>
              </a:buClr>
              <a:buSzPts val="2000"/>
              <a:tabLst>
                <a:tab pos="180340" algn="l"/>
                <a:tab pos="228600" algn="l"/>
                <a:tab pos="270510" algn="l"/>
              </a:tabLst>
            </a:pPr>
            <a:r>
              <a:rPr lang="uk-UA" sz="2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ПІСЛЯ ОТРИМАННЯ ПОВІДОМЛЕННЯ ПРО ЗАМІНУВАННЯ МОЖНА ПРОДОВЖУВАТИ ОСВІТНІЙ  ПРОЦЕС ДО ПРИЇЗДУ ВІДПОВІДНИХ СЛУЖБ.</a:t>
            </a:r>
            <a:r>
              <a:rPr lang="uk-UA"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k-UA" sz="1400"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ПРАВДА                                         ВИГАДКА</a:t>
            </a:r>
            <a:endParaRPr lang="uk-UA" sz="14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0"/>
              </a:spcAft>
              <a:tabLst>
                <a:tab pos="180340" algn="l"/>
                <a:tab pos="270510" algn="l"/>
              </a:tabLst>
            </a:pPr>
            <a:endParaRPr lang="uk-UA" sz="5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Aft>
                <a:spcPts val="0"/>
              </a:spcAft>
              <a:tabLst>
                <a:tab pos="180340" algn="l"/>
                <a:tab pos="270510" algn="l"/>
              </a:tabLst>
            </a:pPr>
            <a:endParaRPr lang="uk-UA" sz="5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Aft>
                <a:spcPts val="0"/>
              </a:spcAft>
              <a:tabLst>
                <a:tab pos="180340" algn="l"/>
                <a:tab pos="270510" algn="l"/>
              </a:tabLst>
            </a:pPr>
            <a:r>
              <a:rPr lang="uk-UA" sz="2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3. </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ІНФОРМАЦІЮ ПРО ЗАГРОЗУ ЗАМІНУВАННЯ СЛІД ПОШИРИТИ СЕРЕД КОЛЕГ, ЩОБ ВОНИ БУЛИ ГОТОВІ.</a:t>
            </a:r>
            <a:endParaRPr lang="uk-UA" sz="1400"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ПРАВДА                                         ВИГАДКА</a:t>
            </a:r>
            <a:endParaRPr lang="uk-UA"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Прямокутник 14"/>
          <p:cNvSpPr/>
          <p:nvPr/>
        </p:nvSpPr>
        <p:spPr>
          <a:xfrm>
            <a:off x="3942413" y="370850"/>
            <a:ext cx="5081665" cy="400110"/>
          </a:xfrm>
          <a:prstGeom prst="rect">
            <a:avLst/>
          </a:prstGeom>
        </p:spPr>
        <p:txBody>
          <a:bodyPr wrap="square">
            <a:spAutoFit/>
          </a:bodyPr>
          <a:lstStyle/>
          <a:p>
            <a:r>
              <a:rPr lang="uk-UA" sz="2000" b="1" dirty="0" smtClean="0">
                <a:solidFill>
                  <a:srgbClr val="FF0000"/>
                </a:solidFill>
                <a:latin typeface="Times New Roman" panose="02020603050405020304" pitchFamily="18" charset="0"/>
                <a:ea typeface="Times New Roman" panose="02020603050405020304" pitchFamily="18" charset="0"/>
              </a:rPr>
              <a:t>І ГРУПА – ГРА «ПРАВДА ЧИ ВИГАДКА» </a:t>
            </a:r>
            <a:endParaRPr lang="uk-UA" sz="2000" dirty="0">
              <a:solidFill>
                <a:srgbClr val="FF0000"/>
              </a:solidFill>
            </a:endParaRPr>
          </a:p>
        </p:txBody>
      </p:sp>
    </p:spTree>
    <p:extLst>
      <p:ext uri="{BB962C8B-B14F-4D97-AF65-F5344CB8AC3E}">
        <p14:creationId xmlns:p14="http://schemas.microsoft.com/office/powerpoint/2010/main" val="35204290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407558" y="370850"/>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15" name="Прямокутник 14"/>
          <p:cNvSpPr/>
          <p:nvPr/>
        </p:nvSpPr>
        <p:spPr>
          <a:xfrm>
            <a:off x="3942413" y="370850"/>
            <a:ext cx="5081665" cy="400110"/>
          </a:xfrm>
          <a:prstGeom prst="rect">
            <a:avLst/>
          </a:prstGeom>
        </p:spPr>
        <p:txBody>
          <a:bodyPr wrap="square">
            <a:spAutoFit/>
          </a:bodyPr>
          <a:lstStyle/>
          <a:p>
            <a:r>
              <a:rPr lang="uk-UA" sz="2000" b="1" dirty="0" smtClean="0">
                <a:solidFill>
                  <a:srgbClr val="FF0000"/>
                </a:solidFill>
                <a:latin typeface="Times New Roman" panose="02020603050405020304" pitchFamily="18" charset="0"/>
                <a:ea typeface="Times New Roman" panose="02020603050405020304" pitchFamily="18" charset="0"/>
              </a:rPr>
              <a:t>І ГРУПА – ГРА «ПРАВДА ЧИ ВИГАДКА» </a:t>
            </a:r>
            <a:endParaRPr lang="uk-UA" sz="2000" dirty="0">
              <a:solidFill>
                <a:srgbClr val="FF0000"/>
              </a:solidFill>
            </a:endParaRPr>
          </a:p>
        </p:txBody>
      </p:sp>
      <p:sp>
        <p:nvSpPr>
          <p:cNvPr id="2" name="Прямокутник 1"/>
          <p:cNvSpPr/>
          <p:nvPr/>
        </p:nvSpPr>
        <p:spPr>
          <a:xfrm>
            <a:off x="258819" y="1379419"/>
            <a:ext cx="8885181" cy="3418243"/>
          </a:xfrm>
          <a:prstGeom prst="rect">
            <a:avLst/>
          </a:prstGeom>
          <a:solidFill>
            <a:schemeClr val="tx2">
              <a:lumMod val="20000"/>
              <a:lumOff val="80000"/>
            </a:schemeClr>
          </a:solidFill>
        </p:spPr>
        <p:txBody>
          <a:bodyPr wrap="square">
            <a:spAutoFit/>
          </a:bodyPr>
          <a:lstStyle/>
          <a:p>
            <a:pPr algn="ctr">
              <a:lnSpc>
                <a:spcPct val="107000"/>
              </a:lnSpc>
              <a:spcAft>
                <a:spcPts val="0"/>
              </a:spcAft>
              <a:tabLst>
                <a:tab pos="180340" algn="l"/>
                <a:tab pos="270510" algn="l"/>
              </a:tabLst>
            </a:pPr>
            <a:r>
              <a:rPr lang="uk-UA"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№2  ДІЇ ПІД ЧАС ЕВАКУАЦІЇ:</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28600" algn="l"/>
                <a:tab pos="270510" algn="l"/>
              </a:tabLst>
            </a:pPr>
            <a:r>
              <a:rPr lang="uk-UA" sz="2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ПІД ЧАС ЕВАКУАЦІЇ ВЧИТЕЛІ ПОВИННІ ПЕРЕВІРИТИ ВСІ КАБІНЕТИ ТА ЛАБОРАТОРІЇ, ЩОБ ПЕРЕКОНАТИСЯ, ЩО НІХТО НЕ ЗАЛИШИВСЯ.</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ПРАВДА                                         ВИГАДКА</a:t>
            </a:r>
            <a:r>
              <a:rPr lang="uk-UA" i="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28600" algn="l"/>
                <a:tab pos="270510" algn="l"/>
              </a:tabLst>
            </a:pPr>
            <a:endParaRPr lang="uk-UA" sz="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spcAft>
                <a:spcPts val="0"/>
              </a:spcAft>
              <a:buClr>
                <a:srgbClr val="C00000"/>
              </a:buClr>
              <a:buSzPts val="2000"/>
              <a:tabLst>
                <a:tab pos="180340" algn="l"/>
                <a:tab pos="228600" algn="l"/>
                <a:tab pos="270510" algn="l"/>
              </a:tabLst>
            </a:pPr>
            <a:r>
              <a:rPr lang="uk-UA" sz="2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a:t>
            </a:r>
            <a:r>
              <a:rPr lang="uk-UA"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ВЧИТЕЛІ ПОВИННІ СПОКІЙНО ПОЯСНИТИ УЧНЯМ СИТУАЦІЮ І ОРГАНІЗОВАНО ВИВЕСТИ ЇХ З ПРИМІЩЕННЯ.</a:t>
            </a:r>
            <a:r>
              <a:rPr lang="uk-UA" i="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ПРАВДА                                         ВИГАДКА</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28600" algn="l"/>
                <a:tab pos="270510" algn="l"/>
              </a:tabLst>
            </a:pPr>
            <a:endParaRPr lang="uk-UA" sz="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spcAft>
                <a:spcPts val="0"/>
              </a:spcAft>
              <a:buClr>
                <a:srgbClr val="C00000"/>
              </a:buClr>
              <a:buSzPts val="2000"/>
              <a:tabLst>
                <a:tab pos="180340" algn="l"/>
                <a:tab pos="228600" algn="l"/>
                <a:tab pos="270510" algn="l"/>
              </a:tabLst>
            </a:pPr>
            <a:r>
              <a:rPr lang="uk-UA" sz="2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3</a:t>
            </a:r>
            <a:r>
              <a:rPr lang="uk-UA"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ЯКЩО ПІД ЧАС ЕВАКУАЦІЇ ВИ ПОМІТИЛИ ЗАБУТУ РІЧ УЧНЯ, МОЖНА ПОВЕРНУТИСЯ ЗА НЕЮ</a:t>
            </a:r>
            <a:r>
              <a:rPr lang="uk-UA" b="1" i="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ПРАВДА                                         </a:t>
            </a:r>
            <a:r>
              <a:rPr lang="uk-UA"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Вигадка</a:t>
            </a:r>
            <a:endParaRPr lang="uk-UA"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994942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407558" y="370850"/>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15" name="Прямокутник 14"/>
          <p:cNvSpPr/>
          <p:nvPr/>
        </p:nvSpPr>
        <p:spPr>
          <a:xfrm>
            <a:off x="3942413" y="576208"/>
            <a:ext cx="5081665" cy="400110"/>
          </a:xfrm>
          <a:prstGeom prst="rect">
            <a:avLst/>
          </a:prstGeom>
        </p:spPr>
        <p:txBody>
          <a:bodyPr wrap="square">
            <a:spAutoFit/>
          </a:bodyPr>
          <a:lstStyle/>
          <a:p>
            <a:r>
              <a:rPr lang="uk-UA" sz="2000" b="1" dirty="0" smtClean="0">
                <a:solidFill>
                  <a:srgbClr val="FF0000"/>
                </a:solidFill>
                <a:latin typeface="Times New Roman" panose="02020603050405020304" pitchFamily="18" charset="0"/>
                <a:ea typeface="Times New Roman" panose="02020603050405020304" pitchFamily="18" charset="0"/>
              </a:rPr>
              <a:t>І ГРУПА – ГРА «ПРАВДА ЧИ ВИГАДКА» </a:t>
            </a:r>
            <a:endParaRPr lang="uk-UA" sz="2000" dirty="0">
              <a:solidFill>
                <a:srgbClr val="FF0000"/>
              </a:solidFill>
            </a:endParaRPr>
          </a:p>
        </p:txBody>
      </p:sp>
      <p:sp>
        <p:nvSpPr>
          <p:cNvPr id="4" name="Прямокутник 3"/>
          <p:cNvSpPr/>
          <p:nvPr/>
        </p:nvSpPr>
        <p:spPr>
          <a:xfrm>
            <a:off x="326275" y="1581786"/>
            <a:ext cx="8562892" cy="3747564"/>
          </a:xfrm>
          <a:prstGeom prst="rect">
            <a:avLst/>
          </a:prstGeom>
          <a:solidFill>
            <a:schemeClr val="accent5">
              <a:lumMod val="20000"/>
              <a:lumOff val="80000"/>
            </a:schemeClr>
          </a:solidFill>
        </p:spPr>
        <p:txBody>
          <a:bodyPr wrap="square">
            <a:spAutoFit/>
          </a:bodyPr>
          <a:lstStyle/>
          <a:p>
            <a:pPr algn="ctr">
              <a:lnSpc>
                <a:spcPct val="107000"/>
              </a:lnSpc>
              <a:spcAft>
                <a:spcPts val="0"/>
              </a:spcAft>
              <a:tabLst>
                <a:tab pos="180340" algn="l"/>
                <a:tab pos="270510" algn="l"/>
              </a:tabLst>
            </a:pPr>
            <a:r>
              <a:rPr lang="uk-UA"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№3   ДІЇ ПІСЛЯ ЕВАКУАЦІЇ:</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70510" algn="l"/>
              </a:tabLst>
            </a:pPr>
            <a:r>
              <a:rPr lang="uk-UA" sz="2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ПІСЛЯ ЕВАКУАЦІЇ ВЧИТЕЛІ ПОВИННІ ЗІБРАТИСЯ У ВИЗНАЧЕНОМУ МІСЦІ І ЗВІРИТИСЬ ЗІ СПИСКОМ УЧНІВ У ЖУРНАЛІ.</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ПРАВДА                                         ВИГАДКА</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70510" algn="l"/>
              </a:tabLst>
            </a:pPr>
            <a:r>
              <a:rPr lang="uk-UA"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ВЧИТЕЛІ МОЖУТЬ ДОЗВОЛИТИ УЧНЯМ РОЗІЙТИСЯ ПО ДОМІВКАХ ОДРАЗУ ПІСЛЯ ЕВАКУАЦІЇ.</a:t>
            </a:r>
            <a:r>
              <a:rPr lang="uk-UA" i="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ПРАВДА                                         ВИГАДКА</a:t>
            </a:r>
          </a:p>
          <a:p>
            <a:pPr algn="just">
              <a:lnSpc>
                <a:spcPct val="107000"/>
              </a:lnSpc>
              <a:spcAft>
                <a:spcPts val="0"/>
              </a:spcAft>
              <a:tabLst>
                <a:tab pos="180340" algn="l"/>
                <a:tab pos="270510" algn="l"/>
              </a:tabLst>
            </a:pP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70510" algn="l"/>
              </a:tabLst>
            </a:pPr>
            <a:r>
              <a:rPr lang="uk-UA"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3.</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ВЧИТЕЛІ ПОВИННІ НАДАТИ ПЕРШУ МЕДИЧНУ ДОПОМОГУ, ЯКЩО ХТОСЬ З УЧНІВ ПОСТРАЖДАВ ПІД ЧАС ЕВАКУАЦІЇ.</a:t>
            </a:r>
            <a:r>
              <a:rPr lang="uk-UA" i="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ПРАВДА                                         ВИГАДКА</a:t>
            </a:r>
            <a:endParaRPr lang="uk-UA"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439123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407558" y="370850"/>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15" name="Прямокутник 14"/>
          <p:cNvSpPr/>
          <p:nvPr/>
        </p:nvSpPr>
        <p:spPr>
          <a:xfrm>
            <a:off x="3942413" y="576208"/>
            <a:ext cx="5081665" cy="400110"/>
          </a:xfrm>
          <a:prstGeom prst="rect">
            <a:avLst/>
          </a:prstGeom>
        </p:spPr>
        <p:txBody>
          <a:bodyPr wrap="square">
            <a:spAutoFit/>
          </a:bodyPr>
          <a:lstStyle/>
          <a:p>
            <a:r>
              <a:rPr lang="uk-UA" sz="2000" b="1" dirty="0" smtClean="0">
                <a:solidFill>
                  <a:srgbClr val="FF0000"/>
                </a:solidFill>
                <a:latin typeface="Times New Roman" panose="02020603050405020304" pitchFamily="18" charset="0"/>
                <a:ea typeface="Times New Roman" panose="02020603050405020304" pitchFamily="18" charset="0"/>
              </a:rPr>
              <a:t>І ГРУПА – ГРА «ПРАВДА ЧИ ВИГАДКА» </a:t>
            </a:r>
            <a:endParaRPr lang="uk-UA" sz="2000" dirty="0">
              <a:solidFill>
                <a:srgbClr val="FF0000"/>
              </a:solidFill>
            </a:endParaRPr>
          </a:p>
        </p:txBody>
      </p:sp>
      <p:sp>
        <p:nvSpPr>
          <p:cNvPr id="2" name="Прямокутник 1"/>
          <p:cNvSpPr/>
          <p:nvPr/>
        </p:nvSpPr>
        <p:spPr>
          <a:xfrm>
            <a:off x="395287" y="1322918"/>
            <a:ext cx="8299008" cy="4442883"/>
          </a:xfrm>
          <a:prstGeom prst="rect">
            <a:avLst/>
          </a:prstGeom>
          <a:solidFill>
            <a:schemeClr val="accent6">
              <a:lumMod val="20000"/>
              <a:lumOff val="80000"/>
            </a:schemeClr>
          </a:solidFill>
        </p:spPr>
        <p:txBody>
          <a:bodyPr wrap="square">
            <a:spAutoFit/>
          </a:bodyPr>
          <a:lstStyle/>
          <a:p>
            <a:pPr algn="ctr">
              <a:lnSpc>
                <a:spcPct val="107000"/>
              </a:lnSpc>
              <a:spcAft>
                <a:spcPts val="0"/>
              </a:spcAft>
              <a:tabLst>
                <a:tab pos="180340" algn="l"/>
                <a:tab pos="270510" algn="l"/>
              </a:tabLst>
            </a:pPr>
            <a:r>
              <a:rPr lang="uk-UA"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№4 ДІЇ З ПІДОЗРІЛИМИ ПРЕДМЕТАМИ:</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28600" algn="l"/>
                <a:tab pos="270510" algn="l"/>
              </a:tabLst>
            </a:pPr>
            <a:r>
              <a:rPr lang="uk-UA" sz="2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ЯКЩО ВИ ВИЯВИЛИ ПІДОЗРІЛИЙ ПРЕДМЕТ, МОЖНА СПРОБУВАТИ ЙОГО САМОСТІЙНО ЗНЕШКОДИТИ.</a:t>
            </a:r>
            <a:endParaRPr lang="uk-UA"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Aft>
                <a:spcPts val="0"/>
              </a:spcAft>
              <a:tabLst>
                <a:tab pos="180340" algn="l"/>
                <a:tab pos="270510" algn="l"/>
              </a:tabLst>
            </a:pPr>
            <a:r>
              <a:rPr lang="uk-UA"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ПРАВДА                                         ВИГАДКА</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marL="228600" algn="just">
              <a:lnSpc>
                <a:spcPct val="107000"/>
              </a:lnSpc>
              <a:spcAft>
                <a:spcPts val="0"/>
              </a:spcAft>
              <a:tabLst>
                <a:tab pos="180340" algn="l"/>
                <a:tab pos="270510" algn="l"/>
              </a:tabLst>
            </a:pPr>
            <a:r>
              <a:rPr lang="uk-UA"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28600" algn="l"/>
                <a:tab pos="270510" algn="l"/>
              </a:tabLst>
            </a:pPr>
            <a:r>
              <a:rPr lang="uk-UA"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ЯКЩО ВИ ПОМІТИЛИ ПІДОЗРІЛИЙ ПРЕДМЕТ, СЛІД ПОВІДОМИТИ ПРО ЦЕ АДМІНІСТРАЦІЮ ТА НЕ НАБЛИЖАТИСЯ ДО НЬОГО. ВІДСТАНЬ ВІД ВАС ДО ПОДОЗРІЛОГО ПРЕДМЕТА НЕ МЕНШЕ 100 М.</a:t>
            </a:r>
            <a:endParaRPr lang="uk-UA"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lnSpc>
                <a:spcPct val="107000"/>
              </a:lnSpc>
              <a:spcAft>
                <a:spcPts val="0"/>
              </a:spcAft>
              <a:tabLst>
                <a:tab pos="180340" algn="l"/>
                <a:tab pos="270510" algn="l"/>
              </a:tabLst>
            </a:pP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ПРАВДА                                         ВИГАДКА</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tabLst>
                <a:tab pos="180340" algn="l"/>
                <a:tab pos="270510" algn="l"/>
              </a:tabLst>
            </a:pP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tabLst>
                <a:tab pos="180340" algn="l"/>
                <a:tab pos="270510" algn="l"/>
              </a:tabLst>
            </a:pPr>
            <a:r>
              <a:rPr lang="uk-UA"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№5 ПСИХОЛОГІЧНА ПІДТРИМКА:</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Clr>
                <a:srgbClr val="C00000"/>
              </a:buClr>
              <a:buSzPts val="2000"/>
              <a:tabLst>
                <a:tab pos="180340" algn="l"/>
                <a:tab pos="270510" algn="l"/>
              </a:tabLst>
            </a:pPr>
            <a:r>
              <a:rPr lang="uk-UA" sz="2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a:t>
            </a:r>
            <a:r>
              <a:rPr lang="uk-UA" b="1" dirty="0" smtClean="0">
                <a:latin typeface="Times New Roman" panose="02020603050405020304" pitchFamily="18" charset="0"/>
                <a:ea typeface="Times New Roman" panose="02020603050405020304" pitchFamily="18" charset="0"/>
                <a:cs typeface="Times New Roman" panose="02020603050405020304" pitchFamily="18" charset="0"/>
              </a:rPr>
              <a:t> ПІСЛЯ ЗАГРОЗИ ЗАМІНУВАННЯ ВАЖЛИВО ПРОВЕСТИ З УЧНЯМИ РОЗ’ЯСНЮВАЛЬНУ РОБОТУ, ЩОБ ЗНЯТИ НАПРУГУ І СТРАХИ.</a:t>
            </a:r>
            <a:r>
              <a:rPr lang="uk-UA" i="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k-UA" dirty="0" smtClean="0">
              <a:latin typeface="Calibri" panose="020F0502020204030204" pitchFamily="34" charset="0"/>
              <a:ea typeface="Calibri" panose="020F0502020204030204" pitchFamily="34" charset="0"/>
              <a:cs typeface="Times New Roman" panose="02020603050405020304" pitchFamily="18" charset="0"/>
            </a:endParaRPr>
          </a:p>
          <a:p>
            <a:pPr marL="228600" algn="just">
              <a:lnSpc>
                <a:spcPct val="107000"/>
              </a:lnSpc>
              <a:spcAft>
                <a:spcPts val="0"/>
              </a:spcAft>
              <a:tabLst>
                <a:tab pos="180340" algn="l"/>
                <a:tab pos="270510" algn="l"/>
              </a:tabLst>
            </a:pPr>
            <a:r>
              <a:rPr lang="uk-UA"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ПРАВДА                                         ВИГАДКА</a:t>
            </a:r>
            <a:endParaRPr lang="uk-UA"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724966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1596451"/>
            <a:ext cx="8208962" cy="3993135"/>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7" name="Прямокутник 6"/>
          <p:cNvSpPr/>
          <p:nvPr/>
        </p:nvSpPr>
        <p:spPr>
          <a:xfrm>
            <a:off x="281054" y="2041374"/>
            <a:ext cx="8665894" cy="369332"/>
          </a:xfrm>
          <a:prstGeom prst="rect">
            <a:avLst/>
          </a:prstGeom>
        </p:spPr>
        <p:txBody>
          <a:bodyPr wrap="square">
            <a:spAutoFit/>
          </a:bodyPr>
          <a:lstStyle/>
          <a:p>
            <a:pPr algn="ctr"/>
            <a:endParaRPr lang="uk-UA" dirty="0"/>
          </a:p>
        </p:txBody>
      </p:sp>
      <p:sp>
        <p:nvSpPr>
          <p:cNvPr id="5" name="Прямокутник 4"/>
          <p:cNvSpPr/>
          <p:nvPr/>
        </p:nvSpPr>
        <p:spPr>
          <a:xfrm>
            <a:off x="245302" y="546271"/>
            <a:ext cx="8737398" cy="5859233"/>
          </a:xfrm>
          <a:prstGeom prst="rect">
            <a:avLst/>
          </a:prstGeom>
          <a:solidFill>
            <a:schemeClr val="accent3">
              <a:lumMod val="20000"/>
              <a:lumOff val="80000"/>
            </a:schemeClr>
          </a:solidFill>
        </p:spPr>
        <p:txBody>
          <a:bodyPr wrap="square">
            <a:spAutoFit/>
          </a:bodyPr>
          <a:lstStyle/>
          <a:p>
            <a:pPr algn="ctr">
              <a:lnSpc>
                <a:spcPct val="107000"/>
              </a:lnSpc>
              <a:spcAft>
                <a:spcPts val="800"/>
              </a:spcAft>
            </a:pPr>
            <a:r>
              <a:rPr lang="uk-UA"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Ситуація №1</a:t>
            </a:r>
            <a:endParaRPr lang="uk-UA"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Вчитель веде урок математики в </a:t>
            </a:r>
            <a:r>
              <a:rPr lang="uk-UA" sz="2000" dirty="0" smtClean="0">
                <a:latin typeface="Times New Roman" panose="02020603050405020304" pitchFamily="18" charset="0"/>
                <a:ea typeface="Times New Roman" panose="02020603050405020304" pitchFamily="18" charset="0"/>
                <a:cs typeface="Times New Roman" panose="02020603050405020304" pitchFamily="18" charset="0"/>
              </a:rPr>
              <a:t>9 класі. </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Під час уроку лунають три довгі сигнали. Вчитель вирішує завершити розв’язок задачі, бо вирішив, що це тренувальна тривога, а йому треба лише останню дію записати. </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Вчитель повідомляє: «Діти!!! Швидко дописуйте відповідь до задачі і тільки після цього здійснюємо евакуацію!!!» Поки учні дописують, вчитель рахує їх.</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Після того, як учні записали відповідь, вони залишають клас та біжать одні на праві сходи, а інші на ліві сходи центрального сходового майданчику.</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Під час руху сходами один з учнів пригадав, що залишив свій  телефон в кабінеті. Він каже про це вчителю, на що той реагує обурено, голосно кричить: «Ти як завжди! Розсіяний!!! Неуважний!!! Про ці телефони вже мільйон разів казали!!! Повертайся до класу швидко!!! Бери свій телефон!!! Чекаю тебе на майданчику!!!».</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На майданчику вчитель перерахував учнів  та проконтролював повернення учня з телефоном. Під час переклички доповідає директору «9-А  Присутні в школі 23. Евакуйовані 23». </a:t>
            </a:r>
            <a:endParaRPr lang="uk-UA"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Прямокутник 16"/>
          <p:cNvSpPr/>
          <p:nvPr/>
        </p:nvSpPr>
        <p:spPr>
          <a:xfrm>
            <a:off x="7485713" y="146161"/>
            <a:ext cx="5081665" cy="400110"/>
          </a:xfrm>
          <a:prstGeom prst="rect">
            <a:avLst/>
          </a:prstGeom>
        </p:spPr>
        <p:txBody>
          <a:bodyPr wrap="square">
            <a:spAutoFit/>
          </a:bodyPr>
          <a:lstStyle/>
          <a:p>
            <a:r>
              <a:rPr lang="uk-UA" sz="2000" b="1" dirty="0" smtClean="0">
                <a:solidFill>
                  <a:srgbClr val="FF0000"/>
                </a:solidFill>
                <a:latin typeface="Times New Roman" panose="02020603050405020304" pitchFamily="18" charset="0"/>
                <a:ea typeface="Times New Roman" panose="02020603050405020304" pitchFamily="18" charset="0"/>
              </a:rPr>
              <a:t>ІІ ГРУПА</a:t>
            </a:r>
            <a:endParaRPr lang="uk-UA" sz="2000" dirty="0">
              <a:solidFill>
                <a:srgbClr val="FF0000"/>
              </a:solidFill>
            </a:endParaRPr>
          </a:p>
        </p:txBody>
      </p:sp>
    </p:spTree>
    <p:extLst>
      <p:ext uri="{BB962C8B-B14F-4D97-AF65-F5344CB8AC3E}">
        <p14:creationId xmlns:p14="http://schemas.microsoft.com/office/powerpoint/2010/main" val="28815565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1596451"/>
            <a:ext cx="8208962" cy="3993135"/>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7" name="Прямокутник 6"/>
          <p:cNvSpPr/>
          <p:nvPr/>
        </p:nvSpPr>
        <p:spPr>
          <a:xfrm>
            <a:off x="281054" y="2041374"/>
            <a:ext cx="8665894" cy="369332"/>
          </a:xfrm>
          <a:prstGeom prst="rect">
            <a:avLst/>
          </a:prstGeom>
        </p:spPr>
        <p:txBody>
          <a:bodyPr wrap="square">
            <a:spAutoFit/>
          </a:bodyPr>
          <a:lstStyle/>
          <a:p>
            <a:pPr algn="ctr"/>
            <a:endParaRPr lang="uk-UA" dirty="0"/>
          </a:p>
        </p:txBody>
      </p:sp>
      <p:sp>
        <p:nvSpPr>
          <p:cNvPr id="17" name="Прямокутник 16"/>
          <p:cNvSpPr/>
          <p:nvPr/>
        </p:nvSpPr>
        <p:spPr>
          <a:xfrm>
            <a:off x="7485713" y="146161"/>
            <a:ext cx="5081665" cy="400110"/>
          </a:xfrm>
          <a:prstGeom prst="rect">
            <a:avLst/>
          </a:prstGeom>
        </p:spPr>
        <p:txBody>
          <a:bodyPr wrap="square">
            <a:spAutoFit/>
          </a:bodyPr>
          <a:lstStyle/>
          <a:p>
            <a:r>
              <a:rPr lang="uk-UA" sz="2000" b="1" dirty="0" smtClean="0">
                <a:solidFill>
                  <a:srgbClr val="FF0000"/>
                </a:solidFill>
                <a:latin typeface="Times New Roman" panose="02020603050405020304" pitchFamily="18" charset="0"/>
                <a:ea typeface="Times New Roman" panose="02020603050405020304" pitchFamily="18" charset="0"/>
              </a:rPr>
              <a:t>ІІІ ГРУПА</a:t>
            </a:r>
            <a:endParaRPr lang="uk-UA" sz="2000" dirty="0">
              <a:solidFill>
                <a:srgbClr val="FF0000"/>
              </a:solidFill>
            </a:endParaRPr>
          </a:p>
        </p:txBody>
      </p:sp>
      <p:sp>
        <p:nvSpPr>
          <p:cNvPr id="2" name="Прямокутник 1"/>
          <p:cNvSpPr/>
          <p:nvPr/>
        </p:nvSpPr>
        <p:spPr>
          <a:xfrm>
            <a:off x="281054" y="546271"/>
            <a:ext cx="8665894" cy="6020110"/>
          </a:xfrm>
          <a:prstGeom prst="rect">
            <a:avLst/>
          </a:prstGeom>
          <a:solidFill>
            <a:schemeClr val="accent4">
              <a:lumMod val="20000"/>
              <a:lumOff val="80000"/>
            </a:schemeClr>
          </a:solidFill>
        </p:spPr>
        <p:txBody>
          <a:bodyPr wrap="square">
            <a:spAutoFit/>
          </a:bodyPr>
          <a:lstStyle/>
          <a:p>
            <a:pPr algn="ctr">
              <a:lnSpc>
                <a:spcPct val="107000"/>
              </a:lnSpc>
            </a:pPr>
            <a:r>
              <a:rPr lang="uk-UA" sz="20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Ситуація №2</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Вчитель веде урок історії в </a:t>
            </a:r>
            <a:r>
              <a:rPr lang="uk-UA" sz="2000" dirty="0" smtClean="0">
                <a:latin typeface="Times New Roman" panose="02020603050405020304" pitchFamily="18" charset="0"/>
                <a:ea typeface="Times New Roman" panose="02020603050405020304" pitchFamily="18" charset="0"/>
                <a:cs typeface="Times New Roman" panose="02020603050405020304" pitchFamily="18" charset="0"/>
              </a:rPr>
              <a:t>5 класі. </a:t>
            </a:r>
            <a:r>
              <a:rPr lang="uk-UA" sz="2000" dirty="0">
                <a:latin typeface="Times New Roman" panose="02020603050405020304" pitchFamily="18" charset="0"/>
                <a:ea typeface="Times New Roman" panose="02020603050405020304" pitchFamily="18" charset="0"/>
                <a:cs typeface="Times New Roman" panose="02020603050405020304" pitchFamily="18" charset="0"/>
              </a:rPr>
              <a:t>Під час уроку лунають три  довгі сигнали.</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Вчитель одразу завершує урок та наголошує дітям:</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000" dirty="0">
                <a:latin typeface="Times New Roman" panose="02020603050405020304" pitchFamily="18" charset="0"/>
                <a:ea typeface="Times New Roman" panose="02020603050405020304" pitchFamily="18" charset="0"/>
                <a:cs typeface="Times New Roman" panose="02020603050405020304" pitchFamily="18" charset="0"/>
              </a:rPr>
              <a:t>Діти, увага! Зараз будемо здійснювати евакуацію на спортивний майданчик, по сходах, що біля нашого кабінету. Станьте парами, я вас порахую. Вас 15, ми йдемо, тримаючи один одного в парах. Той, що справа, додатково тримається за поручні сходів. Не говори – щоб чути вчителя. Не біжи – щоб не постраждати. Не </a:t>
            </a:r>
            <a:r>
              <a:rPr lang="uk-UA" sz="2000" dirty="0" err="1">
                <a:latin typeface="Times New Roman" panose="02020603050405020304" pitchFamily="18" charset="0"/>
                <a:ea typeface="Times New Roman" panose="02020603050405020304" pitchFamily="18" charset="0"/>
                <a:cs typeface="Times New Roman" panose="02020603050405020304" pitchFamily="18" charset="0"/>
              </a:rPr>
              <a:t>штовхайся</a:t>
            </a:r>
            <a:r>
              <a:rPr lang="uk-UA" sz="2000" dirty="0">
                <a:latin typeface="Times New Roman" panose="02020603050405020304" pitchFamily="18" charset="0"/>
                <a:ea typeface="Times New Roman" panose="02020603050405020304" pitchFamily="18" charset="0"/>
                <a:cs typeface="Times New Roman" panose="02020603050405020304" pitchFamily="18" charset="0"/>
              </a:rPr>
              <a:t> – щоб не постраждали інші. Не повертайся – щоб залишатися в безпеці».</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smtClean="0">
                <a:latin typeface="Times New Roman" panose="02020603050405020304" pitchFamily="18" charset="0"/>
                <a:ea typeface="Times New Roman" panose="02020603050405020304" pitchFamily="18" charset="0"/>
                <a:cs typeface="Times New Roman" panose="02020603050405020304" pitchFamily="18" charset="0"/>
              </a:rPr>
              <a:t>Після </a:t>
            </a:r>
            <a:r>
              <a:rPr lang="uk-UA" sz="2000" dirty="0">
                <a:latin typeface="Times New Roman" panose="02020603050405020304" pitchFamily="18" charset="0"/>
                <a:ea typeface="Times New Roman" panose="02020603050405020304" pitchFamily="18" charset="0"/>
                <a:cs typeface="Times New Roman" panose="02020603050405020304" pitchFamily="18" charset="0"/>
              </a:rPr>
              <a:t>цього вчитель виходить першим, а діти парами за ним. Кабінет залишився відчиненим. </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При прибутті на майданчик, вчитель бачить, що всі учні біля нього Він, заспокоївшись, згадав, що не вимкнув ноутбук. Тому вирішує швидко повернутися у клас за ним та </a:t>
            </a:r>
            <a:r>
              <a:rPr lang="uk-UA" sz="2000" dirty="0" err="1">
                <a:latin typeface="Times New Roman" panose="02020603050405020304" pitchFamily="18" charset="0"/>
                <a:ea typeface="Times New Roman" panose="02020603050405020304" pitchFamily="18" charset="0"/>
                <a:cs typeface="Times New Roman" panose="02020603050405020304" pitchFamily="18" charset="0"/>
              </a:rPr>
              <a:t>грошим</a:t>
            </a:r>
            <a:r>
              <a:rPr lang="uk-UA" sz="2000" dirty="0">
                <a:latin typeface="Times New Roman" panose="02020603050405020304" pitchFamily="18" charset="0"/>
                <a:ea typeface="Times New Roman" panose="02020603050405020304" pitchFamily="18" charset="0"/>
                <a:cs typeface="Times New Roman" panose="02020603050405020304" pitchFamily="18" charset="0"/>
              </a:rPr>
              <a:t> з Фонду розвитку школи та класу.</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smtClean="0">
                <a:latin typeface="Times New Roman" panose="02020603050405020304" pitchFamily="18" charset="0"/>
                <a:ea typeface="Times New Roman" panose="02020603050405020304" pitchFamily="18" charset="0"/>
                <a:cs typeface="Times New Roman" panose="02020603050405020304" pitchFamily="18" charset="0"/>
              </a:rPr>
              <a:t>Біжить </a:t>
            </a:r>
            <a:r>
              <a:rPr lang="uk-UA" sz="2000" dirty="0">
                <a:latin typeface="Times New Roman" panose="02020603050405020304" pitchFamily="18" charset="0"/>
                <a:ea typeface="Times New Roman" panose="02020603050405020304" pitchFamily="18" charset="0"/>
                <a:cs typeface="Times New Roman" panose="02020603050405020304" pitchFamily="18" charset="0"/>
              </a:rPr>
              <a:t>до школи. Черговий біля дверей запитує його про причину повернення, але не впускає до приміщення. Вчитель в сльозах («жаль грошей та ноутбука») повертається до дітей. На перекличці доповідає директору «5-А  Присутні у школі 15. Евакуйовані 15».</a:t>
            </a:r>
            <a:endParaRPr lang="uk-UA"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098737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1596451"/>
            <a:ext cx="8208962" cy="3993135"/>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7" name="Прямокутник 6"/>
          <p:cNvSpPr/>
          <p:nvPr/>
        </p:nvSpPr>
        <p:spPr>
          <a:xfrm>
            <a:off x="281054" y="2041374"/>
            <a:ext cx="8665894" cy="369332"/>
          </a:xfrm>
          <a:prstGeom prst="rect">
            <a:avLst/>
          </a:prstGeom>
        </p:spPr>
        <p:txBody>
          <a:bodyPr wrap="square">
            <a:spAutoFit/>
          </a:bodyPr>
          <a:lstStyle/>
          <a:p>
            <a:pPr algn="ctr"/>
            <a:endParaRPr lang="uk-UA" dirty="0"/>
          </a:p>
        </p:txBody>
      </p:sp>
      <p:sp>
        <p:nvSpPr>
          <p:cNvPr id="17" name="Прямокутник 16"/>
          <p:cNvSpPr/>
          <p:nvPr/>
        </p:nvSpPr>
        <p:spPr>
          <a:xfrm>
            <a:off x="7485713" y="146161"/>
            <a:ext cx="5081665" cy="400110"/>
          </a:xfrm>
          <a:prstGeom prst="rect">
            <a:avLst/>
          </a:prstGeom>
        </p:spPr>
        <p:txBody>
          <a:bodyPr wrap="square">
            <a:spAutoFit/>
          </a:bodyPr>
          <a:lstStyle/>
          <a:p>
            <a:r>
              <a:rPr lang="uk-UA" sz="2000" b="1" dirty="0" smtClean="0">
                <a:solidFill>
                  <a:srgbClr val="FF0000"/>
                </a:solidFill>
                <a:latin typeface="Times New Roman" panose="02020603050405020304" pitchFamily="18" charset="0"/>
                <a:ea typeface="Times New Roman" panose="02020603050405020304" pitchFamily="18" charset="0"/>
              </a:rPr>
              <a:t>І</a:t>
            </a:r>
            <a:r>
              <a:rPr lang="en-US" sz="2000" b="1" dirty="0" smtClean="0">
                <a:solidFill>
                  <a:srgbClr val="FF0000"/>
                </a:solidFill>
                <a:latin typeface="Times New Roman" panose="02020603050405020304" pitchFamily="18" charset="0"/>
                <a:ea typeface="Times New Roman" panose="02020603050405020304" pitchFamily="18" charset="0"/>
              </a:rPr>
              <a:t>V</a:t>
            </a:r>
            <a:r>
              <a:rPr lang="uk-UA" sz="2000" b="1" dirty="0" smtClean="0">
                <a:solidFill>
                  <a:srgbClr val="FF0000"/>
                </a:solidFill>
                <a:latin typeface="Times New Roman" panose="02020603050405020304" pitchFamily="18" charset="0"/>
                <a:ea typeface="Times New Roman" panose="02020603050405020304" pitchFamily="18" charset="0"/>
              </a:rPr>
              <a:t> ГРУПА</a:t>
            </a:r>
            <a:endParaRPr lang="uk-UA" sz="2000" dirty="0">
              <a:solidFill>
                <a:srgbClr val="FF0000"/>
              </a:solidFill>
            </a:endParaRPr>
          </a:p>
        </p:txBody>
      </p:sp>
      <p:sp>
        <p:nvSpPr>
          <p:cNvPr id="4" name="Прямокутник 3"/>
          <p:cNvSpPr/>
          <p:nvPr/>
        </p:nvSpPr>
        <p:spPr>
          <a:xfrm>
            <a:off x="363873" y="546271"/>
            <a:ext cx="8583075" cy="6025979"/>
          </a:xfrm>
          <a:prstGeom prst="rect">
            <a:avLst/>
          </a:prstGeom>
          <a:solidFill>
            <a:schemeClr val="tx2">
              <a:lumMod val="20000"/>
              <a:lumOff val="80000"/>
            </a:schemeClr>
          </a:solidFill>
        </p:spPr>
        <p:txBody>
          <a:bodyPr wrap="square">
            <a:spAutoFit/>
          </a:bodyPr>
          <a:lstStyle/>
          <a:p>
            <a:pPr algn="ctr">
              <a:lnSpc>
                <a:spcPct val="107000"/>
              </a:lnSpc>
            </a:pPr>
            <a:r>
              <a:rPr lang="uk-UA" sz="20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Ситуація №3</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Одразу після того, як пролунали три довгі сигнали тривоги, вчитель здійснив евакуацію 1-А класу на майданчик закладу, дотримуючись усіх правил евакуації. Неодноразові тренування дали свій результат. </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Але на майданчику діти почали розпитувати, що вони тут роблять? На ці запитання вчитель відповів: «Діти, не хвилюйтеся, це тренувальна евакуація, бачите у нас з вами все добре, тож ми в безпеці».</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У цей час, поки вчитель говорить, одному з учнів стає зле, він втрачає свідомість. Вчитель це бачить, тому швидко біжить кликати  медичного працівника закладу. Потім чекає, щоб медичний працівник надав дитині першу </a:t>
            </a:r>
            <a:r>
              <a:rPr lang="uk-UA" sz="2000" dirty="0" err="1">
                <a:latin typeface="Times New Roman" panose="02020603050405020304" pitchFamily="18" charset="0"/>
                <a:ea typeface="Times New Roman" panose="02020603050405020304" pitchFamily="18" charset="0"/>
                <a:cs typeface="Times New Roman" panose="02020603050405020304" pitchFamily="18" charset="0"/>
              </a:rPr>
              <a:t>домедичну</a:t>
            </a:r>
            <a:r>
              <a:rPr lang="uk-UA" sz="2000" dirty="0">
                <a:latin typeface="Times New Roman" panose="02020603050405020304" pitchFamily="18" charset="0"/>
                <a:ea typeface="Times New Roman" panose="02020603050405020304" pitchFamily="18" charset="0"/>
                <a:cs typeface="Times New Roman" panose="02020603050405020304" pitchFamily="18" charset="0"/>
              </a:rPr>
              <a:t> допомогу.</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uk-UA" sz="2000" dirty="0">
                <a:latin typeface="Times New Roman" panose="02020603050405020304" pitchFamily="18" charset="0"/>
                <a:ea typeface="Times New Roman" panose="02020603050405020304" pitchFamily="18" charset="0"/>
                <a:cs typeface="Times New Roman" panose="02020603050405020304" pitchFamily="18" charset="0"/>
              </a:rPr>
              <a:t>Після того, як дитина опритомніла, до класу підійшов ще психолог закладу та соціальний педагог. Разом вони допомогли вчителю заспокоїти учнів, провівши спеціальні вправи ігрової форми. Ситуація стала контрольованою. Директор повідомила, що можна повернутися у клас. Вчитель одразу повідомив учням, що вони повертаються в клас. Він построїв учнів парами, перерахував ще раз, взяв дитину, якій була надана </a:t>
            </a:r>
            <a:r>
              <a:rPr lang="uk-UA" sz="2000" dirty="0" err="1">
                <a:latin typeface="Times New Roman" panose="02020603050405020304" pitchFamily="18" charset="0"/>
                <a:ea typeface="Times New Roman" panose="02020603050405020304" pitchFamily="18" charset="0"/>
                <a:cs typeface="Times New Roman" panose="02020603050405020304" pitchFamily="18" charset="0"/>
              </a:rPr>
              <a:t>домедична</a:t>
            </a:r>
            <a:r>
              <a:rPr lang="uk-UA" sz="2000" dirty="0">
                <a:latin typeface="Times New Roman" panose="02020603050405020304" pitchFamily="18" charset="0"/>
                <a:ea typeface="Times New Roman" panose="02020603050405020304" pitchFamily="18" charset="0"/>
                <a:cs typeface="Times New Roman" panose="02020603050405020304" pitchFamily="18" charset="0"/>
              </a:rPr>
              <a:t> допомога за руку та спокійним голосом запевнила, що все буде добре.</a:t>
            </a:r>
            <a:endParaRPr lang="uk-UA"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21676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123825" y="-101738"/>
            <a:ext cx="9934575" cy="5256212"/>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uk-UA" sz="3200" b="1" i="1" dirty="0" smtClean="0">
                <a:solidFill>
                  <a:schemeClr val="accent5">
                    <a:lumMod val="75000"/>
                  </a:schemeClr>
                </a:solidFill>
                <a:latin typeface="Calibri"/>
                <a:ea typeface="Calibri"/>
                <a:cs typeface="Calibri"/>
                <a:sym typeface="Calibri"/>
              </a:rPr>
              <a:t>Вправа «Правильна послідовність»</a:t>
            </a:r>
            <a:r>
              <a:rPr lang="en-US" sz="3200" b="1" i="1" u="none" dirty="0">
                <a:solidFill>
                  <a:schemeClr val="accent5">
                    <a:lumMod val="75000"/>
                  </a:schemeClr>
                </a:solidFill>
                <a:latin typeface="Calibri"/>
                <a:ea typeface="Calibri"/>
                <a:cs typeface="Calibri"/>
                <a:sym typeface="Calibri"/>
              </a:rPr>
              <a:t/>
            </a:r>
            <a:br>
              <a:rPr lang="en-US" sz="3200" b="1" i="1" u="none" dirty="0">
                <a:solidFill>
                  <a:schemeClr val="accent5">
                    <a:lumMod val="75000"/>
                  </a:schemeClr>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7" name="Прямокутник 6"/>
          <p:cNvSpPr/>
          <p:nvPr/>
        </p:nvSpPr>
        <p:spPr>
          <a:xfrm>
            <a:off x="281054" y="2041374"/>
            <a:ext cx="8665894" cy="369332"/>
          </a:xfrm>
          <a:prstGeom prst="rect">
            <a:avLst/>
          </a:prstGeom>
        </p:spPr>
        <p:txBody>
          <a:bodyPr wrap="square">
            <a:spAutoFit/>
          </a:bodyPr>
          <a:lstStyle/>
          <a:p>
            <a:pPr algn="ctr"/>
            <a:endParaRPr lang="uk-UA" dirty="0"/>
          </a:p>
        </p:txBody>
      </p:sp>
      <p:sp>
        <p:nvSpPr>
          <p:cNvPr id="14" name="Прямокутник 13"/>
          <p:cNvSpPr/>
          <p:nvPr/>
        </p:nvSpPr>
        <p:spPr>
          <a:xfrm>
            <a:off x="-1" y="2430487"/>
            <a:ext cx="9058275" cy="400110"/>
          </a:xfrm>
          <a:prstGeom prst="rect">
            <a:avLst/>
          </a:prstGeom>
        </p:spPr>
        <p:txBody>
          <a:bodyPr wrap="square">
            <a:spAutoFit/>
          </a:bodyPr>
          <a:lstStyle/>
          <a:p>
            <a:pPr algn="ctr"/>
            <a:r>
              <a:rPr lang="uk-UA" sz="2000" b="1" dirty="0" smtClean="0">
                <a:solidFill>
                  <a:srgbClr val="00B050"/>
                </a:solidFill>
                <a:latin typeface="Times New Roman" panose="02020603050405020304" pitchFamily="18" charset="0"/>
                <a:ea typeface="Times New Roman" panose="02020603050405020304" pitchFamily="18" charset="0"/>
              </a:rPr>
              <a:t>І, ІІІ ГРУПИ – РОЗТАШУВАТИ ДІЇ У ПРАВИЛЬНІЙ ПОСЛІДОВНОСТІ</a:t>
            </a:r>
            <a:endParaRPr lang="uk-UA" sz="2000" dirty="0">
              <a:solidFill>
                <a:srgbClr val="00B050"/>
              </a:solidFill>
            </a:endParaRPr>
          </a:p>
        </p:txBody>
      </p:sp>
      <p:sp>
        <p:nvSpPr>
          <p:cNvPr id="13" name="Прямокутник 12"/>
          <p:cNvSpPr/>
          <p:nvPr/>
        </p:nvSpPr>
        <p:spPr>
          <a:xfrm>
            <a:off x="196189" y="3361741"/>
            <a:ext cx="8665894" cy="707886"/>
          </a:xfrm>
          <a:prstGeom prst="rect">
            <a:avLst/>
          </a:prstGeom>
        </p:spPr>
        <p:txBody>
          <a:bodyPr wrap="square">
            <a:spAutoFit/>
          </a:bodyPr>
          <a:lstStyle/>
          <a:p>
            <a:pPr algn="ctr"/>
            <a:r>
              <a:rPr lang="uk-UA" sz="2000" b="1" dirty="0" smtClean="0">
                <a:solidFill>
                  <a:schemeClr val="accent4">
                    <a:lumMod val="75000"/>
                  </a:schemeClr>
                </a:solidFill>
                <a:latin typeface="Times New Roman" panose="02020603050405020304" pitchFamily="18" charset="0"/>
                <a:ea typeface="Times New Roman" panose="02020603050405020304" pitchFamily="18" charset="0"/>
              </a:rPr>
              <a:t>ІІ, І</a:t>
            </a:r>
            <a:r>
              <a:rPr lang="en-US" sz="2000" b="1" dirty="0" smtClean="0">
                <a:solidFill>
                  <a:schemeClr val="accent4">
                    <a:lumMod val="75000"/>
                  </a:schemeClr>
                </a:solidFill>
                <a:latin typeface="Times New Roman" panose="02020603050405020304" pitchFamily="18" charset="0"/>
                <a:ea typeface="Times New Roman" panose="02020603050405020304" pitchFamily="18" charset="0"/>
              </a:rPr>
              <a:t>V</a:t>
            </a:r>
            <a:r>
              <a:rPr lang="uk-UA" sz="2000" b="1" dirty="0" smtClean="0">
                <a:solidFill>
                  <a:schemeClr val="accent4">
                    <a:lumMod val="75000"/>
                  </a:schemeClr>
                </a:solidFill>
                <a:latin typeface="Times New Roman" panose="02020603050405020304" pitchFamily="18" charset="0"/>
                <a:ea typeface="Times New Roman" panose="02020603050405020304" pitchFamily="18" charset="0"/>
              </a:rPr>
              <a:t> ГРУПИ – ВИЗНАЧИТИ СПОСОБИ АДАПТАЦІЇ ЗАВДАННЯ ДЛЯ УЧНЯ З ООП</a:t>
            </a:r>
            <a:endParaRPr lang="uk-UA" sz="2000" b="1" dirty="0">
              <a:solidFill>
                <a:schemeClr val="accent4">
                  <a:lumMod val="75000"/>
                </a:schemeClr>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8988908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92019" y="-1381898"/>
            <a:ext cx="9934575" cy="5256212"/>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uk-UA" sz="3200" b="1" i="1" dirty="0" smtClean="0">
                <a:solidFill>
                  <a:schemeClr val="accent5">
                    <a:lumMod val="75000"/>
                  </a:schemeClr>
                </a:solidFill>
                <a:latin typeface="Calibri"/>
                <a:ea typeface="Calibri"/>
                <a:cs typeface="Calibri"/>
                <a:sym typeface="Calibri"/>
              </a:rPr>
              <a:t>Вправа «Правильна послідовність»</a:t>
            </a:r>
            <a:r>
              <a:rPr lang="en-US" sz="3200" b="1" i="1" u="none" dirty="0">
                <a:solidFill>
                  <a:schemeClr val="accent5">
                    <a:lumMod val="75000"/>
                  </a:schemeClr>
                </a:solidFill>
                <a:latin typeface="Calibri"/>
                <a:ea typeface="Calibri"/>
                <a:cs typeface="Calibri"/>
                <a:sym typeface="Calibri"/>
              </a:rPr>
              <a:t/>
            </a:r>
            <a:br>
              <a:rPr lang="en-US" sz="3200" b="1" i="1" u="none" dirty="0">
                <a:solidFill>
                  <a:schemeClr val="accent5">
                    <a:lumMod val="75000"/>
                  </a:schemeClr>
                </a:solidFill>
                <a:latin typeface="Calibri"/>
                <a:ea typeface="Calibri"/>
                <a:cs typeface="Calibri"/>
                <a:sym typeface="Calibri"/>
              </a:rPr>
            </a:br>
            <a:r>
              <a:rPr lang="en-US" sz="1100" b="1" i="0" u="none" dirty="0">
                <a:solidFill>
                  <a:schemeClr val="accent5">
                    <a:lumMod val="75000"/>
                  </a:schemeClr>
                </a:solidFill>
                <a:latin typeface="Calibri"/>
                <a:ea typeface="Calibri"/>
                <a:cs typeface="Calibri"/>
                <a:sym typeface="Calibri"/>
              </a:rPr>
              <a:t/>
            </a:r>
            <a:br>
              <a:rPr lang="en-US" sz="1100" b="1" i="0" u="none" dirty="0">
                <a:solidFill>
                  <a:schemeClr val="accent5">
                    <a:lumMod val="75000"/>
                  </a:schemeClr>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14" name="Прямокутник 13"/>
          <p:cNvSpPr/>
          <p:nvPr/>
        </p:nvSpPr>
        <p:spPr>
          <a:xfrm>
            <a:off x="4160971" y="772980"/>
            <a:ext cx="4975012" cy="707886"/>
          </a:xfrm>
          <a:prstGeom prst="rect">
            <a:avLst/>
          </a:prstGeom>
        </p:spPr>
        <p:txBody>
          <a:bodyPr wrap="square">
            <a:spAutoFit/>
          </a:bodyPr>
          <a:lstStyle/>
          <a:p>
            <a:pPr algn="ctr"/>
            <a:r>
              <a:rPr lang="uk-UA" sz="2000" b="1" dirty="0" smtClean="0">
                <a:solidFill>
                  <a:srgbClr val="00B050"/>
                </a:solidFill>
                <a:latin typeface="Times New Roman" panose="02020603050405020304" pitchFamily="18" charset="0"/>
                <a:ea typeface="Times New Roman" panose="02020603050405020304" pitchFamily="18" charset="0"/>
              </a:rPr>
              <a:t>І ГРУПА – РОЗТАШУВАТИ ДІЇ У ПРАВИЛЬНІЙ ПОСЛІДОВНОСТІ</a:t>
            </a:r>
            <a:endParaRPr lang="uk-UA" sz="2000" dirty="0">
              <a:solidFill>
                <a:srgbClr val="00B050"/>
              </a:solidFill>
            </a:endParaRPr>
          </a:p>
        </p:txBody>
      </p:sp>
      <p:sp>
        <p:nvSpPr>
          <p:cNvPr id="2" name="Прямокутник 1"/>
          <p:cNvSpPr/>
          <p:nvPr/>
        </p:nvSpPr>
        <p:spPr>
          <a:xfrm>
            <a:off x="186537" y="1562187"/>
            <a:ext cx="8854928" cy="4431983"/>
          </a:xfrm>
          <a:prstGeom prst="rect">
            <a:avLst/>
          </a:prstGeom>
          <a:solidFill>
            <a:schemeClr val="accent4">
              <a:lumMod val="20000"/>
              <a:lumOff val="80000"/>
            </a:schemeClr>
          </a:solidFill>
        </p:spPr>
        <p:txBody>
          <a:bodyPr wrap="square">
            <a:spAutoFit/>
          </a:bodyPr>
          <a:lstStyle/>
          <a:p>
            <a:pPr algn="just">
              <a:spcBef>
                <a:spcPts val="0"/>
              </a:spcBef>
              <a:spcAft>
                <a:spcPts val="0"/>
              </a:spcAft>
            </a:pPr>
            <a:r>
              <a:rPr lang="uk-UA" b="1" i="1" dirty="0" smtClean="0">
                <a:solidFill>
                  <a:srgbClr val="000000"/>
                </a:solidFill>
                <a:latin typeface="Calibri" panose="020F0502020204030204" pitchFamily="34" charset="0"/>
              </a:rPr>
              <a:t>ПІД ЧАС ОГОЛОШЕННЯ НАКАЗУ ПРО ЕВАКУАЦІЮ З ЗАКЛАДІВ ОСВІТИ ТА УСТАНОВ СИСТЕМИ ОСВІТИ ПОТРІБНО:</a:t>
            </a:r>
            <a:endParaRPr lang="uk-UA" b="1" i="1" dirty="0" smtClean="0"/>
          </a:p>
          <a:p>
            <a:pPr algn="just">
              <a:spcBef>
                <a:spcPts val="0"/>
              </a:spcBef>
              <a:spcAft>
                <a:spcPts val="0"/>
              </a:spcAft>
            </a:pPr>
            <a:r>
              <a:rPr lang="uk-UA" sz="2000" b="1" dirty="0" smtClean="0">
                <a:solidFill>
                  <a:schemeClr val="accent5">
                    <a:lumMod val="75000"/>
                  </a:schemeClr>
                </a:solidFill>
                <a:latin typeface="Calibri" panose="020F0502020204030204" pitchFamily="34" charset="0"/>
              </a:rPr>
              <a:t>3. </a:t>
            </a:r>
            <a:r>
              <a:rPr lang="uk-UA" dirty="0" smtClean="0">
                <a:solidFill>
                  <a:srgbClr val="000000"/>
                </a:solidFill>
                <a:latin typeface="Calibri" panose="020F0502020204030204" pitchFamily="34" charset="0"/>
              </a:rPr>
              <a:t>ВИЗНАЧИТИ НАЙБЕЗПЕЧНІШІ ЕВАКУАЦІЙНІ ШЛЯХИ ТА ВИХОДИ ДО БЕЗПЕЧНОЇ ЗОНИ У НАЙКОРОТШИЙ СТРОК.</a:t>
            </a:r>
            <a:endParaRPr lang="uk-UA" dirty="0" smtClean="0"/>
          </a:p>
          <a:p>
            <a:pPr algn="just">
              <a:spcBef>
                <a:spcPts val="0"/>
              </a:spcBef>
              <a:spcAft>
                <a:spcPts val="0"/>
              </a:spcAft>
            </a:pPr>
            <a:r>
              <a:rPr lang="uk-UA" sz="2000" b="1" dirty="0">
                <a:solidFill>
                  <a:schemeClr val="accent5">
                    <a:lumMod val="75000"/>
                  </a:schemeClr>
                </a:solidFill>
                <a:latin typeface="Calibri" panose="020F0502020204030204" pitchFamily="34" charset="0"/>
              </a:rPr>
              <a:t>4.</a:t>
            </a:r>
            <a:r>
              <a:rPr lang="uk-UA" dirty="0" smtClean="0">
                <a:solidFill>
                  <a:srgbClr val="000000"/>
                </a:solidFill>
                <a:latin typeface="Calibri" panose="020F0502020204030204" pitchFamily="34" charset="0"/>
              </a:rPr>
              <a:t> ЛІКВІДУВАТИ УМОВИ, ЯКІ СПРИЯЮТЬ ВИНИКНЕННЮ ПАНІКИ, З ЦІЄЮ МЕТОЮ ПРАЦІВНИКАМ ЗАКЛАДІВ ТА УСТАНОВ НЕ МОЖНА ЗАЛИШАТИ ДІТЕЙ БЕЗ НАГЛЯДУ.</a:t>
            </a:r>
            <a:endParaRPr lang="uk-UA" dirty="0" smtClean="0"/>
          </a:p>
          <a:p>
            <a:pPr algn="just">
              <a:spcBef>
                <a:spcPts val="0"/>
              </a:spcBef>
              <a:spcAft>
                <a:spcPts val="0"/>
              </a:spcAft>
            </a:pPr>
            <a:r>
              <a:rPr lang="uk-UA" sz="2000" b="1" dirty="0">
                <a:solidFill>
                  <a:schemeClr val="accent5">
                    <a:lumMod val="75000"/>
                  </a:schemeClr>
                </a:solidFill>
                <a:latin typeface="Calibri" panose="020F0502020204030204" pitchFamily="34" charset="0"/>
              </a:rPr>
              <a:t>5.</a:t>
            </a:r>
            <a:r>
              <a:rPr lang="uk-UA" dirty="0" smtClean="0">
                <a:solidFill>
                  <a:srgbClr val="000000"/>
                </a:solidFill>
                <a:latin typeface="Calibri" panose="020F0502020204030204" pitchFamily="34" charset="0"/>
              </a:rPr>
              <a:t> ДІТЕЙ МОЛОДШОГО ВІКУ СЛІД ЕВАКУЮВАТИ ПЕРШОЧЕРГОВО.</a:t>
            </a:r>
            <a:endParaRPr lang="uk-UA" dirty="0" smtClean="0"/>
          </a:p>
          <a:p>
            <a:pPr algn="just">
              <a:spcBef>
                <a:spcPts val="0"/>
              </a:spcBef>
              <a:spcAft>
                <a:spcPts val="0"/>
              </a:spcAft>
            </a:pPr>
            <a:r>
              <a:rPr lang="uk-UA" sz="2000" b="1" dirty="0">
                <a:solidFill>
                  <a:schemeClr val="accent5">
                    <a:lumMod val="75000"/>
                  </a:schemeClr>
                </a:solidFill>
                <a:latin typeface="Calibri" panose="020F0502020204030204" pitchFamily="34" charset="0"/>
              </a:rPr>
              <a:t>1.</a:t>
            </a:r>
            <a:r>
              <a:rPr lang="uk-UA" dirty="0" smtClean="0">
                <a:solidFill>
                  <a:srgbClr val="000000"/>
                </a:solidFill>
                <a:latin typeface="Calibri" panose="020F0502020204030204" pitchFamily="34" charset="0"/>
              </a:rPr>
              <a:t>У ЗИМОВИЙ ЧАС НА РОЗСУД ОСІБ, ЯКІ ЗДІЙСНЮЮТЬ ЕВАКУАЦІЮ, ДІТИ СТАРШИХ ВІКОВИХ ГРУП МОЖУТЬ ЗАЗДАЛЕГІДЬ ОДЯГТИСЯ АБО ВЗЯТИ ТЕПЛИЙ ОДЯГ ІЗ СОБОЮ, А ДІТЕЙ МОЛОДШОГО ВІКУ СЛІД ВИВОДИТИ АБО ВИНОСИТИ, ЗАГОРНУВШИ У КОВДРИ АБО ІНШІ ТЕПЛІ РЕЧІ.</a:t>
            </a:r>
            <a:endParaRPr lang="uk-UA" dirty="0" smtClean="0"/>
          </a:p>
          <a:p>
            <a:pPr algn="just">
              <a:spcBef>
                <a:spcPts val="0"/>
              </a:spcBef>
              <a:spcAft>
                <a:spcPts val="0"/>
              </a:spcAft>
            </a:pPr>
            <a:r>
              <a:rPr lang="uk-UA" sz="2000" b="1" dirty="0">
                <a:solidFill>
                  <a:schemeClr val="accent5">
                    <a:lumMod val="75000"/>
                  </a:schemeClr>
                </a:solidFill>
                <a:latin typeface="Calibri" panose="020F0502020204030204" pitchFamily="34" charset="0"/>
              </a:rPr>
              <a:t>6.</a:t>
            </a:r>
            <a:r>
              <a:rPr lang="uk-UA" dirty="0" smtClean="0">
                <a:solidFill>
                  <a:srgbClr val="000000"/>
                </a:solidFill>
                <a:latin typeface="Calibri" panose="020F0502020204030204" pitchFamily="34" charset="0"/>
              </a:rPr>
              <a:t> РЕТЕЛЬНО ПЕРЕВІРИТИ ВСІ ПРИМІЩЕННЯ, ЩОБ УНЕМОЖЛИВИТИ ПЕРЕБУВАННЯ У НЕБЕЗПЕЧНІЙ ЗОНІ ДІТЕЙ.</a:t>
            </a:r>
            <a:endParaRPr lang="uk-UA" dirty="0" smtClean="0"/>
          </a:p>
          <a:p>
            <a:pPr algn="just">
              <a:spcBef>
                <a:spcPts val="0"/>
              </a:spcBef>
              <a:spcAft>
                <a:spcPts val="0"/>
              </a:spcAft>
            </a:pPr>
            <a:r>
              <a:rPr lang="uk-UA" sz="2000" b="1" dirty="0" smtClean="0">
                <a:solidFill>
                  <a:schemeClr val="accent5">
                    <a:lumMod val="75000"/>
                  </a:schemeClr>
                </a:solidFill>
                <a:latin typeface="Calibri" panose="020F0502020204030204" pitchFamily="34" charset="0"/>
              </a:rPr>
              <a:t>2.</a:t>
            </a:r>
            <a:r>
              <a:rPr lang="uk-UA" dirty="0" smtClean="0">
                <a:solidFill>
                  <a:srgbClr val="000000"/>
                </a:solidFill>
                <a:latin typeface="Calibri" panose="020F0502020204030204" pitchFamily="34" charset="0"/>
              </a:rPr>
              <a:t>ВИСТАВЛЯТИ ПОСТИ БЕЗПЕКИ НА ВХОДАХ У БУДІВЛІ, ЩОБ УНЕМОЖЛИВИТИ ПОВЕРНЕННЯ ДІТЕЙ І ПРАЦІВНИКІВ ДО БУДІВЛІ.</a:t>
            </a:r>
            <a:endParaRPr lang="uk-UA" dirty="0">
              <a:effectLst/>
            </a:endParaRPr>
          </a:p>
        </p:txBody>
      </p:sp>
    </p:spTree>
    <p:extLst>
      <p:ext uri="{BB962C8B-B14F-4D97-AF65-F5344CB8AC3E}">
        <p14:creationId xmlns:p14="http://schemas.microsoft.com/office/powerpoint/2010/main" val="2596247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92019" y="-1381898"/>
            <a:ext cx="9934575" cy="5256212"/>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uk-UA" sz="3200" b="1" i="1" dirty="0" smtClean="0">
                <a:solidFill>
                  <a:schemeClr val="accent5">
                    <a:lumMod val="75000"/>
                  </a:schemeClr>
                </a:solidFill>
                <a:latin typeface="Calibri"/>
                <a:ea typeface="Calibri"/>
                <a:cs typeface="Calibri"/>
                <a:sym typeface="Calibri"/>
              </a:rPr>
              <a:t>Вправа «Правильна послідовність»</a:t>
            </a:r>
            <a:r>
              <a:rPr lang="en-US" sz="3200" b="1" i="1" u="none" dirty="0">
                <a:solidFill>
                  <a:schemeClr val="accent5">
                    <a:lumMod val="75000"/>
                  </a:schemeClr>
                </a:solidFill>
                <a:latin typeface="Calibri"/>
                <a:ea typeface="Calibri"/>
                <a:cs typeface="Calibri"/>
                <a:sym typeface="Calibri"/>
              </a:rPr>
              <a:t/>
            </a:r>
            <a:br>
              <a:rPr lang="en-US" sz="3200" b="1" i="1" u="none" dirty="0">
                <a:solidFill>
                  <a:schemeClr val="accent5">
                    <a:lumMod val="75000"/>
                  </a:schemeClr>
                </a:solidFill>
                <a:latin typeface="Calibri"/>
                <a:ea typeface="Calibri"/>
                <a:cs typeface="Calibri"/>
                <a:sym typeface="Calibri"/>
              </a:rPr>
            </a:br>
            <a:r>
              <a:rPr lang="en-US" sz="1100" b="1" i="0" u="none" dirty="0">
                <a:solidFill>
                  <a:schemeClr val="accent5">
                    <a:lumMod val="75000"/>
                  </a:schemeClr>
                </a:solidFill>
                <a:latin typeface="Calibri"/>
                <a:ea typeface="Calibri"/>
                <a:cs typeface="Calibri"/>
                <a:sym typeface="Calibri"/>
              </a:rPr>
              <a:t/>
            </a:r>
            <a:br>
              <a:rPr lang="en-US" sz="1100" b="1" i="0" u="none" dirty="0">
                <a:solidFill>
                  <a:schemeClr val="accent5">
                    <a:lumMod val="75000"/>
                  </a:schemeClr>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7" name="Прямокутник 6"/>
          <p:cNvSpPr/>
          <p:nvPr/>
        </p:nvSpPr>
        <p:spPr>
          <a:xfrm>
            <a:off x="281054" y="2041374"/>
            <a:ext cx="8665894" cy="369332"/>
          </a:xfrm>
          <a:prstGeom prst="rect">
            <a:avLst/>
          </a:prstGeom>
        </p:spPr>
        <p:txBody>
          <a:bodyPr wrap="square">
            <a:spAutoFit/>
          </a:bodyPr>
          <a:lstStyle/>
          <a:p>
            <a:pPr algn="ctr"/>
            <a:endParaRPr lang="uk-UA" dirty="0"/>
          </a:p>
        </p:txBody>
      </p:sp>
      <p:sp>
        <p:nvSpPr>
          <p:cNvPr id="14" name="Прямокутник 13"/>
          <p:cNvSpPr/>
          <p:nvPr/>
        </p:nvSpPr>
        <p:spPr>
          <a:xfrm>
            <a:off x="4160971" y="772980"/>
            <a:ext cx="4975012" cy="707886"/>
          </a:xfrm>
          <a:prstGeom prst="rect">
            <a:avLst/>
          </a:prstGeom>
        </p:spPr>
        <p:txBody>
          <a:bodyPr wrap="square">
            <a:spAutoFit/>
          </a:bodyPr>
          <a:lstStyle/>
          <a:p>
            <a:pPr algn="ctr"/>
            <a:r>
              <a:rPr lang="uk-UA" sz="2000" b="1" dirty="0" smtClean="0">
                <a:solidFill>
                  <a:srgbClr val="00B050"/>
                </a:solidFill>
                <a:latin typeface="Times New Roman" panose="02020603050405020304" pitchFamily="18" charset="0"/>
                <a:ea typeface="Times New Roman" panose="02020603050405020304" pitchFamily="18" charset="0"/>
              </a:rPr>
              <a:t>ІІІ ГРУПА – РОЗТАШУВАТИ ДІЇ У ПРАВИЛЬНІЙ ПОСЛІДОВНОСТІ</a:t>
            </a:r>
            <a:endParaRPr lang="uk-UA" sz="2000" dirty="0">
              <a:solidFill>
                <a:srgbClr val="00B050"/>
              </a:solidFill>
            </a:endParaRPr>
          </a:p>
        </p:txBody>
      </p:sp>
      <p:sp>
        <p:nvSpPr>
          <p:cNvPr id="4" name="Прямокутник 3"/>
          <p:cNvSpPr/>
          <p:nvPr/>
        </p:nvSpPr>
        <p:spPr>
          <a:xfrm>
            <a:off x="139278" y="1558252"/>
            <a:ext cx="8949446" cy="4154984"/>
          </a:xfrm>
          <a:prstGeom prst="rect">
            <a:avLst/>
          </a:prstGeom>
          <a:solidFill>
            <a:schemeClr val="bg2">
              <a:lumMod val="20000"/>
              <a:lumOff val="80000"/>
            </a:schemeClr>
          </a:solidFill>
        </p:spPr>
        <p:txBody>
          <a:bodyPr wrap="square">
            <a:spAutoFit/>
          </a:bodyPr>
          <a:lstStyle/>
          <a:p>
            <a:pPr algn="just"/>
            <a:r>
              <a:rPr lang="uk-UA" b="1" i="1" dirty="0" smtClean="0">
                <a:solidFill>
                  <a:srgbClr val="000000"/>
                </a:solidFill>
                <a:latin typeface="Calibri" panose="020F0502020204030204" pitchFamily="34" charset="0"/>
              </a:rPr>
              <a:t>ПРАВИЛА ЕВАКУАЦІЇ ДЛЯ ПЕДАГОГІВ:</a:t>
            </a:r>
          </a:p>
          <a:p>
            <a:pPr algn="just"/>
            <a:r>
              <a:rPr lang="uk-UA" sz="2000" b="1" dirty="0" smtClean="0">
                <a:solidFill>
                  <a:schemeClr val="accent5">
                    <a:lumMod val="75000"/>
                  </a:schemeClr>
                </a:solidFill>
                <a:latin typeface="Calibri" panose="020F0502020204030204" pitchFamily="34" charset="0"/>
              </a:rPr>
              <a:t>4.</a:t>
            </a:r>
            <a:r>
              <a:rPr lang="uk-UA" dirty="0" smtClean="0">
                <a:solidFill>
                  <a:srgbClr val="000000"/>
                </a:solidFill>
                <a:latin typeface="Calibri" panose="020F0502020204030204" pitchFamily="34" charset="0"/>
              </a:rPr>
              <a:t>ЕВАКУАЦІЯ ЗДІЙСНЮЄТЬСЯ ЗА ВІДПОВІДНИМ ЗВУКОВИМ СИГНАЛОМ, ЯКИЙ, У РАЗІ ПОТРЕБИ, АКТИВУЄ АДМІНІСТРАЦІЯ АБО ВІДПОВІДАЛЬНА ОСОБА;</a:t>
            </a:r>
          </a:p>
          <a:p>
            <a:pPr algn="just"/>
            <a:r>
              <a:rPr lang="uk-UA" sz="2000" b="1" dirty="0">
                <a:solidFill>
                  <a:schemeClr val="accent5">
                    <a:lumMod val="75000"/>
                  </a:schemeClr>
                </a:solidFill>
                <a:latin typeface="Calibri" panose="020F0502020204030204" pitchFamily="34" charset="0"/>
              </a:rPr>
              <a:t>5.</a:t>
            </a:r>
            <a:r>
              <a:rPr lang="uk-UA" dirty="0" smtClean="0">
                <a:solidFill>
                  <a:srgbClr val="000000"/>
                </a:solidFill>
                <a:latin typeface="Calibri" panose="020F0502020204030204" pitchFamily="34" charset="0"/>
              </a:rPr>
              <a:t>ПЕРЕВІРТЕ БЕЗПЕЧНІСТЬ МАРШРУТУ ДЛЯ ЕВАКУАЦІЇ;</a:t>
            </a:r>
          </a:p>
          <a:p>
            <a:pPr algn="just"/>
            <a:r>
              <a:rPr lang="uk-UA" sz="2000" b="1" dirty="0">
                <a:solidFill>
                  <a:schemeClr val="accent5">
                    <a:lumMod val="75000"/>
                  </a:schemeClr>
                </a:solidFill>
                <a:latin typeface="Calibri" panose="020F0502020204030204" pitchFamily="34" charset="0"/>
              </a:rPr>
              <a:t>6.</a:t>
            </a:r>
            <a:r>
              <a:rPr lang="uk-UA" dirty="0" smtClean="0">
                <a:solidFill>
                  <a:srgbClr val="000000"/>
                </a:solidFill>
                <a:latin typeface="Calibri" panose="020F0502020204030204" pitchFamily="34" charset="0"/>
              </a:rPr>
              <a:t>ПІД ЧАС ЕВАКУАЦІЇ РАДЯТЬ ОБ’ЄДНУВАТИ ДВА КЛАСИ, І ПІД ЧАС ПЕРЕМІЩЕННЯ ОДИН УЧИТЕЛЬ ОЧОЛЮЄ КОЛОНУ, А ІНШИЙ ЗАМИКАЄ КОЛОНУ ДІТЕЙ ДВОХ КЛАСІВ;</a:t>
            </a:r>
          </a:p>
          <a:p>
            <a:pPr algn="just"/>
            <a:r>
              <a:rPr lang="uk-UA" sz="2000" b="1" dirty="0">
                <a:solidFill>
                  <a:schemeClr val="accent5">
                    <a:lumMod val="75000"/>
                  </a:schemeClr>
                </a:solidFill>
                <a:latin typeface="Calibri" panose="020F0502020204030204" pitchFamily="34" charset="0"/>
              </a:rPr>
              <a:t>2.</a:t>
            </a:r>
            <a:r>
              <a:rPr lang="uk-UA" dirty="0" smtClean="0">
                <a:solidFill>
                  <a:srgbClr val="000000"/>
                </a:solidFill>
                <a:latin typeface="Calibri" panose="020F0502020204030204" pitchFamily="34" charset="0"/>
              </a:rPr>
              <a:t>ЕВАКУАЦІЯ ЗДІЙСНЮЄТЬСЯ ДО ПЕВНОГО ВИЗНАЧЕНОГО МІСЦЯ, ВКАЗАНОГО ПРАЦІВНИКАМИ ПРАВООХОРОННИХ ОРГАНІВ ЧИ СЛУЖБИ НАДЗВИЧАЙНИХ </a:t>
            </a:r>
          </a:p>
          <a:p>
            <a:pPr algn="just"/>
            <a:r>
              <a:rPr lang="uk-UA" dirty="0" smtClean="0">
                <a:solidFill>
                  <a:srgbClr val="000000"/>
                </a:solidFill>
                <a:latin typeface="Calibri" panose="020F0502020204030204" pitchFamily="34" charset="0"/>
              </a:rPr>
              <a:t>СИТУАЦІЙ. У БУДЬ-ЯКОМУ РАЗІ БЕЗПЕЧНЕ МІСЦЕ ПЕРЕБУВАННЯ ШКОЛЯРІВ ТА ОСВІТЯН НЕ МОЖЕ БУТИ БЛИЖЧЕ, НІЖ ЗА 300 МЕТРІВ ДО БУДІВЛІ. УНИКАЙТЕ ПЕРЕБУВАННЯ ДІТЕЙ БІЛЯ ВИСОКИХ ДЕРЕВ ЧИ БІЛБОРДІВ;</a:t>
            </a:r>
          </a:p>
          <a:p>
            <a:pPr algn="just"/>
            <a:r>
              <a:rPr lang="uk-UA" sz="2000" b="1" dirty="0">
                <a:solidFill>
                  <a:schemeClr val="accent5">
                    <a:lumMod val="75000"/>
                  </a:schemeClr>
                </a:solidFill>
                <a:latin typeface="Calibri" panose="020F0502020204030204" pitchFamily="34" charset="0"/>
              </a:rPr>
              <a:t>1.</a:t>
            </a:r>
            <a:r>
              <a:rPr lang="uk-UA" dirty="0" smtClean="0">
                <a:solidFill>
                  <a:srgbClr val="000000"/>
                </a:solidFill>
                <a:latin typeface="Calibri" panose="020F0502020204030204" pitchFamily="34" charset="0"/>
              </a:rPr>
              <a:t>ПІСЛЯ ПРИБУТТЯ НА ВИЗНАЧЕНЕ МІСЦЕ ПЕРЕВІРТЕ НАЯВНІСТЬ УСІХ ДІТЕЙ ЗА СПИСКОМ;</a:t>
            </a:r>
          </a:p>
          <a:p>
            <a:pPr algn="just"/>
            <a:r>
              <a:rPr lang="uk-UA" sz="2000" b="1" dirty="0">
                <a:solidFill>
                  <a:schemeClr val="accent5">
                    <a:lumMod val="75000"/>
                  </a:schemeClr>
                </a:solidFill>
                <a:latin typeface="Calibri" panose="020F0502020204030204" pitchFamily="34" charset="0"/>
              </a:rPr>
              <a:t>3.</a:t>
            </a:r>
            <a:r>
              <a:rPr lang="uk-UA" dirty="0" smtClean="0">
                <a:solidFill>
                  <a:srgbClr val="000000"/>
                </a:solidFill>
                <a:latin typeface="Calibri" panose="020F0502020204030204" pitchFamily="34" charset="0"/>
              </a:rPr>
              <a:t>ЯКЩО НЕБЕЗПЕЧНІ УМОВИ ЗНИКЛИ, ЗДІЙСНІТЬ ЗВОРОТНУ ЕВАКУАЦІЮ НАЗАД ДО КЛАСІВ, ДОТРИМУЮЧИСЬ ТИХ САМИХ ПРАВИЛ.</a:t>
            </a:r>
            <a:endParaRPr lang="uk-UA" dirty="0">
              <a:solidFill>
                <a:srgbClr val="000000"/>
              </a:solidFill>
              <a:latin typeface="Calibri" panose="020F0502020204030204" pitchFamily="34" charset="0"/>
            </a:endParaRPr>
          </a:p>
        </p:txBody>
      </p:sp>
    </p:spTree>
    <p:extLst>
      <p:ext uri="{BB962C8B-B14F-4D97-AF65-F5344CB8AC3E}">
        <p14:creationId xmlns:p14="http://schemas.microsoft.com/office/powerpoint/2010/main" val="53164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4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 grpId="0"/>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92019" y="-1381898"/>
            <a:ext cx="9934575" cy="5256212"/>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uk-UA" sz="3200" b="1" i="1" dirty="0" smtClean="0">
                <a:solidFill>
                  <a:schemeClr val="accent5">
                    <a:lumMod val="75000"/>
                  </a:schemeClr>
                </a:solidFill>
                <a:latin typeface="Calibri"/>
                <a:ea typeface="Calibri"/>
                <a:cs typeface="Calibri"/>
                <a:sym typeface="Calibri"/>
              </a:rPr>
              <a:t>Вправа «Правильна послідовність»</a:t>
            </a:r>
            <a:r>
              <a:rPr lang="en-US" sz="3200" b="1" i="1" u="none" dirty="0">
                <a:solidFill>
                  <a:schemeClr val="accent5">
                    <a:lumMod val="75000"/>
                  </a:schemeClr>
                </a:solidFill>
                <a:latin typeface="Calibri"/>
                <a:ea typeface="Calibri"/>
                <a:cs typeface="Calibri"/>
                <a:sym typeface="Calibri"/>
              </a:rPr>
              <a:t/>
            </a:r>
            <a:br>
              <a:rPr lang="en-US" sz="3200" b="1" i="1" u="none" dirty="0">
                <a:solidFill>
                  <a:schemeClr val="accent5">
                    <a:lumMod val="75000"/>
                  </a:schemeClr>
                </a:solidFill>
                <a:latin typeface="Calibri"/>
                <a:ea typeface="Calibri"/>
                <a:cs typeface="Calibri"/>
                <a:sym typeface="Calibri"/>
              </a:rPr>
            </a:br>
            <a:r>
              <a:rPr lang="en-US" sz="1100" b="1" i="0" u="none" dirty="0">
                <a:solidFill>
                  <a:schemeClr val="accent5">
                    <a:lumMod val="75000"/>
                  </a:schemeClr>
                </a:solidFill>
                <a:latin typeface="Calibri"/>
                <a:ea typeface="Calibri"/>
                <a:cs typeface="Calibri"/>
                <a:sym typeface="Calibri"/>
              </a:rPr>
              <a:t/>
            </a:r>
            <a:br>
              <a:rPr lang="en-US" sz="1100" b="1" i="0" u="none" dirty="0">
                <a:solidFill>
                  <a:schemeClr val="accent5">
                    <a:lumMod val="75000"/>
                  </a:schemeClr>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7" name="Прямокутник 6"/>
          <p:cNvSpPr/>
          <p:nvPr/>
        </p:nvSpPr>
        <p:spPr>
          <a:xfrm>
            <a:off x="281054" y="2041374"/>
            <a:ext cx="8665894" cy="369332"/>
          </a:xfrm>
          <a:prstGeom prst="rect">
            <a:avLst/>
          </a:prstGeom>
        </p:spPr>
        <p:txBody>
          <a:bodyPr wrap="square">
            <a:spAutoFit/>
          </a:bodyPr>
          <a:lstStyle/>
          <a:p>
            <a:pPr algn="ctr"/>
            <a:endParaRPr lang="uk-UA" dirty="0"/>
          </a:p>
        </p:txBody>
      </p:sp>
      <p:sp>
        <p:nvSpPr>
          <p:cNvPr id="13" name="Прямокутник 12"/>
          <p:cNvSpPr/>
          <p:nvPr/>
        </p:nvSpPr>
        <p:spPr>
          <a:xfrm>
            <a:off x="4433913" y="841046"/>
            <a:ext cx="4513035" cy="1015663"/>
          </a:xfrm>
          <a:prstGeom prst="rect">
            <a:avLst/>
          </a:prstGeom>
        </p:spPr>
        <p:txBody>
          <a:bodyPr wrap="square">
            <a:spAutoFit/>
          </a:bodyPr>
          <a:lstStyle/>
          <a:p>
            <a:pPr algn="ctr"/>
            <a:r>
              <a:rPr lang="uk-UA" sz="2000" b="1" dirty="0" smtClean="0">
                <a:solidFill>
                  <a:schemeClr val="accent4">
                    <a:lumMod val="75000"/>
                  </a:schemeClr>
                </a:solidFill>
                <a:latin typeface="Times New Roman" panose="02020603050405020304" pitchFamily="18" charset="0"/>
                <a:ea typeface="Times New Roman" panose="02020603050405020304" pitchFamily="18" charset="0"/>
              </a:rPr>
              <a:t>ІІ, І</a:t>
            </a:r>
            <a:r>
              <a:rPr lang="en-US" sz="2000" b="1" dirty="0" smtClean="0">
                <a:solidFill>
                  <a:schemeClr val="accent4">
                    <a:lumMod val="75000"/>
                  </a:schemeClr>
                </a:solidFill>
                <a:latin typeface="Times New Roman" panose="02020603050405020304" pitchFamily="18" charset="0"/>
                <a:ea typeface="Times New Roman" panose="02020603050405020304" pitchFamily="18" charset="0"/>
              </a:rPr>
              <a:t>V</a:t>
            </a:r>
            <a:r>
              <a:rPr lang="uk-UA" sz="2000" b="1" dirty="0" smtClean="0">
                <a:solidFill>
                  <a:schemeClr val="accent4">
                    <a:lumMod val="75000"/>
                  </a:schemeClr>
                </a:solidFill>
                <a:latin typeface="Times New Roman" panose="02020603050405020304" pitchFamily="18" charset="0"/>
                <a:ea typeface="Times New Roman" panose="02020603050405020304" pitchFamily="18" charset="0"/>
              </a:rPr>
              <a:t> ГРУПИ – ВИЗНАЧИТИ СПОСОБИ АДАПТАЦІЇ ЗАВДАННЯ ДЛЯ УЧНЯ З ООП</a:t>
            </a:r>
            <a:endParaRPr lang="uk-UA" sz="2000" b="1" dirty="0">
              <a:solidFill>
                <a:schemeClr val="accent4">
                  <a:lumMod val="75000"/>
                </a:schemeClr>
              </a:solidFill>
              <a:latin typeface="Times New Roman" panose="02020603050405020304" pitchFamily="18" charset="0"/>
              <a:ea typeface="Times New Roman" panose="02020603050405020304" pitchFamily="18" charset="0"/>
            </a:endParaRPr>
          </a:p>
        </p:txBody>
      </p:sp>
      <p:sp>
        <p:nvSpPr>
          <p:cNvPr id="12" name="Прямокутник 11"/>
          <p:cNvSpPr/>
          <p:nvPr/>
        </p:nvSpPr>
        <p:spPr>
          <a:xfrm>
            <a:off x="92019" y="1480866"/>
            <a:ext cx="8949445" cy="4154984"/>
          </a:xfrm>
          <a:prstGeom prst="rect">
            <a:avLst/>
          </a:prstGeom>
          <a:solidFill>
            <a:schemeClr val="bg2">
              <a:lumMod val="20000"/>
              <a:lumOff val="80000"/>
            </a:schemeClr>
          </a:solidFill>
        </p:spPr>
        <p:txBody>
          <a:bodyPr wrap="square">
            <a:spAutoFit/>
          </a:bodyPr>
          <a:lstStyle/>
          <a:p>
            <a:pPr>
              <a:spcBef>
                <a:spcPts val="0"/>
              </a:spcBef>
              <a:spcAft>
                <a:spcPts val="0"/>
              </a:spcAft>
            </a:pPr>
            <a:r>
              <a:rPr lang="uk-UA" b="1" dirty="0" smtClean="0">
                <a:solidFill>
                  <a:srgbClr val="000000"/>
                </a:solidFill>
                <a:latin typeface="Calibri" panose="020F0502020204030204" pitchFamily="34" charset="0"/>
              </a:rPr>
              <a:t>ПРАВИЛА ЕВАКУАЦІЇ ДЛЯ ПЕДАГОГІВ:</a:t>
            </a:r>
          </a:p>
          <a:p>
            <a:pPr>
              <a:spcBef>
                <a:spcPts val="0"/>
              </a:spcBef>
              <a:spcAft>
                <a:spcPts val="0"/>
              </a:spcAft>
            </a:pPr>
            <a:r>
              <a:rPr lang="uk-UA" sz="2000" b="1" dirty="0">
                <a:solidFill>
                  <a:schemeClr val="accent5">
                    <a:lumMod val="75000"/>
                  </a:schemeClr>
                </a:solidFill>
                <a:latin typeface="Calibri" panose="020F0502020204030204" pitchFamily="34" charset="0"/>
              </a:rPr>
              <a:t>1.</a:t>
            </a:r>
            <a:r>
              <a:rPr lang="uk-UA" dirty="0" smtClean="0">
                <a:solidFill>
                  <a:srgbClr val="000000"/>
                </a:solidFill>
                <a:latin typeface="Calibri" panose="020F0502020204030204" pitchFamily="34" charset="0"/>
              </a:rPr>
              <a:t> ПІСЛЯ ПРИБУТТЯ НА ВИЗНАЧЕНЕ МІСЦЕ ПЕРЕВІРТЕ НАЯВНІСТЬ УСІХ ДІТЕЙ ЗА СПИСКОМ;</a:t>
            </a:r>
          </a:p>
          <a:p>
            <a:pPr>
              <a:spcBef>
                <a:spcPts val="0"/>
              </a:spcBef>
              <a:spcAft>
                <a:spcPts val="0"/>
              </a:spcAft>
            </a:pPr>
            <a:r>
              <a:rPr lang="uk-UA" sz="2000" b="1" dirty="0">
                <a:solidFill>
                  <a:schemeClr val="accent5">
                    <a:lumMod val="75000"/>
                  </a:schemeClr>
                </a:solidFill>
                <a:latin typeface="Calibri" panose="020F0502020204030204" pitchFamily="34" charset="0"/>
              </a:rPr>
              <a:t>2.</a:t>
            </a:r>
            <a:r>
              <a:rPr lang="uk-UA" dirty="0" smtClean="0">
                <a:solidFill>
                  <a:srgbClr val="000000"/>
                </a:solidFill>
                <a:latin typeface="Calibri" panose="020F0502020204030204" pitchFamily="34" charset="0"/>
              </a:rPr>
              <a:t> ЕВАКУАЦІЯ ЗДІЙСНЮЄТЬСЯ ДО ПЕВНОГО ВИЗНАЧЕНОГО МІСЦЯ. ВКАЗАНОГО ПРАЦІВНИКАМИ ПРАВООХОРОННИХ ОРГАНІВ ЧИ СЛУЖБИ НАДЗВИЧАЙНИХ СИТУАЦІЙ. У БУДЬ-ЯКОМУ РАЗІ БЕЗПЕЧНЕ МІСЦЕ ПЕРЕБУВАННЯ ШКОЛЯРІВ ТА ОСВІТЯН НЕ МОЖЕ БУТИ БЛИЖЧЕ, НІЖ ЗА 300 МЕТРІВ ДО БУДІВЛІ. УНИКАЙТЕ ПЕРЕБУВАННЯ ДІТЕЙ БІЛЯ ВИСОКИХ ДЕРЕВ ЧИ БІЛБОРДІВ.</a:t>
            </a:r>
          </a:p>
          <a:p>
            <a:pPr>
              <a:spcBef>
                <a:spcPts val="0"/>
              </a:spcBef>
              <a:spcAft>
                <a:spcPts val="0"/>
              </a:spcAft>
            </a:pPr>
            <a:r>
              <a:rPr lang="uk-UA" sz="2000" b="1" dirty="0">
                <a:solidFill>
                  <a:schemeClr val="accent5">
                    <a:lumMod val="75000"/>
                  </a:schemeClr>
                </a:solidFill>
                <a:latin typeface="Calibri" panose="020F0502020204030204" pitchFamily="34" charset="0"/>
              </a:rPr>
              <a:t>3.</a:t>
            </a:r>
            <a:r>
              <a:rPr lang="uk-UA" dirty="0" smtClean="0">
                <a:solidFill>
                  <a:srgbClr val="000000"/>
                </a:solidFill>
                <a:latin typeface="Calibri" panose="020F0502020204030204" pitchFamily="34" charset="0"/>
              </a:rPr>
              <a:t> ЯКЩО НЕБЕЗПЕЧНІ УМОВИ ЗНИКЛИ, ЗДІЙСНІТЬ ЗВОРОТНУ ЕВАКУАЦІЮ НАЗАД ДО КЛАСІВ, ДОТРИМУЮЧИСЬ ТИХ САМИХ ПРАВИЛ.</a:t>
            </a:r>
          </a:p>
          <a:p>
            <a:pPr>
              <a:spcBef>
                <a:spcPts val="0"/>
              </a:spcBef>
              <a:spcAft>
                <a:spcPts val="0"/>
              </a:spcAft>
            </a:pPr>
            <a:r>
              <a:rPr lang="uk-UA" sz="2000" b="1" dirty="0">
                <a:solidFill>
                  <a:schemeClr val="accent5">
                    <a:lumMod val="75000"/>
                  </a:schemeClr>
                </a:solidFill>
                <a:latin typeface="Calibri" panose="020F0502020204030204" pitchFamily="34" charset="0"/>
              </a:rPr>
              <a:t>4. </a:t>
            </a:r>
            <a:r>
              <a:rPr lang="uk-UA" dirty="0" smtClean="0">
                <a:solidFill>
                  <a:srgbClr val="000000"/>
                </a:solidFill>
                <a:latin typeface="Calibri" panose="020F0502020204030204" pitchFamily="34" charset="0"/>
              </a:rPr>
              <a:t>ЕВАКУАЦІЯ ЗДІЙСНЮЄТЬСЯ ЗА ВІДПОВІДНИМ ЗВУКОВИМ СИГНАЛОМ, ЯКИЙ, У РАЗІ ПОТРЕБИ, АКТИВУЄ АДМІНІСТРАЦІЯ АБО ВІДПОВІДАЛЬНА ОСОБА.</a:t>
            </a:r>
          </a:p>
          <a:p>
            <a:pPr>
              <a:spcBef>
                <a:spcPts val="0"/>
              </a:spcBef>
              <a:spcAft>
                <a:spcPts val="0"/>
              </a:spcAft>
            </a:pPr>
            <a:r>
              <a:rPr lang="uk-UA" sz="2000" b="1" dirty="0">
                <a:solidFill>
                  <a:schemeClr val="accent5">
                    <a:lumMod val="75000"/>
                  </a:schemeClr>
                </a:solidFill>
                <a:latin typeface="Calibri" panose="020F0502020204030204" pitchFamily="34" charset="0"/>
              </a:rPr>
              <a:t>5. </a:t>
            </a:r>
            <a:r>
              <a:rPr lang="uk-UA" dirty="0" smtClean="0">
                <a:solidFill>
                  <a:srgbClr val="000000"/>
                </a:solidFill>
                <a:latin typeface="Calibri" panose="020F0502020204030204" pitchFamily="34" charset="0"/>
              </a:rPr>
              <a:t>ПЕРЕВІРТЕ БЕЗПЕЧНІСТЬ МАРШРУТУ ДЛЯ ЕВАКУАЦІЇ.</a:t>
            </a:r>
          </a:p>
          <a:p>
            <a:r>
              <a:rPr lang="uk-UA" sz="2000" b="1" dirty="0">
                <a:solidFill>
                  <a:schemeClr val="accent5">
                    <a:lumMod val="75000"/>
                  </a:schemeClr>
                </a:solidFill>
                <a:latin typeface="Calibri" panose="020F0502020204030204" pitchFamily="34" charset="0"/>
              </a:rPr>
              <a:t>6.</a:t>
            </a:r>
            <a:r>
              <a:rPr lang="uk-UA" dirty="0" smtClean="0">
                <a:solidFill>
                  <a:srgbClr val="000000"/>
                </a:solidFill>
                <a:latin typeface="Calibri" panose="020F0502020204030204" pitchFamily="34" charset="0"/>
              </a:rPr>
              <a:t> ПІД ЧАС ЕВАКУАЦІЇ РАДЯТЬ ОБ’ЄДНУВАТИ ДВА КЛАСИ, І ПІД ЧАС ПЕРЕМІЩЕННЯ ОДИН УЧИТЕЛЬ ОЧОЛЮЄ КОЛОНУ, А ІНШИЙ ЗАМИКАЄ КОЛОНУ ДІТЕЙ ДВОХ КЛАСІВ.</a:t>
            </a:r>
            <a:endParaRPr lang="uk-UA" dirty="0">
              <a:solidFill>
                <a:srgbClr val="000000"/>
              </a:solidFill>
              <a:latin typeface="Calibri" panose="020F0502020204030204" pitchFamily="34" charset="0"/>
            </a:endParaRPr>
          </a:p>
        </p:txBody>
      </p:sp>
    </p:spTree>
    <p:extLst>
      <p:ext uri="{BB962C8B-B14F-4D97-AF65-F5344CB8AC3E}">
        <p14:creationId xmlns:p14="http://schemas.microsoft.com/office/powerpoint/2010/main" val="38188323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92019" y="-1381898"/>
            <a:ext cx="9934575" cy="5256212"/>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uk-UA" sz="3200" b="1" i="1" dirty="0" smtClean="0">
                <a:solidFill>
                  <a:schemeClr val="accent5">
                    <a:lumMod val="75000"/>
                  </a:schemeClr>
                </a:solidFill>
                <a:latin typeface="Calibri"/>
                <a:ea typeface="Calibri"/>
                <a:cs typeface="Calibri"/>
                <a:sym typeface="Calibri"/>
              </a:rPr>
              <a:t>Вправа «Правильна послідовність»</a:t>
            </a:r>
            <a:r>
              <a:rPr lang="en-US" sz="3200" b="1" i="1" u="none" dirty="0">
                <a:solidFill>
                  <a:schemeClr val="accent5">
                    <a:lumMod val="75000"/>
                  </a:schemeClr>
                </a:solidFill>
                <a:latin typeface="Calibri"/>
                <a:ea typeface="Calibri"/>
                <a:cs typeface="Calibri"/>
                <a:sym typeface="Calibri"/>
              </a:rPr>
              <a:t/>
            </a:r>
            <a:br>
              <a:rPr lang="en-US" sz="3200" b="1" i="1" u="none" dirty="0">
                <a:solidFill>
                  <a:schemeClr val="accent5">
                    <a:lumMod val="75000"/>
                  </a:schemeClr>
                </a:solidFill>
                <a:latin typeface="Calibri"/>
                <a:ea typeface="Calibri"/>
                <a:cs typeface="Calibri"/>
                <a:sym typeface="Calibri"/>
              </a:rPr>
            </a:br>
            <a:r>
              <a:rPr lang="en-US" sz="1100" b="1" i="0" u="none" dirty="0">
                <a:solidFill>
                  <a:schemeClr val="accent5">
                    <a:lumMod val="75000"/>
                  </a:schemeClr>
                </a:solidFill>
                <a:latin typeface="Calibri"/>
                <a:ea typeface="Calibri"/>
                <a:cs typeface="Calibri"/>
                <a:sym typeface="Calibri"/>
              </a:rPr>
              <a:t/>
            </a:r>
            <a:br>
              <a:rPr lang="en-US" sz="1100" b="1" i="0" u="none" dirty="0">
                <a:solidFill>
                  <a:schemeClr val="accent5">
                    <a:lumMod val="75000"/>
                  </a:schemeClr>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7" name="Прямокутник 6"/>
          <p:cNvSpPr/>
          <p:nvPr/>
        </p:nvSpPr>
        <p:spPr>
          <a:xfrm>
            <a:off x="281054" y="2041374"/>
            <a:ext cx="8665894" cy="369332"/>
          </a:xfrm>
          <a:prstGeom prst="rect">
            <a:avLst/>
          </a:prstGeom>
        </p:spPr>
        <p:txBody>
          <a:bodyPr wrap="square">
            <a:spAutoFit/>
          </a:bodyPr>
          <a:lstStyle/>
          <a:p>
            <a:pPr algn="ctr"/>
            <a:endParaRPr lang="uk-UA" dirty="0"/>
          </a:p>
        </p:txBody>
      </p:sp>
      <p:sp>
        <p:nvSpPr>
          <p:cNvPr id="13" name="Прямокутник 12"/>
          <p:cNvSpPr/>
          <p:nvPr/>
        </p:nvSpPr>
        <p:spPr>
          <a:xfrm>
            <a:off x="4433913" y="841046"/>
            <a:ext cx="4513035" cy="923330"/>
          </a:xfrm>
          <a:prstGeom prst="rect">
            <a:avLst/>
          </a:prstGeom>
        </p:spPr>
        <p:txBody>
          <a:bodyPr wrap="square">
            <a:spAutoFit/>
          </a:bodyPr>
          <a:lstStyle/>
          <a:p>
            <a:pPr algn="ctr"/>
            <a:r>
              <a:rPr lang="uk-UA" b="1" dirty="0" smtClean="0">
                <a:solidFill>
                  <a:schemeClr val="accent4">
                    <a:lumMod val="75000"/>
                  </a:schemeClr>
                </a:solidFill>
                <a:latin typeface="Times New Roman" panose="02020603050405020304" pitchFamily="18" charset="0"/>
                <a:ea typeface="Times New Roman" panose="02020603050405020304" pitchFamily="18" charset="0"/>
              </a:rPr>
              <a:t>ІІ, І</a:t>
            </a:r>
            <a:r>
              <a:rPr lang="en-US" b="1" dirty="0" smtClean="0">
                <a:solidFill>
                  <a:schemeClr val="accent4">
                    <a:lumMod val="75000"/>
                  </a:schemeClr>
                </a:solidFill>
                <a:latin typeface="Times New Roman" panose="02020603050405020304" pitchFamily="18" charset="0"/>
                <a:ea typeface="Times New Roman" panose="02020603050405020304" pitchFamily="18" charset="0"/>
              </a:rPr>
              <a:t>V</a:t>
            </a:r>
            <a:r>
              <a:rPr lang="uk-UA" b="1" dirty="0" smtClean="0">
                <a:solidFill>
                  <a:schemeClr val="accent4">
                    <a:lumMod val="75000"/>
                  </a:schemeClr>
                </a:solidFill>
                <a:latin typeface="Times New Roman" panose="02020603050405020304" pitchFamily="18" charset="0"/>
                <a:ea typeface="Times New Roman" panose="02020603050405020304" pitchFamily="18" charset="0"/>
              </a:rPr>
              <a:t> ГРУПИ – ВИЗНАЧИТИ СПОСОБИ АДАПТАЦІЇ ЗАВДАННЯ ДЛЯ УЧНЯ З ООП</a:t>
            </a:r>
            <a:endParaRPr lang="uk-UA" b="1" dirty="0">
              <a:solidFill>
                <a:schemeClr val="accent4">
                  <a:lumMod val="75000"/>
                </a:schemeClr>
              </a:solidFill>
              <a:latin typeface="Times New Roman" panose="02020603050405020304" pitchFamily="18" charset="0"/>
              <a:ea typeface="Times New Roman" panose="02020603050405020304" pitchFamily="18" charset="0"/>
            </a:endParaRPr>
          </a:p>
        </p:txBody>
      </p:sp>
      <p:pic>
        <p:nvPicPr>
          <p:cNvPr id="2050" name="Picture 2" descr="https://nus.org.ua/wp-content/uploads/2020/12/Snymok-ekrana-2020-12-18-v-18.13.48-e1608308158393.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8961" y="1543373"/>
            <a:ext cx="5650612" cy="4040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603855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2" name="Прямокутник 1"/>
          <p:cNvSpPr/>
          <p:nvPr/>
        </p:nvSpPr>
        <p:spPr>
          <a:xfrm>
            <a:off x="4499768" y="658376"/>
            <a:ext cx="4332947" cy="923330"/>
          </a:xfrm>
          <a:prstGeom prst="rect">
            <a:avLst/>
          </a:prstGeom>
        </p:spPr>
        <p:txBody>
          <a:bodyPr wrap="square">
            <a:spAutoFit/>
          </a:bodyPr>
          <a:lstStyle/>
          <a:p>
            <a:pPr algn="ctr"/>
            <a:r>
              <a:rPr lang="uk-UA" b="1" dirty="0" smtClean="0">
                <a:solidFill>
                  <a:srgbClr val="002060"/>
                </a:solidFill>
                <a:latin typeface="Arial Black" panose="020B0A04020102020204" pitchFamily="34" charset="0"/>
                <a:cs typeface="Arial" panose="020B0604020202020204" pitchFamily="34" charset="0"/>
              </a:rPr>
              <a:t>5) МОЖЛИВІСТЬ І ВМІННЯ УЧНІВ АНАЛІЗУВАТИ ВЛАСНУ ДІЯЛЬНІСТЬ (РЕФЛЕКСІЯ)</a:t>
            </a:r>
            <a:endParaRPr lang="uk-UA" dirty="0">
              <a:latin typeface="Arial Black" panose="020B0A04020102020204" pitchFamily="34" charset="0"/>
            </a:endParaRPr>
          </a:p>
        </p:txBody>
      </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4" name="TextBox 3"/>
          <p:cNvSpPr txBox="1"/>
          <p:nvPr/>
        </p:nvSpPr>
        <p:spPr>
          <a:xfrm>
            <a:off x="281054" y="2365259"/>
            <a:ext cx="3959158" cy="461665"/>
          </a:xfrm>
          <a:prstGeom prst="rect">
            <a:avLst/>
          </a:prstGeom>
          <a:noFill/>
        </p:spPr>
        <p:txBody>
          <a:bodyPr wrap="square" rtlCol="0">
            <a:spAutoFit/>
          </a:bodyPr>
          <a:lstStyle/>
          <a:p>
            <a:r>
              <a:rPr lang="uk-UA" sz="2400" dirty="0" smtClean="0">
                <a:solidFill>
                  <a:schemeClr val="accent4"/>
                </a:solidFill>
                <a:latin typeface="Arial Black" panose="020B0A04020102020204" pitchFamily="34" charset="0"/>
              </a:rPr>
              <a:t>САМООЦІНЮВАННЯ</a:t>
            </a:r>
            <a:endParaRPr lang="uk-UA" sz="2400" dirty="0">
              <a:solidFill>
                <a:schemeClr val="accent4"/>
              </a:solidFill>
              <a:latin typeface="Arial Black" panose="020B0A04020102020204" pitchFamily="34" charset="0"/>
            </a:endParaRPr>
          </a:p>
        </p:txBody>
      </p:sp>
      <p:sp>
        <p:nvSpPr>
          <p:cNvPr id="11" name="TextBox 10"/>
          <p:cNvSpPr txBox="1"/>
          <p:nvPr/>
        </p:nvSpPr>
        <p:spPr>
          <a:xfrm>
            <a:off x="4601183" y="2388268"/>
            <a:ext cx="4117299" cy="461665"/>
          </a:xfrm>
          <a:prstGeom prst="rect">
            <a:avLst/>
          </a:prstGeom>
          <a:noFill/>
        </p:spPr>
        <p:txBody>
          <a:bodyPr wrap="square" rtlCol="0">
            <a:spAutoFit/>
          </a:bodyPr>
          <a:lstStyle/>
          <a:p>
            <a:r>
              <a:rPr lang="uk-UA" sz="2400" dirty="0" smtClean="0">
                <a:solidFill>
                  <a:srgbClr val="C00000"/>
                </a:solidFill>
                <a:latin typeface="Arial Black" panose="020B0A04020102020204" pitchFamily="34" charset="0"/>
              </a:rPr>
              <a:t>ВЗАЄМООЦІНЮВАННЯ</a:t>
            </a:r>
            <a:endParaRPr lang="uk-UA" sz="2400" dirty="0">
              <a:solidFill>
                <a:srgbClr val="C00000"/>
              </a:solidFill>
              <a:latin typeface="Arial Black" panose="020B0A04020102020204" pitchFamily="34" charset="0"/>
            </a:endParaRPr>
          </a:p>
        </p:txBody>
      </p:sp>
      <p:sp>
        <p:nvSpPr>
          <p:cNvPr id="5" name="Прямокутник 4"/>
          <p:cNvSpPr/>
          <p:nvPr/>
        </p:nvSpPr>
        <p:spPr>
          <a:xfrm>
            <a:off x="-25367" y="2955315"/>
            <a:ext cx="4572000" cy="1323439"/>
          </a:xfrm>
          <a:prstGeom prst="rect">
            <a:avLst/>
          </a:prstGeom>
        </p:spPr>
        <p:txBody>
          <a:bodyPr>
            <a:spAutoFit/>
          </a:bodyPr>
          <a:lstStyle/>
          <a:p>
            <a:pPr algn="ctr"/>
            <a:r>
              <a:rPr lang="ru-RU" sz="2000" b="1" dirty="0" err="1">
                <a:solidFill>
                  <a:schemeClr val="accent6">
                    <a:lumMod val="50000"/>
                  </a:schemeClr>
                </a:solidFill>
              </a:rPr>
              <a:t>формує</a:t>
            </a:r>
            <a:r>
              <a:rPr lang="ru-RU" sz="2000" b="1" dirty="0">
                <a:solidFill>
                  <a:schemeClr val="accent6">
                    <a:lumMod val="50000"/>
                  </a:schemeClr>
                </a:solidFill>
              </a:rPr>
              <a:t> в </a:t>
            </a:r>
            <a:r>
              <a:rPr lang="ru-RU" sz="2000" b="1" dirty="0" err="1">
                <a:solidFill>
                  <a:schemeClr val="accent6">
                    <a:lumMod val="50000"/>
                  </a:schemeClr>
                </a:solidFill>
              </a:rPr>
              <a:t>учнів</a:t>
            </a:r>
            <a:r>
              <a:rPr lang="ru-RU" sz="2000" b="1" dirty="0">
                <a:solidFill>
                  <a:schemeClr val="accent6">
                    <a:lumMod val="50000"/>
                  </a:schemeClr>
                </a:solidFill>
              </a:rPr>
              <a:t> </a:t>
            </a:r>
            <a:r>
              <a:rPr lang="ru-RU" sz="2000" b="1" dirty="0" err="1">
                <a:solidFill>
                  <a:schemeClr val="accent6">
                    <a:lumMod val="50000"/>
                  </a:schemeClr>
                </a:solidFill>
              </a:rPr>
              <a:t>уміння</a:t>
            </a:r>
            <a:r>
              <a:rPr lang="ru-RU" sz="2000" b="1" dirty="0">
                <a:solidFill>
                  <a:schemeClr val="accent6">
                    <a:lumMod val="50000"/>
                  </a:schemeClr>
                </a:solidFill>
              </a:rPr>
              <a:t> </a:t>
            </a:r>
            <a:r>
              <a:rPr lang="ru-RU" sz="2000" b="1" dirty="0" err="1">
                <a:solidFill>
                  <a:schemeClr val="accent6">
                    <a:lumMod val="50000"/>
                  </a:schemeClr>
                </a:solidFill>
              </a:rPr>
              <a:t>бачити</a:t>
            </a:r>
            <a:r>
              <a:rPr lang="ru-RU" sz="2000" b="1" dirty="0">
                <a:solidFill>
                  <a:schemeClr val="accent6">
                    <a:lumMod val="50000"/>
                  </a:schemeClr>
                </a:solidFill>
              </a:rPr>
              <a:t> свою роботу як </a:t>
            </a:r>
            <a:r>
              <a:rPr lang="ru-RU" sz="2000" b="1" dirty="0" err="1">
                <a:solidFill>
                  <a:schemeClr val="accent6">
                    <a:lumMod val="50000"/>
                  </a:schemeClr>
                </a:solidFill>
              </a:rPr>
              <a:t>сукупний</a:t>
            </a:r>
            <a:r>
              <a:rPr lang="ru-RU" sz="2000" b="1" dirty="0">
                <a:solidFill>
                  <a:schemeClr val="accent6">
                    <a:lumMod val="50000"/>
                  </a:schemeClr>
                </a:solidFill>
              </a:rPr>
              <a:t> результат, </a:t>
            </a:r>
            <a:r>
              <a:rPr lang="ru-RU" sz="2000" b="1" dirty="0" err="1">
                <a:solidFill>
                  <a:schemeClr val="accent6">
                    <a:lumMod val="50000"/>
                  </a:schemeClr>
                </a:solidFill>
              </a:rPr>
              <a:t>що</a:t>
            </a:r>
            <a:r>
              <a:rPr lang="ru-RU" sz="2000" b="1" dirty="0">
                <a:solidFill>
                  <a:schemeClr val="accent6">
                    <a:lumMod val="50000"/>
                  </a:schemeClr>
                </a:solidFill>
              </a:rPr>
              <a:t> </a:t>
            </a:r>
            <a:r>
              <a:rPr lang="ru-RU" sz="2000" b="1" dirty="0" err="1">
                <a:solidFill>
                  <a:schemeClr val="accent6">
                    <a:lumMod val="50000"/>
                  </a:schemeClr>
                </a:solidFill>
              </a:rPr>
              <a:t>складається</a:t>
            </a:r>
            <a:r>
              <a:rPr lang="ru-RU" sz="2000" b="1" dirty="0">
                <a:solidFill>
                  <a:schemeClr val="accent6">
                    <a:lumMod val="50000"/>
                  </a:schemeClr>
                </a:solidFill>
              </a:rPr>
              <a:t> з </a:t>
            </a:r>
            <a:r>
              <a:rPr lang="ru-RU" sz="2000" b="1" dirty="0" err="1">
                <a:solidFill>
                  <a:schemeClr val="accent6">
                    <a:lumMod val="50000"/>
                  </a:schemeClr>
                </a:solidFill>
              </a:rPr>
              <a:t>різних</a:t>
            </a:r>
            <a:r>
              <a:rPr lang="ru-RU" sz="2000" b="1" dirty="0">
                <a:solidFill>
                  <a:schemeClr val="accent6">
                    <a:lumMod val="50000"/>
                  </a:schemeClr>
                </a:solidFill>
              </a:rPr>
              <a:t> </a:t>
            </a:r>
            <a:r>
              <a:rPr lang="ru-RU" sz="2000" b="1" dirty="0" err="1">
                <a:solidFill>
                  <a:schemeClr val="accent6">
                    <a:lumMod val="50000"/>
                  </a:schemeClr>
                </a:solidFill>
              </a:rPr>
              <a:t>знань</a:t>
            </a:r>
            <a:r>
              <a:rPr lang="ru-RU" sz="2000" b="1" dirty="0">
                <a:solidFill>
                  <a:schemeClr val="accent6">
                    <a:lumMod val="50000"/>
                  </a:schemeClr>
                </a:solidFill>
              </a:rPr>
              <a:t>, </a:t>
            </a:r>
            <a:r>
              <a:rPr lang="ru-RU" sz="2000" b="1" dirty="0" err="1">
                <a:solidFill>
                  <a:schemeClr val="accent6">
                    <a:lumMod val="50000"/>
                  </a:schemeClr>
                </a:solidFill>
              </a:rPr>
              <a:t>умінь</a:t>
            </a:r>
            <a:r>
              <a:rPr lang="ru-RU" sz="2000" b="1" dirty="0">
                <a:solidFill>
                  <a:schemeClr val="accent6">
                    <a:lumMod val="50000"/>
                  </a:schemeClr>
                </a:solidFill>
              </a:rPr>
              <a:t>, </a:t>
            </a:r>
            <a:r>
              <a:rPr lang="ru-RU" sz="2000" b="1" dirty="0" err="1" smtClean="0">
                <a:solidFill>
                  <a:schemeClr val="accent6">
                    <a:lumMod val="50000"/>
                  </a:schemeClr>
                </a:solidFill>
              </a:rPr>
              <a:t>навичок</a:t>
            </a:r>
            <a:endParaRPr lang="uk-UA" sz="2000" b="1" dirty="0">
              <a:solidFill>
                <a:schemeClr val="accent6">
                  <a:lumMod val="50000"/>
                </a:schemeClr>
              </a:solidFill>
            </a:endParaRPr>
          </a:p>
        </p:txBody>
      </p:sp>
      <p:sp>
        <p:nvSpPr>
          <p:cNvPr id="6" name="Прямокутник 5"/>
          <p:cNvSpPr/>
          <p:nvPr/>
        </p:nvSpPr>
        <p:spPr>
          <a:xfrm>
            <a:off x="4373832" y="2918377"/>
            <a:ext cx="4572000" cy="1938992"/>
          </a:xfrm>
          <a:prstGeom prst="rect">
            <a:avLst/>
          </a:prstGeom>
        </p:spPr>
        <p:txBody>
          <a:bodyPr>
            <a:spAutoFit/>
          </a:bodyPr>
          <a:lstStyle/>
          <a:p>
            <a:r>
              <a:rPr lang="uk-UA" sz="2000" b="1" dirty="0">
                <a:solidFill>
                  <a:srgbClr val="00B050"/>
                </a:solidFill>
              </a:rPr>
              <a:t>дає можливість учням взаємодіяти під час навчання і бути активними учасниками освітнього процесу; учні </a:t>
            </a:r>
            <a:r>
              <a:rPr lang="uk-UA" sz="2000" b="1" dirty="0" err="1">
                <a:solidFill>
                  <a:srgbClr val="00B050"/>
                </a:solidFill>
              </a:rPr>
              <a:t>вчаться</a:t>
            </a:r>
            <a:r>
              <a:rPr lang="uk-UA" sz="2000" b="1" dirty="0">
                <a:solidFill>
                  <a:srgbClr val="00B050"/>
                </a:solidFill>
              </a:rPr>
              <a:t> бачити сильні сторони, закріплювати вивчений матеріал, аналізувати власний прогрес</a:t>
            </a:r>
          </a:p>
        </p:txBody>
      </p:sp>
    </p:spTree>
    <p:extLst>
      <p:ext uri="{BB962C8B-B14F-4D97-AF65-F5344CB8AC3E}">
        <p14:creationId xmlns:p14="http://schemas.microsoft.com/office/powerpoint/2010/main" val="3589612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1357312" y="-101738"/>
            <a:ext cx="8208962" cy="5256212"/>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uk-UA" sz="4400" b="1" i="1" dirty="0">
                <a:solidFill>
                  <a:schemeClr val="folHlink"/>
                </a:solidFill>
                <a:latin typeface="Calibri"/>
                <a:ea typeface="Calibri"/>
                <a:cs typeface="Calibri"/>
                <a:sym typeface="Calibri"/>
              </a:rPr>
              <a:t>РОЛЬОВА ГРА</a:t>
            </a:r>
            <a:r>
              <a:rPr lang="en-US" sz="4400" b="1" i="1" dirty="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7" name="Прямокутник 6"/>
          <p:cNvSpPr/>
          <p:nvPr/>
        </p:nvSpPr>
        <p:spPr>
          <a:xfrm>
            <a:off x="281054" y="2041374"/>
            <a:ext cx="8665894" cy="369332"/>
          </a:xfrm>
          <a:prstGeom prst="rect">
            <a:avLst/>
          </a:prstGeom>
        </p:spPr>
        <p:txBody>
          <a:bodyPr wrap="square">
            <a:spAutoFit/>
          </a:bodyPr>
          <a:lstStyle/>
          <a:p>
            <a:pPr algn="ctr"/>
            <a:endParaRPr lang="uk-UA" dirty="0"/>
          </a:p>
        </p:txBody>
      </p:sp>
      <p:sp>
        <p:nvSpPr>
          <p:cNvPr id="14" name="Прямокутник 13"/>
          <p:cNvSpPr/>
          <p:nvPr/>
        </p:nvSpPr>
        <p:spPr>
          <a:xfrm>
            <a:off x="395287" y="2430487"/>
            <a:ext cx="5535361" cy="523220"/>
          </a:xfrm>
          <a:prstGeom prst="rect">
            <a:avLst/>
          </a:prstGeom>
        </p:spPr>
        <p:txBody>
          <a:bodyPr wrap="none">
            <a:spAutoFit/>
          </a:bodyPr>
          <a:lstStyle/>
          <a:p>
            <a:r>
              <a:rPr lang="uk-UA" sz="2800" b="1" dirty="0" smtClean="0">
                <a:solidFill>
                  <a:srgbClr val="FF0000"/>
                </a:solidFill>
                <a:latin typeface="Times New Roman" panose="02020603050405020304" pitchFamily="18" charset="0"/>
                <a:ea typeface="Times New Roman" panose="02020603050405020304" pitchFamily="18" charset="0"/>
              </a:rPr>
              <a:t>І група – «Несподівана знахідка»</a:t>
            </a:r>
            <a:endParaRPr lang="uk-UA" sz="2800" dirty="0">
              <a:solidFill>
                <a:srgbClr val="FF0000"/>
              </a:solidFill>
            </a:endParaRPr>
          </a:p>
        </p:txBody>
      </p:sp>
      <p:sp>
        <p:nvSpPr>
          <p:cNvPr id="18" name="Прямокутник 17"/>
          <p:cNvSpPr/>
          <p:nvPr/>
        </p:nvSpPr>
        <p:spPr>
          <a:xfrm>
            <a:off x="3440376" y="3191045"/>
            <a:ext cx="5506572" cy="523220"/>
          </a:xfrm>
          <a:prstGeom prst="rect">
            <a:avLst/>
          </a:prstGeom>
        </p:spPr>
        <p:txBody>
          <a:bodyPr wrap="none">
            <a:spAutoFit/>
          </a:bodyPr>
          <a:lstStyle/>
          <a:p>
            <a:r>
              <a:rPr lang="uk-UA" sz="2800" b="1" dirty="0" smtClean="0">
                <a:solidFill>
                  <a:srgbClr val="00B050"/>
                </a:solidFill>
                <a:latin typeface="Times New Roman" panose="02020603050405020304" pitchFamily="18" charset="0"/>
                <a:ea typeface="Times New Roman" panose="02020603050405020304" pitchFamily="18" charset="0"/>
              </a:rPr>
              <a:t>ІІ група – «Телефонний дзвінок»</a:t>
            </a:r>
            <a:endParaRPr lang="uk-UA" sz="2800" dirty="0">
              <a:solidFill>
                <a:srgbClr val="00B050"/>
              </a:solidFill>
            </a:endParaRPr>
          </a:p>
        </p:txBody>
      </p:sp>
      <p:sp>
        <p:nvSpPr>
          <p:cNvPr id="13" name="Прямокутник 12"/>
          <p:cNvSpPr/>
          <p:nvPr/>
        </p:nvSpPr>
        <p:spPr>
          <a:xfrm>
            <a:off x="1500198" y="4892864"/>
            <a:ext cx="5335115" cy="523220"/>
          </a:xfrm>
          <a:prstGeom prst="rect">
            <a:avLst/>
          </a:prstGeom>
        </p:spPr>
        <p:txBody>
          <a:bodyPr wrap="none">
            <a:spAutoFit/>
          </a:bodyPr>
          <a:lstStyle/>
          <a:p>
            <a:r>
              <a:rPr lang="uk-UA" sz="2800" b="1" dirty="0" smtClean="0">
                <a:solidFill>
                  <a:schemeClr val="accent5"/>
                </a:solidFill>
                <a:latin typeface="Times New Roman" panose="02020603050405020304" pitchFamily="18" charset="0"/>
                <a:ea typeface="Times New Roman" panose="02020603050405020304" pitchFamily="18" charset="0"/>
              </a:rPr>
              <a:t>І</a:t>
            </a:r>
            <a:r>
              <a:rPr lang="en-US" sz="2800" b="1" dirty="0" smtClean="0">
                <a:solidFill>
                  <a:schemeClr val="accent5"/>
                </a:solidFill>
                <a:latin typeface="Times New Roman" panose="02020603050405020304" pitchFamily="18" charset="0"/>
                <a:ea typeface="Times New Roman" panose="02020603050405020304" pitchFamily="18" charset="0"/>
              </a:rPr>
              <a:t>V</a:t>
            </a:r>
            <a:r>
              <a:rPr lang="uk-UA" sz="2800" b="1" dirty="0" smtClean="0">
                <a:solidFill>
                  <a:schemeClr val="accent5"/>
                </a:solidFill>
                <a:latin typeface="Times New Roman" panose="02020603050405020304" pitchFamily="18" charset="0"/>
                <a:ea typeface="Times New Roman" panose="02020603050405020304" pitchFamily="18" charset="0"/>
              </a:rPr>
              <a:t> група – «Незвичайний лист»</a:t>
            </a:r>
            <a:endParaRPr lang="uk-UA" sz="2800" dirty="0">
              <a:solidFill>
                <a:schemeClr val="accent5"/>
              </a:solidFill>
            </a:endParaRPr>
          </a:p>
        </p:txBody>
      </p:sp>
      <p:sp>
        <p:nvSpPr>
          <p:cNvPr id="15" name="Прямокутник 14"/>
          <p:cNvSpPr/>
          <p:nvPr/>
        </p:nvSpPr>
        <p:spPr>
          <a:xfrm>
            <a:off x="803094" y="4019928"/>
            <a:ext cx="5587620" cy="523220"/>
          </a:xfrm>
          <a:prstGeom prst="rect">
            <a:avLst/>
          </a:prstGeom>
        </p:spPr>
        <p:txBody>
          <a:bodyPr wrap="none">
            <a:spAutoFit/>
          </a:bodyPr>
          <a:lstStyle/>
          <a:p>
            <a:r>
              <a:rPr lang="uk-UA" sz="2800" b="1" dirty="0" smtClean="0">
                <a:solidFill>
                  <a:srgbClr val="7030A0"/>
                </a:solidFill>
                <a:latin typeface="Times New Roman" panose="02020603050405020304" pitchFamily="18" charset="0"/>
                <a:ea typeface="Times New Roman" panose="02020603050405020304" pitchFamily="18" charset="0"/>
              </a:rPr>
              <a:t>ІІІ група – «Таємничий предмет»</a:t>
            </a:r>
            <a:endParaRPr lang="uk-UA" sz="2800" dirty="0">
              <a:solidFill>
                <a:srgbClr val="7030A0"/>
              </a:solidFill>
            </a:endParaRPr>
          </a:p>
        </p:txBody>
      </p:sp>
    </p:spTree>
    <p:extLst>
      <p:ext uri="{BB962C8B-B14F-4D97-AF65-F5344CB8AC3E}">
        <p14:creationId xmlns:p14="http://schemas.microsoft.com/office/powerpoint/2010/main" val="46139602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r>
              <a:rPr lang="en-US" sz="4400" b="1" i="1" u="none" dirty="0" smtClean="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6" name="TextBox 5"/>
          <p:cNvSpPr txBox="1"/>
          <p:nvPr/>
        </p:nvSpPr>
        <p:spPr>
          <a:xfrm>
            <a:off x="3285136" y="333375"/>
            <a:ext cx="6031392" cy="1384995"/>
          </a:xfrm>
          <a:prstGeom prst="rect">
            <a:avLst/>
          </a:prstGeom>
          <a:noFill/>
        </p:spPr>
        <p:txBody>
          <a:bodyPr wrap="square" rtlCol="0">
            <a:spAutoFit/>
          </a:bodyPr>
          <a:lstStyle/>
          <a:p>
            <a:pPr algn="ctr">
              <a:spcAft>
                <a:spcPts val="1000"/>
              </a:spcAft>
            </a:pPr>
            <a:r>
              <a:rPr lang="uk-UA" sz="2800" b="1" dirty="0" smtClean="0">
                <a:solidFill>
                  <a:srgbClr val="7030A0"/>
                </a:solidFill>
                <a:latin typeface="Arial" panose="020B0604020202020204" pitchFamily="34" charset="0"/>
                <a:cs typeface="Arial" panose="020B0604020202020204" pitchFamily="34" charset="0"/>
              </a:rPr>
              <a:t>2. ЗНАННЯ Й РОЗУМІННЯ УЧНЯМИ КРИТЕРІЇВ ОЦІНЮВАННЯ</a:t>
            </a:r>
            <a:endParaRPr lang="uk-UA" sz="2800" dirty="0">
              <a:solidFill>
                <a:srgbClr val="00B050"/>
              </a:solidFill>
              <a:latin typeface="Arial" panose="020B0604020202020204" pitchFamily="34" charset="0"/>
              <a:cs typeface="Arial" panose="020B0604020202020204" pitchFamily="34" charset="0"/>
            </a:endParaRPr>
          </a:p>
        </p:txBody>
      </p:sp>
      <p:sp>
        <p:nvSpPr>
          <p:cNvPr id="2" name="Прямокутник 1"/>
          <p:cNvSpPr/>
          <p:nvPr/>
        </p:nvSpPr>
        <p:spPr>
          <a:xfrm>
            <a:off x="295563" y="1992197"/>
            <a:ext cx="8589819" cy="2873607"/>
          </a:xfrm>
          <a:prstGeom prst="rect">
            <a:avLst/>
          </a:prstGeom>
        </p:spPr>
        <p:txBody>
          <a:bodyPr wrap="square">
            <a:spAutoFit/>
          </a:bodyPr>
          <a:lstStyle/>
          <a:p>
            <a:pPr marL="130810" algn="ctr">
              <a:lnSpc>
                <a:spcPct val="107000"/>
              </a:lnSpc>
              <a:spcAft>
                <a:spcPts val="800"/>
              </a:spcAft>
            </a:pPr>
            <a:r>
              <a:rPr lang="uk-UA" b="1" i="1" dirty="0" smtClean="0">
                <a:latin typeface="Arial Black" panose="020B0A04020102020204" pitchFamily="34" charset="0"/>
                <a:ea typeface="Times New Roman" panose="02020603050405020304" pitchFamily="18" charset="0"/>
                <a:cs typeface="Times New Roman" panose="02020603050405020304" pitchFamily="18" charset="0"/>
              </a:rPr>
              <a:t>КРИТЕРІЇ ОЦІНЮВАННЯ РОЛЬОВОЇ ГРИ:</a:t>
            </a:r>
            <a:endParaRPr lang="uk-UA" sz="1600" dirty="0" smtClean="0">
              <a:latin typeface="Arial Black" panose="020B0A04020102020204" pitchFamily="34" charset="0"/>
              <a:ea typeface="Calibri" panose="020F0502020204030204" pitchFamily="34" charset="0"/>
              <a:cs typeface="Times New Roman" panose="02020603050405020304" pitchFamily="18" charset="0"/>
            </a:endParaRPr>
          </a:p>
          <a:p>
            <a:pPr marL="130810" algn="ctr">
              <a:lnSpc>
                <a:spcPct val="107000"/>
              </a:lnSpc>
              <a:spcAft>
                <a:spcPts val="800"/>
              </a:spcAft>
            </a:pPr>
            <a:r>
              <a:rPr lang="uk-UA" b="1" i="1" dirty="0" smtClean="0">
                <a:solidFill>
                  <a:srgbClr val="00B050"/>
                </a:solidFill>
                <a:latin typeface="Arial Black" panose="020B0A04020102020204" pitchFamily="34" charset="0"/>
                <a:ea typeface="Times New Roman" panose="02020603050405020304" pitchFamily="18" charset="0"/>
                <a:cs typeface="Times New Roman" panose="02020603050405020304" pitchFamily="18" charset="0"/>
              </a:rPr>
              <a:t>1. ЗНАННЯ ПРАВИЛ ПОВЕДІНКИ ПРИ ЗАЗНАЧЕНИХ НЕЗВИЧАЙНИХ СИТУАЦІЯХ.</a:t>
            </a:r>
            <a:endParaRPr lang="uk-UA" sz="1600" dirty="0" smtClean="0">
              <a:latin typeface="Arial Black" panose="020B0A04020102020204" pitchFamily="34" charset="0"/>
              <a:ea typeface="Calibri" panose="020F0502020204030204" pitchFamily="34" charset="0"/>
              <a:cs typeface="Times New Roman" panose="02020603050405020304" pitchFamily="18" charset="0"/>
            </a:endParaRPr>
          </a:p>
          <a:p>
            <a:pPr marL="130810" algn="ctr">
              <a:lnSpc>
                <a:spcPct val="107000"/>
              </a:lnSpc>
              <a:spcAft>
                <a:spcPts val="800"/>
              </a:spcAft>
            </a:pPr>
            <a:r>
              <a:rPr lang="uk-UA" b="1" i="1" dirty="0" smtClean="0">
                <a:solidFill>
                  <a:srgbClr val="7030A0"/>
                </a:solidFill>
                <a:latin typeface="Arial Black" panose="020B0A04020102020204" pitchFamily="34" charset="0"/>
                <a:ea typeface="Times New Roman" panose="02020603050405020304" pitchFamily="18" charset="0"/>
                <a:cs typeface="Times New Roman" panose="02020603050405020304" pitchFamily="18" charset="0"/>
              </a:rPr>
              <a:t>2. ДОТРИМАННЯ ПОСЛІДОВНОСТІ ДІЇ ПРИ ВКАЗАНИХ НЕЗВИЧАЙНИХ СИТУАЦІЯХ.</a:t>
            </a:r>
            <a:endParaRPr lang="uk-UA" sz="1600" dirty="0" smtClean="0">
              <a:latin typeface="Arial Black" panose="020B0A04020102020204" pitchFamily="34" charset="0"/>
              <a:ea typeface="Calibri" panose="020F0502020204030204" pitchFamily="34" charset="0"/>
              <a:cs typeface="Times New Roman" panose="02020603050405020304" pitchFamily="18" charset="0"/>
            </a:endParaRPr>
          </a:p>
          <a:p>
            <a:pPr marL="130810" algn="ctr">
              <a:lnSpc>
                <a:spcPct val="107000"/>
              </a:lnSpc>
              <a:spcAft>
                <a:spcPts val="800"/>
              </a:spcAft>
            </a:pPr>
            <a:r>
              <a:rPr lang="uk-UA" b="1" i="1" dirty="0" smtClean="0">
                <a:solidFill>
                  <a:srgbClr val="ED7D31"/>
                </a:solidFill>
                <a:latin typeface="Arial Black" panose="020B0A04020102020204" pitchFamily="34" charset="0"/>
                <a:ea typeface="Times New Roman" panose="02020603050405020304" pitchFamily="18" charset="0"/>
                <a:cs typeface="Times New Roman" panose="02020603050405020304" pitchFamily="18" charset="0"/>
              </a:rPr>
              <a:t>3. ЗБЕРЕЖЕННЯ СПОКОЮ У СТРЕСОВІЙ СИТУАЦІЇ.</a:t>
            </a:r>
            <a:endParaRPr lang="uk-UA" sz="1600" dirty="0" smtClean="0">
              <a:latin typeface="Arial Black" panose="020B0A04020102020204" pitchFamily="34" charset="0"/>
              <a:ea typeface="Calibri" panose="020F0502020204030204" pitchFamily="34" charset="0"/>
              <a:cs typeface="Times New Roman" panose="02020603050405020304" pitchFamily="18" charset="0"/>
            </a:endParaRPr>
          </a:p>
          <a:p>
            <a:pPr marL="130810" algn="ctr">
              <a:lnSpc>
                <a:spcPct val="107000"/>
              </a:lnSpc>
              <a:spcAft>
                <a:spcPts val="800"/>
              </a:spcAft>
            </a:pPr>
            <a:r>
              <a:rPr lang="uk-UA" b="1" i="1" dirty="0" smtClean="0">
                <a:solidFill>
                  <a:srgbClr val="BF8F00"/>
                </a:solidFill>
                <a:latin typeface="Arial Black" panose="020B0A04020102020204" pitchFamily="34" charset="0"/>
                <a:ea typeface="Times New Roman" panose="02020603050405020304" pitchFamily="18" charset="0"/>
                <a:cs typeface="Times New Roman" panose="02020603050405020304" pitchFamily="18" charset="0"/>
              </a:rPr>
              <a:t>4. ЕФЕКТИВНА ВЗАЄМОДІЯ З ІНШИМИ УЧАСНИКАМИ ОСВІТНЬОГО ПРОЦЕСУ.</a:t>
            </a:r>
            <a:endParaRPr lang="uk-UA" sz="1600" dirty="0">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3869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1357312" y="-101738"/>
            <a:ext cx="8208962" cy="5256212"/>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uk-UA" sz="4400" b="1" i="1" dirty="0">
                <a:solidFill>
                  <a:schemeClr val="folHlink"/>
                </a:solidFill>
                <a:latin typeface="Calibri"/>
                <a:ea typeface="Calibri"/>
                <a:cs typeface="Calibri"/>
                <a:sym typeface="Calibri"/>
              </a:rPr>
              <a:t>РОЛЬОВА ГРА</a:t>
            </a:r>
            <a:r>
              <a:rPr lang="en-US" sz="4400" b="1" i="1" dirty="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7" name="Прямокутник 6"/>
          <p:cNvSpPr/>
          <p:nvPr/>
        </p:nvSpPr>
        <p:spPr>
          <a:xfrm>
            <a:off x="281054" y="2041374"/>
            <a:ext cx="8665894" cy="369332"/>
          </a:xfrm>
          <a:prstGeom prst="rect">
            <a:avLst/>
          </a:prstGeom>
        </p:spPr>
        <p:txBody>
          <a:bodyPr wrap="square">
            <a:spAutoFit/>
          </a:bodyPr>
          <a:lstStyle/>
          <a:p>
            <a:pPr algn="ctr"/>
            <a:endParaRPr lang="uk-UA" dirty="0"/>
          </a:p>
        </p:txBody>
      </p:sp>
      <p:sp>
        <p:nvSpPr>
          <p:cNvPr id="14" name="Прямокутник 13"/>
          <p:cNvSpPr/>
          <p:nvPr/>
        </p:nvSpPr>
        <p:spPr>
          <a:xfrm>
            <a:off x="395287" y="2430487"/>
            <a:ext cx="5535361" cy="523220"/>
          </a:xfrm>
          <a:prstGeom prst="rect">
            <a:avLst/>
          </a:prstGeom>
        </p:spPr>
        <p:txBody>
          <a:bodyPr wrap="none">
            <a:spAutoFit/>
          </a:bodyPr>
          <a:lstStyle/>
          <a:p>
            <a:r>
              <a:rPr lang="uk-UA" sz="2800" b="1" dirty="0" smtClean="0">
                <a:solidFill>
                  <a:srgbClr val="FF0000"/>
                </a:solidFill>
                <a:latin typeface="Times New Roman" panose="02020603050405020304" pitchFamily="18" charset="0"/>
                <a:ea typeface="Times New Roman" panose="02020603050405020304" pitchFamily="18" charset="0"/>
              </a:rPr>
              <a:t>І група – «Несподівана знахідка»</a:t>
            </a:r>
            <a:endParaRPr lang="uk-UA" sz="2800" dirty="0">
              <a:solidFill>
                <a:srgbClr val="FF0000"/>
              </a:solidFill>
            </a:endParaRPr>
          </a:p>
        </p:txBody>
      </p:sp>
      <p:sp>
        <p:nvSpPr>
          <p:cNvPr id="18" name="Прямокутник 17"/>
          <p:cNvSpPr/>
          <p:nvPr/>
        </p:nvSpPr>
        <p:spPr>
          <a:xfrm>
            <a:off x="3440376" y="3191045"/>
            <a:ext cx="5506572" cy="523220"/>
          </a:xfrm>
          <a:prstGeom prst="rect">
            <a:avLst/>
          </a:prstGeom>
        </p:spPr>
        <p:txBody>
          <a:bodyPr wrap="none">
            <a:spAutoFit/>
          </a:bodyPr>
          <a:lstStyle/>
          <a:p>
            <a:r>
              <a:rPr lang="uk-UA" sz="2800" b="1" dirty="0" smtClean="0">
                <a:solidFill>
                  <a:srgbClr val="00B050"/>
                </a:solidFill>
                <a:latin typeface="Times New Roman" panose="02020603050405020304" pitchFamily="18" charset="0"/>
                <a:ea typeface="Times New Roman" panose="02020603050405020304" pitchFamily="18" charset="0"/>
              </a:rPr>
              <a:t>ІІ група – «Телефонний дзвінок»</a:t>
            </a:r>
            <a:endParaRPr lang="uk-UA" sz="2800" dirty="0">
              <a:solidFill>
                <a:srgbClr val="00B050"/>
              </a:solidFill>
            </a:endParaRPr>
          </a:p>
        </p:txBody>
      </p:sp>
      <p:sp>
        <p:nvSpPr>
          <p:cNvPr id="13" name="Прямокутник 12"/>
          <p:cNvSpPr/>
          <p:nvPr/>
        </p:nvSpPr>
        <p:spPr>
          <a:xfrm>
            <a:off x="1500198" y="4892864"/>
            <a:ext cx="5335115" cy="523220"/>
          </a:xfrm>
          <a:prstGeom prst="rect">
            <a:avLst/>
          </a:prstGeom>
        </p:spPr>
        <p:txBody>
          <a:bodyPr wrap="none">
            <a:spAutoFit/>
          </a:bodyPr>
          <a:lstStyle/>
          <a:p>
            <a:r>
              <a:rPr lang="uk-UA" sz="2800" b="1" dirty="0" smtClean="0">
                <a:solidFill>
                  <a:schemeClr val="accent5"/>
                </a:solidFill>
                <a:latin typeface="Times New Roman" panose="02020603050405020304" pitchFamily="18" charset="0"/>
                <a:ea typeface="Times New Roman" panose="02020603050405020304" pitchFamily="18" charset="0"/>
              </a:rPr>
              <a:t>І</a:t>
            </a:r>
            <a:r>
              <a:rPr lang="en-US" sz="2800" b="1" dirty="0" smtClean="0">
                <a:solidFill>
                  <a:schemeClr val="accent5"/>
                </a:solidFill>
                <a:latin typeface="Times New Roman" panose="02020603050405020304" pitchFamily="18" charset="0"/>
                <a:ea typeface="Times New Roman" panose="02020603050405020304" pitchFamily="18" charset="0"/>
              </a:rPr>
              <a:t>V</a:t>
            </a:r>
            <a:r>
              <a:rPr lang="uk-UA" sz="2800" b="1" dirty="0" smtClean="0">
                <a:solidFill>
                  <a:schemeClr val="accent5"/>
                </a:solidFill>
                <a:latin typeface="Times New Roman" panose="02020603050405020304" pitchFamily="18" charset="0"/>
                <a:ea typeface="Times New Roman" panose="02020603050405020304" pitchFamily="18" charset="0"/>
              </a:rPr>
              <a:t> група – «Незвичайний лист»</a:t>
            </a:r>
            <a:endParaRPr lang="uk-UA" sz="2800" dirty="0">
              <a:solidFill>
                <a:schemeClr val="accent5"/>
              </a:solidFill>
            </a:endParaRPr>
          </a:p>
        </p:txBody>
      </p:sp>
      <p:sp>
        <p:nvSpPr>
          <p:cNvPr id="15" name="Прямокутник 14"/>
          <p:cNvSpPr/>
          <p:nvPr/>
        </p:nvSpPr>
        <p:spPr>
          <a:xfrm>
            <a:off x="803094" y="4019928"/>
            <a:ext cx="5587620" cy="523220"/>
          </a:xfrm>
          <a:prstGeom prst="rect">
            <a:avLst/>
          </a:prstGeom>
        </p:spPr>
        <p:txBody>
          <a:bodyPr wrap="none">
            <a:spAutoFit/>
          </a:bodyPr>
          <a:lstStyle/>
          <a:p>
            <a:r>
              <a:rPr lang="uk-UA" sz="2800" b="1" dirty="0" smtClean="0">
                <a:solidFill>
                  <a:srgbClr val="7030A0"/>
                </a:solidFill>
                <a:latin typeface="Times New Roman" panose="02020603050405020304" pitchFamily="18" charset="0"/>
                <a:ea typeface="Times New Roman" panose="02020603050405020304" pitchFamily="18" charset="0"/>
              </a:rPr>
              <a:t>ІІІ група – «Таємничий предмет»</a:t>
            </a:r>
            <a:endParaRPr lang="uk-UA" sz="2800" dirty="0">
              <a:solidFill>
                <a:srgbClr val="7030A0"/>
              </a:solidFill>
            </a:endParaRPr>
          </a:p>
        </p:txBody>
      </p:sp>
    </p:spTree>
    <p:extLst>
      <p:ext uri="{BB962C8B-B14F-4D97-AF65-F5344CB8AC3E}">
        <p14:creationId xmlns:p14="http://schemas.microsoft.com/office/powerpoint/2010/main" val="322302748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2" name="Прямокутник 1"/>
          <p:cNvSpPr/>
          <p:nvPr/>
        </p:nvSpPr>
        <p:spPr>
          <a:xfrm>
            <a:off x="4499768" y="658376"/>
            <a:ext cx="4332947" cy="923330"/>
          </a:xfrm>
          <a:prstGeom prst="rect">
            <a:avLst/>
          </a:prstGeom>
        </p:spPr>
        <p:txBody>
          <a:bodyPr wrap="square">
            <a:spAutoFit/>
          </a:bodyPr>
          <a:lstStyle/>
          <a:p>
            <a:pPr algn="ctr"/>
            <a:r>
              <a:rPr lang="uk-UA" b="1" dirty="0" smtClean="0">
                <a:solidFill>
                  <a:srgbClr val="002060"/>
                </a:solidFill>
                <a:latin typeface="Arial Black" panose="020B0A04020102020204" pitchFamily="34" charset="0"/>
                <a:cs typeface="Arial" panose="020B0604020202020204" pitchFamily="34" charset="0"/>
              </a:rPr>
              <a:t>5) МОЖЛИВІСТЬ І ВМІННЯ УЧНІВ АНАЛІЗУВАТИ ВЛАСНУ ДІЯЛЬНІСТЬ (РЕФЛЕКСІЯ)</a:t>
            </a:r>
            <a:endParaRPr lang="uk-UA" dirty="0">
              <a:latin typeface="Arial Black" panose="020B0A04020102020204" pitchFamily="34" charset="0"/>
            </a:endParaRPr>
          </a:p>
        </p:txBody>
      </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15" name="Прямокутник 14"/>
          <p:cNvSpPr/>
          <p:nvPr/>
        </p:nvSpPr>
        <p:spPr>
          <a:xfrm>
            <a:off x="395287" y="2099682"/>
            <a:ext cx="8665894" cy="646331"/>
          </a:xfrm>
          <a:prstGeom prst="rect">
            <a:avLst/>
          </a:prstGeom>
        </p:spPr>
        <p:txBody>
          <a:bodyPr wrap="square">
            <a:spAutoFit/>
          </a:bodyPr>
          <a:lstStyle/>
          <a:p>
            <a:pPr algn="ctr"/>
            <a:r>
              <a:rPr lang="uk-UA" b="1" dirty="0" smtClean="0">
                <a:solidFill>
                  <a:srgbClr val="FF0000"/>
                </a:solidFill>
                <a:latin typeface="Arial Black" panose="020B0A04020102020204" pitchFamily="34" charset="0"/>
              </a:rPr>
              <a:t>СКЛАДАННЯ АЛГОРИТМУ ДІЙ ВЧИТЕЛЯ ПРИ ЗАГРОЗІ ЗАМІНУВАННЯ ЗАКЛАДУ ОСВІТИ</a:t>
            </a:r>
            <a:endParaRPr lang="uk-UA"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92603287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2" name="Прямокутник 1"/>
          <p:cNvSpPr/>
          <p:nvPr/>
        </p:nvSpPr>
        <p:spPr>
          <a:xfrm>
            <a:off x="4499768" y="658376"/>
            <a:ext cx="4332947" cy="923330"/>
          </a:xfrm>
          <a:prstGeom prst="rect">
            <a:avLst/>
          </a:prstGeom>
        </p:spPr>
        <p:txBody>
          <a:bodyPr wrap="square">
            <a:spAutoFit/>
          </a:bodyPr>
          <a:lstStyle/>
          <a:p>
            <a:pPr algn="ctr"/>
            <a:r>
              <a:rPr lang="uk-UA" b="1" dirty="0" smtClean="0">
                <a:solidFill>
                  <a:srgbClr val="002060"/>
                </a:solidFill>
                <a:latin typeface="Arial Black" panose="020B0A04020102020204" pitchFamily="34" charset="0"/>
                <a:cs typeface="Arial" panose="020B0604020202020204" pitchFamily="34" charset="0"/>
              </a:rPr>
              <a:t>5) МОЖЛИВІСТЬ І ВМІННЯ УЧНІВ АНАЛІЗУВАТИ ВЛАСНУ ДІЯЛЬНІСТЬ (РЕФЛЕКСІЯ)</a:t>
            </a:r>
            <a:endParaRPr lang="uk-UA" dirty="0">
              <a:latin typeface="Arial Black" panose="020B0A04020102020204" pitchFamily="34" charset="0"/>
            </a:endParaRPr>
          </a:p>
        </p:txBody>
      </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pic>
        <p:nvPicPr>
          <p:cNvPr id="5" name="Рисунок 4"/>
          <p:cNvPicPr>
            <a:picLocks noChangeAspect="1"/>
          </p:cNvPicPr>
          <p:nvPr/>
        </p:nvPicPr>
        <p:blipFill rotWithShape="1">
          <a:blip r:embed="rId5"/>
          <a:srcRect l="583" t="10444" r="1583" b="6296"/>
          <a:stretch/>
        </p:blipFill>
        <p:spPr>
          <a:xfrm>
            <a:off x="559926" y="1746269"/>
            <a:ext cx="7879683" cy="3772046"/>
          </a:xfrm>
          <a:prstGeom prst="rect">
            <a:avLst/>
          </a:prstGeom>
        </p:spPr>
      </p:pic>
    </p:spTree>
    <p:extLst>
      <p:ext uri="{BB962C8B-B14F-4D97-AF65-F5344CB8AC3E}">
        <p14:creationId xmlns:p14="http://schemas.microsoft.com/office/powerpoint/2010/main" val="2960792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2" name="Прямокутник 1"/>
          <p:cNvSpPr/>
          <p:nvPr/>
        </p:nvSpPr>
        <p:spPr>
          <a:xfrm>
            <a:off x="4499768" y="658376"/>
            <a:ext cx="4332947" cy="923330"/>
          </a:xfrm>
          <a:prstGeom prst="rect">
            <a:avLst/>
          </a:prstGeom>
        </p:spPr>
        <p:txBody>
          <a:bodyPr wrap="square">
            <a:spAutoFit/>
          </a:bodyPr>
          <a:lstStyle/>
          <a:p>
            <a:pPr algn="ctr"/>
            <a:r>
              <a:rPr lang="uk-UA" b="1" dirty="0" smtClean="0">
                <a:solidFill>
                  <a:srgbClr val="002060"/>
                </a:solidFill>
                <a:latin typeface="Arial Black" panose="020B0A04020102020204" pitchFamily="34" charset="0"/>
                <a:cs typeface="Arial" panose="020B0604020202020204" pitchFamily="34" charset="0"/>
              </a:rPr>
              <a:t>5) МОЖЛИВІСТЬ І ВМІННЯ УЧНІВ АНАЛІЗУВАТИ ВЛАСНУ ДІЯЛЬНІСТЬ (РЕФЛЕКСІЯ)</a:t>
            </a:r>
            <a:endParaRPr lang="uk-UA" dirty="0">
              <a:latin typeface="Arial Black" panose="020B0A04020102020204" pitchFamily="34" charset="0"/>
            </a:endParaRPr>
          </a:p>
        </p:txBody>
      </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pic>
        <p:nvPicPr>
          <p:cNvPr id="6" name="Рисунок 5"/>
          <p:cNvPicPr>
            <a:picLocks noChangeAspect="1"/>
          </p:cNvPicPr>
          <p:nvPr/>
        </p:nvPicPr>
        <p:blipFill rotWithShape="1">
          <a:blip r:embed="rId5"/>
          <a:srcRect l="2334" t="11333" r="1999" b="7038"/>
          <a:stretch/>
        </p:blipFill>
        <p:spPr>
          <a:xfrm>
            <a:off x="152802" y="1757919"/>
            <a:ext cx="8922398" cy="4282440"/>
          </a:xfrm>
          <a:prstGeom prst="rect">
            <a:avLst/>
          </a:prstGeom>
        </p:spPr>
      </p:pic>
    </p:spTree>
    <p:extLst>
      <p:ext uri="{BB962C8B-B14F-4D97-AF65-F5344CB8AC3E}">
        <p14:creationId xmlns:p14="http://schemas.microsoft.com/office/powerpoint/2010/main" val="251236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1100" b="1" i="0" u="none" dirty="0" smtClean="0">
                <a:solidFill>
                  <a:schemeClr val="folHlink"/>
                </a:solidFill>
                <a:latin typeface="Calibri"/>
                <a:ea typeface="Calibri"/>
                <a:cs typeface="Calibri"/>
                <a:sym typeface="Calibri"/>
              </a:rPr>
              <a:t>                                                                                     </a:t>
            </a: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2" name="Прямокутник 1"/>
          <p:cNvSpPr/>
          <p:nvPr/>
        </p:nvSpPr>
        <p:spPr>
          <a:xfrm>
            <a:off x="4499768" y="658376"/>
            <a:ext cx="4332947" cy="923330"/>
          </a:xfrm>
          <a:prstGeom prst="rect">
            <a:avLst/>
          </a:prstGeom>
        </p:spPr>
        <p:txBody>
          <a:bodyPr wrap="square">
            <a:spAutoFit/>
          </a:bodyPr>
          <a:lstStyle/>
          <a:p>
            <a:pPr algn="ctr"/>
            <a:r>
              <a:rPr lang="uk-UA" b="1" dirty="0" smtClean="0">
                <a:solidFill>
                  <a:srgbClr val="002060"/>
                </a:solidFill>
                <a:latin typeface="Arial Black" panose="020B0A04020102020204" pitchFamily="34" charset="0"/>
                <a:cs typeface="Arial" panose="020B0604020202020204" pitchFamily="34" charset="0"/>
              </a:rPr>
              <a:t>5) МОЖЛИВІСТЬ І ВМІННЯ УЧНІВ АНАЛІЗУВАТИ ВЛАСНУ ДІЯЛЬНІСТЬ (РЕФЛЕКСІЯ)</a:t>
            </a:r>
            <a:endParaRPr lang="uk-UA" dirty="0">
              <a:latin typeface="Arial Black" panose="020B0A04020102020204" pitchFamily="34" charset="0"/>
            </a:endParaRPr>
          </a:p>
        </p:txBody>
      </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pic>
        <p:nvPicPr>
          <p:cNvPr id="7" name="Рисунок 6"/>
          <p:cNvPicPr>
            <a:picLocks noChangeAspect="1"/>
          </p:cNvPicPr>
          <p:nvPr/>
        </p:nvPicPr>
        <p:blipFill rotWithShape="1">
          <a:blip r:embed="rId5"/>
          <a:srcRect l="8334" t="10444" r="2000" b="7185"/>
          <a:stretch/>
        </p:blipFill>
        <p:spPr>
          <a:xfrm>
            <a:off x="395287" y="1898729"/>
            <a:ext cx="8385218" cy="4332882"/>
          </a:xfrm>
          <a:prstGeom prst="rect">
            <a:avLst/>
          </a:prstGeom>
        </p:spPr>
      </p:pic>
    </p:spTree>
    <p:extLst>
      <p:ext uri="{BB962C8B-B14F-4D97-AF65-F5344CB8AC3E}">
        <p14:creationId xmlns:p14="http://schemas.microsoft.com/office/powerpoint/2010/main" val="481399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lvl="0">
              <a:lnSpc>
                <a:spcPct val="100000"/>
              </a:lnSpc>
              <a:spcBef>
                <a:spcPts val="0"/>
              </a:spcBef>
              <a:buClr>
                <a:schemeClr val="folHlink"/>
              </a:buClr>
              <a:buSzPts val="4400"/>
            </a:pPr>
            <a:r>
              <a:rPr lang="en-US" sz="4400" b="1" i="0" u="none" dirty="0">
                <a:solidFill>
                  <a:schemeClr val="folHlink"/>
                </a:solidFill>
                <a:latin typeface="Calibri"/>
                <a:ea typeface="Calibri"/>
                <a:cs typeface="Calibri"/>
                <a:sym typeface="Calibri"/>
              </a:rPr>
              <a:t>        </a:t>
            </a:r>
            <a:r>
              <a:rPr lang="en-US" sz="4400" b="1" i="1" u="none" dirty="0" smtClean="0">
                <a:solidFill>
                  <a:schemeClr val="folHlink"/>
                </a:solidFill>
                <a:latin typeface="Calibri"/>
                <a:ea typeface="Calibri"/>
                <a:cs typeface="Calibri"/>
                <a:sym typeface="Calibri"/>
              </a:rPr>
              <a:t>             </a:t>
            </a:r>
            <a:r>
              <a:rPr lang="en-US" sz="4400" b="1" i="1" u="none" dirty="0">
                <a:solidFill>
                  <a:schemeClr val="folHlink"/>
                </a:solidFill>
                <a:latin typeface="Calibri"/>
                <a:ea typeface="Calibri"/>
                <a:cs typeface="Calibri"/>
                <a:sym typeface="Calibri"/>
              </a:rPr>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sz="2000" dirty="0">
              <a:latin typeface="Arial" panose="020B0604020202020204" pitchFamily="34" charset="0"/>
              <a:cs typeface="Arial" panose="020B0604020202020204" pitchFamily="34" charset="0"/>
            </a:endParaRPr>
          </a:p>
        </p:txBody>
      </p:sp>
      <p:sp>
        <p:nvSpPr>
          <p:cNvPr id="3" name="Прямокутник 2"/>
          <p:cNvSpPr/>
          <p:nvPr/>
        </p:nvSpPr>
        <p:spPr>
          <a:xfrm>
            <a:off x="567815" y="1537294"/>
            <a:ext cx="8576185" cy="1456809"/>
          </a:xfrm>
          <a:prstGeom prst="rect">
            <a:avLst/>
          </a:prstGeom>
        </p:spPr>
        <p:txBody>
          <a:bodyPr wrap="square">
            <a:spAutoFit/>
          </a:bodyPr>
          <a:lstStyle/>
          <a:p>
            <a:pPr algn="just">
              <a:spcAft>
                <a:spcPts val="1000"/>
              </a:spcAft>
            </a:pPr>
            <a:endParaRPr lang="uk-UA" sz="2400" b="1" dirty="0" smtClean="0">
              <a:solidFill>
                <a:srgbClr val="333333"/>
              </a:solidFill>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smtClean="0">
              <a:solidFill>
                <a:srgbClr val="333333"/>
              </a:solidFill>
              <a:effectLst/>
              <a:latin typeface="Arial" panose="020B0604020202020204" pitchFamily="34" charset="0"/>
              <a:cs typeface="Arial" panose="020B0604020202020204" pitchFamily="34" charset="0"/>
            </a:endParaRPr>
          </a:p>
          <a:p>
            <a:pPr marL="342900" indent="-342900" algn="just">
              <a:spcAft>
                <a:spcPts val="1000"/>
              </a:spcAft>
              <a:buFontTx/>
              <a:buChar char="-"/>
            </a:pPr>
            <a:endParaRPr lang="uk-UA" sz="2400" b="1" i="0" dirty="0">
              <a:solidFill>
                <a:srgbClr val="333333"/>
              </a:solidFill>
              <a:effectLst/>
              <a:latin typeface="Arial" panose="020B0604020202020204" pitchFamily="34" charset="0"/>
              <a:cs typeface="Arial" panose="020B0604020202020204" pitchFamily="34" charset="0"/>
            </a:endParaRPr>
          </a:p>
        </p:txBody>
      </p:sp>
      <p:sp>
        <p:nvSpPr>
          <p:cNvPr id="7" name="Прямокутник 6"/>
          <p:cNvSpPr/>
          <p:nvPr/>
        </p:nvSpPr>
        <p:spPr>
          <a:xfrm>
            <a:off x="5065003" y="1423133"/>
            <a:ext cx="4017172" cy="4801314"/>
          </a:xfrm>
          <a:prstGeom prst="rect">
            <a:avLst/>
          </a:prstGeom>
        </p:spPr>
        <p:txBody>
          <a:bodyPr wrap="square">
            <a:spAutoFit/>
          </a:bodyPr>
          <a:lstStyle/>
          <a:p>
            <a:r>
              <a:rPr lang="uk-UA" b="1" dirty="0" smtClean="0">
                <a:solidFill>
                  <a:schemeClr val="accent1">
                    <a:lumMod val="75000"/>
                  </a:schemeClr>
                </a:solidFill>
              </a:rPr>
              <a:t>Я вмію:</a:t>
            </a:r>
            <a:endParaRPr lang="uk-UA" dirty="0">
              <a:solidFill>
                <a:schemeClr val="accent1">
                  <a:lumMod val="75000"/>
                </a:schemeClr>
              </a:solidFill>
            </a:endParaRPr>
          </a:p>
          <a:p>
            <a:pPr algn="just">
              <a:buFont typeface="Arial" panose="020B0604020202020204" pitchFamily="34" charset="0"/>
              <a:buChar char="•"/>
            </a:pPr>
            <a:r>
              <a:rPr lang="uk-UA" b="1" dirty="0">
                <a:solidFill>
                  <a:schemeClr val="accent1">
                    <a:lumMod val="75000"/>
                  </a:schemeClr>
                </a:solidFill>
              </a:rPr>
              <a:t>використовувати</a:t>
            </a:r>
            <a:r>
              <a:rPr lang="uk-UA" dirty="0">
                <a:solidFill>
                  <a:schemeClr val="accent1">
                    <a:lumMod val="75000"/>
                  </a:schemeClr>
                </a:solidFill>
              </a:rPr>
              <a:t> різні прийоми формувального оцінювання під час роботи в інклюзивних класах;</a:t>
            </a:r>
          </a:p>
          <a:p>
            <a:pPr algn="just">
              <a:buFont typeface="Arial" panose="020B0604020202020204" pitchFamily="34" charset="0"/>
              <a:buChar char="•"/>
            </a:pPr>
            <a:r>
              <a:rPr lang="ru-RU" b="1" dirty="0" err="1">
                <a:solidFill>
                  <a:schemeClr val="accent1">
                    <a:lumMod val="75000"/>
                  </a:schemeClr>
                </a:solidFill>
              </a:rPr>
              <a:t>вибирати</a:t>
            </a:r>
            <a:r>
              <a:rPr lang="ru-RU" dirty="0">
                <a:solidFill>
                  <a:schemeClr val="accent1">
                    <a:lumMod val="75000"/>
                  </a:schemeClr>
                </a:solidFill>
              </a:rPr>
              <a:t> </a:t>
            </a:r>
            <a:r>
              <a:rPr lang="ru-RU" dirty="0" err="1">
                <a:solidFill>
                  <a:schemeClr val="accent1">
                    <a:lumMod val="75000"/>
                  </a:schemeClr>
                </a:solidFill>
              </a:rPr>
              <a:t>відповідні</a:t>
            </a:r>
            <a:r>
              <a:rPr lang="ru-RU" dirty="0">
                <a:solidFill>
                  <a:schemeClr val="accent1">
                    <a:lumMod val="75000"/>
                  </a:schemeClr>
                </a:solidFill>
              </a:rPr>
              <a:t> </a:t>
            </a:r>
            <a:r>
              <a:rPr lang="ru-RU" dirty="0" err="1">
                <a:solidFill>
                  <a:schemeClr val="accent1">
                    <a:lumMod val="75000"/>
                  </a:schemeClr>
                </a:solidFill>
              </a:rPr>
              <a:t>інструменти</a:t>
            </a:r>
            <a:r>
              <a:rPr lang="ru-RU" dirty="0">
                <a:solidFill>
                  <a:schemeClr val="accent1">
                    <a:lumMod val="75000"/>
                  </a:schemeClr>
                </a:solidFill>
              </a:rPr>
              <a:t> </a:t>
            </a:r>
            <a:r>
              <a:rPr lang="ru-RU" dirty="0" err="1">
                <a:solidFill>
                  <a:schemeClr val="accent1">
                    <a:lumMod val="75000"/>
                  </a:schemeClr>
                </a:solidFill>
              </a:rPr>
              <a:t>оцінювання</a:t>
            </a:r>
            <a:r>
              <a:rPr lang="ru-RU" dirty="0">
                <a:solidFill>
                  <a:schemeClr val="accent1">
                    <a:lumMod val="75000"/>
                  </a:schemeClr>
                </a:solidFill>
              </a:rPr>
              <a:t> для </a:t>
            </a:r>
            <a:r>
              <a:rPr lang="ru-RU" dirty="0" err="1">
                <a:solidFill>
                  <a:schemeClr val="accent1">
                    <a:lumMod val="75000"/>
                  </a:schemeClr>
                </a:solidFill>
              </a:rPr>
              <a:t>різних</a:t>
            </a:r>
            <a:r>
              <a:rPr lang="ru-RU" dirty="0">
                <a:solidFill>
                  <a:schemeClr val="accent1">
                    <a:lumMod val="75000"/>
                  </a:schemeClr>
                </a:solidFill>
              </a:rPr>
              <a:t> </a:t>
            </a:r>
            <a:r>
              <a:rPr lang="ru-RU" dirty="0" err="1">
                <a:solidFill>
                  <a:schemeClr val="accent1">
                    <a:lumMod val="75000"/>
                  </a:schemeClr>
                </a:solidFill>
              </a:rPr>
              <a:t>типів</a:t>
            </a:r>
            <a:r>
              <a:rPr lang="ru-RU" dirty="0">
                <a:solidFill>
                  <a:schemeClr val="accent1">
                    <a:lumMod val="75000"/>
                  </a:schemeClr>
                </a:solidFill>
              </a:rPr>
              <a:t> </a:t>
            </a:r>
            <a:r>
              <a:rPr lang="ru-RU" dirty="0" err="1">
                <a:solidFill>
                  <a:schemeClr val="accent1">
                    <a:lumMod val="75000"/>
                  </a:schemeClr>
                </a:solidFill>
              </a:rPr>
              <a:t>завдань</a:t>
            </a:r>
            <a:r>
              <a:rPr lang="ru-RU" dirty="0">
                <a:solidFill>
                  <a:schemeClr val="accent1">
                    <a:lumMod val="75000"/>
                  </a:schemeClr>
                </a:solidFill>
              </a:rPr>
              <a:t> та </a:t>
            </a:r>
            <a:r>
              <a:rPr lang="ru-RU" dirty="0" err="1">
                <a:solidFill>
                  <a:schemeClr val="accent1">
                    <a:lumMod val="75000"/>
                  </a:schemeClr>
                </a:solidFill>
              </a:rPr>
              <a:t>навчальних</a:t>
            </a:r>
            <a:r>
              <a:rPr lang="ru-RU" dirty="0">
                <a:solidFill>
                  <a:schemeClr val="accent1">
                    <a:lumMod val="75000"/>
                  </a:schemeClr>
                </a:solidFill>
              </a:rPr>
              <a:t> </a:t>
            </a:r>
            <a:r>
              <a:rPr lang="ru-RU" dirty="0" err="1">
                <a:solidFill>
                  <a:schemeClr val="accent1">
                    <a:lumMod val="75000"/>
                  </a:schemeClr>
                </a:solidFill>
              </a:rPr>
              <a:t>досягнень</a:t>
            </a:r>
            <a:r>
              <a:rPr lang="ru-RU" dirty="0">
                <a:solidFill>
                  <a:schemeClr val="accent1">
                    <a:lumMod val="75000"/>
                  </a:schemeClr>
                </a:solidFill>
              </a:rPr>
              <a:t> </a:t>
            </a:r>
            <a:r>
              <a:rPr lang="ru-RU" dirty="0" err="1">
                <a:solidFill>
                  <a:schemeClr val="accent1">
                    <a:lumMod val="75000"/>
                  </a:schemeClr>
                </a:solidFill>
              </a:rPr>
              <a:t>учнів</a:t>
            </a:r>
            <a:r>
              <a:rPr lang="ru-RU" dirty="0">
                <a:solidFill>
                  <a:schemeClr val="accent1">
                    <a:lumMod val="75000"/>
                  </a:schemeClr>
                </a:solidFill>
              </a:rPr>
              <a:t> з ООП</a:t>
            </a:r>
            <a:endParaRPr lang="uk-UA" dirty="0">
              <a:solidFill>
                <a:schemeClr val="accent1">
                  <a:lumMod val="75000"/>
                </a:schemeClr>
              </a:solidFill>
            </a:endParaRPr>
          </a:p>
          <a:p>
            <a:pPr algn="just">
              <a:buFont typeface="Arial" panose="020B0604020202020204" pitchFamily="34" charset="0"/>
              <a:buChar char="•"/>
            </a:pPr>
            <a:r>
              <a:rPr lang="uk-UA" b="1" dirty="0" smtClean="0">
                <a:solidFill>
                  <a:schemeClr val="accent1">
                    <a:lumMod val="75000"/>
                  </a:schemeClr>
                </a:solidFill>
              </a:rPr>
              <a:t>визначати</a:t>
            </a:r>
            <a:r>
              <a:rPr lang="uk-UA" dirty="0" smtClean="0">
                <a:solidFill>
                  <a:schemeClr val="accent1">
                    <a:lumMod val="75000"/>
                  </a:schemeClr>
                </a:solidFill>
              </a:rPr>
              <a:t> </a:t>
            </a:r>
            <a:r>
              <a:rPr lang="uk-UA" dirty="0">
                <a:solidFill>
                  <a:schemeClr val="accent1">
                    <a:lumMod val="75000"/>
                  </a:schemeClr>
                </a:solidFill>
              </a:rPr>
              <a:t>основні етапи алгоритму дій при отриманні повідомлення про </a:t>
            </a:r>
            <a:r>
              <a:rPr lang="uk-UA" dirty="0" err="1" smtClean="0">
                <a:solidFill>
                  <a:schemeClr val="accent1">
                    <a:lumMod val="75000"/>
                  </a:schemeClr>
                </a:solidFill>
              </a:rPr>
              <a:t>замінування</a:t>
            </a:r>
            <a:r>
              <a:rPr lang="uk-UA" dirty="0" smtClean="0">
                <a:solidFill>
                  <a:schemeClr val="accent1">
                    <a:lumMod val="75000"/>
                  </a:schemeClr>
                </a:solidFill>
              </a:rPr>
              <a:t>;</a:t>
            </a:r>
            <a:endParaRPr lang="uk-UA" dirty="0">
              <a:solidFill>
                <a:schemeClr val="accent1">
                  <a:lumMod val="75000"/>
                </a:schemeClr>
              </a:solidFill>
            </a:endParaRPr>
          </a:p>
          <a:p>
            <a:pPr algn="just">
              <a:buFont typeface="Arial" panose="020B0604020202020204" pitchFamily="34" charset="0"/>
              <a:buChar char="•"/>
            </a:pPr>
            <a:r>
              <a:rPr lang="uk-UA" b="1" dirty="0" smtClean="0">
                <a:solidFill>
                  <a:schemeClr val="accent1">
                    <a:lumMod val="75000"/>
                  </a:schemeClr>
                </a:solidFill>
              </a:rPr>
              <a:t>ідентифікувати</a:t>
            </a:r>
            <a:r>
              <a:rPr lang="uk-UA" dirty="0" smtClean="0">
                <a:solidFill>
                  <a:schemeClr val="accent1">
                    <a:lumMod val="75000"/>
                  </a:schemeClr>
                </a:solidFill>
              </a:rPr>
              <a:t> </a:t>
            </a:r>
            <a:r>
              <a:rPr lang="uk-UA" dirty="0">
                <a:solidFill>
                  <a:schemeClr val="accent1">
                    <a:lumMod val="75000"/>
                  </a:schemeClr>
                </a:solidFill>
              </a:rPr>
              <a:t>потенційні небезпеки під час евакуації та способи їх </a:t>
            </a:r>
            <a:r>
              <a:rPr lang="uk-UA" dirty="0" smtClean="0">
                <a:solidFill>
                  <a:schemeClr val="accent1">
                    <a:lumMod val="75000"/>
                  </a:schemeClr>
                </a:solidFill>
              </a:rPr>
              <a:t>уникнення;</a:t>
            </a:r>
          </a:p>
          <a:p>
            <a:pPr algn="just">
              <a:buFont typeface="Arial" panose="020B0604020202020204" pitchFamily="34" charset="0"/>
              <a:buChar char="•"/>
            </a:pPr>
            <a:r>
              <a:rPr lang="uk-UA" b="1" dirty="0" smtClean="0">
                <a:solidFill>
                  <a:schemeClr val="accent1">
                    <a:lumMod val="75000"/>
                  </a:schemeClr>
                </a:solidFill>
              </a:rPr>
              <a:t>демонструвати</a:t>
            </a:r>
            <a:r>
              <a:rPr lang="uk-UA" dirty="0" smtClean="0">
                <a:solidFill>
                  <a:schemeClr val="accent1">
                    <a:lumMod val="75000"/>
                  </a:schemeClr>
                </a:solidFill>
              </a:rPr>
              <a:t> навички </a:t>
            </a:r>
            <a:r>
              <a:rPr lang="uk-UA" dirty="0">
                <a:solidFill>
                  <a:schemeClr val="accent1">
                    <a:lumMod val="75000"/>
                  </a:schemeClr>
                </a:solidFill>
              </a:rPr>
              <a:t>прийняття рішень в стресових </a:t>
            </a:r>
            <a:r>
              <a:rPr lang="uk-UA" dirty="0" smtClean="0">
                <a:solidFill>
                  <a:schemeClr val="accent1">
                    <a:lumMod val="75000"/>
                  </a:schemeClr>
                </a:solidFill>
              </a:rPr>
              <a:t>ситуаціях;</a:t>
            </a:r>
          </a:p>
          <a:p>
            <a:pPr algn="just">
              <a:buFont typeface="Arial" panose="020B0604020202020204" pitchFamily="34" charset="0"/>
              <a:buChar char="•"/>
            </a:pPr>
            <a:r>
              <a:rPr lang="ru-RU" b="1" dirty="0" err="1" smtClean="0">
                <a:solidFill>
                  <a:schemeClr val="accent1">
                    <a:lumMod val="75000"/>
                  </a:schemeClr>
                </a:solidFill>
              </a:rPr>
              <a:t>виконувати</a:t>
            </a:r>
            <a:r>
              <a:rPr lang="ru-RU" dirty="0" smtClean="0">
                <a:solidFill>
                  <a:schemeClr val="accent1">
                    <a:lumMod val="75000"/>
                  </a:schemeClr>
                </a:solidFill>
              </a:rPr>
              <a:t> </a:t>
            </a:r>
            <a:r>
              <a:rPr lang="ru-RU" dirty="0" err="1">
                <a:solidFill>
                  <a:schemeClr val="accent1">
                    <a:lumMod val="75000"/>
                  </a:schemeClr>
                </a:solidFill>
              </a:rPr>
              <a:t>практичні</a:t>
            </a:r>
            <a:r>
              <a:rPr lang="ru-RU" dirty="0">
                <a:solidFill>
                  <a:schemeClr val="accent1">
                    <a:lumMod val="75000"/>
                  </a:schemeClr>
                </a:solidFill>
              </a:rPr>
              <a:t> </a:t>
            </a:r>
            <a:r>
              <a:rPr lang="ru-RU" dirty="0" err="1">
                <a:solidFill>
                  <a:schemeClr val="accent1">
                    <a:lumMod val="75000"/>
                  </a:schemeClr>
                </a:solidFill>
              </a:rPr>
              <a:t>завдання</a:t>
            </a:r>
            <a:r>
              <a:rPr lang="ru-RU" dirty="0">
                <a:solidFill>
                  <a:schemeClr val="accent1">
                    <a:lumMod val="75000"/>
                  </a:schemeClr>
                </a:solidFill>
              </a:rPr>
              <a:t>, </a:t>
            </a:r>
            <a:r>
              <a:rPr lang="ru-RU" dirty="0" err="1">
                <a:solidFill>
                  <a:schemeClr val="accent1">
                    <a:lumMod val="75000"/>
                  </a:schemeClr>
                </a:solidFill>
              </a:rPr>
              <a:t>які</a:t>
            </a:r>
            <a:r>
              <a:rPr lang="ru-RU" dirty="0">
                <a:solidFill>
                  <a:schemeClr val="accent1">
                    <a:lumMod val="75000"/>
                  </a:schemeClr>
                </a:solidFill>
              </a:rPr>
              <a:t> </a:t>
            </a:r>
            <a:r>
              <a:rPr lang="ru-RU" dirty="0" err="1">
                <a:solidFill>
                  <a:schemeClr val="accent1">
                    <a:lumMod val="75000"/>
                  </a:schemeClr>
                </a:solidFill>
              </a:rPr>
              <a:t>моделюють</a:t>
            </a:r>
            <a:r>
              <a:rPr lang="ru-RU" dirty="0">
                <a:solidFill>
                  <a:schemeClr val="accent1">
                    <a:lumMod val="75000"/>
                  </a:schemeClr>
                </a:solidFill>
              </a:rPr>
              <a:t> </a:t>
            </a:r>
            <a:r>
              <a:rPr lang="ru-RU" dirty="0" err="1">
                <a:solidFill>
                  <a:schemeClr val="accent1">
                    <a:lumMod val="75000"/>
                  </a:schemeClr>
                </a:solidFill>
              </a:rPr>
              <a:t>складні</a:t>
            </a:r>
            <a:r>
              <a:rPr lang="ru-RU" dirty="0">
                <a:solidFill>
                  <a:schemeClr val="accent1">
                    <a:lumMod val="75000"/>
                  </a:schemeClr>
                </a:solidFill>
              </a:rPr>
              <a:t> </a:t>
            </a:r>
            <a:r>
              <a:rPr lang="ru-RU" dirty="0" err="1" smtClean="0">
                <a:solidFill>
                  <a:schemeClr val="accent1">
                    <a:lumMod val="75000"/>
                  </a:schemeClr>
                </a:solidFill>
              </a:rPr>
              <a:t>ситуації</a:t>
            </a:r>
            <a:endParaRPr lang="uk-UA" dirty="0">
              <a:solidFill>
                <a:schemeClr val="accent1">
                  <a:lumMod val="75000"/>
                </a:schemeClr>
              </a:solidFill>
            </a:endParaRPr>
          </a:p>
        </p:txBody>
      </p:sp>
      <p:sp>
        <p:nvSpPr>
          <p:cNvPr id="13" name="Прямокутник 12"/>
          <p:cNvSpPr/>
          <p:nvPr/>
        </p:nvSpPr>
        <p:spPr>
          <a:xfrm>
            <a:off x="4468884" y="421437"/>
            <a:ext cx="4332947" cy="923330"/>
          </a:xfrm>
          <a:prstGeom prst="rect">
            <a:avLst/>
          </a:prstGeom>
        </p:spPr>
        <p:txBody>
          <a:bodyPr wrap="square">
            <a:spAutoFit/>
          </a:bodyPr>
          <a:lstStyle/>
          <a:p>
            <a:pPr algn="ctr"/>
            <a:r>
              <a:rPr lang="uk-UA" b="1" dirty="0" smtClean="0">
                <a:solidFill>
                  <a:srgbClr val="002060"/>
                </a:solidFill>
                <a:latin typeface="Arial Black" panose="020B0A04020102020204" pitchFamily="34" charset="0"/>
                <a:cs typeface="Arial" panose="020B0604020202020204" pitchFamily="34" charset="0"/>
              </a:rPr>
              <a:t>5) МОЖЛИВІСТЬ І ВМІННЯ УЧНІВ АНАЛІЗУВАТИ ВЛАСНУ ДІЯЛЬНІСТЬ (РЕФЛЕКСІЯ)</a:t>
            </a:r>
            <a:endParaRPr lang="uk-UA" dirty="0">
              <a:latin typeface="Arial Black" panose="020B0A04020102020204" pitchFamily="34" charset="0"/>
            </a:endParaRPr>
          </a:p>
        </p:txBody>
      </p:sp>
      <p:sp>
        <p:nvSpPr>
          <p:cNvPr id="2" name="AutoShape 2" descr="Зображення: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8" name="AutoShape 4" descr="Зображення: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0" name="Рисунок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16545"/>
            <a:ext cx="4941455" cy="4941455"/>
          </a:xfrm>
          <a:prstGeom prst="rect">
            <a:avLst/>
          </a:prstGeom>
        </p:spPr>
      </p:pic>
      <p:sp>
        <p:nvSpPr>
          <p:cNvPr id="11" name="TextBox 10"/>
          <p:cNvSpPr txBox="1"/>
          <p:nvPr/>
        </p:nvSpPr>
        <p:spPr>
          <a:xfrm>
            <a:off x="1173019" y="5968838"/>
            <a:ext cx="258618" cy="369332"/>
          </a:xfrm>
          <a:prstGeom prst="rect">
            <a:avLst/>
          </a:prstGeom>
          <a:noFill/>
        </p:spPr>
        <p:txBody>
          <a:bodyPr wrap="square" rtlCol="0">
            <a:spAutoFit/>
          </a:bodyPr>
          <a:lstStyle/>
          <a:p>
            <a:r>
              <a:rPr lang="uk-UA" dirty="0" smtClean="0">
                <a:latin typeface="Arial Black" panose="020B0A04020102020204" pitchFamily="34" charset="0"/>
              </a:rPr>
              <a:t>1</a:t>
            </a:r>
            <a:endParaRPr lang="uk-UA" dirty="0">
              <a:latin typeface="Arial Black" panose="020B0A04020102020204" pitchFamily="34" charset="0"/>
            </a:endParaRPr>
          </a:p>
        </p:txBody>
      </p:sp>
      <p:sp>
        <p:nvSpPr>
          <p:cNvPr id="19" name="TextBox 18"/>
          <p:cNvSpPr txBox="1"/>
          <p:nvPr/>
        </p:nvSpPr>
        <p:spPr>
          <a:xfrm>
            <a:off x="1477819" y="5669795"/>
            <a:ext cx="258618" cy="369332"/>
          </a:xfrm>
          <a:prstGeom prst="rect">
            <a:avLst/>
          </a:prstGeom>
          <a:noFill/>
        </p:spPr>
        <p:txBody>
          <a:bodyPr wrap="square" rtlCol="0">
            <a:spAutoFit/>
          </a:bodyPr>
          <a:lstStyle/>
          <a:p>
            <a:r>
              <a:rPr lang="uk-UA" dirty="0" smtClean="0">
                <a:latin typeface="Arial Black" panose="020B0A04020102020204" pitchFamily="34" charset="0"/>
              </a:rPr>
              <a:t>2</a:t>
            </a:r>
            <a:endParaRPr lang="uk-UA" dirty="0">
              <a:latin typeface="Arial Black" panose="020B0A04020102020204" pitchFamily="34" charset="0"/>
            </a:endParaRPr>
          </a:p>
        </p:txBody>
      </p:sp>
      <p:sp>
        <p:nvSpPr>
          <p:cNvPr id="20" name="TextBox 19"/>
          <p:cNvSpPr txBox="1"/>
          <p:nvPr/>
        </p:nvSpPr>
        <p:spPr>
          <a:xfrm>
            <a:off x="2018146" y="5031960"/>
            <a:ext cx="258618" cy="369332"/>
          </a:xfrm>
          <a:prstGeom prst="rect">
            <a:avLst/>
          </a:prstGeom>
          <a:noFill/>
        </p:spPr>
        <p:txBody>
          <a:bodyPr wrap="square" rtlCol="0">
            <a:spAutoFit/>
          </a:bodyPr>
          <a:lstStyle/>
          <a:p>
            <a:r>
              <a:rPr lang="uk-UA" dirty="0" smtClean="0">
                <a:latin typeface="Arial Black" panose="020B0A04020102020204" pitchFamily="34" charset="0"/>
              </a:rPr>
              <a:t>4</a:t>
            </a:r>
            <a:endParaRPr lang="uk-UA" dirty="0">
              <a:latin typeface="Arial Black" panose="020B0A04020102020204" pitchFamily="34" charset="0"/>
            </a:endParaRPr>
          </a:p>
        </p:txBody>
      </p:sp>
      <p:sp>
        <p:nvSpPr>
          <p:cNvPr id="21" name="TextBox 20"/>
          <p:cNvSpPr txBox="1"/>
          <p:nvPr/>
        </p:nvSpPr>
        <p:spPr>
          <a:xfrm>
            <a:off x="1759528" y="5300463"/>
            <a:ext cx="258618" cy="369332"/>
          </a:xfrm>
          <a:prstGeom prst="rect">
            <a:avLst/>
          </a:prstGeom>
          <a:noFill/>
        </p:spPr>
        <p:txBody>
          <a:bodyPr wrap="square" rtlCol="0">
            <a:spAutoFit/>
          </a:bodyPr>
          <a:lstStyle/>
          <a:p>
            <a:r>
              <a:rPr lang="uk-UA" dirty="0" smtClean="0">
                <a:latin typeface="Arial Black" panose="020B0A04020102020204" pitchFamily="34" charset="0"/>
              </a:rPr>
              <a:t>3</a:t>
            </a:r>
            <a:endParaRPr lang="uk-UA" dirty="0">
              <a:latin typeface="Arial Black" panose="020B0A04020102020204" pitchFamily="34" charset="0"/>
            </a:endParaRPr>
          </a:p>
        </p:txBody>
      </p:sp>
      <p:sp>
        <p:nvSpPr>
          <p:cNvPr id="22" name="TextBox 21"/>
          <p:cNvSpPr txBox="1"/>
          <p:nvPr/>
        </p:nvSpPr>
        <p:spPr>
          <a:xfrm>
            <a:off x="2331538" y="4736174"/>
            <a:ext cx="258618" cy="369332"/>
          </a:xfrm>
          <a:prstGeom prst="rect">
            <a:avLst/>
          </a:prstGeom>
          <a:noFill/>
        </p:spPr>
        <p:txBody>
          <a:bodyPr wrap="square" rtlCol="0">
            <a:spAutoFit/>
          </a:bodyPr>
          <a:lstStyle/>
          <a:p>
            <a:r>
              <a:rPr lang="uk-UA" dirty="0" smtClean="0">
                <a:latin typeface="Arial Black" panose="020B0A04020102020204" pitchFamily="34" charset="0"/>
              </a:rPr>
              <a:t>5</a:t>
            </a:r>
            <a:endParaRPr lang="uk-UA" dirty="0">
              <a:latin typeface="Arial Black" panose="020B0A04020102020204" pitchFamily="34" charset="0"/>
            </a:endParaRPr>
          </a:p>
        </p:txBody>
      </p:sp>
      <p:sp>
        <p:nvSpPr>
          <p:cNvPr id="23" name="TextBox 22"/>
          <p:cNvSpPr txBox="1"/>
          <p:nvPr/>
        </p:nvSpPr>
        <p:spPr>
          <a:xfrm>
            <a:off x="2644285" y="4413244"/>
            <a:ext cx="258618" cy="369332"/>
          </a:xfrm>
          <a:prstGeom prst="rect">
            <a:avLst/>
          </a:prstGeom>
          <a:noFill/>
        </p:spPr>
        <p:txBody>
          <a:bodyPr wrap="square" rtlCol="0">
            <a:spAutoFit/>
          </a:bodyPr>
          <a:lstStyle/>
          <a:p>
            <a:r>
              <a:rPr lang="uk-UA" dirty="0" smtClean="0">
                <a:latin typeface="Arial Black" panose="020B0A04020102020204" pitchFamily="34" charset="0"/>
              </a:rPr>
              <a:t>6</a:t>
            </a:r>
            <a:endParaRPr lang="uk-UA" dirty="0">
              <a:latin typeface="Arial Black" panose="020B0A04020102020204" pitchFamily="34" charset="0"/>
            </a:endParaRPr>
          </a:p>
        </p:txBody>
      </p:sp>
      <p:sp>
        <p:nvSpPr>
          <p:cNvPr id="24" name="TextBox 23"/>
          <p:cNvSpPr txBox="1"/>
          <p:nvPr/>
        </p:nvSpPr>
        <p:spPr>
          <a:xfrm>
            <a:off x="2914160" y="4193122"/>
            <a:ext cx="258618" cy="369332"/>
          </a:xfrm>
          <a:prstGeom prst="rect">
            <a:avLst/>
          </a:prstGeom>
          <a:noFill/>
        </p:spPr>
        <p:txBody>
          <a:bodyPr wrap="square" rtlCol="0">
            <a:spAutoFit/>
          </a:bodyPr>
          <a:lstStyle/>
          <a:p>
            <a:r>
              <a:rPr lang="uk-UA" dirty="0" smtClean="0">
                <a:latin typeface="Arial Black" panose="020B0A04020102020204" pitchFamily="34" charset="0"/>
              </a:rPr>
              <a:t>7</a:t>
            </a:r>
            <a:endParaRPr lang="uk-UA" dirty="0">
              <a:latin typeface="Arial Black" panose="020B0A04020102020204" pitchFamily="34" charset="0"/>
            </a:endParaRPr>
          </a:p>
        </p:txBody>
      </p:sp>
      <p:sp>
        <p:nvSpPr>
          <p:cNvPr id="25" name="TextBox 24"/>
          <p:cNvSpPr txBox="1"/>
          <p:nvPr/>
        </p:nvSpPr>
        <p:spPr>
          <a:xfrm>
            <a:off x="3184035" y="3922513"/>
            <a:ext cx="258618" cy="369332"/>
          </a:xfrm>
          <a:prstGeom prst="rect">
            <a:avLst/>
          </a:prstGeom>
          <a:noFill/>
        </p:spPr>
        <p:txBody>
          <a:bodyPr wrap="square" rtlCol="0">
            <a:spAutoFit/>
          </a:bodyPr>
          <a:lstStyle/>
          <a:p>
            <a:r>
              <a:rPr lang="uk-UA" dirty="0" smtClean="0">
                <a:latin typeface="Arial Black" panose="020B0A04020102020204" pitchFamily="34" charset="0"/>
              </a:rPr>
              <a:t>8</a:t>
            </a:r>
            <a:endParaRPr lang="uk-UA" dirty="0">
              <a:latin typeface="Arial Black" panose="020B0A04020102020204" pitchFamily="34" charset="0"/>
            </a:endParaRPr>
          </a:p>
        </p:txBody>
      </p:sp>
      <p:sp>
        <p:nvSpPr>
          <p:cNvPr id="26" name="TextBox 25"/>
          <p:cNvSpPr txBox="1"/>
          <p:nvPr/>
        </p:nvSpPr>
        <p:spPr>
          <a:xfrm>
            <a:off x="3498717" y="3643699"/>
            <a:ext cx="258618" cy="369332"/>
          </a:xfrm>
          <a:prstGeom prst="rect">
            <a:avLst/>
          </a:prstGeom>
          <a:noFill/>
        </p:spPr>
        <p:txBody>
          <a:bodyPr wrap="square" rtlCol="0">
            <a:spAutoFit/>
          </a:bodyPr>
          <a:lstStyle/>
          <a:p>
            <a:r>
              <a:rPr lang="uk-UA" dirty="0" smtClean="0">
                <a:latin typeface="Arial Black" panose="020B0A04020102020204" pitchFamily="34" charset="0"/>
              </a:rPr>
              <a:t>9</a:t>
            </a:r>
            <a:endParaRPr lang="uk-UA" dirty="0">
              <a:latin typeface="Arial Black" panose="020B0A04020102020204" pitchFamily="34" charset="0"/>
            </a:endParaRPr>
          </a:p>
        </p:txBody>
      </p:sp>
      <p:sp>
        <p:nvSpPr>
          <p:cNvPr id="27" name="TextBox 26"/>
          <p:cNvSpPr txBox="1"/>
          <p:nvPr/>
        </p:nvSpPr>
        <p:spPr>
          <a:xfrm>
            <a:off x="3757334" y="3373354"/>
            <a:ext cx="537575" cy="369332"/>
          </a:xfrm>
          <a:prstGeom prst="rect">
            <a:avLst/>
          </a:prstGeom>
          <a:noFill/>
        </p:spPr>
        <p:txBody>
          <a:bodyPr wrap="square" rtlCol="0">
            <a:spAutoFit/>
          </a:bodyPr>
          <a:lstStyle/>
          <a:p>
            <a:r>
              <a:rPr lang="uk-UA" dirty="0" smtClean="0">
                <a:latin typeface="Arial Black" panose="020B0A04020102020204" pitchFamily="34" charset="0"/>
              </a:rPr>
              <a:t>10</a:t>
            </a:r>
            <a:endParaRPr lang="uk-UA" dirty="0">
              <a:latin typeface="Arial Black" panose="020B0A04020102020204" pitchFamily="34" charset="0"/>
            </a:endParaRPr>
          </a:p>
        </p:txBody>
      </p:sp>
      <p:sp>
        <p:nvSpPr>
          <p:cNvPr id="28" name="TextBox 27"/>
          <p:cNvSpPr txBox="1"/>
          <p:nvPr/>
        </p:nvSpPr>
        <p:spPr>
          <a:xfrm>
            <a:off x="4026223" y="3149675"/>
            <a:ext cx="653904" cy="369332"/>
          </a:xfrm>
          <a:prstGeom prst="rect">
            <a:avLst/>
          </a:prstGeom>
          <a:noFill/>
        </p:spPr>
        <p:txBody>
          <a:bodyPr wrap="square" rtlCol="0">
            <a:spAutoFit/>
          </a:bodyPr>
          <a:lstStyle/>
          <a:p>
            <a:r>
              <a:rPr lang="uk-UA" dirty="0" smtClean="0">
                <a:latin typeface="Arial Black" panose="020B0A04020102020204" pitchFamily="34" charset="0"/>
              </a:rPr>
              <a:t>11</a:t>
            </a:r>
            <a:endParaRPr lang="uk-UA" dirty="0">
              <a:latin typeface="Arial Black" panose="020B0A04020102020204" pitchFamily="34" charset="0"/>
            </a:endParaRPr>
          </a:p>
        </p:txBody>
      </p:sp>
      <p:sp>
        <p:nvSpPr>
          <p:cNvPr id="29" name="TextBox 28"/>
          <p:cNvSpPr txBox="1"/>
          <p:nvPr/>
        </p:nvSpPr>
        <p:spPr>
          <a:xfrm>
            <a:off x="4287551" y="2946116"/>
            <a:ext cx="653904" cy="369332"/>
          </a:xfrm>
          <a:prstGeom prst="rect">
            <a:avLst/>
          </a:prstGeom>
          <a:noFill/>
        </p:spPr>
        <p:txBody>
          <a:bodyPr wrap="square" rtlCol="0">
            <a:spAutoFit/>
          </a:bodyPr>
          <a:lstStyle/>
          <a:p>
            <a:r>
              <a:rPr lang="uk-UA" dirty="0" smtClean="0">
                <a:latin typeface="Arial Black" panose="020B0A04020102020204" pitchFamily="34" charset="0"/>
              </a:rPr>
              <a:t>12</a:t>
            </a:r>
            <a:endParaRPr lang="uk-UA" dirty="0">
              <a:latin typeface="Arial Black" panose="020B0A04020102020204" pitchFamily="34" charset="0"/>
            </a:endParaRPr>
          </a:p>
        </p:txBody>
      </p:sp>
      <p:sp>
        <p:nvSpPr>
          <p:cNvPr id="12" name="TextBox 11"/>
          <p:cNvSpPr txBox="1"/>
          <p:nvPr/>
        </p:nvSpPr>
        <p:spPr>
          <a:xfrm>
            <a:off x="878764" y="1012390"/>
            <a:ext cx="2878570" cy="369332"/>
          </a:xfrm>
          <a:prstGeom prst="rect">
            <a:avLst/>
          </a:prstGeom>
          <a:noFill/>
        </p:spPr>
        <p:txBody>
          <a:bodyPr wrap="square" rtlCol="0">
            <a:spAutoFit/>
          </a:bodyPr>
          <a:lstStyle/>
          <a:p>
            <a:r>
              <a:rPr lang="uk-UA" b="1" dirty="0" smtClean="0">
                <a:solidFill>
                  <a:srgbClr val="C00000"/>
                </a:solidFill>
                <a:latin typeface="Arial Black" panose="020B0A04020102020204" pitchFamily="34" charset="0"/>
              </a:rPr>
              <a:t>САМООЦІНЮВАННЯ</a:t>
            </a:r>
            <a:endParaRPr lang="uk-UA" b="1" dirty="0">
              <a:solidFill>
                <a:srgbClr val="C00000"/>
              </a:solidFill>
              <a:latin typeface="Arial Black" panose="020B0A04020102020204" pitchFamily="34" charset="0"/>
            </a:endParaRPr>
          </a:p>
        </p:txBody>
      </p:sp>
    </p:spTree>
    <p:extLst>
      <p:ext uri="{BB962C8B-B14F-4D97-AF65-F5344CB8AC3E}">
        <p14:creationId xmlns:p14="http://schemas.microsoft.com/office/powerpoint/2010/main" val="38535173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smtClean="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sp>
        <p:nvSpPr>
          <p:cNvPr id="3" name="Прямокутник 2"/>
          <p:cNvSpPr/>
          <p:nvPr/>
        </p:nvSpPr>
        <p:spPr>
          <a:xfrm>
            <a:off x="395287" y="1902875"/>
            <a:ext cx="8437428" cy="461665"/>
          </a:xfrm>
          <a:prstGeom prst="rect">
            <a:avLst/>
          </a:prstGeom>
        </p:spPr>
        <p:txBody>
          <a:bodyPr wrap="square">
            <a:spAutoFit/>
          </a:bodyPr>
          <a:lstStyle/>
          <a:p>
            <a:pPr algn="just"/>
            <a:endParaRPr lang="uk-UA" sz="2400" b="1" dirty="0">
              <a:solidFill>
                <a:srgbClr val="00B050"/>
              </a:solidFill>
              <a:latin typeface="Arial" panose="020B0604020202020204" pitchFamily="34" charset="0"/>
              <a:cs typeface="Arial" panose="020B0604020202020204" pitchFamily="34" charset="0"/>
            </a:endParaRPr>
          </a:p>
        </p:txBody>
      </p:sp>
      <p:sp>
        <p:nvSpPr>
          <p:cNvPr id="4" name="Прямокутник 3"/>
          <p:cNvSpPr/>
          <p:nvPr/>
        </p:nvSpPr>
        <p:spPr>
          <a:xfrm>
            <a:off x="4827975" y="510704"/>
            <a:ext cx="3674000" cy="646331"/>
          </a:xfrm>
          <a:prstGeom prst="rect">
            <a:avLst/>
          </a:prstGeom>
        </p:spPr>
        <p:txBody>
          <a:bodyPr wrap="square">
            <a:spAutoFit/>
          </a:bodyPr>
          <a:lstStyle/>
          <a:p>
            <a:pPr algn="ctr"/>
            <a:r>
              <a:rPr lang="uk-UA" b="1" dirty="0" smtClean="0">
                <a:solidFill>
                  <a:schemeClr val="accent4"/>
                </a:solidFill>
                <a:latin typeface="Arial" panose="020B0604020202020204" pitchFamily="34" charset="0"/>
                <a:cs typeface="Arial" panose="020B0604020202020204" pitchFamily="34" charset="0"/>
              </a:rPr>
              <a:t>6) КОРИГУВАННЯ НАВЧАННЯ ТА ВИКЛАДАННЯ</a:t>
            </a:r>
            <a:endParaRPr lang="uk-UA" b="1" dirty="0">
              <a:solidFill>
                <a:schemeClr val="accent4"/>
              </a:solidFill>
              <a:latin typeface="Arial" panose="020B0604020202020204" pitchFamily="34" charset="0"/>
              <a:cs typeface="Arial" panose="020B0604020202020204" pitchFamily="34" charset="0"/>
            </a:endParaRPr>
          </a:p>
        </p:txBody>
      </p:sp>
      <p:sp>
        <p:nvSpPr>
          <p:cNvPr id="5" name="Прямокутник 4"/>
          <p:cNvSpPr/>
          <p:nvPr/>
        </p:nvSpPr>
        <p:spPr>
          <a:xfrm>
            <a:off x="592935" y="1333248"/>
            <a:ext cx="7996136" cy="4493538"/>
          </a:xfrm>
          <a:prstGeom prst="rect">
            <a:avLst/>
          </a:prstGeom>
        </p:spPr>
        <p:txBody>
          <a:bodyPr wrap="square">
            <a:spAutoFit/>
          </a:bodyPr>
          <a:lstStyle/>
          <a:p>
            <a:pPr algn="just">
              <a:spcAft>
                <a:spcPts val="1000"/>
              </a:spcAft>
            </a:pPr>
            <a:r>
              <a:rPr lang="uk-UA" sz="2000" b="1" dirty="0" smtClean="0">
                <a:solidFill>
                  <a:srgbClr val="002060"/>
                </a:solidFill>
                <a:latin typeface="Arial" panose="020B0604020202020204" pitchFamily="34" charset="0"/>
                <a:cs typeface="Arial" panose="020B0604020202020204" pitchFamily="34" charset="0"/>
              </a:rPr>
              <a:t>М</a:t>
            </a:r>
            <a:r>
              <a:rPr lang="uk-UA" sz="2200" b="1" dirty="0" smtClean="0">
                <a:solidFill>
                  <a:srgbClr val="002060"/>
                </a:solidFill>
                <a:latin typeface="Arial" panose="020B0604020202020204" pitchFamily="34" charset="0"/>
                <a:cs typeface="Arial" panose="020B0604020202020204" pitchFamily="34" charset="0"/>
              </a:rPr>
              <a:t>ета </a:t>
            </a:r>
            <a:r>
              <a:rPr lang="uk-UA" sz="2200" b="1" dirty="0" err="1" smtClean="0">
                <a:solidFill>
                  <a:srgbClr val="002060"/>
                </a:solidFill>
                <a:latin typeface="Arial" panose="020B0604020202020204" pitchFamily="34" charset="0"/>
                <a:cs typeface="Arial" panose="020B0604020202020204" pitchFamily="34" charset="0"/>
              </a:rPr>
              <a:t>самооцінювання</a:t>
            </a:r>
            <a:r>
              <a:rPr lang="uk-UA" sz="2200" b="1" dirty="0" smtClean="0">
                <a:solidFill>
                  <a:srgbClr val="002060"/>
                </a:solidFill>
                <a:latin typeface="Arial" panose="020B0604020202020204" pitchFamily="34" charset="0"/>
                <a:cs typeface="Arial" panose="020B0604020202020204" pitchFamily="34" charset="0"/>
              </a:rPr>
              <a:t> учнів — усунути труднощі, зумовлені різними причинами: </a:t>
            </a:r>
            <a:r>
              <a:rPr lang="uk-UA" sz="2200" b="1" dirty="0" smtClean="0">
                <a:solidFill>
                  <a:schemeClr val="accent5">
                    <a:lumMod val="75000"/>
                  </a:schemeClr>
                </a:solidFill>
                <a:latin typeface="Arial" panose="020B0604020202020204" pitchFamily="34" charset="0"/>
                <a:cs typeface="Arial" panose="020B0604020202020204" pitchFamily="34" charset="0"/>
              </a:rPr>
              <a:t>недостатньою пізнавальною активністю, уповільненим темпом діяльності, заниженою самооцінкою, невпевненістю у своїх силах</a:t>
            </a:r>
            <a:r>
              <a:rPr lang="uk-UA" sz="2200" b="1" dirty="0" smtClean="0">
                <a:solidFill>
                  <a:srgbClr val="002060"/>
                </a:solidFill>
                <a:latin typeface="Arial" panose="020B0604020202020204" pitchFamily="34" charset="0"/>
                <a:cs typeface="Arial" panose="020B0604020202020204" pitchFamily="34" charset="0"/>
              </a:rPr>
              <a:t> тощо. Для цього слід  </a:t>
            </a:r>
            <a:r>
              <a:rPr lang="uk-UA" sz="2200" b="1" dirty="0" smtClean="0">
                <a:solidFill>
                  <a:srgbClr val="0070C0"/>
                </a:solidFill>
                <a:latin typeface="Arial" panose="020B0604020202020204" pitchFamily="34" charset="0"/>
                <a:cs typeface="Arial" panose="020B0604020202020204" pitchFamily="34" charset="0"/>
              </a:rPr>
              <a:t>простежити освітні результати, знайти причину труднощів</a:t>
            </a:r>
            <a:r>
              <a:rPr lang="uk-UA" sz="2200" b="1" dirty="0" smtClean="0">
                <a:solidFill>
                  <a:srgbClr val="002060"/>
                </a:solidFill>
                <a:latin typeface="Arial" panose="020B0604020202020204" pitchFamily="34" charset="0"/>
                <a:cs typeface="Arial" panose="020B0604020202020204" pitchFamily="34" charset="0"/>
              </a:rPr>
              <a:t>, а відтак — </a:t>
            </a:r>
            <a:r>
              <a:rPr lang="uk-UA" sz="2200" b="1" dirty="0" smtClean="0">
                <a:solidFill>
                  <a:srgbClr val="00B050"/>
                </a:solidFill>
                <a:latin typeface="Arial" panose="020B0604020202020204" pitchFamily="34" charset="0"/>
                <a:cs typeface="Arial" panose="020B0604020202020204" pitchFamily="34" charset="0"/>
              </a:rPr>
              <a:t>зрозуміти, що необхідно зробити, аби поліпшити результат. </a:t>
            </a:r>
            <a:r>
              <a:rPr lang="uk-UA" sz="2200" b="1" dirty="0" smtClean="0">
                <a:solidFill>
                  <a:srgbClr val="002060"/>
                </a:solidFill>
                <a:latin typeface="Arial" panose="020B0604020202020204" pitchFamily="34" charset="0"/>
                <a:cs typeface="Arial" panose="020B0604020202020204" pitchFamily="34" charset="0"/>
              </a:rPr>
              <a:t>Тобто фактично кінцева мета </a:t>
            </a:r>
            <a:r>
              <a:rPr lang="uk-UA" sz="2200" b="1" dirty="0" err="1" smtClean="0">
                <a:solidFill>
                  <a:srgbClr val="002060"/>
                </a:solidFill>
                <a:latin typeface="Arial" panose="020B0604020202020204" pitchFamily="34" charset="0"/>
                <a:cs typeface="Arial" panose="020B0604020202020204" pitchFamily="34" charset="0"/>
              </a:rPr>
              <a:t>самооцінювання</a:t>
            </a:r>
            <a:r>
              <a:rPr lang="uk-UA" sz="2200" b="1" dirty="0" smtClean="0">
                <a:solidFill>
                  <a:srgbClr val="002060"/>
                </a:solidFill>
                <a:latin typeface="Arial" panose="020B0604020202020204" pitchFamily="34" charset="0"/>
                <a:cs typeface="Arial" panose="020B0604020202020204" pitchFamily="34" charset="0"/>
              </a:rPr>
              <a:t> — це коригування. Це дає змогу вчителям відстежувати шлях учня до навчальних цілей, коригувати навчальний процес на ранніх етапах, а учням — бути відповідальними за результати самоосвіти.</a:t>
            </a:r>
            <a:endParaRPr lang="uk-UA" sz="2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658705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grpSp>
        <p:nvGrpSpPr>
          <p:cNvPr id="149" name="Google Shape;149;p1"/>
          <p:cNvGrpSpPr/>
          <p:nvPr/>
        </p:nvGrpSpPr>
        <p:grpSpPr>
          <a:xfrm>
            <a:off x="0" y="5765800"/>
            <a:ext cx="9144000" cy="1092200"/>
            <a:chOff x="0" y="5765416"/>
            <a:chExt cx="9144000" cy="1092584"/>
          </a:xfrm>
        </p:grpSpPr>
        <p:pic>
          <p:nvPicPr>
            <p:cNvPr id="150" name="Google Shape;150;p1" descr="C:\Documents and Settings\Учитель\Рабочий стол\орнаменти\984fa19ff7bft.jpg"/>
            <p:cNvPicPr preferRelativeResize="0"/>
            <p:nvPr/>
          </p:nvPicPr>
          <p:blipFill rotWithShape="1">
            <a:blip r:embed="rId3">
              <a:alphaModFix/>
            </a:blip>
            <a:srcRect/>
            <a:stretch/>
          </p:blipFill>
          <p:spPr>
            <a:xfrm>
              <a:off x="0" y="5765416"/>
              <a:ext cx="3000396" cy="1092584"/>
            </a:xfrm>
            <a:prstGeom prst="rect">
              <a:avLst/>
            </a:prstGeom>
            <a:noFill/>
            <a:ln>
              <a:noFill/>
            </a:ln>
          </p:spPr>
        </p:pic>
        <p:pic>
          <p:nvPicPr>
            <p:cNvPr id="151" name="Google Shape;151;p1" descr="C:\Documents and Settings\Учитель\Рабочий стол\орнаменти\984fa19ff7bft.jpg"/>
            <p:cNvPicPr preferRelativeResize="0"/>
            <p:nvPr/>
          </p:nvPicPr>
          <p:blipFill rotWithShape="1">
            <a:blip r:embed="rId3">
              <a:alphaModFix/>
            </a:blip>
            <a:srcRect/>
            <a:stretch/>
          </p:blipFill>
          <p:spPr>
            <a:xfrm>
              <a:off x="2571736" y="5765416"/>
              <a:ext cx="3000396" cy="1092584"/>
            </a:xfrm>
            <a:prstGeom prst="rect">
              <a:avLst/>
            </a:prstGeom>
            <a:noFill/>
            <a:ln>
              <a:noFill/>
            </a:ln>
          </p:spPr>
        </p:pic>
        <p:pic>
          <p:nvPicPr>
            <p:cNvPr id="152" name="Google Shape;152;p1" descr="C:\Documents and Settings\Учитель\Рабочий стол\орнаменти\984fa19ff7bft.jpg"/>
            <p:cNvPicPr preferRelativeResize="0"/>
            <p:nvPr/>
          </p:nvPicPr>
          <p:blipFill rotWithShape="1">
            <a:blip r:embed="rId3">
              <a:alphaModFix/>
            </a:blip>
            <a:srcRect/>
            <a:stretch/>
          </p:blipFill>
          <p:spPr>
            <a:xfrm>
              <a:off x="5214942" y="5765416"/>
              <a:ext cx="3000396" cy="1092584"/>
            </a:xfrm>
            <a:prstGeom prst="rect">
              <a:avLst/>
            </a:prstGeom>
            <a:noFill/>
            <a:ln>
              <a:noFill/>
            </a:ln>
          </p:spPr>
        </p:pic>
        <p:pic>
          <p:nvPicPr>
            <p:cNvPr id="153" name="Google Shape;153;p1" descr="C:\Documents and Settings\Учитель\Рабочий стол\орнаменти\984fa19ff7bft.jpg"/>
            <p:cNvPicPr preferRelativeResize="0"/>
            <p:nvPr/>
          </p:nvPicPr>
          <p:blipFill rotWithShape="1">
            <a:blip r:embed="rId4">
              <a:alphaModFix/>
            </a:blip>
            <a:srcRect/>
            <a:stretch/>
          </p:blipFill>
          <p:spPr>
            <a:xfrm>
              <a:off x="7858148" y="5765416"/>
              <a:ext cx="1285852" cy="1092584"/>
            </a:xfrm>
            <a:prstGeom prst="rect">
              <a:avLst/>
            </a:prstGeom>
            <a:noFill/>
            <a:ln>
              <a:noFill/>
            </a:ln>
          </p:spPr>
        </p:pic>
      </p:grpSp>
      <p:pic>
        <p:nvPicPr>
          <p:cNvPr id="21" name="Google Shape;148;p1" descr="C:\Documents and Settings\Учитель\Рабочий стол\орнаменти\kir2.png"/>
          <p:cNvPicPr preferRelativeResize="0"/>
          <p:nvPr/>
        </p:nvPicPr>
        <p:blipFill rotWithShape="1">
          <a:blip r:embed="rId5">
            <a:alphaModFix/>
          </a:blip>
          <a:srcRect/>
          <a:stretch/>
        </p:blipFill>
        <p:spPr>
          <a:xfrm>
            <a:off x="1142976" y="0"/>
            <a:ext cx="6668850" cy="1643050"/>
          </a:xfrm>
          <a:prstGeom prst="rect">
            <a:avLst/>
          </a:prstGeom>
          <a:noFill/>
          <a:ln>
            <a:noFill/>
          </a:ln>
        </p:spPr>
      </p:pic>
      <p:pic>
        <p:nvPicPr>
          <p:cNvPr id="11" name="Google Shape;148;p1" descr="C:\Documents and Settings\Учитель\Рабочий стол\орнаменти\kir2.png"/>
          <p:cNvPicPr preferRelativeResize="0"/>
          <p:nvPr/>
        </p:nvPicPr>
        <p:blipFill rotWithShape="1">
          <a:blip r:embed="rId5">
            <a:alphaModFix/>
          </a:blip>
          <a:srcRect/>
          <a:stretch/>
        </p:blipFill>
        <p:spPr>
          <a:xfrm>
            <a:off x="1165343" y="0"/>
            <a:ext cx="6668850" cy="1643050"/>
          </a:xfrm>
          <a:prstGeom prst="rect">
            <a:avLst/>
          </a:prstGeom>
          <a:noFill/>
          <a:ln>
            <a:noFill/>
          </a:ln>
        </p:spPr>
      </p:pic>
      <p:sp>
        <p:nvSpPr>
          <p:cNvPr id="13" name="Прямокутник 12"/>
          <p:cNvSpPr/>
          <p:nvPr/>
        </p:nvSpPr>
        <p:spPr>
          <a:xfrm>
            <a:off x="450849" y="2039020"/>
            <a:ext cx="8153400" cy="2462213"/>
          </a:xfrm>
          <a:prstGeom prst="rect">
            <a:avLst/>
          </a:prstGeom>
        </p:spPr>
        <p:txBody>
          <a:bodyPr wrap="square">
            <a:spAutoFit/>
          </a:bodyPr>
          <a:lstStyle/>
          <a:p>
            <a:pPr algn="just"/>
            <a:r>
              <a:rPr lang="ru-RU" sz="2200" b="1" dirty="0" err="1">
                <a:solidFill>
                  <a:srgbClr val="002060"/>
                </a:solidFill>
                <a:latin typeface="Arial" panose="020B0604020202020204" pitchFamily="34" charset="0"/>
                <a:cs typeface="Arial" panose="020B0604020202020204" pitchFamily="34" charset="0"/>
              </a:rPr>
              <a:t>О</a:t>
            </a:r>
            <a:r>
              <a:rPr lang="ru-RU" sz="2200" b="1" dirty="0" err="1" smtClean="0">
                <a:solidFill>
                  <a:srgbClr val="002060"/>
                </a:solidFill>
                <a:latin typeface="Arial" panose="020B0604020202020204" pitchFamily="34" charset="0"/>
                <a:cs typeface="Arial" panose="020B0604020202020204" pitchFamily="34" charset="0"/>
              </a:rPr>
              <a:t>цінювання</a:t>
            </a:r>
            <a:r>
              <a:rPr lang="ru-RU" sz="2200" b="1" dirty="0" smtClean="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має</a:t>
            </a:r>
            <a:r>
              <a:rPr lang="ru-RU" sz="2200" b="1" dirty="0">
                <a:solidFill>
                  <a:srgbClr val="002060"/>
                </a:solidFill>
                <a:latin typeface="Arial" panose="020B0604020202020204" pitchFamily="34" charset="0"/>
                <a:cs typeface="Arial" panose="020B0604020202020204" pitchFamily="34" charset="0"/>
              </a:rPr>
              <a:t> </a:t>
            </a:r>
            <a:r>
              <a:rPr lang="ru-RU" sz="2200" b="1" dirty="0" smtClean="0">
                <a:solidFill>
                  <a:srgbClr val="002060"/>
                </a:solidFill>
                <a:latin typeface="Arial" panose="020B0604020202020204" pitchFamily="34" charset="0"/>
                <a:cs typeface="Arial" panose="020B0604020202020204" pitchFamily="34" charset="0"/>
              </a:rPr>
              <a:t>стати для кожного </a:t>
            </a:r>
            <a:r>
              <a:rPr lang="ru-RU" sz="2200" b="1" dirty="0" err="1">
                <a:solidFill>
                  <a:srgbClr val="002060"/>
                </a:solidFill>
                <a:latin typeface="Arial" panose="020B0604020202020204" pitchFamily="34" charset="0"/>
                <a:cs typeface="Arial" panose="020B0604020202020204" pitchFamily="34" charset="0"/>
              </a:rPr>
              <a:t>учня</a:t>
            </a:r>
            <a:r>
              <a:rPr lang="ru-RU" sz="2200" b="1" dirty="0">
                <a:solidFill>
                  <a:srgbClr val="002060"/>
                </a:solidFill>
                <a:latin typeface="Arial" panose="020B0604020202020204" pitchFamily="34" charset="0"/>
                <a:cs typeface="Arial" panose="020B0604020202020204" pitchFamily="34" charset="0"/>
              </a:rPr>
              <a:t>, особливо </a:t>
            </a:r>
            <a:r>
              <a:rPr lang="ru-RU" sz="2200" b="1" dirty="0" err="1">
                <a:solidFill>
                  <a:srgbClr val="002060"/>
                </a:solidFill>
                <a:latin typeface="Arial" panose="020B0604020202020204" pitchFamily="34" charset="0"/>
                <a:cs typeface="Arial" panose="020B0604020202020204" pitchFamily="34" charset="0"/>
              </a:rPr>
              <a:t>учня</a:t>
            </a:r>
            <a:r>
              <a:rPr lang="ru-RU" sz="2200" b="1" dirty="0">
                <a:solidFill>
                  <a:srgbClr val="002060"/>
                </a:solidFill>
                <a:latin typeface="Arial" panose="020B0604020202020204" pitchFamily="34" charset="0"/>
                <a:cs typeface="Arial" panose="020B0604020202020204" pitchFamily="34" charset="0"/>
              </a:rPr>
              <a:t> з </a:t>
            </a:r>
            <a:r>
              <a:rPr lang="ru-RU" sz="2200" b="1" dirty="0" smtClean="0">
                <a:solidFill>
                  <a:srgbClr val="002060"/>
                </a:solidFill>
                <a:latin typeface="Arial" panose="020B0604020202020204" pitchFamily="34" charset="0"/>
                <a:cs typeface="Arial" panose="020B0604020202020204" pitchFamily="34" charset="0"/>
              </a:rPr>
              <a:t>ООП, </a:t>
            </a:r>
            <a:r>
              <a:rPr lang="ru-RU" sz="2200" b="1" dirty="0" err="1">
                <a:solidFill>
                  <a:srgbClr val="002060"/>
                </a:solidFill>
                <a:latin typeface="Arial" panose="020B0604020202020204" pitchFamily="34" charset="0"/>
                <a:cs typeface="Arial" panose="020B0604020202020204" pitchFamily="34" charset="0"/>
              </a:rPr>
              <a:t>інструментом</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підтримки</a:t>
            </a:r>
            <a:r>
              <a:rPr lang="ru-RU" sz="2200" b="1" dirty="0">
                <a:solidFill>
                  <a:srgbClr val="002060"/>
                </a:solidFill>
                <a:latin typeface="Arial" panose="020B0604020202020204" pitchFamily="34" charset="0"/>
                <a:cs typeface="Arial" panose="020B0604020202020204" pitchFamily="34" charset="0"/>
              </a:rPr>
              <a:t> та </a:t>
            </a:r>
            <a:r>
              <a:rPr lang="ru-RU" sz="2200" b="1" dirty="0" err="1">
                <a:solidFill>
                  <a:srgbClr val="002060"/>
                </a:solidFill>
                <a:latin typeface="Arial" panose="020B0604020202020204" pitchFamily="34" charset="0"/>
                <a:cs typeface="Arial" panose="020B0604020202020204" pitchFamily="34" charset="0"/>
              </a:rPr>
              <a:t>мотивації</a:t>
            </a:r>
            <a:r>
              <a:rPr lang="ru-RU" sz="2200" b="1" dirty="0">
                <a:solidFill>
                  <a:srgbClr val="002060"/>
                </a:solidFill>
                <a:latin typeface="Arial" panose="020B0604020202020204" pitchFamily="34" charset="0"/>
                <a:cs typeface="Arial" panose="020B0604020202020204" pitchFamily="34" charset="0"/>
              </a:rPr>
              <a:t>, а не </a:t>
            </a:r>
            <a:r>
              <a:rPr lang="ru-RU" sz="2200" b="1" dirty="0" err="1">
                <a:solidFill>
                  <a:srgbClr val="002060"/>
                </a:solidFill>
                <a:latin typeface="Arial" panose="020B0604020202020204" pitchFamily="34" charset="0"/>
                <a:cs typeface="Arial" panose="020B0604020202020204" pitchFamily="34" charset="0"/>
              </a:rPr>
              <a:t>бар’єром</a:t>
            </a:r>
            <a:r>
              <a:rPr lang="ru-RU" sz="2200" b="1" dirty="0">
                <a:solidFill>
                  <a:srgbClr val="002060"/>
                </a:solidFill>
                <a:latin typeface="Arial" panose="020B0604020202020204" pitchFamily="34" charset="0"/>
                <a:cs typeface="Arial" panose="020B0604020202020204" pitchFamily="34" charset="0"/>
              </a:rPr>
              <a:t> на шляху до </a:t>
            </a:r>
            <a:r>
              <a:rPr lang="ru-RU" sz="2200" b="1" dirty="0" err="1" smtClean="0">
                <a:solidFill>
                  <a:srgbClr val="002060"/>
                </a:solidFill>
                <a:latin typeface="Arial" panose="020B0604020202020204" pitchFamily="34" charset="0"/>
                <a:cs typeface="Arial" panose="020B0604020202020204" pitchFamily="34" charset="0"/>
              </a:rPr>
              <a:t>навчання</a:t>
            </a:r>
            <a:r>
              <a:rPr lang="ru-RU" sz="2200" b="1" dirty="0" smtClean="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Воно</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має</a:t>
            </a:r>
            <a:r>
              <a:rPr lang="ru-RU" sz="2200" b="1" dirty="0">
                <a:solidFill>
                  <a:srgbClr val="002060"/>
                </a:solidFill>
                <a:latin typeface="Arial" panose="020B0604020202020204" pitchFamily="34" charset="0"/>
                <a:cs typeface="Arial" panose="020B0604020202020204" pitchFamily="34" charset="0"/>
              </a:rPr>
              <a:t> бути </a:t>
            </a:r>
            <a:r>
              <a:rPr lang="ru-RU" sz="2200" b="1" dirty="0" err="1">
                <a:solidFill>
                  <a:srgbClr val="002060"/>
                </a:solidFill>
                <a:latin typeface="Arial" panose="020B0604020202020204" pitchFamily="34" charset="0"/>
                <a:cs typeface="Arial" panose="020B0604020202020204" pitchFamily="34" charset="0"/>
              </a:rPr>
              <a:t>адаптованим</a:t>
            </a:r>
            <a:r>
              <a:rPr lang="ru-RU" sz="2200" b="1" dirty="0">
                <a:solidFill>
                  <a:srgbClr val="002060"/>
                </a:solidFill>
                <a:latin typeface="Arial" panose="020B0604020202020204" pitchFamily="34" charset="0"/>
                <a:cs typeface="Arial" panose="020B0604020202020204" pitchFamily="34" charset="0"/>
              </a:rPr>
              <a:t> до </a:t>
            </a:r>
            <a:r>
              <a:rPr lang="ru-RU" sz="2200" b="1" dirty="0" err="1">
                <a:solidFill>
                  <a:srgbClr val="002060"/>
                </a:solidFill>
                <a:latin typeface="Arial" panose="020B0604020202020204" pitchFamily="34" charset="0"/>
                <a:cs typeface="Arial" panose="020B0604020202020204" pitchFamily="34" charset="0"/>
              </a:rPr>
              <a:t>індивідуальних</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особливостей</a:t>
            </a:r>
            <a:r>
              <a:rPr lang="ru-RU" sz="2200" b="1" dirty="0">
                <a:solidFill>
                  <a:srgbClr val="002060"/>
                </a:solidFill>
                <a:latin typeface="Arial" panose="020B0604020202020204" pitchFamily="34" charset="0"/>
                <a:cs typeface="Arial" panose="020B0604020202020204" pitchFamily="34" charset="0"/>
              </a:rPr>
              <a:t> кожного </a:t>
            </a:r>
            <a:r>
              <a:rPr lang="ru-RU" sz="2200" b="1" dirty="0" err="1">
                <a:solidFill>
                  <a:srgbClr val="002060"/>
                </a:solidFill>
                <a:latin typeface="Arial" panose="020B0604020202020204" pitchFamily="34" charset="0"/>
                <a:cs typeface="Arial" panose="020B0604020202020204" pitchFamily="34" charset="0"/>
              </a:rPr>
              <a:t>учня</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передбачати</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використання</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різних</a:t>
            </a:r>
            <a:r>
              <a:rPr lang="ru-RU" sz="2200" b="1" dirty="0">
                <a:solidFill>
                  <a:srgbClr val="002060"/>
                </a:solidFill>
                <a:latin typeface="Arial" panose="020B0604020202020204" pitchFamily="34" charset="0"/>
                <a:cs typeface="Arial" panose="020B0604020202020204" pitchFamily="34" charset="0"/>
              </a:rPr>
              <a:t> форм, </a:t>
            </a:r>
            <a:r>
              <a:rPr lang="ru-RU" sz="2200" b="1" dirty="0" err="1">
                <a:solidFill>
                  <a:srgbClr val="002060"/>
                </a:solidFill>
                <a:latin typeface="Arial" panose="020B0604020202020204" pitchFamily="34" charset="0"/>
                <a:cs typeface="Arial" panose="020B0604020202020204" pitchFamily="34" charset="0"/>
              </a:rPr>
              <a:t>фіксувати</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прогрес</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учня</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відстежувати</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його</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успіхи</a:t>
            </a:r>
            <a:r>
              <a:rPr lang="ru-RU" sz="2200" b="1" dirty="0">
                <a:solidFill>
                  <a:srgbClr val="002060"/>
                </a:solidFill>
                <a:latin typeface="Arial" panose="020B0604020202020204" pitchFamily="34" charset="0"/>
                <a:cs typeface="Arial" panose="020B0604020202020204" pitchFamily="34" charset="0"/>
              </a:rPr>
              <a:t> та </a:t>
            </a:r>
            <a:r>
              <a:rPr lang="ru-RU" sz="2200" b="1" dirty="0" err="1">
                <a:solidFill>
                  <a:srgbClr val="002060"/>
                </a:solidFill>
                <a:latin typeface="Arial" panose="020B0604020202020204" pitchFamily="34" charset="0"/>
                <a:cs typeface="Arial" panose="020B0604020202020204" pitchFamily="34" charset="0"/>
              </a:rPr>
              <a:t>передбачати</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можливість</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внесення</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потрібних</a:t>
            </a:r>
            <a:r>
              <a:rPr lang="ru-RU" sz="2200" b="1" dirty="0">
                <a:solidFill>
                  <a:srgbClr val="002060"/>
                </a:solidFill>
                <a:latin typeface="Arial" panose="020B0604020202020204" pitchFamily="34" charset="0"/>
                <a:cs typeface="Arial" panose="020B0604020202020204" pitchFamily="34" charset="0"/>
              </a:rPr>
              <a:t> </a:t>
            </a:r>
            <a:r>
              <a:rPr lang="ru-RU" sz="2200" b="1" dirty="0" err="1">
                <a:solidFill>
                  <a:srgbClr val="002060"/>
                </a:solidFill>
                <a:latin typeface="Arial" panose="020B0604020202020204" pitchFamily="34" charset="0"/>
                <a:cs typeface="Arial" panose="020B0604020202020204" pitchFamily="34" charset="0"/>
              </a:rPr>
              <a:t>коректив</a:t>
            </a:r>
            <a:r>
              <a:rPr lang="ru-RU" sz="2200" b="1" dirty="0">
                <a:solidFill>
                  <a:srgbClr val="002060"/>
                </a:solidFill>
                <a:latin typeface="Arial" panose="020B0604020202020204" pitchFamily="34" charset="0"/>
                <a:cs typeface="Arial" panose="020B0604020202020204" pitchFamily="34" charset="0"/>
              </a:rPr>
              <a:t>. </a:t>
            </a:r>
            <a:endParaRPr lang="uk-UA" sz="2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730059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3338" y="85133"/>
            <a:ext cx="6100335" cy="6593745"/>
          </a:xfrm>
          <a:prstGeom prst="rect">
            <a:avLst/>
          </a:prstGeom>
        </p:spPr>
      </p:pic>
    </p:spTree>
    <p:extLst>
      <p:ext uri="{BB962C8B-B14F-4D97-AF65-F5344CB8AC3E}">
        <p14:creationId xmlns:p14="http://schemas.microsoft.com/office/powerpoint/2010/main" val="352007409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95287" y="333375"/>
            <a:ext cx="8208962" cy="525621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folHlink"/>
              </a:buClr>
              <a:buSzPts val="4400"/>
              <a:buFont typeface="Calibri"/>
              <a:buNone/>
            </a:pP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1" u="none" dirty="0">
                <a:solidFill>
                  <a:schemeClr val="folHlink"/>
                </a:solidFill>
                <a:latin typeface="Calibri"/>
                <a:ea typeface="Calibri"/>
                <a:cs typeface="Calibri"/>
                <a:sym typeface="Calibri"/>
              </a:rPr>
              <a:t>             </a:t>
            </a:r>
            <a:br>
              <a:rPr lang="en-US" sz="4400" b="1" i="1"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r>
            <a:br>
              <a:rPr lang="en-US" sz="1100" b="1" i="0" u="none" dirty="0">
                <a:solidFill>
                  <a:schemeClr val="folHlink"/>
                </a:solidFill>
                <a:latin typeface="Calibri"/>
                <a:ea typeface="Calibri"/>
                <a:cs typeface="Calibri"/>
                <a:sym typeface="Calibri"/>
              </a:rPr>
            </a:br>
            <a:r>
              <a:rPr lang="en-US" sz="1100" b="1" i="0" u="none" dirty="0">
                <a:solidFill>
                  <a:schemeClr val="folHlink"/>
                </a:solidFill>
                <a:latin typeface="Calibri"/>
                <a:ea typeface="Calibri"/>
                <a:cs typeface="Calibri"/>
                <a:sym typeface="Calibri"/>
              </a:rPr>
              <a:t>                                                                                                                                                  </a:t>
            </a: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br>
              <a:rPr lang="en-US" sz="4400" b="1" i="0" u="none" dirty="0">
                <a:solidFill>
                  <a:schemeClr val="folHlink"/>
                </a:solidFill>
                <a:latin typeface="Calibri"/>
                <a:ea typeface="Calibri"/>
                <a:cs typeface="Calibri"/>
                <a:sym typeface="Calibri"/>
              </a:rPr>
            </a:br>
            <a:r>
              <a:rPr lang="en-US" sz="4400" b="1" i="0" u="none" dirty="0">
                <a:solidFill>
                  <a:schemeClr val="folHlink"/>
                </a:solidFill>
                <a:latin typeface="Calibri"/>
                <a:ea typeface="Calibri"/>
                <a:cs typeface="Calibri"/>
                <a:sym typeface="Calibri"/>
              </a:rPr>
              <a:t>                      </a:t>
            </a:r>
            <a:endParaRPr dirty="0"/>
          </a:p>
        </p:txBody>
      </p:sp>
      <p:sp>
        <p:nvSpPr>
          <p:cNvPr id="2" name="AutoShape 2" descr="data:image/png;base64,iVBORw0KGgoAAAANSUhEUgAAAsUAAAIVCAYAAAA59YI3AAAAAXNSR0IArs4c6QAAIABJREFUeF7svWmsbll6HvTs+ZvPfMea56HdHmLTjghEBgUhIgSyYuM/SJHASUSEkBhiJyDHCn8SJyAFIRGJYIKIhFGIEizLgYAECZBIibvb6bmruqu66s7n3DN94543et69n3N3fXXOrTrd1e123f2Vbp1zvm9/e6/1rrXe9bzPeta7HHSvzgKdBToLdBboLNBZoLNAZ4HOAk+4BZwnvP5d9TsLdBboLNBZoLNAZ4HOAp0FOgvgDBRXVVV19ugs0Fmgs0Bngc4CnQU6C3QW6CzwpFjAcZwzLNyB4iel1bt6dhboLNBZoLNAZ4HOAp0FOgt8wAIdKO46RGeBzgKdBToLdBboLNBZoLPAE2+BDhQ/8V2gM0Bngc4CnQU6C3QW6CzQWaCzQAeKuz7QWaCzQGeBzgKdBToLdBboLPDEW6ADxU98F+gM0Fmgs0Bngc4CnQU6C3QW6CzQgeJL9IHf70k5WpsqL1Hr7tLOAp0FOgt0Fugs0Fmgs8Cn3wIdKL5EG3eg+BLG6i7tLNBZoLNAZ4HOAp0FOgv8PrJAB4ov0VgdKL6EsbpLOwt0Fugs0Fmgs0Bngc4Cv48s0IHiSzRWB4ovYazu0s4CnQU6C3QW6CzQWaCzwO8jC3Sg+BKN1YHiSxiru7SzQGeBzgKdBToLdBboLPD7yAJPOCguW03lQmdbV81vTuuwa/5eOfW/y7z0PX6n/bR1gO05DuzaqsLjNsQ9+vzR3UpUKB3AgYOqKSDv4dpD60o87p7dBrzLtGh3bWeBx1tgfWxzSHJsrr/kZ867m3vO9R9l9/N8h8rCMf7dBPUXlf2isrBOH/CbzYmpl362vidfbPYoz6zSrhfL0nLVZ0Wry2Je8Ox1WV93kT9ef74ecN77H1X3y5Tpo+613i7n3fvj3EPfW792vR9dpuwf1X+f1M8f12fOs/dHYYQn1Y6fVL07UHxmSRdF8zudqVvV05g5+MbjVm6F3GlD2/oL65ObJkCv8uweBcF0A4r17fqWlU1UruPArxwELEFREsESHbc9uf19Nnhcty5YA9KTIgc8D4CH0iYOD5xU+XSPQLuoAPdisN05tk9qOHX36SxQB7ZlWcJ1Xfs9L4tzg9KLwAnHYxtYrgMu/r0+ZtcDan1eFPWzWRaWqahK+1v/VIYLJ1r3ciwAn0Egque3y/nh+vJaWPB+5hf1uOa5RYsk8Bz65doaRVme2diAwznFtDp9D6CY3zf/TH/7MV+PA9HnfXZZ3/txAO3HCQIedx+VqV1v9Wf1adXlsuX/mGZ8oi6jbfmSbW2cFoX1b0MJLSygcctr+W99nHXt8b13nQ4U08maQ/0gKOabdMBtYExQXJwDii9qBrdsJjfXQUnH3VyYozTAynuLza0xbgFkOVaLBVarFbIss4EhBxSGIfr9Pnq9HlyC4MAHXN63QsFnwEFWFvDcwO7LCcFvqvc4VqobSN/7QOru0FmgDV41ZtM0RZKl57K0F427Gsx92J4CuALF7e+fdz0/N5DagGID62RPGxZ2/QnnAaXLroxZ2ao6GPjoV2nB+0WgmPcQKLY60MM1K195Axo8z6vBxDmguA4uakD7ccrTvqb9+2VA8ePq/PgA4aOt9bh6XNaHn2ePdj/h77RtEARWMIFi3+eM8tErmh+vNt1V621KO+d5bnM/f8ruGstsN7YL/7Et9Pt5QWhn3e/OAk82KG77bQfGFNfEcCM5aECrAdYKKKqc8PMDTItNAs2inr53xujmTaRH1qNhPuz+ZJFsMuBDSyAv7F88nyKNE5ycnCCO45rZaZgePkegmD+DKER/PIEfhfCiEKXPKaMpv+uhKuvJxp7zEUzHZR3qd9fVum91Fvh0W2B9GZTjl8FtnCYXMsUXgpPz5BZrjFEbhAsUi93U5CkAfXatLUI9WnVa//xDQJnSjwtA9Hmt2WZnzwOZYrrq714Mik2qZiD+0cvhalfjU+kX+Y++jeBAPq4Njo3lBVfQ6pfq/cEyfLgW68zcRfVs31N2lK3aNl73v+tt/lH+uf18sYfrZbqojc57f739dS+BYs05nGdIwPB6Bne0M99T+S9T7k/3yP/earfuN2xkNHO/xrFAsRhk2l4BYdcO35v9zxlLZyH22S/VxwmrP9ly/N7c7UOgmDzKB+UQZ2wuS1jkMOWxJon1n5q0mmUPoy/ILPP91kRUZBmqokSZZMjjBFmcoEgzrGYnBr6Xy6U5eUbpHATrg8SYEc8HAg+D8QSbuzuIRgP4vT7g+/VjTYKxvux3/jLgZSa935uG6p7aWeCH3wLngWKOZTLF542xiwCOLYueQ7Tq/m1Qo0lTGmRjV4vCgIvAooFL+SSuLDW+qA1uLgKKl2WK1+UTajU9X8+pf1bmBz9KPiHASV96xhTn+RkoDrxHoHgdQHKPhZaa26D4IqDbXpkTSHxcz9P1vEbL2RfZd73dDLQ3y+Aft3dfNDVf1odfFIxpruH9RMKwP5GkYX+KougMFBOUXfa5H7eeT9J154FitYP6VTsA0+qPxlL7+117fO89p2OKz8JkMsXroLje2GFSBP4jq0t9LiUNDVOxPlG1HaJb1fKHvNG/WQReVUhWMaosRxGnKOMUeZrBKXL0Qg++62E2m1mp6IQ4qdIhKULnPeiYSt/H0XyB/niE3atX0B+NEQ1HiIYDY5HdMIRDeUUt0GgcWQeKv/ch092hs8D5FjgPaHDsrpL43C88jvW7aKOdAK4YI/5Nf8DrxSZp2ZU+Q1piLsfaBOvXS69tMCdwcy5wP3cL28U9gM8hOytAqYlbz//g+xWKjETDhzXFLKfVtfUoMsWUtAn4s57GFLt1ndZfSZKY//sAk9xolM+rK+8n+6qcjwN+7QCEzz6TcrQCE/nxdQZZ88QnBYovYgvP65MfxXkJrLP/CATTlmKK1W87UPzJesJ20HQWCK7tH2hfs96n2hrjT7ZkT9bdnmhQzA5mjAxZVZNPcJuaKXTt/3TWPj8oK5TU+czmKJaxLSXRgepfe1NNWxzvOjVjI+aG1/N5eZLWkok0h1faHjg4VYmySMwJLRYLc/bD4dAAMp/H33lvOicyyF6vj5PlyoDv9u4OvCBC5bvGHPdGQ5NWRKOhMccE8aVDUf6HJ4724Huyun5X284C3x8LtBlJjleCYoHQNiBpT2rr45B+og2aea2An3xKeylVbCnfE7gjiKGv4H3oQ8xP+bVOdB0YXcQU1zTBh1/r7JTqLFCs5V2Byxqg1itYj+pRGCj2uQmwWTLm8+y7gX8Gis82IIH7JerAnnXk6poxmn5wxlhy07KCg7gBxQoOzrN9m8FeZ31ZzscBSF7fZpYFiiXtsCCkWeaWffUd2WId2LTZ6TZA13Xt8vIeKp9A8XqfEsDltecFYessZZvJFyjWUj77E/+tP/PjjqKLbHkRu/lR4H39uZ82lrRNuH2cedrwTNP/233jk7DL49rivPtf9vqP24d+ENd1oLjOOYTSIRSmVKHe2Obx7ao0RjdeLbA8nSE9nQPxIwG8HA2dIB2iJik6EwPM6co6qS09RWENaF0PvShCsUqQLWPLDsHME0Wegph1MBgYKKYjunLliv0+n8+xublp96LemD8HkzGOVrH9vru3B3gusryAF/XghD6Gkw1sX9mD1+8BoQ/evMIHHdq6Q/xBdLjuGZ0FPu0WaLOAHL+STyg41uQlINMGOmfv5bVmVqBGwLAtBRBY4c8oCM98kCRXWlWij1AAT3fX1iPy/hasMwNOs4mKv6sOZ1KstUbTEm67DrYqlhPkBmfPELDTM6QBroEjWWUHTEfJ1TQrt1uDZjHFaOQFBvbLDA5BveshTRID+ry25wWWwYcvA9xFTR7kVQk/iM42i8nusmk7uGC5VEbeQytzYqNVfdmGf8vOAr9i6lgum0NaG9Vkz3abimlVG6hcel/gWmBb7b0ewIiUWQdE8u9qVwVLZ/rrdkajFpgSyNGmbm34ZjClzy4Koh43tjtQfDnPp4CrzQB/VJC2fq36xnlPvgxYvmyA8riaXua5l7PYJ3P1Ew2K62iq/leSJ3aYFaJitt9aO5zlOH34EEf7B0hWC1SrFJFT7/rUDlE5CjoOgl++6Ez4Wk6nNjksqBEO6u/4jounbt7EYjpDMlsAWQHfdpM6WKRL+66ANIEwv394eIitrS0Dyvyd7402N7BMaq0iP3Nd3zJPuJ6POM8AP8B4exMb2zsYbG0CvR5Kp945rKjzh71zfjJdvLtLZ4EfrAXWQTE32tW+5hHrKnC1Doj5voGt8tFmuDYQPm/86np+Vyws73smmWiAZS3lqvcoCGjx9/PKIDBLkPpRfuIMQDcgS6BY9xa4sxWuhn2tJ/wCZLjTOEbWEAuUfvEaltMCgSaDhtnOrfOx88XVtrIozBcTFJNBZjlLkhjcpJwXcKPAQLECijYL266zfDnvKza0bee2v2wHIgKG61pi2p2fEVirvm1WX/fTMwTW1/uIPheIFQg/jw1cL+864SGGum0Dtdv6fCB7cS4yqV6TAUmZKL7b0dSB4stZ7rKgWO14Xtuv94/1Pni5kj26+rsByx/lT77bsnxS33uiQbFtqmNWiaKE6dVcKtCIkAuksxmmR4dYHB5hdnyMMs0QEhA32j05ejpUOj++yBDQIdKxUu6QLFb2+2wxN+ZDHfHatWuIlyu7JzfbMRuF77vYnx3ZvfhdMkz8yd2/p6enBpZ5Lz6DTivq95DmmU20/ahnm+qqArbsmDuVndlB3TEzU+xc2UP/ylWgNzibIOSIf9g76CfV0bv7dBb4QVlgHRSva4o15tpMo4COWF1ttBPQ1XfOW66nz8mSmp1sA0/+TX/B7/J9+o2seJTmifYQoBNoa7OXtgfCq/Ohrr/Wy9P2J57j2zMFrHkfsdNik/l3GPomn8gp7QAMgEk2QVBs5EM7A0/gWJ5lAl5jdcsKYRAgcv2aKS5KA8TcoxFRUtEP4bgfXB2TnduMrTaS1WV6xLgLJIvB5d8qvxg4BSz8TPfk70qVpffVbgpGDMA38gu1A++l9/RMgViBcbWX7C9Q0mbB2+BI92wDaoHe88ZDm2nk3CPGXMz3eX3h446rDhR/XEvV1303oPi8J6yD5E8KED+uNo8Dyz/smOOJB8XcfsId0L4Lk0xUZY6KadEO7uP43n0UiyXi6dQ2xdFJZ402bzQaGVBlyiU6aHPonmdglpMUWV4vA4IgxOHJcZ3VgrmEyxLj8dgcKB13nmVIVzGCwMfKSWxSIBimc9c95SiljbPJik612UbHJUhmJrb8oA6lyjUjlFHP7AKjjQlGTz+DaHvX7imHrMHxw95JL+dKuqs7C/zeWuAiUNwGMussnUp89t0m+BYo0pjV53pfAIegWDKuNrClL+J3tNmMml0BJAEvbbyjH/sQ+PUeHRDQ/uw8ACfgSzq3XT+BRLHX/FlnMgiMHCDk9oKg1qtSykaw2GiLtUnZnufVB6EY+KTPdlwE1E2TyiALntSblvm+rdYFHrKGnBcY1mQtACvwbqt4TWo31a3NqrIOqpNY5jZAbLPlyh/L72jTo3ytQHQb/LYDn3VQrPZtg4x1YNoGxu02agdfAs2qRzsIa9eNZZdNOFfwX1vG0c5ocllw1YHiy/mly4Ji4QK1rb7fnufbqwzqx+ulOi/wuSzIvez1l7PM9/fqJxoU1wpirlTWcgmXDPFygcXxCab791GuVvDSHLPDQ8sSQQfBpVBONBsbGwZuqV2bTqcWURMok5mhBpjXBoWLXtTH0ckxSs+BzxRrqMxhs0OO+oN681wco9fvI/FyuH7N6rCD854E3bwXnauW4qRz4wYT2wC4SlBRT1yRrc5xdDI1Fnm8tWUyCz8MgN1d9K5cNamFNt+wa7WZge9vV+vu3lngybDAOiiWfKINUjju26BLrKoYSM82xn5YunAeADLgVNR6Xn2f4EWT4ge0yX6deaINCgWi29IAAdyLUrIJSAtg06ecAe+81ikL/GpzVvuZNROWW7kjHhDRyB+keRb4tcC/+SxDbqDYAB73YjiuMcTcrEwpBX0gCQKSDTWIdpA3+Z6lq1WQICZOLLbKrvq0baL9IgIdZ7Zp5CJthphtdmaHRmPdDmwEQNuM/0WkhACxyqQ2Xb++zRK3WUGB23a5xXQL/LZB9weCJ+rUo8jmINpM+m2+991ututA8eX832VBMYk09lX1Px0Aov6icSTQe14QrAD2vJJehjw7z3fpnpe5z+Us9slc/akCxWtphz9kIX2uND/UEfM4DqcoENDBLROcHh7i5PgQyXIB3wGCEpg9PEQyXWC4MbRNbJQ8mFPm5jom6E9i2wDSG/TNQZP55dJeQmnDaGhOhRkmuBmGjmE8HDWb+WoHajvNUSHj4SDc4Od7xhRzQ8lqvjDNnKK6ebKyTXXjydBSER09PMTidGon5Cld0f7+PuarGK+89hquPnUDPP1p2e8h3NrG9Zs3EI3Hdvpd0Uy8MpSdGGXZOJhb+eJsFZ9M1+vu0lng02mBdVDMjXYCQwJjAjLtCYoBNv82gOnWac0EbASixQbLH9C3tHXEHwDAzcEWvJagRhOeQI2y6AjQqoxtEEa5ghhllUV/i9XURExgawCScg76vOb5rEudleJRfZTSUhky+GyeXqeNdgzqyRIrhRzLlHMzctNlDHw69cl5BNZkivk7ATHvaXIQbir06s1h+qdNcGKt+X57RU7ATQCCf7NOksbxWr7EoBJYSNK2DjR5neygvSe8F317G7zqGW1AzvvyO9KFtzXg6juS6qk99DyRJ9r70gbNrK9WIfU9MeMqh9qZ8gmWwU5lTBKzg1YrFRgI4LSZaJZDNllnxnm96sbvsM4iadqyDqWA03hRmfj8NiO6Pi5EHpkuvWH/+d11Zp7vtQM6eSLVQ+NMz2fZdD9dozK1r2mPjXXbtNtcY0224N9tsKjytgOqx7GvbZu3x3fbvrK9AkSBbpVBASKvo/3kW9QvVM92UCR7tz25guH2WLLx3ewBaK+0tIN8BdrtlZq2n1TAL1JQvrNtl/ZYUP9SfT/ubPPEgWKd+maNZP/lCMoS3ipBfHiKwwf7mC1nqJgovmEhkvkc+WwJfzxAyEMyiBmXienhKHdAFNTSCAfwisqANK85KhPTtRHcunmJkDkzK8c0cYNezzodB78YGjK/nAS4Ue749ASh66Ncxpg+eGiAejAa4jRdYVUVuHJ1F1vjEb7yla9YaqJXX3oZV3Z2TVv49W9+A/cP9vGZH/0sbj7zdM1ek00aDnDtqZsYXblmh39kcFBy8jUZRgXPoHINjMmdX5TC7eN2ru66zgJPogXWQbExxVWtF9VrnS2RLwijevmavqB9rQAQfxIY8F4CWJosBPzaLKQYT04kAgEC3gLLAi76qcmEfxMUs+xt4K16aDISM5VXtfzCAEUzsRpwyAorb2jpISvze5rsDBAxAWaTk9gmOpcMb51eiv7wDNQUmfnQ9kt1EqiQdMGCA9s4VxMRshffVzYF/uTzmfFHIFk2aDNdvMYOYUkSu5bfI2CUrEBtog3W/FsAQKBY2lzdS6Bbz1XGIpaVv9Nn8xli/2R/AUiWj1I9nTincitlZxvoCDhq/wvrwnq0AUkbWAhEKFhQ31SQI7tJiidw2O7TXC1lPc76RpPClPfg6qdSjLKetJvKprIyFWl7k6IAvlZj1T6yvX4KTPNz3Vvtr3HBv3U/loc2VNk1zngfjTPeh/ZqvyewKoCu8ss20vILnItxF5BTn+Y9tRKsvtteIRBAFYh+nD9tZ09hHWlnBX0C9HxPKx/6qf7cDrK0Sq1Va/2kDZW7ms9oB1hqEwUUGmcKFtttrXqpvdV+kqIqqGJ91e9UB/bfdiCvNpCNBK7bAZieozKu+9+2XZ84UGzRTmOBEpk5ZI87lo+OMb1/gPnxaX2FW2crZlr8YhUbqM0DFxVPkXN8+5sMBTeiMOVZvbmtMjBMxx2VDk6DEik3jJCRLSv4RWXglqB4Pp3aoOW/2WJRn85UVhhvTDCPV8Y+723toFissP/ebWxvbuH5F19A6gGHixk4eZZpgq99+Su20e4P/vRPYzIcYTlf4J3vvItvfuttvPLqq3jx5ZcQZykWnock8LGxs429p55BMBobKAaPhO5A8ZOI3bo6f58ssA6KLU9xnfTBXgJE/F1LmJok/cA10MWsDG1QrAmhzSBysuGkKnakvYmL3+WEpclHE4UAG4GAGB/eQxNZWzNaA1Vm43l0cpkxsA0rq7oIsGVlzRAbo8hNvsYa5xao83cCZYLiNpDl5MuggaywNgMaSPZaQLwByD4laGXNqNXMcZ0rvr1kLEBndrUNhnX2BLFLrFObheR3Be7aJ4m2gwABOdaN4Ig+m+UWs8+y0J4EbCwbgUc7iOF7yg3NewkAsCxioAWKaVOBYgExlYV1oGRP/UsyPU34vLeAm8CZghT91D4Y/hQo0iqC+iOfq7Zdl0+ozPwpKYX6XRtkE9TyGQoGxDbTDuyX/EzBl8qhoIL1YN34UgDFZwm8tceMmFC1Aa+hvdXPBWwFRsXAinFeB8UKNFheAUHadDKZnNlWfUkgTM9TG6qOaneWrQ2K2+BR7aVx3V4RUD3Vpz+KKWa/Y33E5vNvsbYCswKbYv7Vnuy//EwAtg2K5XtkO4F41sNWtJtUfe1+wHLYptcm3aP6vQIg2k5yIPkq2Y9lUTu2QbHahONUgYx8UTugVxCkFSOtuGh1Q0SB+sT6NPCpAsUXzXEfoNfPDrM2F4CyypCdzjG9s4/F4SGQl/A4MRW1s2XOiCpOEZDhjXzkbs0Ch5VrmSjowOMyR8H7eq6xxFWSIZ0vUU36KF3HmGJeayC6KHFwcICHDx9iMBph7+qVevNIluP++7cx3tpkqazRr+1ewfTgEO99/S1zQG985jPobYxwFC/4KOSLBb72la/a5r/PvvkZbIwnNlncvXvX2OJnX3geb7z5ptVlySwY1DOPhrj23AsY7e6h5JIQlzTNcB1T/H3CSN1tnzALrIPiZbxCpVxiLVAsNovmOZtY/Gai8R5lTRCr1V7S1ATISUcTxDoLwsmDZeG9BU4EanmtADAnSDFbek8gnayt69RlaTNuYqc1wRhrWtan5pnfbFKvmbSBJ4Hy/SaXsPnjJuUcSQWbAJlvmGkjKSPj6XtNvmLLPlHVgDkMPPO9AksC8/xMrKbKLaY4iur0mAJXYooVFIhJE/NqgD4Mz+zF79HGtA/rTIZToJjATRO7sgapjQQ6xJbZqYNNdgm1GT/TfQUIWA6BYgIIgRjajNcTnPHFshB4KmWaQIbKJg2wwIi+Q8DbPiGV74vpVXn4DDH56nsCn3xfwYgYPAUz6iO8D23DIEH9js9ss7liuK2dGiaftlUQx7q1xwdtIRZcAQfLpt/FQmoVQ+3NawSmFBiuywXaTDEzPYnFFihWe4kVbQM22U9MsX4q8FN/EDDTeFFgx7KpDduAWH1W7doG4Be5UwJ6BXkCpQLFbSaWZdFhOuofksnwJ1+2f6o52luB7lng3tid320DafkOPlP3U8DFa9s2kp9QQEdfpTGgAMhWqppUje12ZD0ZHAqki7XXTwXM7f6hQEYMc7sdnhhQ3NYX83Q667ytN2uJQIZkNcfp3X0s9x/CYR5in1KICmlVa7q4ea1YrdBzPGSegyU1dssE+bLWDXthAH9QH5jh0OnFKU7vH+DB3XvYuH4Fu9eu1BE1l/3KEgcP9vGlL30JTz3zNJ554XnTITO/MBtpsX9kKdRKZsIIA0yiAY7uPcD++3eMWX7tjTewfeMqFmUGsiZOmuL+3Xu4d/euyTLoOLYmG5gtF/j2t7+N3etX8eZnPlNLMoIAp2RVeiGuP/8iNq9eQ8XsF2c9gowQ8zQ3s06nKX7CoFxX3U/KAucxxZYysclTLOctBlPLprbE79csF3W4ur4NvMQeaQLkdzipC/S0lwXFIotJFfhpSwU4EbWBHO8j1sUmYjvbqC5L+5/kCJq4DAQ49WRo4NxSXdb0uDTFxpzxYI6GLTU2rzmFy5baw3qDcQ2S642G+pw2CLxH+yZYNzG12hCmSftM3mGT+6O87woINGkL1Gk5WBOnbZJuTgIkMFB5+X36WE7gtFl7kuffYl/Fiuq+Ygw1ibN+/IzXqY0FhGkvAQq2q+ooMEowIIBE4CgmlPYRgBWLrTK2gaeY4jZ7JuCq/tJmbAUs+Exdp74mQLPOFNNmLBtBsTTYlju66atiF8Xy6SevF8jk5nW+tDSuOvF+YvrbwaKCAQVrKqNWU85WIZpVg4uYYj6X5RCYbLPfLLdYTLGMWqVpg2HdW5+pvG0AqXEjoK2gQ8CS5Vf/0JhSoHKRn1KgrJUPAV/ek58J5AvwCnBrtUU25HNkb9mvXS4FK7K/mGytgMl2WgXR++ugWH6N92sHPGLVFTiwf2lMiMFm4CL/0mZ81eflnzRWWSf5QcN13qM9G08sKLYOZccp2wF2RMRAwY11Bzi+cx/VfIkBnX9egMuA3GWX5Bni2QIJI3LHgzcZwKf+bBEbqzufznDl2lVce+YpA7NMf8bP9m/fxZ133kPR8/H6j3wGm5OJTQzMo/nlL3/ZUrS98Zk3ceXGdRNwJEVuzx25BKmVHdfMDjUIImOc3/vG23h4/4ExxVeeuYlZznPoXQy4K7sC7t65g++8/W3rJC89/4Jt1CMoJgB+9bXXTJKx8n0cxwn8foSrzzyHyZWrcPo80EMavRoU22Y7s0+nKf6kQFJ3nyfLAuug2E60awFLTfxinASejF30a2kA5RMCd2JvxDTyJ0ExJwi+xIBp0hRj3GYZ28wufxdDKWZUk7TKpEmDq1iUfrRX2wSu+R2BNbu/xyxotWyCL06C/Jy+T6xTv2FMWdf58tFhRWSGZTeBcYEKpmurgXZhG4ppH6XCJEgRSyw2VROiZ2nfaraV9hLgbE+itKGWdGUvgWyWX2ywghFeq4CE92svJfMzMXQKblqsAAAgAElEQVSSCLTZe7WBmEuBSrH2AkECIry3gI7anmBAoLgtnxDQFwsq5l9tpfZgfVl+gVWxtOqTbfmMluFlF4GYNiBU/dqAjdcTFJOVFkDje2JcVSeBdd6X35dsg3UhY9tetZBdpSnW2OBPfk/L9JIjCBxpCV3AjM8R+8i+zvfbTLH01hoH7X7Pe6uv6H66B5/PuvLeYjoFxNTeYu9pa7UnbaF6a4VFbdYGxRpr7aB33avKBhq76gMC2O0gTZrvdnAgfbPkHgLzGru0pZ4vEKtr2+0h+7I8AshtIN1ud40BBQWyFe+vZ4n9FqimzRQMamVBBIPGhgJe9kMF+QLFIiEusuWnTz7BZblGImE5L9VzyMJwt3KWw+V5ykWJdDnF4b1bWB2eID+dYXl8iuOHh9i5smsyhqxIcXzwEHffv4WB6+Hp11/FaG/XmOLb73wHt9+/hRdeeAHPvPSC6YpNSjGd4+juA8SnM9w5OsD1Gzfw4osvnu2a/sIXvoDZfI6f+NxPYXN3B8uME2E9Afbg2VIh9cnMGBF5Pvy8wvvf/Bbu3LqNF156ETeffxYx6WuUCAru8Qvwzre+jW+99TaevfkUXnrpJbvX199+y1LBvfLaq7h+8yZiVDjhDnTfw/aNp7Bz4ybc4QAFN8KQRbf/d6D4yYJvXW2/HxY4DxRLgiC2UJMzAa+YC07IPERIoLjNIopd1kTFiUEMjcCjrtFSqSZFTTztSU1LjLyGoEAThsCy7mWb3rL6dDy+p8lITJzkATah+zVDrHRyYqTF0ArAsrySbETDGkhqKZayCpZTGRrIHvdC5VavE6wJ1IvRUnCgsmii5Mqd59UZHGhbvnQIksC8ZA/8TFpgsrFi1QjO2oBKy7gEMgJAsq90w6ybNpMpMBB45nMEJAQkWT4xme2Aie8RwKrdxFQLaGgTHt8XGNS9pSdXO4qJZjuJNWyDckkqVA6x5mKrBSTOYyt1HwE31qcNitW2fMa6fIPPYZkFTrVqIcCv8alAQQxhOxiTzETMooJIATUFjrKFGEb16bY+VXpVgT4FDSzfOijWGFbAobLx+Wp3jRfWS2NX7cfnsy0kiWkHaxo7CuQeB4YFBAVqFagoeNNKh8rCvyVXEEAXSNfYU//n+wLbCl5UPzG8CrDawbbGgvoL6y+wrL7a9pMK5iQ7EquuMa5VIAF72Ud9jvdvBwEKNMUUq54KZNVHzvP/n0pQLKaBOl9TTDRLfwE3vOVMagkgSTE93Mf+nXdRrhKkxzMc3LqNd7/9Dl59/TU8/+qLNlEwPdtbX/06/KzEyz/xY4i2N+HEGQ7u3MPbX/sGnnn+OQPF3BjCCWR1OsP04RGGfoj7x4c4nU3x+quvYWdnx5zz7/zO79jGkpdffw1be7smleAR0Nb4FQXLrumTuckvrOqNJXfeegffeeddXHv6Jp564TmgF9Qp3YrKdql/46tfw+1bt/DGa6/jmZtPYZnE+Obbb2H/4ABPP/csbjx1Ey5ZB26QCTzs3HzK/jlkvTnJnFHnHSj+foCk7p5PlgUuYooFiPlTQFYTCicc0wCjPsmN7Oo6o0J/JPCyrvNrTw6avLXT3NjaZnldE5dArZaEBXgFigXITdLQ5B3mMwTuNMlzMuO9TW5Q5XCZeac5AY+f8fhm2ePsCOdmg5yVq1eza8ZuNXpVpm4TM8v7KhMHNcsCYCrf+rK4JkNjqy0DRi3JEOAlABL44Pssu9hXgWeCYjFoBMV6Bp/J32VfsbMCdQpSaFO2JVnNNjhSnVRGAU8FMW1gorKJqRbzyfILQPA5AmRtdk5tpCVnSTvE+La1ogog2pvftCzOe0tDraCpzZw+4pvKDwQOYoqlKeZ1kruI6W0DVwEXglvJOhQMtNtZdlddaX8FJmKf+SyxwwLJGmtaQRAoFWgWKKZdWRaWQ+NLY1ZyAn2mPqT2ZTmkRZb91F/UlgJ67b9ZbuljeU+xvG1QzGevg2LZRe/zerHcAsXK4KF+IDCrsSvAy/sLxPK70mkL0LYDAz6nLW+QFEaBh+zBZ2jcy//ou5KMiElug3bJhRQoyre076sgkM+UNp3Xyd8pSFAgpbLILlpZUgC6Pjs9EaDYNMVlZZvlHNLHeYHl4bGdWrc6PTDG1UtyHN6+a/KGZ196zkArnXgSL/Glz38R8fEUr33uJzHY2UZYAKcHh/ji57+Aq1ev4pXPvgmHqdkAnB4e2WdXNraxSGN89etfw5XdPbzyyiumV6ae+MHDA7z06it4/qUXDQAv0/r0Om5IYX5OZqwgUGbmC5Z5un+It7/xTUy2NvHUS88j3BjVS6ZJZhKOr3/1q/bdH//sj2I8GuH45AR37t8z8D3e2MD27g6iXh9pMwlt3XwKWzdvdqD4ycJqXW1/QBZYB8Uc05QjiRWTM6bTbmtCjc1UKsgmB297kufvYnYFRjUpirUSK8cJWsuMZ8xpM+EJHOlaTYhiEzVZGQBlsM9gvQEbukbf5TViX5N0ZaCYV/Mextw02R1EVKiclv+4yREsxtOAOrNGcK9Go/kT68yJUBv51llVAUNNzAIRJESYfYL15zPE1AmUGrHQlE+BCsEYgZtYMS0zK0BRmjTpawVWaQ89l8/Ssri+J0Ai1rn9PS0di73XEr2YYgFS1U8gms/gS4yn2sQ2LDbgRWCxvWlPgZUAn+zHPtNmnGmnNgiUTdrDiNe02WP+btKY+dzAnvo3+zb7BN9TeVVvgRlpuRWc6LsCl+r77YwHYhLbgEgyDwV+als+XwBJqwv8TBIPPpflJnPLsrFuYkl5vQIHSSbElAp8iyluP199j8/gs9hGCqLEFLdT0qlv85r26szjQLFAK20gCQ+vZ10kyRAgb0s55KdYNpVLbLrqoOfKHmprBVZ6X35AtlCQrvFueKWxtfqY7Slo7MzvKeDUaoFW0ATe1Z7sSwrytWLD7+t91UugWP1WQWs7yDiPgX9iQLEt6xXMvusCsyUO7t3H9GgfZbZAr3DQK4H5w2P87u/+LvZuXMFzr76AgJq9qsKXv/gFHN59gNd/6g9gcu06hl6I1ckU//Sf/BP0BwO88iNvojca2Ia5g9v3MDs4xNXNHbhRgPdv3zLg+vTTT+PF557HvXv38MUvftHyB7/25huIBn0s0wRRv857eWf/PlZZaszyuD8whvrwzn1865tvIehFuP78M5hc3UU46KNMcpN7PLh/Hztb23jh2efs2OjlaoVVWh8Z7VKk3ovMcWVZgWDYx9b1m9i8cQPOcICSic07pvgHBJe6xzwJFrgIFGt5X+CGzl6TjyYEpWQzqVeL4eV3+TcnNQEcTfD6KeaR13CCFniSzQ1YNpvf+J02UBNg4IQlEMH7WBYIt96YovLyfQEDTbo2ufDQn7Q+pY46amkAe01OXAJhy3vcvOy0Or9mxOmfeU9uRjYWsWzyFFvWnrrcZbORT4BGgFPMUJslpq0oQev1BmfZHBQMiOHVhNgGAGLuNIGKuVL2hHaeYjGPbS2ygJImftXVmHQeX938Ux0ESMXm0QZ6hoCYbKx7ya56rlg0lrktndHKAtttHRS3wRPLJBaWwEJL1FoZUFtfBIpVLvV7lksZAsS482+Ws63/VV8W+y8QJFDMMqrPyj7aKCi9s9pSIK3NSir4VP8QQ6v3rU+tgWKyqzz1VWUSkOV32De00U5BWxscisVvty3LI0mGGGvZic8XwKdt+H3V6+OC4vbYFihW2bTKoMBJ/UHSCPkA/i2Nvsp+ESjWmGlvlhSgbjPutlLTHI2uIEAMPZ+l1QzZV0Gl5BNiitUO7XuwL/FEYZZFQboAsII0PUvBAMuiMd2WTjwZoLiod9KRED6TTzQ9h3mCnazE6uER9u/eR7qaosoXCNLS8gpn8zmo+eXRyC++8TIGwyFcp8K7b38Lt7/9HVx/7WXsPfsctnpDk0l8+Xf/GdIix/Ovvoztq3uIk8RkFQSyu5NN2zDHE+++9fbbyNMMP/LGmxj0+njrrbdweHxkzO9zL75Qn3pX5DiZTnH3cN/SuD311FPYnmygijMD2Yf397mLBZPdbQx2twzopmlWH+9cAqPh0Da5aNnJUilRx1TmyDkRZQU1GXD7EcZXr2H7+g2445HJPiydXKMprnXFfDF8qDt29+os0Fng41tgHRRro10bxMl5a6mXzt2WxcM6nZmyN2iCExMmtkwbUdoATxNHGxRrchNjo0lIzAy/015OFQjk5zXT68L36uVbfZcTVnt5U/Vl2QmKmV7yDOhEIdwmn7L5JL8+hpZZJcwe9NVNVo40TszI3IxX8NRQnTrWHHrCzcV+VGfLUIAgYKpJWBOfgQrb/NQ3sGFSjiaHclsvqvqLNWadOeGK0RXo4fv8p8lcDBWfK7trshVLrkBCTH1NTNTsWHtzoCZu1kWAV0yzmMo28Nf3VZ82cJS0QiyyAiXlPGa9xHjy93Y92QfPA8Usn9hqtZVGg/qx+rYA0npKNoEuSQsE0FiudnAiBl26Z9lLgL/NxqpPC9RJ0tBmatt1VF9RHQSK1+UTZLMVJApA87taeZG8QOPmbOw2p/+1QTG/r/6mttVYUh8WSOVPll02lNzmIvmEWFvZQX1GdZamWIw335eWmN9RH2Q92qBYq1Aaw6yDflfgKRZb/kcBB7/bXsVS2dQmLEMbFKsOfIYyi0hO0Qbvuk5Bp2QTYpUZLCmYV7u2g8R2cMP7qs89kaBYOfMJ9DzqiVcpTu4+wDFTsJUJ4vjEmOKhG1iKs89//vOofBjQ3dndtXzA927fwbe+8nUMrl/Bs6+/gZ3RBMuTKb79jbdwPD3F0y8+jxvPPo2T01M8vHsfV7d2sDPesCwQbJhvfP3ruPXe+3bi3CsvvGgO/cHBAWaLuTHF/eHA9G+rMkfmVuiPRxathtQVLhN4WWFHpJL5LQIPuZ0/7SFLc3hkmxzXpBTWCdLUwLAtpVW1DIOHinCyMlAcBRjs7GHj+nWEmxuoyNR0oPjjI57uys4CH2GBi0CxvqbP+bec+pkDj+pJUXl85cClu+RkJNZPk5UYNoEvgZ71JU4+t82AaaJSGfiTAIiTsJgXglZuEuT3jDlupBECnxY+N1pIMsVMSVnEqZ3wafpd30Oa5/XJbFFgZTe2jZvDmJWjScd0NklVdG0e8rj+jHIKMs8sE/PH0yG3QYOYQQFQ2cvY7DxHGNbsm4C87Ky6C5CKdeJ1BEUCEu2lWk2s0m7yby3xCyzIxmJxFdTQTpqseY0AtOqvNuQ9+ZL8QGBAYEOgvA0g2npLMdQCJgJ3yvNL22lDVpvhlrREGnP1Ez1Hy9XngWLWS31DspL2RjvWh58LIIkVFQBXnaVtVV9Tv1Rd2DZKl0a78W8Bzba2tQ2KeZ2Av5bqFUzouQLF7eBCQWgbaCvjiwJC9UOBYtlW7LjYSrWBNl+uSyhkM5VToNlWTppUeOvgTT5EQQmfIVCssSCCTOCS91IdFBSr3fkdlleB2TpT3AbF7RzT6kvybdK5K3Bt+yiNFwU87BNqA5aRdljXFKt91TbyOwqCWQ9plDU+zwsS24GQ+tlFbvxTJp/gyRl1VuKKQLHhP23yIQNa5lgeHuHg1i0sT08RMf0RdVl5gTE1vUmGd9/6Fpir8Pnnnze2lo3ycP/A2F2yJm/86I/YqXDT5QK3bt3Cwe27ePHmM3jpueftum++9w62n76O7ZvXEDk9lHmFBw8e2LXs9NeuXcPe3p4d2GGOu8hNvuBWzCQRIeyFCPuhMShlnlmKNE4KPK6UaZ3oMy1NkuuYXCNdxegxt3JBhrd2AMyCQaDNz22jIdnglKA5sGOdo80NXHn6aXgbY7NTDYofHZ/KDS/mTM5yZnQ46MwCduxtffStmcxxQagQo8CqTNF3mZM6B/IYA/iW2o8AB3NgNQmxgoMBKvSOZsBogKJM4IV95KVnmyx93szPUblJvfHI8ZAiwCDzkQc8biZHT8ejcYKDhyjlMV8VUp4cY+x+rW/nXz1GhRmQ9nKE9kuJgmmZ7DoXdhRAlgNVAYQ5GH7xqBlk/DwBAuAO+uARCDznKqphkY0sO/Yl4ymPwAwlxuDR4fYtfq3pPVoudxmT2T/ex8u4epGgGPTBjKS84145tcNz4AaI/eHZfQbxHKg8wOvzuMg6W4qlVGweQiGrbaot7S3eq2ef+9ZGp26Ggtla4PGgdXhYocJ99FHiCGMcYw8bWGCLI6wILUCFWyCxnC1z9HjDpMTxcIxe0UfoRKw2eNQEyG6uMmCz7gsoAstnbmf5oMRhuUSeRgiTANtZCkQ8XTLFzMmxMY/Qz4dA5iDe8nDsrVD0CzizwjLRhHmKMK+1jUuO9QFXlEr0/R485h0NXfMFTjBC6eZI8xhez0V/mSMKh7iFFBO3R6rKjrNnfXMvwCzqYbRKMeZEWGTI/QArNlPYwzxLEHnAxAX6lGE5rj170+khpS63yJGFtX6W4NdtgGHuMJVlgcX+0lJRVlsBtvjddIWTeIWRN8KmOzRAfDx2EMYJomkKPxtiEeRYRRmysEJQOghLD8GiQpaQ3U0QDl30+gFSp0Lh+hgGEdyswHK+guP6ltPd/KXvgunb6qAiR7pM0Qt6lsUnozyDWX24lTFJMeJR2WmGPHKQuAVWKDAqPaROab5zg+MwLVFNZ5huku32rM8OnBBxlSLnMc9ZiKG/tP7EfSAIr3H6gW8dfQrPp293UeUbcEvHulUW0R3ECJibfkk/4gFxgWoQoRowrWeBKk+xykqE/YH599BlcJChorSEKwplgbA3wDxZ2ZzkBhFOkWC7AoanMaMUG89FP8DS9dFHAD+rUCxn8EYB0iJGWDpg5lEnHCB3fCziFaJJgMP5Qww3J8iLBTZjIEhHTCeCfBTBz4J6+dUHTkLH/B6TAm4UQJ7UPiQIQrv+NF2g7LvYMndRAcsED8FgoI/+isvePcBJEPcdePMMp84K/niACehPfeRVhVHiIw1WWCDGsHCxSEtshGO4PNY14pkBqaU0DXj/nM8OcJKu7BArBmc9NzK/UPB0xLRCkWdIPGDq5Oj5HqKsQJ97FfuulfW+k2OSlRhVIeZxYnuKOF/GXI3tc4cPMKiA+HQONwzg9iKrml/kKOITYOyjP6XjCfFw4CHKebQ5MHMy7JZ9ICuR9qP6lEjOr1wZWtDfOYjDHKuejxE8BIWDmMu/aYaIBzN6LtKIc0yFCfO+ZvTvtFOBMM3oiHASxijjAttBv3aQfoUZtbecj6oQSVEi6PfYUPD9EnG8BMIRiiTHgNgirQ9xYOarpCqsWwqIW7KrJoCXhEbBMwGoAkOtkNjqCwm85qRHrW6tS3u0CqKVFp72KxAsyY5WOsSaK0ihH9Eqj1YylHGlHQTwewwIFVwKmOs+5yGbTx0oVkTwCBRzeqrgsyNmCU727+Po3i0kizkCnt09W5iz2RyOTXP8/jvv4sG9+7h57TpeffkVc7CUOrzzzjt2XClTnkXbE5yuFrh9+7blJN5yIzy1tWeAfIoMg5tXEO1tYiOaoMrr88H5z3Qz/Z41Etlbi5w1QCogdHwbuJXDyZ2auLjOSsEJKOeJc1xWdVHyqFRGdW6F0OOxIHSahDPNEaHcrEJHysm5ySVas0ZBfXzqaIjdmzcx2tsGwgglT+trQLHjuAbQiTo6UHzOkBEoto8IjGtQzC0vDMdyxAiTFJMgwPLOAwRZgmC0DSyA/WKKB7Mpdt0Q1ydbwNBDvB1gVnnoBxMMMlO8G6LMsYDPo2w9D0v0MUldpCEdY4kJdaEuNyoRaAbwuQrgFjj1S5sACWrZhDPAQK+3Aop+Aq8iWK+QBxGWCOwaZj31S25u4m5TemCWwIch3WJuoH4fQ7sPdfecZHInM0jtcPJfeSBinhJI8YAKB2YPuu3al9agmCEW/z4DrAS/OUHgEDxYnbfaK49gM7U7xNIdGSjmpDtM+H4EeEMQs/I+9nzejDpWDnEzXA2KCcwNFOd1cDANGDqUGFY+vvmPvoZxdYpR8R4mVY7T6Abe6V1BFE6xs3Sxuewjdz0kfoIsWKJKH+LaEY+wHOLru31sZTu49uaPYzayasNPVsAiAbZZBx9eFWDhWFiBqCpx7CyRJwNEcYhJNkcVLjD3Y8zcChuLAYbZGFg5WG26OPTnSHsJorKPQeUhSBKEae03FhUwi0LkhYOB30NgujwPRZnDc0YokCHO5nD7wGhRIQwGuBMSq/dQZmRuc4zKArEf4CCIsBGnGNNueYacQVJRoQr7Fi70fBfjKkNvMUMS+jjNC2w7PUtnST+REoy7sE3IYV6ix7RnZYolT/Y8rYBRD/EG67cyEL0MXPSLPrYxxLDfx70NB735Av2TGGG1iVmUYd5LsfRThIXLuAG9ODR/m+YJgqGLqO/ZM71gYPncmVJzvoxR+j76Hv8GitBB1QvM91VJgizOMIyG6LkhEuaDZ8o4ykLmC0yCHrBcYTEgAOEpbSk2/IHJzYJ+H8zLQ3BSTGcWBBjzleYI/QhTh2B6AKcIMMYSvjOrTzUNb1r/Jih28yMEAYMxB2l+hRiFOK7uv1UCv8rgMhIpXFRxAQyGqHqsI/tzhthOVu0jSxILMKsis8OiTGfM9/oDLJkmj/7dd5F4LnbyCuFsZf6DId3JMMS8cLGRBBjHFZzVEthwERcLDJhFo/Dg+H0UiJAsFhiOAiyyUxSDEv28xN3/54v4G//On8Of+R/+Gpyf+SmMC8+CYA7yvO+gzn1Rj/WU809ZYMSHOw5OkhnSkYMr5jBKYJHiIPLhByOMljzllY2ZY9kr0ZsVNk680QCbXMx1PSzjFDtxD2UYY+al2Mh9LBmU9Ea1sx07OHZJEVQYJCWcjEAssHl5Z2MTxSpBGPSQp6mVM4RnQRGzL6VOgT5PLiTYJRiMHJQhcIQcg6zCwOshNhLJrwkPbpBjBojGX2anC9tYT5vnboAB/XF6imLiYHRcAGUPBzs99PLKAsxjJ8HVvG++96THUxlL82ssc7AozMfOogpp5GGD3jtzsApKO/qcoDhkmka/tNNnI4JidiIrFxBmCdx+gZWfoFjmGIVD84mJ5+AkXSBED4M0BIsYDnrIyhilm2AWz+H3NizwG/sRglyEmotFkdYO1iVucuBQdspVG+KoJqe0wGsbHGuVxBh5EnHNYTdaudK1Yqfb8h/W53GgWCy/wKxkNmK0pS0W2679G1qVsDmokYBpY+F5gLi57uzc47NfqvU1kou+/UP3fp3qqM5PXDOf5LN0hHGxXOD4wT3M9u8hj1emxa2y0jRw48EQbl7i1rvfsZzA3IFq+YUdB8enJ7i/v494vsDVvSsYbG9YXmLbfLFYoZqtLE3baDDE5lPX4G2PEQdAz/WNKTbH0SS+bi+haengTFNFwMu8jVW9S9b16pQz9dIGCd/AeLwsq3U7vV5USyaSxJhi1p0dbjqfIaJjn4zqQ0V4dh8jX0bxlEuEAcY7O3Y6XjgYo3IJGepdxGRAXbdmNT5wIvYPXVv/XhXIktg1D6935pM8WRW5Lft6ZQ7fAF+Bf/obfxtf+Fv/K/7FP/A5XHvzDThhHwd3HyA9PMKX/9nv4MYf+Um88qd+FvfdPq5jgqsnLpLNmmn1kGNIFs/zsUKAcQYkAUFxDXRXdTI9DMiGOrmxXQcocZ3AjJSyA9wnoQJgy5ZkVzXgZeBl02wNRPksfhrwXpau0AUCF/sOcd7KJnNUfaBO82qsxNIvEaGAx0l9SVDsohi4Np7spnXK6zZpXaNhfmbsOj8jQ0IGs1+fo2Ms9In9lhskqRkP14ipowYe10C5zqvdTCwC3jqt0tIZwk6iNKbYGNDEWBpMfdz667+J4YP38Dt/869i6+Aenv3cz2Lnj/4x7G+dYJD6GCURUupE3QSeE+Odz/9DvPM//TaGW3uY/OLP44Wrn8H2z/0cZk/Xo2PMiqUFTkOOIBcDBJjaz5qlz/IUThFazLGsTlE5czhBiawqkZYDePy3dND3HKyqOZJ+bsDBc3y4SWwsFFlKrhmtHN+Y4siPjP2NKCfICkyKHqoqxypbwIsc+HGOwO9j7nvouyEqZrPxSjCTeuYGOHBcDIscA7dEmSdwfaZrZLszQw3QD11EyOCvZlgFPo6SHD435uUVAi9E7jlYBLX8gWzbOHctp/vcKRAlAZx+hCwqMDle2NhIhxHKlHhsgOFwhNORA3+xgHu8QNUbGxiOGYS4Mbycz3ERJLXvJCj2hy78cS0rIeMcli6KqsBBukDme9goPAxTwIkCJMPAgiInbhjq3gBbZYj9KsbSBQYE1GmObb8Pb57gcLOWlw3SCr1oYNl/3H6A46YLu4hxnVEbV4bKFMebAWYc60EfAQFnVcKvpgb+096u9U928aBYIPII2rhItGHAsV8wWKtQZTEqv8KKAJhSkbTChtuHww2K1HH3HGOu3SBAliYIXR8VpSalg0HUw3y2RBCxzbl/pj5Zr1f1EFnajxXSiYO7Xo4p6PuB3aWLqyvfABRB8Wk2oyGwZCztD+DnLvxpjA0GCtkcGIXAfIlv/62/h9/+z/9r/Bv/1a/C+/l/yQDvBmu3JO1OUFv7g4c+11MYKFe4WYZwUxfTxSnyHQfbvN5kixnuhB6CaIwgKbFV+pi7S6yiCpsLD6sqRTAaop8yqC6xWKywlQwABhZOBa8k0i+AIRnXqbH3UwbEAEZZZUwnM42kp3NsjjeQLRMUkx7yJLZ9QYtBfTBWiHolxfqBD8y9+vyCEJWtBDDg6I3GSMrUZEPM2MT5kyuzXFkgq8qAi31xlhVIw0FNLBRLFH0X/dOYOaNwf6OPYVYZ+D9yUlypIrvnYVBis6wwLj0DxalbGbiOPQdjBBhyHNJcAV1u7ek4F2xyr1TqgCh7wVVi9rMcSLwSYzLfixggWz8aIA4d80EnmGNY9rEVh/DiElHoY1qtsBoUOC1WtuJCUDyJ+gbEffoc6o7TWs8fcMEMee3XOVc02v+2fp9SCO2LECAVBhMglQAZcXIAACAASURBVCRH2mpJltoyFpMv+cGZfEtMsbTKkkbwGZKOSFbDv7VvQJ9LxqEySP7R1lI/0aCYB1M4RY54doqju7cRnx7BzTKUGU+Sq3V2ZDvItt6/fQcHBwfG5u7u7tY5hGk9l53Gxbg3QEEGlowE59vKRZCVeHD7rul7eeJcHnpYOoVFWFw2UyMq1pAOiJG/IhgDxpx0uOxAtsyWK+rNKHU6F/oEQnwPYRgZQ1zEMfb39008T1aXne7h0aFls+AR0ldvXjdm2DbamS4vMlDMiJkn823fvIHJzi4Rux3wbOW0ZT4yzB1TfN6g4TI8l+mNqaTDb9JV1eQ6ZRLLZpdnifd/83/Dr//aX8af/DP/Aa7/wh+loLumUecplv/9b+Cv/JW/hJ/78/8hrv3pfwuRN8ZgHiEZweQEvN+Ojt2myD0Gln3YZE3AVbeYxe4m1yiMGyqxxaW1lGwZMG1W0ibIwGk2NygbGftQL7EBp80BNwTPg0aAn3tkTQiUE3Cxj+yzk5I9rlns+0ynjQy7rEzi1xO7X7OydXhleQUeBQ4Crs1PMqrkHHNkLI3l4raXO20wNZ8a2YoFh0WFE2NhK/TsrsK//AqfattB228yzaHBaztcHQkSjAiiYx84doH4BL/1C/8K8MUv4Q//iV/G+D/9C8DOSQ2iub5tO6cToFji4H/+m/h7f+4vIw0i/Ltv/SNkMwfBztW6vHWVbRJLLFAgSIXJXHwOYTJa/ElsHgG3cAI3W2Ir8CwAv8eNsARnsYObJUHwEmVUYsH2YbYCm45hm8sIiEI3QpYWcEPfcpGHnmugaeSx9SrEWYwg8rGyE/FCeCkZG78+qtm3RkOVEWd4cNwckV+iSmIE9H1VADfoI0nIUAKMn9NygSgLMJ2v8GDsYOHXTNHWCjZ5k0xIA6fO0Z4XCBmYF44BCMdzcGVBtqvAqZsjCQKMvRDj/hDZ0IGzTLE8nmI5pFyFiDaD5+ZwKx9OSVa2WSIuUjhDD97YRY/BYRWBWoi8zHAvm5svmxQeNgjsuJw9JBB0ECQZjov6tLBB4uIe5piXOa5mERbgMnwfvWmOhzsh11qwtQTK0K1ztA5C6+NsugoZnp+xfnxsiuPt0E46HTo9DGOuBrD9KcEjIBkjaVxCL0lq1FI5iIOBxY504hsJ2ckExHjH/Qop9doocQUDOMsEOaU4wwBxFcPjgVBZnQe6aDZKjwZjzE6nJj/g6X6u69uG67TgvECAnwBjF6e2bhWZNnuycDCufJReZjKdk9URbjg9HFNiwSNvS99A8YQrBVUMf2OIqkgwIBU5LYC+j2ToWBsaDmYqu6RhTQLg0GyVIaoqbLFiiYfZfIpixycGtxUlSm0O+hEcj0c5l9jkKm2+oFIK4ylseT8ab1pEG3sFjpIFdooIxz5ZTxcbLiUiKcZBiOHpEY42QqSUCcJBP+EphxWqXgTncI7N/gRlkhpbG5Q5Rm4Filzocwh+R4vc9t3Evmv3p3+b0JazEvPsFNHWJnL2uwaAcV5n+QnmgkHP/BLziK9WGeZhD2OfgRxM4uAvKFlwcdB3MUhrKdqxW2DsesgYsISURFUYehHcokLmuSgtsClNBknay3xaWgPjhZm5sFUAutuq72PaBP5MJbv0KmyAbPuizvwyGWEeOMgR4DSbI3RCTJwQWBTgOQ3zYglsRibDow8vixwRZWmWn4DyshqY+pWDkFuXuC+JOIV7ntinmow42kcgUCyZg/TSluigwS7tA1GkGxaQlpbZMmF4NdGorDjaxMq/+dw26KbblVZbq+kC2dLfqyzS4Qswt/MUnzfHfyrlE22m2M5qq0q4RY7F0SH2b72HajW3JYx4tUJF/ZrrIeSOxLLCcr44O3GIDA03jNDpU19E5pedhafQEVzS+OxoAy/E0f6BAc/+5sTkmFzq4/3ouCjPUAP2ONs0qUrI7goUGybgpFoWmM+bc9/z+Oy4S8/n8ZwrGzxX9q5id3ML9959D/fv38eVK1fqw0GKHO/fuV3nQX79VVx/9umakSLbRNaNu40DLglVKDwPo61tbF+7ht5oBJeA2eFybH26EFWRHVP84SFDx0pgXIMxtlcD/pqsJ+wDlunj+BRv/9b/ji/e+Qb+9X//jyO5egVBUWLIJchVARzE+C9+7J/Dm3/op/Gv/i//DWkuYOWj2u1Rfmywks6uPmOXQU2AOHRNEkFQPLApO8cMfQyNpSGSog6NyIeCMN/kFgSpHidtN7EphMysT7q5Abi8nBOdMauVrebanWqcWT+DINcz8Fozrw8NDCYYY8V3gapnyI9EhofE2IVabxjB4XcIUE3Xm9qyIdXNPLDXDqogJDEhcFYzuoaCIyQOF+5q+QRwgtzU9ZHlCK/lEuTwau0yx5gZjO+TDW9IFX6nLmkN7gcsC3WRqyl+/Wd/BsFXv47P/Xt/Fq/8R7+EYrSAx7YpIyQ8HrhIgGSOW7/+6/gHv/JXUW1u4t9+6x8iDSZYLHJscZmS8Qdj2cZe1BvyD1slYnlYwCY+4Irn++UpemmC672+LSff9kvMeHhFWuG5IkB/mcLzmfppgSr0kQQuVhGPTQ7gxTl2K24YK5D1fBwXKXwvQJWkBm7JLJs2r9fDQyc11mVrmprvIvOGXmQyBrJJk8w17bLnFiiXc4zdHorKR+UOkMRkpmFs5WmY4MrChzvLcbzh4mFQmCRrJ3ENGDOInw5qOYW3LLCTujjyYuRBhcAJsDd3kWYpDpAg3eihDw9bQYSATHKS4mh6irTvY1Dm6JcZevSTBCAMx3Jm4YiQkSAYuMbeMugYMnBJeApainm2Mv/WiwIjLMgU8nRQC8hWHKkruAOiewcPnaUBp6uzAPtRZprc/mmG080BIsfHxoqdJzHGOxiOsAgJ9Dws0gWu5gSOvGWKfMg+VKAXDJEQv1JBxeVmjvlh31ZzVlSQLKbwTWoFnPb6YDzGsG4rdeGa3MnFKsixDCtjEMmih3GFKiVhP0CaniAIHdss6IURUiNveFjBAPPpwlhtjhCynGz3KYdP5Nrm8ajv2kFNvt9DOaswqFwbFolbYTWobEXieuLjvpOgiFxEuYPBSYbBeNOkBZQlUK4xgoMRA/IVl9N95KMAMedDFBjbRhQOeAa3FXzua8hLVP0AThJgtlig2vIw5lxCud8yxT5/H4yRIsUGM4EsF8TbqAiGMheD4bbluc78HMfpDBOEmMJHTAYVLpbFEqO+C282w2pMzhfYSXy4aYWFU2I5IiheYnewaWW+t03vlGJSFubXmH2KEkUUFcqqNAkTA70hImzQNywqLKs5XAZWcQqfmWBMXuaY7htFimJATXlph3ORal94JQbhxFw0QbFHUOcXWLgFwqQHxwtx7AC9kDERV6djA8Nc7XErF0ufAJb67noFiJI4WnbA8cWuHrALcR8JddN0iB7IRVtMnlIhVqJHHRmPMU9SVOMxVqGHQRlhcbJAFQUoh9TP57ZyRdA5HPWNcHPLOeKmf3HRr3JCVJRSkpwzeMyzHWpQzECXY7O9aVEAt71RV7/bSZjN0dfK2qENcRZcBPWhOgLFvG/7OHixwNIAt2fi9mZhAWiCbAFqZULRZ9I8G3/R7IGQDOMJyD7xYfkEB67DRPF5htn+Ph689y4CLsmRTZotjSGx5PNs8EY7Y3oVHrfMjWpkWpsIKXI8A8FcYgsipkRLLYemaeqac9QJOglOydyR9SVIKpsE1dbwTp2SxFiWODF2V2lntrd3MD05tn+Wh6/KcO/uXWOKn3n2eaR5iePTKbY2ty27xbd+98u2m/Szn/0sdvZ2sYxXuPPgPr713ru49sxTdiQ0tU+si0PxPDfQURtHzRYjxMEQk709DLe2MJhM4JIxMrTUgeLzIkgDdw0orjeStUCxvpDQUxHIVvjG3/5NvP/aEC//wX+eULSZZAiWYuD2FL/2uT+MZ555Dr/wf/wdIOrB6CMKPXkMOZ10kdPL8mQZA805yLI0LCT1vh6ZuglCzs7cLGe7NT0U3FiEoNbVciNGTp0hmasBUA3rZTYCXo/iR9uhVPOtPR+JUzPQfswoqt70l7oJFohsu11vCRS8DaUVmBpY9asJkEQNEiRTntjx4V45rllrvnr08qTj2L0I600pWX/G5dU4b96qaVWunPIVERRVixq5c4Ke0T6u6UII+um863aoV3NsfUPyDbL4BK1erSl2Kh+ZEyCYHuC//ZM/j4O//3/jp375V/Dj/8mvYgdzYyh544XrYcj1fmpq/7u/gb//H/9FDJ55Gv/yl34L8XALhROB2wCp9lzAt0CFG4oopeBqwSlXYmxS8Y2x5l05sqizHMQ5Jr0xT+zBqsow6zuYlwX2Sh+9RQbbK5kt6lm0H+GozxUcIJglmMwIPHJgHOK+X6Dnj+CkZHymGFSUaLioRkPcjbhZzsfVI2rESwMEyaCHo8hDmRYYJhmScQnXSeHOF6YXjjMHqddDlTrGNnPT261wjhvzAFunFYLBACsvtYUBrlIN2D9KYBZyoxo1wgVGSw8Px1OUAx9hEWF4XCLJCyz6JU62XARFhitOiFEwMjb7wWoOZxBhd5VhSODF3fYetZpcaQtMAsKNVGTZnUFgutBeTMlHYXpQ03KzsbdCrPqEiC56ZCQYqajf97lBs8KCcqTcAR66WOwUSEYDREcpVgOyiT4maQWnYudOjPG1VmPgtZwjH/Zsn0e14sZFo9CB4QDvM6D02WMK9NMSftg3+cQMMcbpEhMGzEWJw76DwnHRL10DYC6lBwSV3HgZZMjLBHkvRMnrswADhxKBU9J09RgJe7ZXN6kcVI6HxWppqT0ZyBJIcNgvywo9z4GXLOGEdfBjNCztYSuEBPUx3CFlADH6RYhDf2Eyjg1KDw5TYLRhZM+cQ7BI0asKhL5Xa6y4AkVpSlSBoqeRETqU2zUb6eb1Zt9kJ0BQ9LCcxqg2XfQdnspaoVzkOKSGd2OMuMqxkSQYzqa1z9oLMM18DIId+LSBs0IanyBk++d9pFmAvm1IPII7cDBzE2p8MOaGu7ltcgCj5XvbIarTFW4MtoBFhqNNrqAkmCQr+AmXc4p6CSRyrTrcHFw5Psb+EKGNOwbvtR/NZjP4DLboQGjLgvKN1KKgeZVhxBWLVS2OQX8H4EY6isaTUyBMgXgBlCPAn2Dh+nDHDtx0hogkhwXwNThPQtc2AnLPEOtbevXeCwPFvJB0MEFvs5nYfDXblL7QmiDhruXaRy65hDNG5ffgzIfACWUyHqZ7DDQLk74UU27yjGqf67OM1LMPkDELjBugsEwzJCPIWFf1PhSdekv804BZpScU7lFGDn7O38UUK12ecm5T5iBQrOwcynrBvkxWuQ10+ex2XmFeS9DLFwFtWzbRzgetDC96lsCvEZnNZlyxz+tz/aeOKWYFa41izXMy8rF8DJQW3LmN6f59uPHSmGKyLklen9pDPWjfp2PizkwCkXrTEJkIguJaY+OaIyILo05gwJmpjprURLwPnTZ77Cpenp3gw4mE32Gqnft379mGCd6HgJcg+f3338dkwoTUwM7WBva2tpEmC3ztK1+1RvzRH/sJhIMhTuYL0+XxhL13vvRVK+vrr7+OmzdvGii+ff8evv3+dzDYnOClN15DfzIyOQUjf7MHTyBiZg5mqWDe0N4AezduYvvaVXOItba4tt15G+3Oi6wuApCfxvfrlqaVGp1hA7yUE9tYVWZyIHihP4mYtzWFR3ZuxI1YnMwz4P/7Ev7Cz/4x/Oyf/kV85s//EtJhD0fwcI16P27sSodAtQJGU4qCsXRC9OMtOOkEuHMEDKb1595V22lfaw0y4PoY+x53hvdwg1z2/nFzrPmMOy2AYAiUyxqYE3CyrwYecJWSgNpR2xr76hhYcdMGPfQS+YAHTewBx1HNXM/uAs4UGHO5tA8MnwKiDHh4D0gWtonQUjL0rxiDAffYtIA4jutnkWkZMDPCHJiyPESWgzrDhDMEhqQ1ljVQcqgdmQO9Yb1Wy9fEx0kvwebmXs3Wk+WmFhjUB9ZL1WcSDk6inMTJMlIbsJjh7/78v4bsH/xj/Nif/VU8/yv/GVWMJkWhvITrNJtkZ1YzHP21v47/65d/DVfffAN/6B//Bh5GGwg4wSy4+Y+Tnodpv4eJ7YSbwlAtg5jJBlZJjrv9EUYWEKWo7p5g5DOioISD0hOuOAHpoE61SElFxL7BextF5WJ2Yxt5UWJ0vEAQ94DTI2Cnj/fzOW7eeAneMW10QKF3vQ2o52IRZhhuDIGDhR1UZJsR9zaBbS5PB8CtfWA34LGc9eR85xC4cq2eKGk9/tgaARu2kxH7t+7hys4e8OC4Bk4Ea3shpm6JPM6xXUyAeyeAz0M3TuvvcwMm6VEGe9SRPB0B9+8Dm9eAE0oNIlRejP2rQ1ydZ8D9k7osZLOv7uCkIgtabzAOBr4FAiZZWlGLnWK8PwMOG4X5s3083KtlEBsPE+CEs3oEzE6BjV4twmc/OuUKTgA84+FogxkZqIMPbXmEICCIH5Kmr9NXbhAg0qaUsDC/cFpvjOIOfgYEeY7plo98c4K0SHE18+tgbHGKciNCsn+KPjfYLhNgyKiGVPEAOZn7oxgDyhIKZgNYArM7wBs3cEQm1Z1gKxnW448rPH1mXAlM0pNx8y5T2aWp5aVfTacYhAGy5QKj1LN80CgTII1rzcLONk6zDOFkE6eHh7hGLfosAU45HnrANssws8wqSJslIuoAXnkO1WIGh5Ods0JCBDnag8djsalvmMfAQQL0uKqzArYHwCF9kYfiuRFcbGK5JNhyLPQNSMrMMmSlizTgnpYK6TvvYjcYAPMV0ONYICFws5aepQ8Bb2HgFe4msPUUc7oB+bGBQEq1mI0JsQscMLDgXpkED6/6iAYT9InPqVfv9+Bzbj44gEtpxsOHwPY2kHMnJwPkEgXT77khPMdDOWM2ixzDXoTk4ADRzgTFwT4820lMKt4BJh7mXoZR2QPe2wfGMVANgMnNeqOtcwo4JzVA7e3VEqrda8CIm/FWwBEDfI6xJqDoh8CwhzSJjWDgCoalHZuTnWeqi5O6jzBtK50xxwiDJq5qLek0E6Cinvi07reTMareAM7JuAbFewPgGnXgU1iKGfpKZj2x7CoLgKB3bxcUEE9LoL93DRmzZlgGkxKOU2CxmtsKs1vUoNgyXNlKRM3OSqYg1tcAaSufuA4E4neUTlLyCW2UM80wVz6avN/KBS3pqZ6ntJE6tVF/E0cJoAtU828dSiNmWOy0dNHnZaH4VIHiGrA0AVQLFHsV82fGeHj7Fk7378NPYxuoNBCZIzvBh4wLMy80RzsSnTLVjy0D0C1SX0Md0XRu+YPtSOY0RW84QBU1umOyBMcnONl/iFGvh90rV+o8nc0JU0dHR5aajY11/fp1A8xsQDb46WxqWMNzHfR7oYnfs3hhJ9kRNL/8+hvY2Nk1hoXa4GS2wPTWPQPTm5ubuHHjhnXEg8NDvHv7ffQmI7zwysvobYxsCa4+PrZmgW0Tokv2ghF2iO2r17B744YtvdaaWbdJyfbhwzuedFBc9656WdQcDFlLt/YxddhBaUWB0FhDzql57YwoBBu5wIMHyP/P/xf/5S//Ev6FP/5v4qd++U/Av/4UVuihmOeIf/s38eA7B3j3YIVVmCOs9jEYZfgjf+oXgdGrwMMA/+Nf/Es4/e3fQDE9An7yZ/Dsy8+Yvvza5hYebkT4/9l77yipyn1r96mcO+dE09DknIPkjJIVQREEiSogQZCgIhlERFQUJIoIoggoSZCcQXJockND51w517ff1dQ+nm+fc8e9f95zdo/BIHRXVVNr9Vrz/b1zPvOlcaPwhoWjkRKATo79uIWHfxym1K8grFYtFELM/nUV79UM5OEhqPt35vWFc5GXKeDcbS4c+4NHVWQo77uJtfiIU1hIf+9NSKgG/jBWzllAVMZ15IcPkJmkJ6XnK/SZ+BE+lZ1f3hyB7uJVSpMjCO3ahyELP+Xh7bv8tXYFz3b9QlKRk5I+3Qnr1onBQ15j1/z5XN7yC1HWALbe7Wnc8yW69hgAvjJ49Jib+/Zz11eO3e9BU+4id+NBnEoZ0R2akjK8N517vARiwhuQ4xaWJhGkeT7RF+e5OASCPSCTTPlKSVioLBb29+uJ/MhZas2eQ+Ins/HLxN1LyF0xdxXWFS9qhxX7uk38Nn4OYamV6H7nADZNGN7CbNTHD/L09COe+eQ0GzuMyz/s4vrJY8jkThq1bkLLbt2hXgNKw024cBAhttcvPyPz3hPccjknL10gSasjRiLBRFO1SzsKy0rZsmYj8j27cJQWEdWhHf1XLkFvMnJ6/TbOfrAEY6gOU7MahPXrxks9B/Lbqo2UXjpEyYnbhBkTUHduycCJozAo/Hz/3lQsl++gSYgh0KE5w2d9hNId4ODXa3hsyyHFqOXR/iN48soJq1GN8GYN0WnDyLh0gwkzpxGoHI7j/lNOHz3OsxQtmvs5JJf7SPJriR/5Ipq66eQXlvLj1KXExSTgjNRzf+MaKfRWp1kHwqIrYZPJuPbkNoPeH8bF3b+Rc/AU0XleXI2r42tdj9dnTOLSup/Y/+lX0sTS1Kw+8R1a037kcFQBMbkW9ggFsnCxUxLAZ/PjDrjYMXsJzkPnsRcV8cqqWUQNaCsh3C58+zP7VmwkND6OulWqEpocTWyfFzi+cSslRy6R/MRGv+2fYWzfGJfBQGjAgNfmkYKEgWP7+Xj4W4SYIghv34wmr/SmfqvW8LiUK8eOSdaCjJxMDMU2YjV6ardtTmS3dviUKuSPCig9fZ5L505Rq1sbEtNq88uazWRdvo5FVs6AIYOp060rVKnE05xi/ty4g/tfbSPc46RBp8b4O9ei/ejRFNmh9EYh21csIUqrpGOf3tLjxLS/XJCIDLoK8pDbgUktQl8OyvLyufXXNaJUaq4cO0xaRBSh0ZHU6dkVT0wE5WI7Xa0l7/g5rq3bSsbJizTs048CrRkjThwnL+LIeEYgOpqwHu0Z+MEHUFKK9fQ5zp06iKVKOi0nTSLKaODaH4fJ+HE38p9PkK2w0WraMI76c6nrCSHcJqPyC41J7t6HYuE9NQkDVUWITS6M8hLHUEm5u5ztyz6FE5fg4lXKovw07v0qZYEwlGotBaf/wJl7F09cGAkte/LqO9OlhUHW9g1kZz3C36w59avW4MT237h38Kx0D206oAd13+iNK9YkeXO1FnFFNuC8dke6R5Yb4NqVv6gWl4Asu5Q2nTpA84b4jMLDrMXl9hDuFSkKPwoxTfSKmmULm1as4PGfpzBmlqBPiUXZvBqvfTyd7cu+peTgaRRP/0LT+AWo14YJc+dxefNXbF88gxirnZAXupLa5SU6DxkJ/lIoKaNk+5+URWk4ffcmKq2O6LIAtRo0IL5La2yVIqSMk9Elo/zBU7Kz7ks0kLM3L5Bihb7tu0KLhqAzgMXB6a27uPjwGnE6Jd6/bvLs8lV09dMJdG1DdWskT+5n0q5vV2r2fgH39Rs8PHiCO8UleE2huMvslP20E4sSEtq0pEbfXjTr1xevTpBs5JK+8XlFK66wIzvRqSt2OILc7aC94e8s9KCgrZioVWSTxEcwLCfZN5+Xx/xdFAd9ymKhEBTYQcxakPn8978HJ8vBxwk9FRTF4nsIkimCvOugxgrCDoKs4/8Vk+L/ThQLVIzXbqcoKwtrQb60JSuEsmTIlsulEbzwZgn7hLA6iKmSBAcXCCPB+Az4JYEs3kxruRm31Y6t3Cy9+XFJiajDTRIjU7zJeY+f8vTeQ0KVWqrXq41Wb5T+XQjWzMxM7j14QEJSIikpKRhMRuk1gieTmAhJaXsRZBATO5+LrMdPpGro1CpVSUipJG1ziEmvYCobvFBcXCyh4VwOBxFRUdLrZOflSuzjyjWqERoZLgVD5PKK/1PFtLhCGEtbHHIlxogICdGmFXxKyXEvTmjhmP23KP7Xafe/imIx+BMzK3EZFosKMa8Uoljyu3q9FF+6x7HF68gtyiFRrkKT8ZCeo1+FEV3JTRPQLCPhTg3+k/f48vWX6DRyJHWmTpPsBns/mETuH7/Rf+5MIvq8iUsbh8bl4myPnmSePU76x/NoOmE0lBRzecnX7D96kuHT3idh4ABpWiTAEQG5B/nV++zctZ9+U6eCxsHd9z/kxtfrqdquJQ32radIH0LUtUL2vTWDYmsB/e+sx2CPwbntDw5MeJe4KW/QYuoMyrWxhAr73cp1PHhvPNdi1Ay9ch1fXAqBgJOsqR9xb8WnRHRuR7Mft2OOjpGEaei9DH5o1pLq5Q6a7tuNo01TdGI1UVDC19Ubkq4Kp2vGMayxcRiF79ddytlPFnDt1z0M2vgZYU0aSO6Ln6p1pRwfo4/shEaJFVvEYtoXkOMSxTbCdyrZef24n3vv9LikYKLYeiyXqwh1WNjfqyeaw2ep+tEcYj6ZjVYcQWFfEd5FQSkQK1SrBeuG9RyavIjIKpVpe/V3LK4AT48fJWvZPKyncglr0IyGH0yQ/LT4nFzcv40zB/bTpm0nGn30Cd76icjUfkpvZXBy6Va693kVXevmuHxlaOxuzq/dwLm9++g7bTyVXuqBz2pjV+fO2HJzeGneHHSDe6Ey6FFmm9nUuDMev4ORP32Ls1kNtKpYaYJVcuh79s5ahUEZRf/ju6WAIHold9es5uKydURWq0qPPZukKa2gn+TevE6NFjVR+3wcmjCDG8fP02b0UJrOmiK8JpjvZHE/4w5VX2zFX5OWc/3YCbrm7iLJ5kO39xKHX51Gwth+1P9kErfvZRD51EVs4+YEko3MrVtT8ka/9eESIjt2B52W2xmXKFYU0qZaDb55cRDGW+W0X/kxmhfbEGIMQfvYzPJufQlxBRj5wzfQqhG5OhVav1ZKzRvFTkaERuLpuoVNQPhDc8oo3bybn9euoffH4zF1boAhPAIscr4aMZHh74zDkFIZIozYTE4MxR4+adKRT84aKQAAIABJREFUdpGpPIxS8Nav6ygIVxLj1YNTXAgDXJ87m+vbfqW0sJzxzy7gi9bj9AR4PH8LOzf9yOydmyEtFO7l8PnLQ6ifmETHNcshPJJrW34ja+0PlD57TMvhA0ls0R692MYvsnBo5wbu3b9Fu74vUWfO+ziUWnRWOfcXruXYd2sZ9eF4eKub2CLErQpDbdWxe+UK+nTvDElJOBxWtHGxEqpMrpLjcTnQK2R4SouRO518+dln9Bs+jLSkZGl66PvrCh9Nn82YqVNJea0vHoOSYquZOHGByrWzcMibTDh5ALO8mAQ13PpwCec37CCyWk36/LgeQiK4PH85tv3HyLp1jnrTplN70XzJWqASE9vHxRyt3o5nai9v3D1AXqqauOs5rOgzhvqp1eiwaiV58ZHoQysmsFoxARSTYzFtDdXhlNvROq3kLV3N8YXLKWkWybjfDoE6XhK/Zya/w+2t66jWsy1tl26QpsgH9+zB/N1XlOfmYHh9CB3btCNMa8BnsbNny3YuXbtK454deeWbeRIlRNqNO3ufI1v30HHsGGiYIO3ieJ/kcH7+N+TcecjL741D1qcVpXoR11MSZvVjCXgwabVQWIJfJbI4Mn56ewqPdvxB37eGUXPhFAm9piiF7/sMxZRxhNZzFhHz5nsg6B15d1jXux3Rzwro/f0P0KwNhMSBwsqtFd9y7bMfeO3UT5AUgq24jM/TOtGhYWtar/yY3BeS8djshN0vYfOSlYyb8R7y9BjM/nL2Dp2B83omr2/+AnntKiBTkb3nDJW6NpQGM+b3l3Ny8yYU7RvQ7cAPyGxh+O9ncePeDeq3qMmRjxbydO9xhq1dBQ1qg8bAtupNsOBj1OEDkBSDX9AoIqIk9rKwWbk9DkkUO/CgE0U8YgP9eZtkUOgGSRJ/9wf/XRQLzREM4QkdJB4frHIWjwmG6CT4gGApP59EB58/OH0WryMRKsRC8DllKyiKg97lIMs4+Jri+wjaPIJfKz73b1Es7BPPRXHB48fYCgvQBrySfUIqwZCSvV6p3EJUJqtlCjQi7ejzU1paSl5BvtS+FJ+YQGhEuHRgip7mkHn3PsnJyaTVqCZB0kWIQXiJzdkFFDzKQmZ1EpkUT0paFQnvJuDoN27foqCokDoN6hMeGSHZF0QI7p9IE4VSmhQLISW2QlQyP3nZOdy/f5/kKlWoVKWqxEwMKBQohQfJ68dqsfDowUNJyIvCEVEZfe/BfUpKS0mvVYP4xEScXoH5FsL4OaZOwtZVCGOvXIbKYCA6IRlDdKQULBSCWohiwUT+L/w2/xNdEf+v/0//yT4hhez+86RYJMmDorgijya2JYWBXWz/2Sm+eJmr327ixp8HGb5wOqEjeuM3hCB3mVg/cjqqi39QZ+Qw6s+aRbGtlPxps8letZq4nu2ov20n+aZwHC4b5v6vYT5xEuUH42kxfLBkO3j2/mK27ztIs759eGHhfDAo8RugCAsx2cXs+P0wvYeOQiWzkPvRAu6u34K2QTot9m7iiWgZ232ToxPnE1cpks7HFqOTxcCZmxxo3Y7D8Uo+fZLFU1WsAHthXLeZhyPforhWPD2OnKQ0IgWd30n+zI958uWXOLs1oev2PeTrIiUGblrpY1ZWT6ddqZL6v28HccMX3szbtznQvS/eoiJeKs+h1GgiXJiFy57wSZNWpFo9DLt/qSLm7/LxXUxTdOFRDDm5B3/tCGSokUnoNQH6lyp6KgpLggk3icUrBK9YzCixaVUYbBYO9+qJ6uhZUj+aQ6gkikV6Xkq1SLuyUjGH3ULBls3smzyPkPh4+l87ANpwyHnMrUXTOP/1Hur3GUbjdUtBKVh1Yvu9iFuLv+DItn2MX/I5/nEvI3eW8tOUGdgu5zNizQYI12FL0mEwl0FOMUfGz2D/uXN8ev0CxBjZkFSVML+M7gvnoRjWH5dMhimvnC21O+CXOXlj//c4mlVHKY9FVWSn+NxWfhoxF5dFzaSyuziKC9Dp1exaPg/vun2EpVWm7dHN5LvUWEos6OwWKtdOg7xCTo+ayt1zV6n51iu0XDyTonIH4XYFJ38/gKJaHBeHfog7N5+egbOo3OXUfOLhcLVePDIqGHXtBNceX6d+ah2sIp0eYeD72nXRWJ2MWrEGTcdOeA0aSuzFHDq7k9dbteXHHq8TftNC42/mEj26LzLB1T10mfXDJxKOkn7fLoRurXlk1GLwCR6zn1C5ElmoErdCxKYUOJ4+JVYjSk+8nP3yS46eOMrMzxZBQhyPLl8mrU3bii1qlwu/IoA9TImx2M+8ph14tVt3dqzfzIy9W8jrURutVU6YT0vm0fNUdpTw7ZujMWpCGfL0Aq4QKLW5WN38NYRp5r0lH0L72pBt4fOWHYlx2ul/6Bd0LZpArpP9PV6mNPMeTd55g2rvTARjJJS5oOAu+6fPIPvcRfrv2EhY2zbINSa4nsUv48bxJOMKU678AfFxEqbP7wrl7vlT1BfPqxU2EwVOlYJih12y8EVoNSis5VI4+sSa1djKy+n0wUSpOdAorBPPSlg0cgIalY7J236AcC0egVkrKUH1j8XbnGGjmfbH75T7S4i3FHFj5nyu7DhIWMvG9N76LWafjBC7jCMDR1B67TzVB79JnRkf4Uky4LOXoS1zc7paD7I0NgbfPkBhrJfoAjULYmuRaEzg1QM7cdStjs6grCjOEAQbi7CUqSRGsjUsgKEwD8eGX7k8/0ue1TDw5p4jEF1JcgVcnjKJh5tXE9m1MV2Wr8USnoRHFWB3mzZ4bt4l/Y136TBjSkWSVdiVssvZN2cpD06cZ/imJZg6NYPSUg4MnEpslfo0XDyX7DArboWHykoDHMlgxzvTKPI5GXNkG4HUOErxEeZWkWOxEBMailrs7AibmcfLkfc/Ie+XP6ndvT31V36ILVSGwaZmS+eXibp6itrzP8E0bhpajRaNrZiFcVG09EGHHZuhey/silD0PjNT6jahdjG89ud3KBpXwVVu4XTiqxJ1pOvWZTx4tTYR5V6WtnyZRcuXIWvdWLqGF8uteDYcZMPUBaS8+woD5szA5faTv+cMSd0bofcHKJ/2BRmbt+DtUI86e9YR5okEi5vTh/fSumUtPuvQm4RsC4OvnIaYCNCo+cYQhTY0jOGXz1XYjEwhlAvOvVwthRL9IgwpQoOi7EUtfp4qwvpBelawKfLvJIlgyE2qdBcZKqVSEsViahu0RASnvn8XxeLzwebKIAtZPD7IQ5Y+/5xAEWz6C4rsoCiWvMzPsXHBQhDxb9LQ83ljX9BTHBTG/+ODdv/VpFigjOTCPuFwkJf5CHtRIVrhwfQJ1q8bv1olEScKcnIpLywmKjScSikpGHV6SRQ/ePBAWtlUq1mD8Nho6SAXPHnGrSvXSE2pRHrdWgIaIAVQzBYL3mIzaocXV2EZ+VYzVWrUlAS10+Pm2s0bFJvLqFWvLmHRkdJEVgRJBB6mYjWlQCkuIiJF7vUL/KsUtMvIyCAqLp6qNWtJk2IhZAUvUe50czfjDgW5eVROTSUttbJ08glR/PTZM1KqVCa5UiXJwuEXoarnHyIM5BOhDWG8F95ptZqYxBRM8TGSIBbC+N+i+L/Wyf8paCcWDUEk2z8RThX2CYkGIZVbVPgbXTKvVFOrdNkhJ4dD0+Zy78pl3pw9HcPgfhKQ3ZVVzOMdq6n+yhBcKTWwlhaSNXEqjp9/QNOhFY13HCBXbUJc1//q0R3XyZNUe/cdao0fC3fuc3XRV2QYZLw0axrGRg2RBVT4lQEJ76TPN3P6ym2qdetGtMNMxqzZnN+wkZQurem4+TvKNQZCC5Tc++FXqjWvD01CsJq9ePaf4sGItzgVr2XS5es44tKlqThr15AzagwZiWoGnL8F+lRJfJbP+4hzq5Zj7lmPV9btxWZMEnQx1LYsllSrRKdCaPLzbujUsSLUVJLN1npNiHWq6Zh7DWdcKlrhT1SXcnjSFJ7tOMiwo39A1RiJU7ouug0+jYbRV49hryLIqSpUYlLsVUooRCGK1RIGLVhuIrKCz0WxTEmJSkWEw8KRnj3RHTtL4kdzMH4yG73wEIvwirh3C/unGG+7ynmy9Xv2T11AdHISA879DopwcJRxb8FEMpYfwdS5Ky32r0PtC6AUPkh3Mfx4iHXj51G3RSea7lqN6841PntlEE1qt6Xbii8h1sgdgwWty0yqxc3T91ewb/d++n8yg5CRfdhTvRkUltP1s8V4hvXHq1QQU+JiY3Ij5Fo/Q/f/QF7TNBSyaKLtSkqPrGfPG/NR+qMYnHtWXIg4tftnDv+xjdr775DWqDFpB1ejCK2Ew+lF7bEhw06ozc+ZwePIv/uEiFe78MIXH1MSUBBtU0hlM+XYKdpzlCoxkZR2TUeZXYj6/F12D5vB01A5U26exa4T1gMDroACu8PFzlp1UTm8DF65Cv3LAygSXmoR1vTnkmj3sb3NAKIflFPti7nwWgd48Iina3Zwb8setG4fA3d8Cx2bcDNUh9GtRWfzEx5QoAjT4FAoJEZwvJh4+j04S3NQWa0c/Wo9t37/k4lL5uOploiqThoBn5wyQdIxiAIMG1G5Dla98RZvT36H/WPnEdKqLnFbZhKujyCiTM7j7YdIbZDG111fQiXTMvrBRTAqKPN4cR6+jt/uJKF9K5Db4OojvhwwlCp2C63++BFV+1YYHGoOt+3Fs5tX6LJoOvHj36VMIcpe5GDLpXDxcu58uwnHa73ouugTbOGhGJ4Vsv+Tudz843feWzALVfcXwRjD/fvFaJU+kquk4vCKkKsClcmEW6BDRfbKakErdv1cbvZ9+BFpqZWoMXYUbqMKhcyLvLyMxxduYpLriWrRCpfCJ1E+lGYzOq+asV178+n5k7hxEGkuoOSjJRzavANN2yZ03rmGIq+P1BIP596aQtahfdQeNYban32BxeggIBOBTwc/hTTCr/Iz+MYRiPHDgZusHjGBlpOHU2/8dKx6IxqDCpeigsCkERg0qwenScljWQnVdSqeLPyK67M/x94slUE/78eelCTIYWROnELmquVUGdSJJt9+j8UYI7UIXurSDevpSzSY9CFVJ46A8ABZOhcpTg3Zc9dwfflmlF3r0GXNQorvXGd313H0mDyD+MlvkxOjwEwZaQEF6lslnH9vDtevXGXU+uXQuTkeQ0XbqMXrI0SpQVduRWkSx87FnnemU/LzEVq82ptqSyZhjzWiL3KztdtrJF0+TdXlS7GPmEhoqJqo3CLW1K1EnWI7rfb/SmGrF/CHRBNrMWM5cxpVQSnalrWla8CTO3e58sIEbG4nA35ahmJgWwJHrnJo1BzabvgIU70GeAyhEhM87JmVq5t/IeWV7uiqpuHzyTGaZXj1DmnAd2fWp1z+/DNSB/cm9cevSfBGQolD8nXjfMrud6djPXSR1/fvgtrpUhB1e9W6FPkcvH3rMoRocOtDKPcr0cg1aH0yZF7BJ/dhdtuknXKZt8L+IO02BwL/ybLw90mx+JzYXQ9OZf/OCBaf+7vlIjgplnbLPRX9DEFPcHDSK0Rt8DWDfubg70FPcVCgB8WveM1g6E+yx4rvSZRhSdXv6v8U3vsvBn//c8o7/ktRLFYXgj7hdEoIM2GfMIhJqdeD0+1AZdBg0ul5/OARmXfuERMZRa3qNSS/rxDLN2/elCwKNWrUIDYlURKypbkF3L1xi1CTifS6tSXkiWhSys3Lw1NqISk0EnexmSu3MoivVImklBS0eh3XM26RnZND1do1SUhJktrtJHuGhPkUNgpRQSt53iV2q6j3zH32VBLmGoORGvXqodTqpIujkLR+m5PM+w+kGun0KlWpklpZ2i54+PAhT549JTo2RpoUh0WEo9KKStgKz3WFeb1CFAcEnUKhkCbFYUnxFaByAe0Widl/2yf+RRn/C5Lt79N06UfpeYOFCHaJ91suKnT90qRHgMh82KVJa9j5m6zsN5IujVtSc9sXeNQSnAxs2dgelLBm7wV6d+lM4NuveLZ5LYYX29B0zU584SGYtXCkbx9sRw7iiE5GHReG2+6gdbW61Jn1Lt761clES7KAorkF8Ad4lMPt0lIiWzYhttzC9XlzOfb9BpLat6D/2u9AFwp2IS6BJ/c5cvEPjPEpNHMEuDPoZc6EKxlx9xHok/HrwbZqFTnj3+Go4P03aUGuIV2qMU64fo7woif4BrfipWXbwSAsDsJX8pQlNVNomwuZtVvwICIKu8JFZUc+ytsZxNmVvJh/D294NEqXwErkw8XL/DJ8Av74BAaunA/J0WxK7opZDuNvnMKaoq9o8BNgYL8at7qiulqQ3QIaP1YJDidCcx5kIlAiU5KPilhnOYd79EZ17BwpH88ifM4siWMs2uj+ozr6uSjesoE9U+YRl16FASd/BXkUOCzc/GgsT1adIaxfX6pt/0L6eZQLoYkFxblHbGg7CIUilKF5Vzi1eA63162nasuOdFz0KaRGc10vLB12KpeVo1j0E1s/W0NYpxa03fEZuxt1w51VTNv3J5M8420sXg/mY+c51XcUulA1g3/+lvwO9VEoYlA/LUF2ahsnR6+kzOrjteKH3Ni/B2deFngLyf5gJZXrNqH6sQ34dQn4RbrcY8PpKiDGI+fMG+PJPHGZau8OocFnMyhGLXlDBZ/YZStCE6LHkvmAi6dOUT2gITE8jm/fnkiWERZeO0OZ8MlrTZQUW4nwKdlXux4ym4tuyz4nYsQQ8gngVrqQK4pIfJDDvr6jCb2dT9qyj1AM68aJH7fwckx1dr77AcpSG712rIJuLbmmU6P36tDafMSInYAwsasl9mCUhLjEVMmKWetCXlaG6W4xvwyZgDIqnL7fLcRdPV5qnnvi8yBXhwpnKRF5Lub378/sH77hUOfRWFQB6m6fR1L9BpTdyCIqsxxVtQQWt+2A7B8Ng9Mf3pBEseAgqyxil8LDmaN/klOYw8tN2rCizyAal5tpeXAb9laNCfFq2N2oI978PFoumox+5FvYdWGEBUDvNmNb9gW35nzK0dRopl85h91oRG234LxwjhVjx9CwRjovfjIPqtTh5u1sYpOjiIiOkHYGbV4/SmHDkxjBflTl5RX1vv8oovyoQWMmjRlL+KiRkBCOQ+nDai8lSq5H5lFJQUiHqMgWHO0yK0a5jgk9Xuaz04ewuOxEWIrwzv2cX79bR+yL3Wiy/UscehNRhTaOvzQE/d1bGPr3p9Y3KylSWgURjBCXjR/jW+EtLSapUU3uaBzoM8t4890JMKwTRFbF5ZIhN6mk6b4IUGmcAu0lx6xykquykYSLks83cWHKQmRNq9H/tz/JDo2scCC8/QEF33xGwmudqfXlJhzqcJRqJdfbtsN8/hKVps8ibepoAlEK7uGhungjVu/jwth5nI/0Mv7WMT57ewQNjz8mZcgIqiz9mNtqMxpRLiLAlM/MnBw3i0fnr9Jo4EvUnTtNIpg8kwkFIWKCagxWm9TprDBb2TtxNtadJ6jfrys1Vswgz+glzmFgc5v+pGWcJ3r+YnTTpkvX2aSicr6umUiLIhv19u6ipFtP7G4VlUVYuDwPwdy7eeIU9x8/oMMLbdnTdRxmDbz2y+eENauN6/OdnPpwOS2ubkJRrQ5KTQx2QdAQpA2zA8INeFSiDCeARlBWBJ3C7+LEwmU8XvkN+tb1aLPvF2LLRDBPYC8dyMIcuE+cZes7M/BVSmPQokXoo2PYWD2dMqWP925fAa0CS0gEHpkompZJJSpywchW+HB47Si1WoluI93hhKf9OdosOP0NiuJ/kiHEsE2EHJ9PiIVADQrgvxd+BKfCkg/4eYtgRS9DhagWdC3x9+DzCkEbtHAECz2CKLa/F36IzwX5xH8vFwkyjf+rgN0/h4Z/Gx///77RTpzSwTpZkRiWyCcBwaEQQTs3hVnPKM8vqkjeu0VznBtVqBJdQE55XiEPbt+RqgYbNGoopYxF5Oz+3XvkZD2lRpV0YhOT0OoNFBcWSRNaYVmoVq0aEbHRkrE8KycbEaYTdgnx5uc/eiaJlbSqValcJU0St7dv3yY+KZEatWqi1emkEJ1KW9GHLioqzWYzYSEmQg1GieXp83ikxwjuY/U6tYiOiZOQcOLEKCkqlnzKItEpeZQNBiyC4SieU1URIBSrLKn1TrgtlQrpRPN6/BXTYLmYZ8oIqFRExscTmZggJcgrsGwVFop/2yf+8ztQEUT8j7Y/wZYWPzjB7Rq/2IUQ3ikRwPMHcKoE79mHRgoKu/GHBriNizqlHr5KaEEtp5+O+WeQItMPsni0bgM5YZVoOW0OHhFwnjKTZ19/TkivVjRd/wt5ihB0oQpudOmH4/gxqkwcQ9qHY8Bh59TyDWTffkzjUa9Cn/ak+DSohU/WH+Dq4ZMk1K9JiPCOl5Zxfd6XnPpqHdVfak2nzZ9LARjul5P985/sv3iG7mvnEhWTivbEZe60a8kxk4+xz56QHZJIiAtUG37k8rhh3K4WxsgL1zEb4tEFIH/6bDI+X4CpTztafLsdT1SMVESlLXvG2ppVaVDqpsmhU3heaIlKwF+zs1nbrgthWQW8/PQS/tgYSlVGCXOWKhLc2WVce388p25dkspm5Gce8ETjZ9rNMxCvB7vwAWtBr6FEwk4oiRAkCJWoLVZQipzQ56UiIltuxU6EzcbhXsMpO3WDWnPepsrMsag9GjwqA1bhLXSKwb0PpbMU/+q17JoxH0WVFF68eQClJUyCkGfOnMDl7w4R0bcrrXZ8KS1iZXIfbnsJ2vtFrGk3gMrhiXQ5tY2nX6zg3DffoenQgt6rvoXwMAq1CswyL8mWALbFW9nz1TeEt6/FCzvnYnxg5ezmvWSev0WGysbQ0UOpGRvLlg5CaCsYtON77E3TcWpCCbF5kJ/awY6Bc4gIJNBp51qOPvyLDoP78PCHtZyY9Rlx9erSbf9mnLp4PGIIL3jICW7Uznx+eHc88m0XaDp6JOkLZ1EWEHW2XkIFAur+Ax6fvMzGX3Yy+rtFJBjDId/GphY9eRqqYHbGBQq1bjSmaPLKzcQaw9gZHSORNV7duAVd254UGtUUGMXOayGNcgv4qc3LVHroIH3GGI7HqwivVZUOCZVZ17kn0TkF9Nq9Dl+HdhQponGJJL4TEhwu7JEu1CKbYdVK1AOnykOZy0pMQIH8QS7Pdv3Jwe07SG1Yk46fzIBQcR3TYAkJlxZf8dlmFgwdyqxfviZr50G2z1nO2C4DMC4cz4MHN0mMTUL3D0DznKadMDlgStYlCJWJnhCcey6x56ed9B42BEPr+lKD4fTmbeiSlU/nXzdC20b4tAp21u2Gr6CQWp+Mo+6YydjlIVIhjtlThG3bZs68N5myrp15a9PPEqrLr5MjL8pl+auvkGixMWDeDAJ163DqZiZNWzXHaDTic4raczVumQKLSHyoAxL6T282g9XPly3a0aNJc6quWow/Lpxcl40QtQmTaAspsnPyyGGa9e9KGTYp52uweZn6+igW7DpIid5MdGEO5UvWcGTlGqp26U3DX1dTatQQnlvImWETKD+0m/R3J5P0+RJp10nntiP7BwJyTloDQnx+Jp8+WTGNzMzmuxlzaF6vKfXGvI430YQlNkI6BgJHqReQBpmPMrWD4kApVb1Qsmwjp2YvQ1U7kR77/6AsKVnKApSNHkvxd2uxjuxAtyVbCahjpDzzpc4dyTp3gkqLPqLRiLdBIzBoASyKfNxb9nP9zU940KE+o35az8/vTYAfd9N+8myiZ8/kUbigK1tIQo2uqIiDb8/j8u5DdJo9nqYT3pZwc3lSCYePiIACmSjDCJGBzc4f42dQtP1PWgzqRZUVM8lVCc5zCD92Hoz+4QXqzllK0ruTpOuc3lPM3BrJdMxxUf/Pg5S3aEeSoLAEnvH0r5P8uWkPbSa8TlqjutJO76qUTjjkXt78+QsiW9bH/dVuLsz8kpTPx5EyZhilGgPhghgjtqNtkHf9JsroUKJqVAax6yjuN/g5vuILrq9YRrWu7en24wZwRkksdGG/yDflEmYvQZNv4/TbSzh9N4vYqmkoT/1BWYiad66eB5OWvIACpTFaApcYRYOTaM2UeN3uChJLQFA/BLKtQhSLD6E1guG7v090hTVVaBCxyy4GdcHHiK8R2khoFjG1FX8Olm6I+1RQOAc9xUIUCyEcFM9Be0YwgPd33rEQx+L5gvaMYMFIEOkWrHkOBu7+VwTtKsagFYolKOwCAoEllRp4Kc7Ok5K6PoGBEe1LIoBjUKAXW3/FZTy4lSH5ioW9wRhewWzMepRJ1sNMEmJiSa5UWWL7Cqxa5qNHlJeWkZ6eLuHQxHaBsCwUlpUQGR2N3mjAVWom6+Fj6YDWqlVL+vYeZmZKPmXxuORKKf/k7FkdNh5mZ0kCJjkxiYiwMGlSbbdYpSCd1WEnIiqSyNgYKaAnDrR4fXFSitYm6QLq80knX9CsLk6CfyY+fS7pJBQfoghEJrzUgvknU6IQ7X0J8RhjoirQP89ToP9Gsv2rhSKIwA1+Jui6lgKawQ/x/j2fyMsVAfyimEJ4rATySu4hR+MhIaOMTe1fpl54DA3Pr4OCfH6bOgdb1l0G/7ALqtaVtn/vzXifZ2tWEdqjKZ2+24YjIlHiyGf0fZmCPftoMuk9kj58S5ogCG/d1mZDUIeF0GPLUvTplUAjgL4Bdq79nn7j3qxoW3O6eTzjS658/T2G3k3oummxhMLKn/09v36/nXEH9+CvEYZfEYLy1CX+at+M67F6Rty+Tk5EGrE24PstnHtnFNer6Rl34SpWQ5LUGfL0gxk8WLIYTa+WdPt+FxZDjIQZNFqyWFGtCk2K5LQ6fhhL6+YYxI5Ibglf1qhPqsNDr2cX8YWaKFGGolCpiSh34d60ja8XTqHX2GFUfXMEv1TrQnGoljFnfqMkPYIwnwq5qH5Ci03rw6nUSnzNUH9A4nELUSyIXMLf7ZXYwlYMZjEFG0nJ+TvU+WAE6bNEOlyPWWugHA2aTGtuAAAgAElEQVTRwtIvdxPiMeP8di07Zy/AlRTDgIwjmHyxiMq5ax9P4sL6/cR06ciL27/E5nKj12mRu60ozt1n3oChTJk5E/3ovviOHGHtuPdIrVmPbp8tkfBoRfGRyMwuIssh94ttrFqznI9++hpHxzQUARMG0aLm0+Gy5qCJNEJ5GZ/XbItJo2PklrXYW9fGLNcThxbH3vXsGr0EmcOEYuyrvDC0D/GVY7j33RoufPododWr0uvwL2R7VGiVEZgsPlyqfEwKM1vefgfDb9eoO2wYlT6chCcmHrmoay4v487Xa9n3w04mr/wC2lSBMhs8K2NLm37kh6uYfOYQtkilVNXsETdUV4C91dNxllvpu+pbwjoNxCzERqgPr8JMrbwCdrV/FePdHCzN6hE7dhA1e/cg3Obl07qNqGZ20GfvRmjdmlJ5NBa1HrXLT5zLTXm4RQoGGz16AiqFZCsQtbWu/AJKMu6TWqMOpcdOsXLFcl4ZPJBagwaAxohdp0eY1HSFHj4bMYT39nyNoszOqheH06ZAS92dX3Hx8TXqdWqDJquMdV0GSPaPoU+OS3S63MMX2fPuQrq9+RopQwdImDPKrSzp8hK1Hjyi14Efsbeug0Mt46+6/XA/yKTpp+8TPeItLPpI1C4ZKpWDktVr+OuD2bT8aT0R7V8k4NNXIBpdZRSfP8m610bS640h1Orbn2y3n7gmdZEJPrJYwMg1+NQaqSjCI/eh9DkJFSjFZwWcmDmP24eOMXbLN9CsnlQaYTBFEMi3cWrPYaJTEklsXgun2oPK5SDMo2R879dZdvws2fI8Eu0lFCz4hnMrtpHYuQOtfl3DXY+F6gEFB14bg+/wnySMHkXq8iXS+x4qqsQtXj6t2RwCPt6/cEz0wYNcB+fvsqrvWNKH9qLL0pmUGMTIQI/KE8BgE/0XTrzhcvKceVT1KylZvoljcz/HWzuWgQcPUxQZi0fpJ+uN4Vi3/kj50A70//xnLMpIXCofZ7t0xHH9L2pMnUy9Ke9TYnMRajTgkRdgWf8rt8Ytp8aPy4jr2QHb3oMce2MM1V8cSNVVX3MvxoZOpUBnNRPllHFqwkIunzjDkB1fE9GosVRo5VWppUSIaMHTWKwVzHi7k+3jJuM4cJGa3drQ7JtPyNa4SHQY2dp5EEl/nab24k/Rvj0RhV6JpvAJ3zSvR+MsK9X3/IbyxRcxZAdwXdrNugWf0K1db6rMGoE0QbC5+LZSF/yyAKO2r0DVojqcuMvFycs4ZrIwYft6/CnJqG0ioBYCARUHf97BC316oIs04XTb0Yl7itvL8SXLePrdOlJaNaXtz9+LZS0BvxKVPIDZn0WIKLr5/Qhbpq+g9bDhpA97nR1Nm5Cv8PK28BRHmbCpdThVBsmSpvPLpFZAjUYmWVdkSoWEZPtnY91zf68QvX/3GEttuM/DdUEiRNBTLH4Xg7ugRhHiVXwELQ1Bj3CQRfz3Qo7/W4z//TXF1wdtFEFbRfB5JZSu8O895xoH0W7Bx/+PR7L9P4rif6xqzflFFGfn4CyzSAJFpvCi0MkwiNpZi53MW3ckH3H1WjWJTU6Uah6Fp/fR3fvSzahGnbpSKM3rcvPk8WMeP8qsELfJydL0Nr+4SArvxcTFodZrMcnV3LmZwePHjyVkWqXKqdJ2wP2HD6RJbXR0tFTSIR0whYxHz7IkgZsUl4DJYMBpd0grreBJJG4KospUo6tYbQkectBYHhTA0rpAskdUbF0Efxc9bMGVlCEkFKWqoq7Ur1CjCw+TJsW6yDApgCcqNwVv+d+i+P+bKA6GEMTCzC4CkI8eUSMmFqVRh9kow2D3oBAiVe6DY3f5uPNLTJw5Ff37fbh36CQnJyxCGWpjzKm/QBYBoXruLviY00vnEtOzBS9t3InFa8RkMvJbx/aobt6l5qA3SZ07jkCEyHjL+SWyC4EyOz1Wf4JxSA/JO19064EU6ExoUBOPTgxRvTyeuIzLX25A1qsx/X76UrIWbI5qj0Kt47U9v0CtGNCGwNVbXO3QiT/V5Ux9eAdzRBVCnEpcq1dzfPoEHtUIZezJS6BPktLpD+fP5fLSBai7N6H/dzvxhSSKDgRk1icsqVuNWrkeuuzfj7JDe/wBD+oCOxtrNiC03Ey/vMsQHYlfHoY934wxr5SfRo3BIs9l5MZVEBrNb1VeogA3I++e4lmyQdxyiRDJdptO2u626+QUIidBAgtViOIwIYqlxbIooy1HVWDmz54jKLt0j2Yzx5Ly4ThQaClXabCiJlSC+LsI9VkoX7ORTZNnkNCyMS8e/xWfRYtRruLsnPGc/nYPtXq+SM9NK/EL7qnPjcYfwLrtEGs3bWDQrEkoG1YjSiZjZrsuRD12MPnHjdCuEU9UDkyZ5UTok/nrw0Xc8BcxfPFMrOFKCgN+6UaY6NXiCpFJGFZ5USFftOyFvaScGb//TH5aNCHxabiePEN36jc2jJ1LaGRV+u3djLZ2MhTkkLnpB36duZCaTZvRc88mymKSKCpxkyQPRx4oQB2wsXfMOPy/XyN5cH8aLP8IS3gMHqeZiH9UKc+u0VgS7vNuXAaTFRwusPjY2rYPT5Uepp38AxLCpCR7XlYuccZIlsXEEBtuZOAXX6N54SX8Bg2FBi9mRSHpJS62Nu1BUqGXau8OxTioB57kZMIKzXzTsw8JJRb6/PwN3iaNMCuisCh0qN1+4r0+igyl0mRdo4skVm0kUG5BZrfz+y/b6Td8KCgEftDG5Z2/8cXcRSyaMYsEgcVLTgarVfDMmNO/BxNObSKQW4ziyC3OjVnK2Vg5E3atR1+rEron5ayr01IS0SPMGVKxwfcDxxJ5tYAmI14hdszgitIZT4CZNRvQOaDkhR3foOjbQaJcn67aAc3DJzReMAnDqOGUmSLROuQYcXF3/iJK9+ynxamduPQxaNQhOOweZEoL5D7m9PQFZJy7RvfBQ6n69liI0xHQa/DbXMhFTa9SIw0LRba33JxPol5fsbO0+w92f/UNMp2C9+bNgdYtJYLDvWOnWLz8c77b+gOYNCik8ocAZBdx/cgZao4cR7G2mDiXhXuzPuXiql8wNqxPh60r8aUmo8x6wtkpH2P/809SR75FzU8XU4KFeIE/LPXyddWmlLsszLx/HmeUF62osM/2s7ZaN4rqJDDt102Ux0eg0RhRiwpuwWXWqyiw5qKKUhP+OAfrLwf5c94X5FbSM+7gYdwxiTjkPp6Nn0j+ho1ohveg9dxvcYRHUgYc6NgKz+mzdJs8nUofz+Cpx0m0PgStq4hbC7/G9v0Rmh3ZCMLmePM+f/QdhEcTzUs7dmKpp8fsNBPp8qE1w+5hk1CFGGm/eSGYwvH5ZZhcSkoUXnRqBTox5BClGFYbBz5ZwpMt+2jwYkear/wYi06OyS5jdcPutLp3lRqLliKfPgWbTE7I0zssq1STNgFodmgvuXXqkmBKYl3H1rhv3GbcxA/gvUFiMiHhUPfVeZnsrMeM+v5zGNQOchxsaNaTskQjSY0b8MqMGRAiQnNOju/dx4WnmUxY8KFUUS0W/wa3SyJtXFm1loz5y0lt1ZxWu77HborGToAQtw+1KII5e57NE6ehlRl4Zdv3EGbgm+RkdBFxvHnhlERpwWTCJo6j8F0L+JXbI+G+7X6XNNgTSDahJ4LDtaCPVyJ1iXp0pfKfPmLxNcFijb/bKMSEOPi1QtsERWnQMhEU3cEQXtAaERS7f9c7QQtHUOgGSRjia4PeZXEHD3qKg9+H9H957o3+Hx+0++9EsZgWi6pJV5mFwuwcLPlFFVxilR+VVoZOTEtdXh5n3CP76TNS06uQll5VwqWVFZdw/85dFB4/dZs0QWMySQc19+kzHt5/QGpqqkR9MFst5BTkS7YLgVxTCNi1109RboHk8RUHJLVKmiSC1RqNhE0LemAk07pOI02AxUmjVWukJKaYNoo+cHHyCNSaSBdLaNznKzFR/iFOHnEyiOcKHmDx5+CJF6xdVCrlFbXWgiUeFSOJM6fPg1ehIiQmhoiEOFRGPX6R8Bbfj1Q6/a9Fz//bOcX/3aRYVHmL90Y6VhJFRM5fFy+iLCwiLT0Nf9VYwoQHzAflt+/w5+LVhGn0dPpwIuW1Q3CczeDE0JkUWjPoNmoixrptMEZHcOGLReQf/R1943TajJxORI9Bkg3j9OABZJ45RaMJ06g1Yyxin/bc/Vv8MXA6davXpP/SGRVbXmYHfx08SpPxw6QiEa/Mjz/g4Ob0L7n79VYiujSk25rF0oXw2dB5HD12inavv4KpdQP8VdLIOXeepws/5m68goHLv8DQuBth6gh8P25m65TR5KaH8v6BM2CsLHnb7s2dw4U1K1G3r8/Ab7aDqbJkJ8F6n4XN6lKjzE//X/dA+xcI6OXIMrJZ3awN0X4//a/skRL4qKMg28rOmXMou3mF4RvnQPUqUmHA3vS+WBQw6PxenjUKweRXEWpRsXPELEJqp9Px3TcpjNEjuBTCXyxqYiX7hLTbJ4pArPAwj7MjplN4IYPqw/tT/aPxEj3CKd6v8DC0xaKxTExyisj6bCVHvlyDJi2JgYe2oTCmSiLr4cx3yfj5DCHptWm7aDa0alABw88r4ffZiwltXZ+G772BQ65C9LKVX7jK1RnfYjepGLjsY0pSTETk++HGE47s3EP1EX0x1EqVbpQenRqt24+pPIBHdK14rKjy85jfvAcxej1jP18KrRsQUIUgEyzq7av54aOVlPk1vPvXIQIxBskyVrD0a/76YhP6Skm0P/gjJMRTJkKJThV6ZxFqgaYbN57yg1ep9dYQai2YSqZWSYRKQ6RPwdGh4zl3+ChNenUkumczKkVEUnI9gwNLVpMnczJ9zZd4qqcQnpRWUShQVM66lvWk69Griz4jon0fqYDAalTgMzoIffiULS8NxZhjod3HkwgbNRh0IVBiZWHTVsRbXQza/BW6Dm0wB0w4ZFpUHj8Rfi9mnRWLKE3URxApikFySjm5ej1tXhsISeEVBS+i7CGnkGk9X6ahKZ6uH04jssMLUjMdj/P5YNhAPji/HZNXjuKBhVMDpmBvXYuuK+fhV3qQZ9xjU4d+JCuNdDy1SUrp3/huG8cWrCa+UV26jxiCUa3F5vGwc/nXpN+4Q/KsDyjv0ZCo1rW52moQRRcuEvPmi7SeOx9taDKUBODqFU5s/IYWPdvifetlyv16TE49WrsLpTEAZblYtv7GigXLGDJpMpUnjJXaIb0qBTKXX5rQBWQq3PKAFOgWex4KlxOjaIHMK+LXj+ZjPnqU8BI7BnQUymU4Glal47SxpLZuLlW/X130BQazncjKcSiqVCb0xd64NaWo/U4ez1zCpU17SHihJS3XfYojXIvO4WbvG2OxnzpF2qBBNP58OYSoKop2nhSwuW0vXEo/I88egDQdgcJy7v96nKsffkfDSSNJHz0Ib5TYbRI7OQGUZW78Cj/yCDV2bOgdHp5+tob9C79AUS+Ztzb/CnGVQe3gxriJ5GzeQnj/jjRbsR6io8nVejnfvQeKI6dp1LEPiZ/OxpeWgszuxZl/nwNLVtC/QXu8k4dglakIs1tx/PYbP366nrT6LWgxfywqo6iql2MXu1+7D9F26OsUvFAZZCY0KAi1ynH67WjVov7PVWELKSvnl0kzyN11jI6v9qX2vEkEQpTI7Ep29nqD0L+OUmnBLExTJ+H0yUgxF/NVnZpEm330/HEjum7dsSgU5C5dzqXPvqVFfANSh/VEXq8S+U4bl99cgNLppcnIl1GP6kJIYhW4nMXnb4+lUqkXo7kEmSyM24FS6vbrR8fp70CjdKwq0cjnJsTnweCBHYuWUfrVNqo3bEybH1ZjjUugyOciRqxFbmRwYOES7A8y6T/vExBBaqeDrXVa4VTJGX5wHyTHiQ5x3DoD3oBcopy43HbUWgV2YTMVhSnu/xDF4l4XnASLPwctC8HhXFAUB73BwcmtEKPSPfJ5811wVztogxCPF5pG/BKiO+g/Dk52hVYKvkZwWCheS+gcIaCDnuPgvVi8XrDmORi2E68VLO/417GXpK/+5wTt/imKJRdFReGGiDbJRApZSpN7KMnJI/9pNj67U/LLKNQBtH4ZWhQ8u/tQ8v0KW0P1urWlemSX3UHGzVs4Ss3UadpEqkQWhvBnT7K4f++eFMhLS0vD7fFQbrWgMeiJjo+tWCU53fjcXsknLERqSHiY5DcWAlccQP/zLYgKS4Ncmh6LD7/HS8AjJl1iAFLRHuMQjUoKOUq1Svq+pBMCeUXV9HMMSXAbQbyWqDwUlgoxeRbT6YDfi8Nqk1ZzUTFxKIUoFpQEvZFwUSQSHYlXJcerEERXGaqAIDf+WxT/3z80/50o9j5fKUvHT0zwn1d75+dkYi4t4smjTB4cPY9BqyOqZhqV5EbqNm4KyfE4I2RoC8op33qI34/9wFMHNO8+iI7du8HT2yx+dxiNXuxEx8Fvo0xvzNLJU+HCceRFxZiqNSG8WiW8BjWmxBii1TpqtWmGqWYKf7wxG2WhhRyvFUebdGnlH+GVYZY58d3IxHc7E4NaTWSH+vRevgiu3+O3n3Zw/Mx5avfqRL/BIwnX6bj4wSSuBkpp8cZwanV5le/en4v72l/Icm5zS2amfqd+jJsihLWfr94YiDL7AfkJBio17Mabc7/C+fAhm1fP4e7h36jjNeBs2AJTm1a8PHUMxz9Zzvn132PwedAN6EBS8xbI/QbuHTyP7cEjpk8ag6pnfe6fv8iZn//E+dMZygNeKvXriLtbfd4Y9CaYA2x6+wP8sWEMXzRXanUTtagBpQwrKkz/PGgeZkwdRyWzC+ehiygKHHhrV0b7Qn1S4yvR470JWFxuTF4dB3/7iXvnj6O+fgv37YcoosLIbVGDGulNeW3EUB59/B6ZP5wivF4jas58h9MFT7l37x4tUqtRVWEi5MUXsKVGShQEURFsdHsJnLjFpfNnKfFbuWLNpknN+qRGJRNlCCesbi2cIXqKhQtTo8Lk9qOxCoqVm8sXzvDnlu+x7DpMmEZNpWYNkDevz8DR49m0YCmyqyex3cnjaamD6KF96Tp0ALUT4tn02hhktzLxmYx4u7Vg2KIFyGOT8Au7WHYmWxfOw3zmIhHFHgqiwpB3bsWbS+bht9tJFM17f57nxK5d/HJ4H02G9aZjhzYkJVTi0OIveVKcT+tX+1O1UxtUpkiK7mTyw4pvKD+0C41Ri79ydVLrtOC1KZOxK73k2Z6xb+FSfMeuoC2w4mlcDWutykxdvJQLm37i5/mLiBJTvPZNUdevzZuTZ0tb8qJFTtQJuI0eHAoZcoUeU5GTr8dNofBKBnFVEuk1biiJ7Zv9H/beA1i39SwPe1b/++77nHObhJCQZAIhEkj0kTGiWJgwGMaEEgIhZGACTgJDiY2ZxITYQGICpjgKA0zAOMJxEXYiGwYbQiJRDIILAbWrc+/pZ5/d/rr+VcPzfuvZ52Nr3yvdSONIunvP7PnbKt/62vu8z9tw45l345d+8qfxB//b/4FXNCM0r/wYjF71SvyFL/4C/LMf/yk8ffcGotd8LL7nv/wuTIJNvO07fwiv+NovxeZrPgn/+E2/gBu/8s9x/9d+0wIGt17/KXj1l38hPv7Vr8Zbf/JN+L9/+dew98TjeO2XfCH+3Kd/Gq7/8r/Gb/7AT+AV3/i1eOV/8MWotjP8y0/9IlRPPYUXfd0XYevzvwS/986bqA+X+KSXPoJ0M8NLPvezcX2zR+cejJBikNcY5vSer4A/+EP84H/7/fiWv/XfofeJr8QyqM1tIigrJE1igdF53Vq5a5IjadiaBR7TBXD/AL/7T34WT/2zX8XsD57Gqz7/9dj/mi9C9hdfi3lMoBbiV3/wjfj1f/pLeMUbPgtf8c3fDKSPoCju4uf+++9H8ytvw/ZRixusZPkFn4q/+uM/jB/6lr+K9HeexPDGTSwfeQLZZ78O3/h934N3vuUt+Ne/8CbMfv9PMJuf4tPf8Hm41auwuXsFO9kYr7nyMvRe/zpgkqLcGqFoAwzaDMGcga41iqzCOsrxxu/+6wj+zTtQP/kerHb6+JjXvA5f/V//bdzJ7+AXv+brsX/9GcyubKH3GZ+HL//ev4HmkT5++VNfh60n34k/9zlfgPar/zJ+495dzO8d4xM++WMwbGq87DM/F0/vDKwAzYQZOpIljn7j7fi9t7wNdwc1Dg8P8Hmvex1GvT4evfIogo9/OU4H9D2PTf73ZjVKBpWVa4TM2ZtP8cbv+z7c/o3fwei9D7D1kseQfvLLcXccY38Z4fo/fgu2yuuoX/tpyD/+NUiWAT4pP8bbf+GnsTFIcfUTPhubn/ZZ+PTv/iaEBzfx5N99I373V34b4Ssexad85ZfgJZ/+KtS/+Jv4uR99I17zZV+El373VyMsG/SLHvCeG/jtN/0ifuvNb0YRJ3j9V/0V/Dtf/qXAxz5qWXZWqNEjeD2Y4R/9wI/g+q//Fk6feTdG165i97Wfjq9gSs7NDfz9n3oj5r/xVhz+/tvx7d/6n2HyF16HP/6DJ/EPf/bnsfnrbzPGeeNVn4iX/aW/iD//NV+Nw3WFbDBGzHRoZY6sHyNHaYXLmHZIoJWv55lin31VKjSCWx6r4DjKR4JiAWqlRvMLf8jSzesTx4iBFsAWEyxQLP9jZbVQAJ5elduYn8+nZHthgGKWT7QCFe6foJhMMQEeLUizu/dx+/ozVoCDCiGiGlkNc3W49e734p3veIf57X7My19mbC8Bzh8/+Yc4uHXHyiaz0AUZ2uMHh7h165ZVwKObBSvbMcvDeGsTo8nYyiLGbYCmaizATRGQrC7H9GxkhI3xZe3xDs2bJkPn86q2mvZtWRmg5SRYrFbuulliwXQ8dtwbmH8zB50MNIE4r0kQbgF7mw6En5ycYMWUMKdT09CY3i1kJb0owHjvCrYfexThJsM3mi7CO0B6CYovWi+ukJ33i3yKqT5wsZvf1IAlmuneUmGd1qjWM4zLDFgzcLEBtiNYio8lg/JCLAc1Bpa6CUD/GKhZm34E9FkS+ARY3XclP+kdO7jqMiTkB0DOcq1jIGN+XUYhM2VJBWyyEmODv7f32XjVi1+GT/nh7wU++RFXynXKe8+BOAAenOD+T/wcfvSX/gH+5h+9FazWG82YzyyxMrxYZ5YGDXOWM2UJ3gFqbCE6sVxzrkpTj+VKR6wL7KIPWZ6WVTaYQzS7CgQMTGPg2yFQMziI4fi7rqLiIETEMtTDoSuBOs5cyVYGpjC4ZJ0DLHt9lWWV1gCDh1iNJGap0iPg0W33TCtG8rHEMfFF7UoL8n0WokBipkAXa0DBnAOHU2DBQMgU6EfAgP67sUVgV70UuD1DzLydZVcOm2V9OdDbFJT0Yarwh3/tm3H3Z96Kyatejdf8w58Atrdc5o4ZU/EF4KbSbA8RHFcIJpnFBIz4/d17wGQIJAVmzRzDvX3UhwWSYIwiCHFvkCALa4ybEMlJjlmwxrAfIc0XlosZRw+cLwgBB1KkLBBx9AwwD11e3GGAMq6QME3Au+8ACUt2LYG9sZVzXbPAYlFjc5gAB3eNKMBJYW4rGPVwN64wGY6xuH4De4NtN9dsbEi8/2m6A85bBuFw85yfAo9cQTldIQlYBIPs+i1gvQKuPY72/gLB1hbKmDlX5tjgGHJ+DXacv2Y/wIqpJw9nLmd1xPWxBq7s47AN0YuGVqSIADCchCiDGKu2xvaU92HJ5gWwPQaiHHVcINocuvK4RQIcsrw151oI7HAsGyyeeRoDgoolZwW/Y4AmXTIbpEVrVbKtNHTK8svsk4Glo5qwPHS6CYQR5skco6gHHB6bO4DN041NKz/8z1/zuVi84x34/P/mW7Hxl/9DYO8Rl598wtLEIY6ZgWF8BccM/G5a7IYpNpczhOyvkxP80R89iVe+7rMw72WkctBn7uuiRBYwWDZCXtUI+6lN74gWw6pGLwwxP7iLEd1baIniPOiNUCcrPLVBgmOIPTTYZp8UNdYj4N7RCZ4ot4EJ1w7Lyueu9Pb+DiwieI/s/SlwuuwCrPiMO7an2Fxgpdd7B8DWVpcOvHXuK5Rl/K2mflyh3J6gDVIjWFjmebaaobfdQxNVCO4dIGszoIycwz9ft/aASQWcngIHJ7Bcjj2Wed5AXhzjyX//a3D7X70Fb/jWb0f8174TWJVANAC2uPCYcibA4Wjfgl7pAnVQ38JW0SLm3ssS5PkKGA2A02NgbwvvuXMbuy8mWVBhM+mhmdU4WT7A7s4WmsMThIzTWHCfcykKwTW4zbLhGXDcfd88BSTbQLtrcQm49W5XQv0P34o3ffvfxfXZGt/xnv8TOL3p9vMV+3yOem+E2SjD5ioD7k+BjTGeGeaWW3pU0lCVArP7roz2eMPt9eMNKza2qGqM4wHKoykylphmmfQyADaZMgLmKmRrfTm17DFYFTY/Gc+CfgwcM1J6Akwpa0pgZwco11gP+giHG8htzUWoqwK9HueQA7bl2llDxdYS04ghFlurADy/ypz8ehXfxHN8QC2w679SxBLPEOiK1dV9BcyVScL3URZjLFdGHuuDaoFiXfOF4T5xDhSzmAJXrpVZYELqVY6jm3dwdO8ALSvfBCUGiBCXjQXi0f+XYPrqE49ZIYxilWM1myNtQ0SDDFHmEkEzSwVZP4JWVpwbbUwsBRp9fhl0RzaXwXys6OMqxLnJxO8twrIjYQ0Ik9Xu8vo1RYmjgwd2fYLv6ckJtra2jB2g33J/4so2T09PMUhcqhIOOo+RPw4nJMEygTf/2caA5YYZfMQI7v4AveHQAPZwZw+bjz1q9deZM7mNuOm2l6D4QkjcVXd+FlB89rXTy+zvQbC26naTOQFjaEBtNiF+YuW1wHLqUq7SgxsMmqCvGejX1aUHo1+blSDmvQfGakQWL0m1nUIhs0p6zNAbWSnjDryEDb5z/9X42z//08BnvhQHgwRjpOgx7RrT+BAgcrP/nWfws2ljDoIAACAASURBVD/4t/C1/9P/gNUezaatZVcwATeaWHlwA9HEo0GGNTL02ERGPccUmky90XfV4BjPwE0c6y4V08hhecq8oETC9EAlgw2HrhKdgdUuhR0RpQVSm6bq8j8TI1HCsQ+Y4o79Y9+5VGtM9mSlY5m6JyYUD9lzmFi9bQY38lLZQy2G7DFLPjPwkfmjDQgnljmAl51aUjUF5jUw+JHPgTXvm6BOatRZH+nqBP/iB74LN//OW7D9eZ+DT3nTj1t7rmGEjODOntkaCqwD95YZlcoVJoulKQQI1zjYarCM+pau6upibBPh/ihCE9NSVGAS9TGtVwijGlExw24QA/nMpgbBcxn00U+GyJoVxpxbiwb1oIeDXoUkTjE8niGLQtRBiDnNjoMhymWBcRQjzgIEZY5wxbQAnHshkA6wTJkCrMDGoI+UygyFLQXyIEYe10YAJHWLMEhQlgWWSYAoTJCuGqScO8zTPKTjeh9tw+w2ERZNiWScop/nCJnWich8lOCECkpZY9OAN+dZhaqt0G5t4V5bY8RMGCw3GzYYjIdYGsWRGT7Pygrl6RRlU6EZxJY9gAQFxz9msZycFQkL+p8BEypZTEDdoKSitKowTAjiKyyHPTqQo7esEDaFuVGst4boM2VlAMwWS0w4T+iKExS4Pe7hsbIBE1fdSI7Rwxi9JkK/WuEffPKfR3jzJt7wN74FG1/JPLp7uFeuUA+oU4QYTwfIgwbzUYplwGDcHKOqwmYY4vjGMzi8e4SXvuwVKAd9zNln/b5VNs2QoVgVpltm4z7meYGkn9reb6bkqsAIUyvLW5c0O29YMKiB+7bFKo2wTgMU6wrjKMVquUY7GqJNWitkNWJJ5JMlsDnB8aDBiiROU2F3XSLknFs3KAcTxAlT4rnAdSb7CtinVJJcmifM0xYLxNhpWrPEViOC+xgp96yiBUXhusmRVyvsENUzxRijc5MWTL5e9/u4E5FHn2NMRaFNrDR9mA0wrFb4tdd9GWa//wd45Xf9x3j5t/0XmEYDi28w/wELog0xqzawS4B9XAPbM8siExFccx6zSiwt41WB2SjFlNVkmwSbydAV/FkAJ+MCddBY+WyymWlbI6PCRIWD+0kvwKwpMOY+tVji1vYCW9hDf95DwLZw/m+2WMQnGP6Lp/G93/038a2/+2acpsyr0WDc9LG1dhmf7scNopK7On14YyxYrQ20WrstpF9MkZJcCFOL+bAODCJUxBIIUVIpYvAbv8/XmKanmDDX+gErXI9YTtWRA0VtWTqWaYVZ0OIKCQEqQb3KPVOWYU33gyY0+c90rMM4QtUppLSMkyBkpiqxtHwluBX+UCYHAV+BYqVSIxjlewJdzVtVm1PFOwFqxUIRu/BPCQQEcI0kJKYJAsM3YoTpasExUwAfcZoKgAg4i7U2eepZ6n1x/9HnPvE+TLEDxZRL9CumOWp+cGTFOvLVDEHYICkaREWN/HiKJZnZNEEy7NtEIDhlLfW0YdEMRwJZEBr91Agyq9qq1ZHxDePYAuzoBrFcrYy1IihmcQ6lLeEeYjn5modmBX5X15XzCa4bHD54YCwzB5jBdnSB4PHLfGW5jXm9NdPKlc73hqCYrhLSejRhqY2dmSmiAHEQGgAPwhhRnJhyPtrZw/Yjj5gGXTCXa0IId+k+8SyY+DmZ4otA8WlQgrUDx0SuZDWJa3qBFcCg1zaFOAEys4nFArQ8iLsikRaxMQt/8H3E0AqHhd2EdkyzCaW4wSJoMbR606V9/vbP/Hz80JvfbKmFllmJOB0jbbjREIB05pR5iZ/+sR/B137zNyLcHKGaLxEPBljTnadzn2GKLpe9gaY0YINtCfk4rpR1wI2YgRlW3M+B3LmF/bm827axWVKYCgNzbHJFNgiYKWv4OPx9QsDMN2SCO0KSnDMzblqZZrLhzi3b/plP00B3QHjhymxTuRiaQmrI2IFi/tFyZE++RsQ7EmS3Cdo4wZIpo0gSOlUDY9A1iS1ssFovMQgTF9g1HqLMYiT5FG//zm/D03/vX2Hji1+Pj3/Tj2BxusCjG7v2vAxwoWWqR22HDe2Y6rxco8eKY73IQDGzkNRhinDd4loxQljGKOIINYtdFGukcQ/LpkSaErTnGBC0VSsUSYBZkqAIUoQsnFEtMKkTpMsGwyjFnbhA3YsxzmsLzuKo9MoWSZQin04x4PX6maVpbJraUtdtsOJYnaJOG5yiRDrMzA87bhMD0mmSYBHXKBPnVzhsQtRlY36uNYN+ljUmeYscK0TDHhruNSSoiE/b2vbTtGkwbAMUp3NU/QR5RMjUIM0Lt5f1YrRFg2QyxP2gwHZFS11rgG7Uo5WCM5JOYzSKFJaZh2xWlqUmbJOI6Q+513NNNADTmUWsxBJbcBzN96e9GOuGQLSPdF6hpitb02BdV8YqEpTHZPK7v9VsiYRoNI0xD2pU4wz9eWnpzapshbJMDfxnWY03f/LnIHjnu/GF3/lNyP6jr8disolmtIExGbp7cyDdQ9nOLQNMu1pgwEBW5JZX+NbN23jp4AoisvQfs4P1eoVh1rPn5+gzPSddKBL6nDe1kS85swlRSaGpG3NLQlq3zLySIib7y1ldlijGKVajBKu6wnbA/NM5lv0IeVshI6vahminKwT9FMeRmztUsMdtgHGSYUE3wKRvFk/Lo2+KhwPCVRTgCAxg5e4QYQMpIrKOxQptv2dKURyy8AOLVDHTQIE12Xf6deYrxH+aBo/AuOJ87qWgnSnFGkmzRhoOcLhaYYIEG1WFX//Cr8Ct3/4dvOq7vgEv/57vwtNVi51kgtHs0FJK5ghwtx5gFz2M+PjJDG1aomJVQMbetK1ZYHurAOt+hMOaheAjUyzpYhWeAqthgXXCam5kbTMD/llJVxaWkm9Qxy2m67Wts4BB8MMAWdVHw0CHJEVYMr9xgzvxKa7dDfHD//l34+t/5n/EcNTHrYN76O3uYb8g6RFg2RQo4gBZnBo+Zdo55UnnXtqUKyTsaN7bysyyWJRt/A7M8nB+TSJ7XWEezbHdhsgOSWj0LPB5nYYYrFtT/pdxjVNaDaoW2axE3auxprLMPMBRgqaJEYdUthr0qEznhXmikagLaDXvAtQEQgl8xbz6WSlUxU5+w4qBEgjl+VyvAqp+4J3YYCPvksQwjf59mUwA7LtwKEWbAgGVyYLHCGTLVUPZKEwsPHQfPrv8RzUo5oTxy/JaBDqB7HxpoPj4+AD5eol+E5rgoxuFRSam3EBKY2ZpgaOAI2hmGqDpcmF+vpPRyALR5CieF2sEUWSgeFWscTqdIrTUXK4KDBkW07LCzhendjn6rHxixHKGLvcwfZ+PDg8twwUD7pRhgv7Ey3KNOEkwnIwNENC0qKTZ8puRNuU7pJtY7AL0+J4+w1SayQxnk03sPfoo0q1NtEmImmaT7pkvA+3eFxo/l/vERaB4Tdahs+bbhmdAzZwLWHhbxYhBqEpS1MBgB/w4H5mznfCOZAgZQgI/CjJumryuAWkTAMDdtMFVI3JY9qrF6r030d/ed4OflJb3lXl4CUz7XBwVQMvi4eEJrm5tArPGBSvRSh8TsDhIy0uSneMrgeOO957f8ygHUt2fuN/37T0nUGkkUT86jsf97/MDieqUM9Qxv3w0Znxy4LdjlmVlUb5oKgYd6HX4l6CfHcYPdCUhwBdhzJtQGLLNJn6tmUNahkligixgYwQ5WbZl2CJYFejTx5B7QDlFfzHF09/x1/F7f/9fYucL34DX/tKPIa3JftPzg6CSz8lkVK5HOF5BwWhueucViPsJlkFhgJJ+o2WxxqjJEOcBvblMUaewiZkiqW6Q9omicrTVAjWtW2mMImTJ3MiyZnCGpQRH6xLjOsJRWKIZ9DAqAxwkrK4YYJdW7zDA8ekRagYYpz20UYwyCjHvx9gj0FtFaPoUrix+QrjKPSs2ULzZEhS3WJlLSouNOkBY1EYUkCALVjk2cmCekYVOEVjZVrenlYyByFJUZW0BPOVihTSLLNYjYUYFgi4EyMc99GY02aY4iHPs56Htb7MsxGZvAxGzcjSRzX2C2OliavEXoyy1ALiQoIFzwywJFWZFjixMMaAVY12iaBscjyMDR1sRA90q2+9XZITD2iqRpnmNwWDUWRmYh5Uz0MkFi3anEpWvEIUV0nqJsM/VEKNaH+FXP+MNWP/R2/GXvv1bge/4DrO03F8W2O9lLmdsE2OGGZOk4M5v/Rv879//o3jDN30dRv/ex+H/uf40XvsJnwEMJ3jv9gqDssFO3DfLIpl4yxxUs20DY8KSrG/gnswnZcrUZnJi6ua4ChAcrZBQIawbVMME5TC2uTQKQqxmK1SZYxoJCjOyj/kavV6CnCnX6FpHxS6O0cv6RvAYqcN8sZzPBMSdYl4xbZ0t2wrjOsBWEaEJCpxawYe+pfeMosTkKOUm50RZLG2M6zJHL0kRFQnKuEWTmrpqynNJV48mQBQH2OO43r6PX/nKb8S73/ZWvOE7vgmP/1ffhqMhi2+nGBMUs8BfEuJWMEEvjDBec02foowq1IOBKZeLkKxsgj0C2H6MBxXHMUSQsggQkM0IMhcoeoHNqz7jgggImY2JzGzNQPfAsjaNB0P7nhYkrFoDpYvNAbJ1iSxuMe812M0LTK/fweTlL7Gc0jyW63E3DxG0AeqmwoLbU5zY3s/YpjOBwMvWzPoAC3JzJAZd37rNs8PG9Mhjnx3TEtwW2G4DDGe0BKSYtSWaODQrUpSlYObKKSqMmEd/vsJi4GR9EnHeOOtcEqaESLYr1vka/SgwUEwirmZVuw5kCgSrxLKALwGuAts4f+hSaDKks2rI9UEgVhkqbB2SSKRSREzUAdbzKdPkb6w4Kh6ntLS6tkCwD6bFYCtThWTTCwMUm4mk8yf+M6A4cCYfjnhRozg5xf3DuziZHiMtW/QC5tl0zKuBVPpccgKw0hwnbBtikS9x8/Yt0zb3d3dNe+cmRb9dgmLzNc1iC7pjZ7NwBye/DaTy5HVMseXi44ZHPzqakmgcHwzs2PnpFMV6jZQss9i6JDJfZGIZ5vobZD1bSGKKNSE4KVVIghOB1zfNjSDBwDHZ4sAmvq3BKMV4ZwebV68gJUNCBrlzobwExR88KObAE7O5rcFtNo71dZZ1MqHkMrkpE4iZ2+8ZY+l+J+B8tAVOu+PpwetEtbOOjXlQAlxP3LXWaDFDix3k2K8YNdyaELgdtDhChGtM5cNN3lkMzZVyzA8nHSrvB3ZhCqrSRJRz9SPoOwodSCU4p0fIdudgXYUNYqvi17HcnPDms9Q1VIypfSYF2WAd0LTqNnU+z4QXjSuchgyu4vcRM4ljQ+cS8DjDj/tzBezcZ7ZP90yJQtXjrGP1UPlgui0KcN6TDh0ENGZy536swZHbALOJ9EKzEgXz3FIfIVrhN3/mpxD+/D/BzSefweJjX4LN//Qr8EVf9Q2WKL/ZcIqD038IIZw5tF80aJZrLOmCMUhtPfZXtSnj87pA3c9sb2KAXbhktbIWGG2457LqMCu0UYGmLZw5uI5RVTGCqGeCna4dVbFEVofGNIcU2rMA877VrcSAaeuSFvPlKRbDCMO2Z4CCgbW3hzABvkVPkRFzPYdWuKetQrQET6sce2WCVfKnhUZ6sZn+twv64TaooxZTmr+LNbaKEMdxYsWIsrZCyLZSmLIgHN0PClqiYlPkNoIQwWrJegAuiCxJcNzLsHmyxCiJcBDPcHVJArmxYKi9wRbdsJ3GSP/VusR8QZeBCsO0Z0Dc+SR3JUHbBg+aHFGSYaukeabEvK5QDhIjLYb9gWUcGiaZeeDMo8b23N6qxWYydnOqB5ywnESWYJt+1HRJiCIs6hlyFnep1tgoN9CcLPGPfvFnsPF3fgbZvWew9Un/Lsov+1J84n/yjTgdDrCzzC3ocznJUBUzbCzn+M3/+X/Bkz/2vyJ4/Ape+w1fhY97/ecgzXbNGvLH+xlG+RzXwp4xkyFBcZWjqQqLI6GVMKMPLF3vqJSgxmlIJSzGpGit5PicQHbQM2sgg8goS8qiMpDE/PcbzDtrLkwh1k2Lqi4w7PeAxdT1I5WaNEUw6JsSw3y36NMViRS5U6ht7dG7InNW2JSM5JpuOAWmZHqZPaCsEBAURyH6UWyW2qrIrZLswlJ9JRiyAA+FWdI4NwdujOsaOSvx0TUoX+C3fvQn8Uf/9Jdw8swzePwVL8HOl/0VvPbrvw5lv4/N/ARoS+QbYxyGE0Y7mOVhi+kXOe3jAQo0mFoaswjXuM8NEszqwtbbYtJzwbC2ITPegpaF0nyzzY2sK2ZFq7DZItY5wvEQTVsjTHrImwr3mxJHgyE2TWFkQRFWLs3BrOlJ22IwTdHrD3GYtgYUB2SH28AC5qgcB2GATTvWMfAEr6xkScBMVYQOEwTm3Aq07ZnXUScr5qgxaGpsEt4ul2gHdFtiyrMY/TxAFvXdsXGDpK2NCWelw7pieZUQSRUiaEjyZQb8Dciuc/SzyDJ1mRtCl8bMr14n1leg2JT5ToEkYShXBrlRyH2COEfuE7qe/JMFiv30bHKtkEuE3DjYTlW94zX9why+D7LAte7F81447hPPCYppQetMzkWFxfQB7hzcRXEyM7a4Tz2bYJXrnmZemnHL2jRCrtnT0xMLrtucbGBnawu3b94yILu/v4/5cmGANepR02qRDfrImgBt7eqAa4AItAW8+Urt06UNScw1wtZzvgZTfNHdgRo2XSC4qVg2jM7Ngho2k3bLzMBrcULyXwm1BYptQge1XcMmE9tFwExHeSLjlMB4G9tX95EOhuaDKEf187DwIs3qfaHjR+83z5cpljmMMtX5wXamRzK9dMcR28su417Eg9IKC5QGVumgQD/ilAh0WCEPShfbFtBDNzawvSV/Al68BZiximbI3uEUk52JMZdbZGCNta6RsTDEKMIxYzOoQ9L/MgqRp0CPgUFJjMOkxhC1cU9sQ0ZJE1VYpK5d3KLJOpOR4fd1TAhrfhykGTvXDzorOASbEf3Yw/Lz2h6zIGtNqc2OICClr2lvjfsosd+pEDVXJTUFumvED/tQjPNDV4qHbDIFIOG0w+P0a3woTJi3meYY+g0SFFPQmJJC9w+6HqJCjw0lBRokOKDOyq6nW97BDNhs8ODWO7C7YABkjHVvC3eyDC++9gpjasrNxIQO/f5KAm4rp87AqsICpUqL2u4hWtZIZ2vnShWUWP9phTgq4jw6/tM8uAVdSXojlDnN0iGaao1oGJjfKPeppMoMFDMqPF6XWI1rzIIV9hvgMKiQRD1MTkIsxsxcUGNE/9oRcFiv0AyG2FkmCCuqAwGe3gAmqwJbqxZT+sZEiSlSySpANQqQr2fYYunt2IFiguDdRYvEfOADTLPagoI36hhHbYL+IEOfmQzqlQn4dV2jjfuYMeCK1q9ybQVSgkVusad1lGIexbgzTHDlcGHM6r1wimuLGhXdyUYp9hmcyX0ram1PNAZ5NnOWsl5sqTBd8Izx2/a6WDGVZQ9pmBppQaWGrgXFeoVmc4DDuMBG3ENGJrBoULQljlOCwQGu5i6DyWmzQNlLsFmHCPIS94cRssUKvSDAbABsn/SQBCnefvtJfNJiDpzcw3qrh6f717D9ilejrIA9Wv/KJYpRDzvrJeJ2gSA/RXxjaswwSKrsbqPHPl43eGZSY7QqsRmkKMIaTcq93xEtHPtyuUI/TdBQtnTkIixtW4iSLhG9xCyNaRob6CpZvZQza0UmMUExn6OZREjDvsUJMKtHXqywmUaIpzPnd0u3lyxFm7Gy6gzDoEUUE/0y4JFrl/7boXOjYIAlx5tKF/3zqxZBXlup7cU6t2JR9O0mIx2StCmYii6zvNNNlCEoAnPbScHn7jT1vMH8Sg8n6xmuDQMs/6+3YTzMLBc1/e3Xmy9G78UvxVHQYtRbY8mA3OEEvXrrzEgUx6fIqxZpMrZYiWXaokoTTGY1crKk6xxDbpQbLU57THfHvL7cMUILNuv3uAO2BgapeDBNKoMGeV4wyLCsCmxGmQHvRV3gZDjCdt5iyEEpTzHfbLBsltjOE8TptgP7QYCDmCnJImwQiDJWKKyRZ3SlI29vcA1LKsHLFr10jCCjL7fmNe1b5glk2MQINQYtk0yjnKBCmy8p0lHQx5yuXw1ThGYouFa4FxjirTAfxKiK2nBKav4arcVMcevjWuD5VB6ZAcYYYot9as+s0351OZ/BFZgVG8zbqYAHfYAFkP2AOwFpBcDJtYIWEv2Z/zyZfS9GS8Cb35myMRic5SD22WmBapGIfqaMCzDOh0dKNp8O/2AgFTdMm1YkE+zRRCu5YDtqe1aClweUK9x/cA8HN24jXJXmR2NuCV3wG10ezBpHs09R4f69uzg4uIfHH3vMzCcs9XwWzLZaYjAeYTyZWBoRgt1rV646nNNVkjtzofDYYgFYAmJOOgY2yGeHDBDbYvmMxfgyVzEBM7WxroIdJ58c2eVYrhKKmsS0vNAnzJ6QvtVB6Cq9hDEKgv5RH1tX9jDe3kFCv2huZPbnJqE0q/cFxTKGXzxqH20g+gMCxW5f6yZi90L9qtPyLWeun+3OOdw65sUOqtBGVMb4XRewRUq353yFHUtDM3JsTLJVued33XU41rOowaQKsWppoouRLJbY6DHwpgaWDPirMc0SxwDTjSJf4GSzh10DYBUexC3zSSA1njGxpA28SZHULptD0GV2IP0QVmhjOuPwwVJniqPPaUjg6dZfjw9H30XmSUZpm7ylQqKEJftEQG9uHyWOLccFPzOwJAEq+oU6meL8hs/C2HyX3TNimtemGHFdync+KGagH5lk5yNtLlWd7wf9m2l2J7ccGZiNcNgJgzGzARSE83PEaYNmfYQ4m6Cs6WaQoceB6KWokgaxVS4k6RUhYUq2sAKZ9BXXaxugx6p7qxrBYm1xC2WzRj0MkUcNmqhFH2SfajRhivUyN8uUcd1Ja+ZcCuasSazgQBL2kM7nWExYUrzGBgIcFjnSkEVNImODCIqZE7fZTCyAi+bi8TJEUjqm/N64QpZXFvA2HTe2ByWcaiz8OWgtX+m4YnBwiyILsYpaDJc1EirUzH/O/qgc671oQnP7itoSbbU0AbiuaqT9McqEwXAp5qtTbNaB9ROfk/6M06bFYQ/YXTTYHw1x3M6xuXKWu3kvwfZw27ZsjhH3aPpCL2YzlLXLyEAf2zigzz3dfjhnG/OdJaGAOMVqvUK4LLBVp2irEu3mAPejEkO6CJDApkKWBHiQMVNGgifIhjYtjos5yjTEiG4bVYmDUYzxosAkSHA6CLG1SpAECWa9GtnRTaT9EGU/w41pi83JI7YN0HN4WpaYRSWeCGLUDDgNGsRzZhRJMS9rNDs7lrZswHzZvQBhXiILAyzKNZBx8w4QE9yS7S1LDOiawGpiYYSIZu11YEGHDEbs06e7dmm0VpXzW20IJPICO02GcrVEuUE/X7on9FDRJaSk7zwQLebI6DKDBgXz5ad9VOUKQ1YGY7pOul+YWhuAYWEjzoE5/dFLVIMAJxmroXHu1ObDbq4XaeLy9tuiK9EwgGs8MKaWLHxZsCQ7d44aGwumiGKcToU7VLbTEhv9CFdJVpVLROOhXaNeJKjTIZrxAKvyGA33y7iHwaKHHt1G6AIcrbBk4GEyQjItUHB99ZybJEFos1pheEIGvMUpy0X3W2y1iVmFVzmVih4qljSOYwPAto+FsYFi+sjTnXHIIMuubkA+4P0ZT8Co32MsxxWaLMJw2VhQLP3lsyDFKTuIKfXyxkqXMwvUMnE+tJzbhJ8Ns3fMK/SiPkISbUHjXIqJEeSfxtgRyodOGVxyZ6SMp3sKXVFYXpkYIs7QBswUUZpff59AmqR+HKAumd0ksvAUcz+Kua83plypAp25idj27Mg9ZZrg+zMs0pV99hlZ+Q0TA8j/WICZz+oDX1unnSVb5B6/I5YiUNY/zxHAtfHofJPZFjLGtKL7bRBuEUCWy+pHRJ7iDxUofl6Auq1RrhZ4cPsu5kyxk6/NdzFi4ujILeK6Kc2Pl9kcbt182sx1VoAjio2psNx3RWk+xteuXbNBOjx4YOB5vLNl7C8HS77HPJ5BcQSyArBG+1Pz564fufLLlr2CpYHJ8naRm/Rn4wQ9Y4e7iaiB9/vQd1i3Yh4MiuCka1rElQsEsk2qpiBmNGxk2u/m/i52rl1BONmy7FYySdDE6bQs54PJReXjuoYmIC/rgsbhow0UP6/5dXnwC7YHJDCUZkhMBr8nm6Fc4mJTqOTK9Ym/c61xz1BEtRgSMidiSrTRS0jpHCXH9zuf16bA0L6gnJ7KH6pSq1qvvtAwH9Yu2b7YGhUL4j39KlUySfJ7uXHx2v4x3Et5ff+aqkbF/uKxfG49H4+li5r2OfYFj6PAFNvEc/w283cl/hebxH5RPlS1x6xwXWYgCWx+VtEjCWUep35WnlUdJ9Mx76MqXeozmXnFpAkM8FnYhxL2AgR+n/FcjeWZpbE7T5H5Aip+Wir1K+eW5guPl3lar34VMt5XgINzUTKGbVA7LWtSVzxBfaYx0fhpPvEcHsv7cz6rr3gc+5HfaXzEIvJYzg3+87l5LO/P+/JZrDAD3W+69wokZ3t5Xx7P8yhf+SzWblpmCPrpUsAAUa/MsFjI8yBPwelmxencAfS8SvnFY3gvgTK///kd76exFkhTUJpPMom0Yj+qn/iez8L+4TMq1aqAqda11qBIMT9PL8/xC19ojmqPkI8t76+5zletEY2rP+81h9k27QMCmab8rl3lO/5pjDVfVFBMwXOa5+pPMcVa2zyPz6B7aQ+RO4auK59ktofP689R9ZNwke6h+fJswunDJtDu/xdQzICatrKcxYd37mF6cGDBI9TQaVY1J3vmyIwi3L17F3fv3MR+V5qZjvicMPfu3UORr3HtyhXbuG1irXK8+93vRDoaYO/qFVug0noOeI8wxIte9CL7nvmE+ZsJiZRs44iMEwAAIABJREFUcWCuF1Vdmw8xNwFjnteFaf4MVBFQpfO8+k2T3F84EqQ2YVuXTMciyo0say1Fnblw0PupqVBHAYbbmwaMtx59AkGSnU1yulwYk23MpQPFSitnn4NLUPyCRYCXD/4+PXAeFPMArmMpxdzkJfQkeCk4+Dv3Ah2ntS7QIdOj2BQJGV5fQkmATBYn7gP8TgJcgke5081lrEuXJAEuMCShLSHLzwQdsn4psEYAi69+myRweS+CHb+cq3KQSvFXgA4BHI/ln8CaUk5KGAr0+qBYbdceKFB1liO+A2r8XoqJ/Be1j+o52E7em4SGBZwx6Kpyrm4Cyj4o1h6vZ5KSIXDhm3zN8tdZAX0gL0CpvlfwkeYDryXlie0XiFUfKSZFYFRjxuv5SokAiUAVj9d46jl4jtojEH0R4LgIFPNa6kfNO60Hxb4oBy2f5+joCKenpy6f/mpl81hAXOMt+UZrZ9LJS16DMpf/yvuv+ajnUQEs9bkUJI2/MiVoHDh+8ntVHt6ze4eh9b/AJ+cG7yuwqHRgfOXz8DcfEJ8xr57lVW6P7PfzoJj9IGXARGynvGmz8ec3n0/zWn2m9vlgWfuLlDC+ClSrLzSvtdcovZqeU/NG+4iq0WnMxAxrrWs+sn1WvCxxlXi1t2k++mCb7dLeIeJAAJqvmkfKJKF14bfNB+56XilAfgaK85v3CxoUW/nnsDH2dXUyw/H9e1gdnSLgxk5/XppBacqoazx48ADHxw+wt7eHvd3dsxRrT73r3QZY6Ve8s7NjJlwC35s3b2Lv2j4eeeQRW0Rc7GSWuViorT7xxBP2nv9cDDyGbgyj4QQbW5tYFLmZ3ra3t20TJkPNimT0a6L7B/2DZZrm4Eub1mSRBni2sdH8Gjj3EKZ7YwlqupKYVkezaFOb3xTNkOmwj8HOFQw3N6xin0XY2qokFnapumg1EzHszNSXoPgSG76we0DAymeCfFMfhRQFANcUN2euea5bMUhizCS4JXB5Pe4B+izQJCArcCQhKkAmcCzhLmEkJpCj5QsRgUcffAlgWlrIzg1MbRb7LaEqppSf1QcCvNyH9AyaJYpM90GgzwiJ3WIbCYq1lwmIsT95PIWvmFNdW0DPJwvEXnMvJvARgJKwN6tfVdmYCHSyzbLqCfBLQeF12CYxzLym2EMJfF3bnxMS/vxN4Ji/a1x8pUXMGO/NPz6nmGpdR8JfoEZR/3wOsaECbD6LzP4Qc673AiM+eBLYUfv8ZxFQ85liWTb9+XAGUjuWn+0hIcQxJLHE9+xrKQ8aB/WfQKH8ZwVyeB32O8dLIFTzhJ+ZPtXcJTvwx+sLqGudCJTxGAFLuQVojkphEzDTs/H+UhzFzPO+lPW+S4DAL9up+StllO1gu86DYil8AnDnQbH6VEBdz6i2s29VJEMMrgCz1jU/a074DLnmktaE8gEbXuiUQ601zVdZdvSZ92Y/cJ2IOSb20T4jMkAKmLJP+MoX557WIu+nCndqs9aPxkd9onmkPtMa8RW8Z5NWL2hQzEotzEtJ1tQCqOdLnN49wOzwEE2xdqWOjZmtLTKZyeq5KPsM3khTY4ip3a67pNG7u7vmW0dAXBQ5rlzds6pyXFhkPngsB/PKlSsGjA8PD01I8j2B9GK+wv7Va5ZC6t7BfaS9DI8++ujZxsmcxXTvMHaDCazXqzMtVZuqJr9YojNzFuOGOqbZQDHdHxrnE0T3CcvQZX6vjQveSDJMtrYNlPeZfo65k2Lm73DFAOSKSaRMUJxcguIXNiK8fPozq81586g+U0iJAZapV5u7AKuEvQAz9wefzZKyK7O5zLgCuGJVJOB4XYFi30QpsCUQJPbFys93li0JUAEFARMKHgE6ATSe4wtgtU8maJ4rEC821QfOAucCLOcZcTHFvC7PE1OstvqMrwShXAcE5sRO8XsxpxLAAl8ChzJZ+ww9hbYUE9/fUUSEQBFf1T/n92GBCoES9YHYOd9S4M8JAWCZlH1Tt1kZO/cWPhuZfPWfGFoBZTFqeu7zipD61mchxa5Jlrw/UCzm2jeNiznWdwQzBMP8p2zk/aRISBnSfTTvDOhEzlLq/6bfeW2feWdf8TNrDfB52S985Xdyo1B/ar6KsdW68/td814uITxG603zRgqXgK76TmtPfShArL7i7+dBsRha34IgxVvrSeuX9/Utw7yWlAx/z9B85HnsC803AXA9r/Ycf90KDEuJUFsEggX2pYhyjEgmCsgaadgFyum5Bfi1dnylzFc2te61d0gxl1InIkH4R23x15n2ovPz5LzoekGDYkagV3QqYIJuOps3LcrTGWaHxwaMGZBA31u6UtDxvVM4Hy7KrlAI2V6CYeqjMv30WACECzB2GiAHgmBZoJiTQuZE/nb79m300z6uXHsUh8dHuHPvHiabG8ZAc3ItZnPkSzrQZ+bPTHa3P7Y40rM/CQNppdo8bPLSZ5igmKFH9NPia+czZTlvudnEoavi2jYuoClO0R+OMdnZwnhzAwm13JAsMdO6MT7JgWOCYouIvfQpvoSGL+AeOM8Uqyv0PQWXhC73CW7wplx3Prs+4JPAlbAS8yEzsASRmFgJEDFYfBUDw3Wu62hvEJiVwFUbBSRlQhYwk9AR2BP40DOovRKI8imV0OPvYmbl6+iDdLFMbKfMrroGn10+xQJAbIeAlM9MS+jzdyohbKeYbDGePE+Mq9rnn6d7qP+kcAgUSwEQEBIrzWvJJUagVP0iJovniq0SQPAVCAEOAhCOgcZFbRcYkKKjOaa9X4ycQJlAsT8HxNBJAfMtFOeVA8kI9YXmqA+ANBZs05lMYQBkGL5Pf3Bs5S5x//59s5TqmprjaoNcDzTnDAhT/nSxNDreB0ACQf7aY4AgryVQTHlMAott5bzyGU4pZepvgVqxwWKafb9/salibP3gL11HSpsvo7UmxNaeB8WaAzrH7w+BVTGgXIe8noAu7ycfW/UTr6fn4flqpxQsrRPdT4BZCo3O9Zl1zSGx0/71CYZJ/MnNRcqpPyd9xl0srxF1nZKtsVdfKDGBxtd3rZDl5rwy5RMI5xWq88pVt/b/7Waf8DWd55KfzyZgzgsabWD/X2QxQbEL2Ge0OSPWmZGiRrvKMX3wAEd376NeF/YbWWEC4ySNz/xs6eNrA8z8hQSui4W5UlALTeMYJydH9pmLkRPjxo0bZ/7EnMQyFXKgn3nmGVzb28fu3hVcv/EM1mWBK9eunZlauZFURWE5OY2drkps7++dsSYyI0lIauM404DRWrJ2y2hRN8ji5Ez4EBQzMwaBMxPBE9sWLNXJYL8otqwavNdoe9siYZnOjSnrXAZH67UOFCsp7fsfjYsm4/s/6/KIyx748O2B9weKJbgo/LjmBaAEiv0Nm+/lE0qhxXXss4RcPzKpi2WUydkHnb5AFKsslkrAWZ8laPkqn1qZgNkGXlft0rFiligoFRvBPUiAlW2WiVNBPD5gE/vENgh4+6ZQ9cl5UOy3VWBB4EhCXSyvWC8JbAUvygdbfaR+Fsj1QZ76W0qMlALdW4BfPqmapQIQPlst4C+lQACa9/AZSj96XwDcZ3o1buprmfLF2PuyQNcWQyw2W88lpUDAiu2X9UDPoH71V6AP8nyFSOeIOVVbeQwJIMbo0GVCAEkKgtaQxkLyS3Ke99N3Aupqgw+qfXCsfmDf8T37lTKZn2nJZb/pXwBVz6+xkWVFyqfAmOQYz/NZSymvGjeBx/NzTGCb48J26Y/nCxj6oFgKA4/T2pHywXvpGnw2glJZPHQftUfzVuOtvcNfjzxHQF/Kju/aIPDqf6c1SMLP8FBZGrHH/tb+oWNkxfIVSY2v9gMfmPvp3HwlUcfI119zz59T6kuNg/r5wxoUC8T5jT0vJPzF6G+EPjB+NtB90cM7YOfSjbiE2I25FVgJ2GWO04NDzI6PsJ4vzZ+3rJxQsLQpXYoaW2geQ2oJysjMMnlKyXKtzizEV7E1bLtMePQv5AS6c+s2Hr1y1UDwO9/1LvTGQ3OdYFABJ8Dp8bFF0RKIP339OvqDAbav7BlA5uSj5kvzhB17emrsiB/U0ppf4soqCIlBoXDmvZmLkQn3+W9p28IAJZ+B+Q+Z3IilMYcDDLY2sLW3h6g/MHcKulrQnYIOFEzExXwW/t9zKUCXoPjDF9xdtuxD2wNaB/Ktk3lbQVzyVfUBAYWT744gxtFnNAVIxfwJsOp6MlFKkFIIKSpeYETC3/8sgSTQIaZIjJrAkq94CxT7x0rg2l7ZJfLXuhegF0BmO8TengcBPIYZf87LBn/fv2jEfPnBtvjjoHsJ3IpxU98JMMtkLrcJHi/XFr2KtRc7J/OsAKyAlQSy+oqv6lOBOPapwK1YYYE6tlEMsUAZn0lK0HnXGQEZH0ipz3xzvsCND5w1Tufl7AeyMuQKI6KIfSc2muwwQTFlFNulZxOo9MGsQKYPgv3j+Qz8F5ASKL4IJ6ivBdx1b/mjm/9x4ogifScLhMCh5ohAHV/9Z9X9+ap5IzAmFtN3W9Fc0/qVoiLAqz4RuPPvK0yhucZ1zT+5D8i/XXNQiqmem+cJePuMsfCK5qqwipRkKXf8nX2qfcqfL8Qkd+7csf6k+yX/dbz2LH8eyk1ELjtaT5qP5331dS3tE2L3lanFB/Y8RvNIfSAy4Nnm8r9194lnA0r63te89N4HUBed//5+f7bN05UycH9WGtbAMTNSdHlm8wLLo2McPzjAajpHzZyRdXUWEe04UuebIxONy6HZWPENW0xdYIEEFAWhTAoyl1Bjnp6c4KVPvNgY26dv3sD27g72rlyxTYPnWA6+fh/lMsfB/fvYZ7aLnS08/fTTNjEJoMlQczJy4yG4pvDlhOA1mOuUOFfaFjNqsN1koAl8CYYtL7Mlbm8N9PKYkLmMWTiETHMQGBDf2Nm1IDzmNKT+wCwUYcBSng4U+2P4HBPvA9lfL4+57IGP+B4QIOOmzb3hAwHFAmUKNJGbg4SwQKxAmn7X+vZ99AQq+J0PiiXkBTS0diU4xcBIaOvePF4Msta6ALDPTgkI8Ty5Y0jQ8R68hgLBeC8fqOoc3kvuDmqXhCHP8YHK+YkiUMzj2BYBUN6T+6MUDN5LLLKEvNh7jZ2AqnxzuXcqkElARIDVb5cAsQSy+prnyz1EAJXtlfIjsCPFg/OBvytrgu/OouwCYsTldiG20ORT5z+qfhC4EUhT32mM9Zm/P18CQ8CK57FtlEtsP2UNATH9TE3WdsCM7/WcAoYCT5q7GmcBYPWx2F9dwwd9kn36TTLYVwKk+Aksq684F/nP9mi+CyxrvDR//HknfCK3APa30s9p3vL1vALDezwfUMx7as6qn31WXXuMflM/+f2pPUTKF1+1Hnl9KR0KHtX+IEVWY6bn4vFUdohBeJ3HHnvMlFl+r7Xnu0jwPIF2WcEEYv2+PW8d0VrSutYe6YNq7Rtss9+vPEeK1LPhwg87UKwJJu32vKbqD4QPmt8fELtoYRMU24LpbsqE7y6TQscY02c4X2N+fIqTB4coFzMwea9tdHQvqGtXqrDz3zPOtNNMWCXaNthu89MmQADMYzgB5efFzeL48BBPXLlmm8P940Nsbm9boJ38z1hZZjQY4NaNm1jNFwaCCValkTF4j+2hWYrsLz9r4+dnnpNlLkqXgPdMsyM47rkIWtukmbrYgD8rFEVIs777vWOPgzQ1X+aNnW2MNjaBNLGsFo0B4oeFPrRQLkHxRzymu3yAD7IHtGdxLXONyn1CmQ3EHGqT5mexHmJRJKRkxlWTfD9AATkf0MlcK7AldlP7kZhSATRfcPvstM84+UBULJZAsV4lsLivCGhKIOteSiGm5/XN/wKcvJeE3nlQLEHrM2nnAYpAlJ/mi/2jXLY+wOGxUgDU/2LDdJzvPiGmT8wW2y9GUICc57OPBS4lM+Qior7Us+h4McZivQSKCTDVRt7Lb7OAgCyEvKeupzZKURFI9gE5+85nvwVanu/0Z1t5X96TfaRsDO95z3ssG4H81nld/m6kTeePLADD8VfmB91fFgpVNDwPgNlnUmJ4rIEfFqrw0pkJGJ9/Jp9s05hIMRFwZr8qy4WAFWWsALVAuI9LpFhKcREo1LrlNQVuNf/ZNrXz/DX9dmqOqR+lVPFcZbgRoyxXBfURX/054Kdz9BU4PqfvEqT16Csc6kte46mnnsLx8bG5TLz0pS+1nwSixXxrzmr8zjPFUvCFpfR8UgR9UMtn1fmau1prfuYV9ZtAsdp8ES78sALFGuT3p5n6k4EPJwDN9+dB9HM9vF2ndenFmoC1YhxAJigmcxzSvEOUWFWYHR1jdu8uiplLq+RqZLlFTZ/itjOF8Ttzc0gcQ6vNSEKNx0tQaXApHGenJ1YRiscv85WVLeWgFlVpE3w8HJlf8/WnnsLGeIKrV69iOZsbCOZiYqo49htZaN6DKd+48VMAMLPFfDbD7s6eXZ/XPJlN7bgrV6+aJs/jOKktCX4aoyhzK0lJBpngu41iA8ZWETcM0BsMnZ8xGeM0QxUQaLv8gfp/NquANqnnu9leHn/ZAx+JPeBvyAKIBDQCfmJJJYwFKriuxZjxletUbgdaYxSuvq+uhJj2GIEMnif2WCDkPIDUupQg16uArgCarq39VkJOrKMYQN5TjKTy/EpIShEQW+WDdTFr2jt5HfkU67nF9gncX0h6NM3Z/sv+9vvAZ1wFenyBryh3gSwew/e+X7fAqZ6Jzyof2vNsu0zxPEdBjn7/+33Odvi+uFJIeE25IrCP5UOpPhAoFmMspk/KiOSkwK6Aq9hjyTM+I8dS4/tc+/hF61HxMmII2VZaL9/xjnecpdXz78n2keRRalKyjWST/THVuPN+ytWv5xIA9sGk5jLdBp1L4EPCxu8PtV/PaIRX9+ffU9fT2hHI5LjyvdLC8VWsrIrl8JrKWKF7++wnf+dnP7DSn3d+29VOn3TS+tMc1V7hW2FEwvnKqu9e6edM90EprykffM0X7Qc+1uJ3GmN+T0DMYmZS4rUPsL+0XjTnZRUS06tj9Yw8TvEBWjs+wJZy6qdP/KhgijURNWja9KRZSWBooYjh0PeatPr+/GK9aNM0UExEbJVmnSsFQbHeMfMEfY0D+h2sS5SnU6wOj0wTYmEPTQqCYpaoPTPRMd0ZS0ZHDjhz8vH+mkwcYJkHzq5RV0hrFxFaMOVRQLfm1ZlQ4aQ+PjzCwZ27BoiZZmZ2cmqAlz47moDcTHgfbjK8FhcGgTNb8nEf+3EWPDdbzHHn/j133GOP2UbF1DjcjOiXvLm1gSiNzH2C7WTQHwPvAm4uCcExs06ExiDTzWOys4t6ODoDxVrEl6D4IxHCXbb5Q90DWge+9Yt7AK1GMl1KWPiARb50bI/iEXyTKY/l+b5LBAUKwbbYHgXe6HxFpAukShD5+6b2KV6f619CR8JbQlOCSWywLF9iKH1TpUCA2D6xRxJyErj8rL7wQbHlS/fAihgvHxCeHzefdRUo5nOzvwSK1R49P9sl07dv9hXw4HnqMz63BLgUAPn3iuXy93mBLIFzMeZsN6/luzL4wFlKho4RGNe483eNje/+oe99osIHelJyeK76n20RqJNMfX8k1fl+p8zRnJE8ZyA5sy/p/mLGeS+m22MxK/br9evXTb5qnvrX1joiKPaZb/W12ql1xnsHLPQQOUB8Ecj2CTXeS+y05oXGRmvBJ+60xmQJEEDmZ84TC7hPUyOneL7SwGneqI/ksuKDYuEfEWvnn033lvLlg3mtdSma/jo8v250vkCxPutV4NK3kPhzWv1B7MCxI9YgHnnJS15i46o5K3AsvKPx9wMWZRXXmtKx7B+tZbnj6Hwp1UpByXM0r238O8u93qs9z0aednP+A88+cRHIMV9cIkm7TGhgjv9ySWAQluNgXT7bpnW+tiy/yKy3dmBTWVq0erW0DWtdOK0+p7mxcOUn6RCricrzLQl0V/6RQI1lknv9IR1I3DpSe+yDWxSKhzPwy4puaMBizjbx6TbQdYXLSWFnuV9Z5INAt26BxQJH9w9wREY2XyMNIsSRK5lMtphg2dK3UdtfsyRr5NjXDmBywLXQ/E0+IFPdVYOyiQtnduQz8nMSx7Zg88XSQDYn0Ox0aqCXLPFkNDaWmG4Yg17fioYwdRud3gmc2YbHXvQiC4cjuOaxzLdMYcNnv3XrloFfnre5s4U6ehgE4QKEGquuR2DMfMV8z/5M+33LStHf3UPGcp78vivs0QY2wg+HA6H150Wp2/y+OL/JXn6+7IGP5B64aN/k/kZTsoLpxPLwVYDN/00ASgJVwJRAiu5REi6+LzGvJZ9ICRyZSWX+lLBQ//IcWbMknCRkJYgESCSw2SaBKgligQ22TwJc1xVY4z15bUXI8zOfRUq1D6D9EtUCKALWvjnVnyd6NrZN7Dv7g/uZwK3uIXJFjJSAqxg7PaPYerVR5wngqH/ZDh+U8rPAhECt2i/AozkgWSHztp5X4EbuMbon26Yx4jGaN1KQ5JrggzGf7ef1db76wx/r57s3y+qoOcl5TsBEJVDXNfnKSnvDAT72ZS+z1KckfG4/fQPLdY42idB0KUIZyM4qrHHZWOakOg7O5AyLTpGUYv5+XoOxM0ZAtQ1Ksr6hC7TS/QwadMqe3vNVigHdIhkHFFJOM9C8bVDR4kC5R2LIrMvuGibzyal51lFhCQHl3mBgGS443/jfMyuy+9f9tXakFAnoaQ5p/9B9fOAqUCpgrTmkZ/L9aXkfrQkfcMotQccKWPrrz99vtI7VTh5PX3GOMdcvCbkXv/jFZt1R27WOBG4F4v2MEpw3mqN6Vt6X68Sf8yokZDiyUwj1DCIZbA7ULiuYP9el8AuHXaTwPS/3iWcFxbI4kEHswKUDQw6I2sAxmQFzDNrnGgldE/iB/kfLOeZHR8jnM6zXOZq2MFBoHVcxhRhrqHUBbaFjL2nSb6ip9zOEaeKY2SxFNtpC1u+DkxEsOGEwzGYxiGmbDrjzevyPLFOE+/szZYsvkMJhW5lPcTFf4Pj+A5w8OLAME4SHSRDZnWoW+KgbA49Fl6rtvLanCakJrVuVDORTW7p28RixEL4Gb+4e/I3AnIpA2xr4pUvF1ngDezs7qMvKNDcC6f1Hr2Fnb9+yaNy5cROz41Psbm6hn7oS03cP7hvY3bt2BYPx0DakilXu6MKxdAn9zwB95EpRW27jAObqkU02MNrZwWhzgjYlMI5Qw2WvsMUN9o+UjDNF7H16+fmyEhcM0+VXlz3wYd0DWtMCUHwV0ORaVACamEoxr+aq1fkCSmDxN7GT8v3zWVdeg8dIkAkcCzxpL5JFTmwvO9CPe1AbfCAhMCq5wGvJhCmmS8dwXasNelatdQktvvp94gM0VQLTOWKweS0BjIsGXYJbfcf2yE1M/S5gy/P9fjr/zOwj331BjJTcFXwwKuHv7+c+QPDHW2OgZ5K/sVxjBMDFBvuAXQw8f5N/qg8QODd4vtoo66Gejc+uPlHwpK+g+QBS7TBZ2cmni/Zrto/WClk6VOGV81OAju3l7/tXr2C8v4PZ/UMc37yL4mTm0n32Yqx7EfKqtHNGbYR+CTRlhXUMk081ZVTrKs6GZYOsDYyksvajxbp1GUdM7nSujAJbAmVS2PjZrASs+holFnTOolZsC2sCGKnGa9VM3+oIszgE6i6DBgH02TiykBWP78CygeAstWB8gmIF7HFOy4rMMSCj/BALlGexRz7u8tea/73vC87vpXCdB9pSVnkftldBdFLUxCTL4iBwrXUkCxPb669BAmISaxx7um4+/vjjZ+5e2gPUx8p2wfPF8KrNwhkC4ZpzPijWvsi2yTebx7MP5KbE82SR17U0l0UUaC6e3zc+NKDYY4qbUC4IDhQTuNq7lsAoQEC1r6lRrnJUyyVWZDtnU6xmJwg6f56qKtAGDoQlQeZYZi7e1qF/DhhZ2LwskLLE52Rkk5f3jlLmBO7bgGTDAXqDPoIkdWb/hqA8QHM2gVky+dkB2vnOMlDMv6pGuVji+OA+Th8c2XOkYWT/QdtYERB75jgyIC4NTSBYC1GT2k3ULoDPy97gLxAJt4dmHXcPW8hdkAIB73qVm7ZsZsL5HPfv3rPjNvd3MZ5sIF+tcOfpG5Zm7ur+FWx0Udj3Dg4wGA3NHSJII9RRgLKpUa0Ly7VMDf1M+4pCY+YJivksUS9FEUYWeLe5u4PB1gRB1kPLSnmd7zXRs2ltHMsuS8VFQuwSFH9Y47nLxn0IekCgWMyhgKTPOPk+rRIi3OTFdPigWCwRgYiCdfg7vxdolFsAv5Ogk5IrkOOzpXwvUCyfZV1P5/mAQvdR9gle02dq1R6+it0RiOC92D75OPJ3gTkJMpVx9kGx2sV2XrRv+Cw432v/ZT8p2FFgx/brjl0S2y6WSkyrBDPbKnDJYySYBVD5XAKuAr/a6wUm9Mw+0Dzbz73S3z5w59j7gJlzRH3Ic6X8COyI6fefTT7RaofA4nn3HDF2GkeBKPXz+wPFnAccT7LEZBHpnqd5KoBFM/ujL3oC91dTnN57gPX9Y/SLziUlibBMgFlbIm9rY297YYyEMrwoHXBm0SkywQS9BKtljahx48jvSZQRtGrc1Xb/GQQS9TzEA7wir02cYFZPMsYdNuH1WeU2JB6hDVxuGbxfB5wtUSmBOWsYqNAISbsgPPOH1rxhH3HcyKrS4qtCX1IqeZzmyHlAex4UC3z6c53fyfohxpzjoPnJ32SZ0rzVc2hdiUWXQi4XLrWRv7/rXe8yn2Leg0yxsmEJ5PIcKaZ+7mS1T23TPNO88+e8gK/2BD6/v2doP5Cip/1S+6qUZ/9eF+0bHzQoFuC1jbVznXjoqm7Zek2ronZlg1UWYLnixekJ8ukM68US9WqFhCCYqb+qCovFDE3rNp7hYMM4RrKexSrHiu4V67VpcgRtBHKDydgyJdAHtq4DVBYtF1j2BmZKyPoDDMYT84GNCNYYO0dCWiplAAAgAElEQVTAR9ZF7hadsDsPkf3Mu9Qb7fcul3E5n+H0/gOcHhwYUKaJh962BMVtU7tF2flricp/lkF4KGo78KiBPL8Z6cBGWnCnAWvjo4lH2jHvyc3JPqcxwjjBernC0cEDa+NjV6+ZqwV9uO4/OMDe1SvY2d1FUZdY04WEJiIudCoB68I2IxtDmp/YCVQukhgRTU1xaiat3niMye42hvRL7vcRJqkLYKRGz/5he7scH5eg+EOAsC4v8RHXA2JFJGi5Rgn6fGXZBykSHDIN+qyXn/FAfoG+j6L2D4FimSjP+90J+AmY6R4+uPbdKiTstb/5oFiCXWBELLTPFIvN1qtAsVwCzgMokhy+wOR5AoXsAx8cakLo2gK7vAfbRBOvsjj4plWdR+DJMRFjyr7hv6+oqKKZWFgBDzHxGj+NqQC6mDu2SUqGr5TwOIFxMcU+Yy6g67dR7fRZM2XPEEvG68pVRa96XvaJfJiVJUEgW9eWwvSBgGL2u4KzGONCFpFufPwTQcQxo1vBcGOC64d3UUwXiBcFNkLHqJLlnYU11oMY02qN09XCxmC7N0R/WbvCUl3QN3P3E1+gqIy80Tyhi59AsQ/iNVf4ndrjPx+JM5NZdAOla2Sn5IjUIbglEJdzoM41INdZRlWO+syNtAPPYeMB5c60z/M5HwmM+Wr9Mhw6wok+0R1xJ2ZTyvR5UOzPNfUBvzuflUFKieagSp7rs8/E6t7sJ/WXsodoj+A8ZmYR+hVzflPZYfYrFUbhM/glp/Vc2h94vg+UxVYLdMuNSKyy9iQfFGuP5LX9vU3KnRQLgfSLcJjWw4cMFD/0Jda0cCYGTi8DQXWDJfPtHh9jcXyKfLlAUxam2SUW68aKckBZFFgu55YSLOv30O+NzROVwGyd58aECmCWdYVev49sNECUJs7/tmoRRLFzl6Dpgyb8oMV4Y9MyJWxs7yDoZ+ZuYHmKQ+dv5P/5wPjPlqNwTDEBpc3Tska9WOHB7dvIp1OUi5W5UwR15fxmzT/kYXYMAV3fpOhv9K0B4od3vGjgtBDIwMtE5y9ubTwEszI5mvClTxTTqq0LS8/G35nFgu4X3Li4aT36xOM2oaumwrIqXInUJDHNmJkviuXKZdoIgBVzrqI1xpgTrpf1UbBPw8AA8daVKxhsbSEZ9E1h4QhTEbENJJBby/vimeearB9x6OeywZc90PWAL5S1XsWGyoTpgyMKCgkrfs9jmfPTCAHPuqUAGL1SgCjqXAwzz+f1JFS0R4itFOiTUBV4FeMiQSIQ5zMtehZek9eh3yj3HbHJYnX4uwAj3wso6zwJLxUWElul6yvQTiBPwIvHKWbj/GTzmWK2XeZU9o/8HeVGIJDPa8hPW+BJwERAk8eqmIeAin6Tq9tFwEX9aDKkY6XV53KN0PWkJPjsl0CEXCWU/o3X0xzSdXymWiDID8CSqV4Kms7nMWK3OV+kNDxfUCxXHqYMJYsoJUOKifnXWlB5icPlzNwfeggxChIDo3lTIc9CA8V35ye4eXjfSK+rky08FgwcA0v/35ZuDI5oISB239NJsvMlNr/gh0CUfaX5K9ClfrXnNkv3wzgjY5w7S4YPimnwdvFULj4KHjllefs7V1Kte7bB5npn9dbcEtgUUOS6YbA7U5pxjp5XljXHNW/0WQqiQL5AINssa4MUXx8gSkGSEiq3CfaNDy45fiTPeB+5wYjtZhtoCeC1eD+OK9crA+2IJ/gcCpzUXOSrj1t4jsZFZIEPcGWd4TlyUxJzfX5/8vdIXlMMse4n/KV1eH7f+JCAYvniOgjoQLH57DJAjQFtTWtA7PjgEKvjEzS581E1bSskdnQuFXGoNGdrSwnGhzCmOHTBaXQP4GTkgxLEHU9PLeBre2fHWGBekz47FkJHNpiguOVrgKKtzed4MJlgc3sHk40NhIMMpQdC1TnPBoorc5/oIhpJlHIBVg2qxcp8ok/v3UM+nSMmyUqQnwQg5vY1PT6T7wOnBWmvoPO9813ytUCZQ/zv607zPzPPeNG12pDTfu/M0ZzA9MysYkGGzuzECVSVpb1y8poQ4xjSZzuAcwuJYgsyrMvSwD7bMV8usO7SPJmm2xtgXdVYFWtUUWDBd+OdLWzs7SGbjCgxbWZY3sgup/FFiOkSFF/iyI+2HvDXssAeN35lnxAglB8ghQEFDEGJFF8KLbJHEkgS6PJJlMuBgpsk+CRg+KoAFX8/4fcK/PHNoQKfcnXQdX1B4jOY2sf84h0+MBQg1/PzeXSOgJf8o7U/+u1RSjaBAXOhW61sqvgg3J876ne+sj8FyLjXUcHwhakvdNkemv19EMF+4nkK+JPfrsC9zpe5V88psCL2V0qCGF8xsRLw2v8EVuRjrevx1Q+qk8uGlB75hopxF8jm/TWnZFEQ+GWb+ZvYcwFljrncNXQdX5Y9G6jgvXkPAjpmnPiTP/mTs1SCmk98PWPfGTPUyS8Gu5cRsIqBdRrgOF/g7vEhFvnK2ndlvIkr0cAF1lUtEgvUd+eT9DEZWTeGKUi4tXT87dLpSUny2fPz8oYMNUk1y7TUFd7SejE3DaZ2IyAm49tWCCuX9o+BeVpzZ7FJHaB2MtVFN9G1kX+S5bq2QDI/U2Hh/GTfE1yyWq2fmYLnXwSKZUnSnqFjfPcJPRPvrz1DgftahxwXHscx5PzlPsXAfCqsPmOsa/B4AVHhEbmFEBSziIfAukA15ym/056nioLai5TiznBiN3dlCZG1RXNde5gUUinffh9pfanvNAbqd3/f+KBAsQ1sF33Ji9IdAYFAI/P8uhy/q+NTHN67i8VsjqSidkeNzmVoMNRP0zz9hjqA2lQOpBmtPhgijhLE9K0h1CwrY5O5aREYElXTbzjrOQCYxS6qkyyypRRj8EZdYbEuHDCOU0y2nQaTbYyRbGyepdWRuY2LSBsqtcCHxT0eOoaE9B0WGdy0KE9PcHz7HpYnU7QMnKlbxOYOrbMfLgRNTH+Dt4UVpKgr5/tmSkAXLepPHgkSV2XObZD848RhERELuuvOjcjyMoE5A/Ia50uozcfed64WNFfZZO5MT1bEJHGpnZbTmbm7DLMetsi2dzXjCYptgURu8eyMN7Ggj3ixBni9JEKQJdjc38fuI1fR29qyCng2GemS0bg0QvbcYfc9FYNn8fG+BMsfbVDxhfM8F4Fi7m8KRpK5UgJFvqFa/1zTPEagUd+zBxUcxfUhsCMwKsAlIEZBwz2VwoTHKDDL9s3MFfARIDrPZAqg83eBCzE5Anx6DjExYmZ4PxUS8sGABJNmgoCf2i3wwjaL2fSVCj4v2yKB6oMN7a06nvukmG65kvA3PQP7VKmzeE2x+ArKUfYKMXe8F8fPB94CRRovgU0pD9qrz/ZwryyvrJ/GRnaZijRu2rN1LwEFsfFiwP1n1hzQuT6o1m/qd42JD5h4DJ/DB/O+z6o/ZudXslKycc68973vNdM6n08stsaJ96Bb5GYZWuAc3SUWgwh5P8IcFQ7mp5ZNqVytsTvewEZ/aMww18E4SrER9xAunbLDQDYL/GYu/XWBqG6RdK6I/F6yz5et6mvJS5NnWYw6UBWCLkkAAXaHPyQzzUe2yI2Ekwyz/pf86rJeuO8eBiaa60WXDUOKBu8vcKw9QHOJ843+ucwKpbXuj5ePEzQO6ms+n/YMBaBpb+GxAtE8TkFqksl0MWJRMbpE8D3nv/pOc0nt4LXYXt+CJJnO9ssqw3mq1IgC1NojxOhqn+N+QcWAbDP7hP3Na8m9R4qzQLq/B6mdYr+1L+n7D2mgnb+IzjYgc31gyjNiKqb8qEwbom8tfYVXJyfmLnFy756lEBvQL2iygYhgylKWuY2Jrg72nqRx5RzBTdvNeqa5ka2kyb/OizO/YmqO9Gct6sq0xDiOMEiJRAmKHeBiTt1VVWBVVs4PKYwtDQxZ1JAV3vav2KAxYI8uFWbm6Jz07Rm7QDEHU8mw2hQ+K/JhE4Ln5CWWh8c4vnMX69kCWRSjbliPvDPpeNqhv+lbW7uCHmXZnoFibYjaLKUNaXEzuK3pAkxcCecWTdUFAnYa6dniqx8WtDZw2QUEnLEI1IhL549FpaKpK8tlzEUxPTlFPl9Yqjn+xlQr23u7poiwjy1lTVWZ5s4J29SuRHQZtJbbOB4NLfhu++o++mTnGfAY0RvLAXGNv+bTJSh+4YDFF+qTct5TQCgYifsB9wD9KU2RAlO4jk0od9Hi/loRsOXvYml9UCwmk/uHGCEJYLlncB9QOiZeW+yNGCe+qk06V2BLZnqxNNqffPAqAO4LVV85FyPsKw98L0ZILLkPxNgmPq/cDATg/HsIPPI7McUC2gJEAv9qo/ZmmYIFROSLreBDHk+gcNGf3FEkzLUP+y4jOs9n28/2du6PXlYk/x4+IBLbLAb8+ayni/bZi/qfx8mlwjdDP9e9NC4cE4Ji+hQbAPYKYwgMkdHdWgHtIMVxD3gwAA6wxq35MU6mp0iKBhtRhr10iFGYmPV3FjcWkPdIfwPDhtmpGP0WoWIZWbrqlbWxyHHh5BPJIYFMzTUBOSkS+p5ZLyjl28bJbQuqI8Khhbojb6SUlusc/cSRUGeKS5eOViBRFfW0Zn3wqPmptaJj1Ff6ne4UBMYEiSqsonWo5+IaEVbwFVex8WL8OZ99dwqtda1fynBa4Uk6EhBT8dO8VV+dnyfqy/OynMcJ5PI37WdSCjX3/T1H/ch28p/kpXI+E+8p044UEbl4+BYIQ2hNc1Y5UQyzv+9JobxoHj8vplgX8LVjMxW0DhTDchAzZ2CDdl1gdnSIKaNKT6dYHh9jfjo1N4lemhkwZeo0BsPR15TMpwYYdWUgzJB+miIII3O+Z7oU+36VW1NMo25bYyfpRjGZjNESlPM4MrkGACPk6wLL0vnihXGKuAPOFbW2sdNGNne2Eff7zu/D7BzOjd4V8zh7cgN/zIzxkP9l7sQaCYHlfIUHN27jhFGYdYuqXlkuZG1kehVTo+hOTX762tZeoIAmt89AaEIFgwzxZGzshmlJ6wKL+dzYeAJcVtWzZHTd9SzvRmeisjhBBSpw8yVjXFYWHUvlo1jnBoaronCTGqGZULhQ2Hamd3v08cfNFSKn7zfzJs+W1g8WpNC2lmtyxTzLvT6y8RAbezvY2N/HaGNiY9qGyZ+JCpaGfAmKn49ouzz2I7EHBNL8oCYJJQEoCenz60LKsQSpAkx4nvw4fRbGB7hiiXSuz/6K2ZFA0TFiUimMxcoIBAjMy8dPgsYXmlrPPhMqYKB7+iDAf15dTyyRDyx4nEoBm5WsE6IS3P6xfC8go/49z6BqD9Z5AgJqg9ql8/U85+ff2f7cMYZn1kcvjZl/joCEri+A8VygWH2qV//ci9rzga6RM/nQWQw0PlIQZIVUHz3bdQmK5c5BQMx/ucucV4DoY7tRRSj7Me6mFa5jgVv5FAfLKUZJhmu9Ca6kI4zr0Ipb0a3ive0czb0TPDHYwmP9DZMjjHApE6Zpc5koBoiQrlzGA1p+pVRqrvmAzFekqiwyl0vGMJEVpuwjGOY1z4CYiCCmRe3kq9YECTWbb12qNsrIM1zj5arW2Pm/ScnhnPHdizi3CQgJDgmQ6U6h1IBS7ggWRaTxVcwwr+WzwFKMfSWBx/J8jjOJMPkHEzyzv87PCx/P+MqtPy99oK97aV/ywTWfmXuLrFhSnPj8ChAkMGZmDj63XEGMiOssKtpPfCVYeyzbcT5ugPfS3L4Ib3zQoNgtDMef2nxoa6xnU8wfHBkoxipHuC5QL1fOdxgNZrNTHE1nlhCbrgyjrQ0Dx1aS0Wp5tOY/TLeKddgaKM7SFL0osWvY98xgsVi4QYsjO380GSGKmXybqdAaC+hi5+S5czGwDStiJLHT7kriwahvLPFwc2KMZsJMFjTzRy4dy8Mqd4B5K/MLq4DH3xw0rqq1McP0L5rdf4CDW3cwOz5ClS/OykH7E0Yai9gNXsPYhSQyptifhDxWk4rHaANMNkfoX7uKzcmGGwLmT16sMKV2dzK1oDgLRKBLCv2H2B8MImDbuyBDbRDKDsL+pd8US07nswV6WWaLcNgfmA8xN7v3Xr+O3niI/UeuWY5ouqZY1ay18ze2fi1LzBdLS5mXDUdIRwPEg4GlzmNp6N7GJpqupLXGxd+YLtpsnw0sf6Ab/uVxlz3w4dIDnOvc1FV57v9l702/HDmuLM/n2NfYI3LfSCZFSrV095w6M2f+/2/dXdVT1Voo7rnGvmAHHA7M+T2zizRCEcmkRLaqVAEdKiIDgLu5ubnZtfvuu0/PAM8RzzgbUJ9PY2laLUJiObXgKTzIQsHEnybsKZwoUMYxtPBoUUrnk9X8GAsbpIyq2FgtWOmCzntK8kuBh55n/W2dJRXASJ//FAimLJrkDvos3+V95iNlwnP90hani3a6+PP9dUCpMSEwm/57/W/p9zUvr4+pdB677vcPndtuAsVpG25qe3qO9x3nfW0RGArrZ7B+S8PO73uWVlHeatUBMfKJNBEsDXl7UYxK2a4st9fTnn07OHPniXatYY+2920rq7lUAtkEbbmsFPb7yZnZmwv7qLNrz9q7/vdZaWmjytL6s4mvw9v1lm0UZSfR1GcaN3w+3ZDpfcbqrJrZvFi693GV/HSIItwtSB8CiFH7ILpksZ6SqM6LdTVlhx3Uxii4j8Eo4dBmavXZGLUVuOWnQLHmgLTdEHhIKWCO5crAd5A4pHIoWRgyNzDPCBgKTKfPPveVJDoAMXUNxOhqDGguEFC/6flKN4R6vrUJEqZRpEXvQ+rhUsF16bxcN9dDm2Cr+SxyCryPmcP4Ds++rkHHljxHc4ciXSkopo2aP9ONcDqefxZQLN9ZPHrz0dDOjo9seHZupdnEagjSByPrn505oKVyW04luXrNK8jhB4iFFwyu+/u5U4V58hfAeLjIHRTDLiONYOdWzOeram7cZFwqJm7TZlZvVVf11X3gFyGs7+EDnCkSTc9iWTYrt9zajbB+a3vTdu/sW4XEsGqJuiHuphDUw5nVAdU02q1a3pWFBugTdPFCIJPceien7mE8vroKFXCSJDh+V7hrnSmW1EIPrQZUuqvVja/t79jG0yfWabY81ONOH8iCR2Prn1/a+eGxW9jBrnvhlGXukpYA9ElADOEhHyTIU7JyMC5fmA36PXvx1Tc+EW3tbDswdpagWrY3b99a1qhZY7PjiYuenUtsaRaYZir4oU12If184ZruarvpXpPLUtk3Ht2Dfau1N4PeOS7CaR996MLx7wXk3Lbjtgc+pAe0aPCTZ4/IixgVnnFlYAOK19lUviMmSeylkls0Jyg5S4yMFhl9T4umAME6eNIzKMAnQCVQqkVmHZxyPC32WkDTBTIFb2uLz43dts6wChgIKNBG5vU0p0IuFOsM6k1A+EPu2U2g9zrArM9et4G/CZyukwHp524iAq67vp+DNEjbIkCkfubaZH2XXvtN5xWj9/3337v7BCBHIEabK7+nlZIdVXJ7O+3b5WRoo9nUmuWq3W1u2MdbB1aezJ3UmZXM+ouZHS7H9sX4zCUXn3UP7H6pFaSD9Ypd2MwOr8Adhd3f2LG9ctMjtlpj1G5tCrX+peBzYoVriokIo0n2SnrUR5jOQuVIbGK7nWhNGkqgi6hy8FsJZaX1Ny/hEHXirL2SSfGcpNp7PpMC9TQqk8pkZGUHQMT2TH0qdwcBV2EL/i0AyXOs4huKGmkugh0GgAJE0/yCdPyvb4r1nnBKCqJ1/QL5mpMkBQNPIFsFWwCIJVPievgM10N7AOnMk4wnHDkA0Hfv3l2xyDonbbluntI8KiDP5/8sULyghFx8xRpkSd+8SwQLJ8KDGIsFs/Gg7wl1ODFk04lVi4W1CKePJzY8PfOwflbJbDAd++4QnWml3bBxPvOkMV1AheNFy7Eeny2XrVmpOSh26xV8c2ezle8iN6vX71upVrbORnO1ePjgLxY2HU1DFndWcVkBA8KlBQscFoJvMeUiSQxr72xZd3/HGhQEqYaqNoC5AIozy5DtRgMFB/Vhn+iehYBOd2GbTK2YjK0YT1fJbGnYiLakWr+wuGGxFnRB6U5Mmpl0APpG4GDXmo8fWL2MFroIJS5pGCbNk5ldHMbCIpOp91mVMhpovsl95FxovFxiYq4VzijOMV84MEaTdfb60I7evvXB2UXLhLUau91yyXbu3bFat+WbBpIY8mJmTfwUkdFEOUaJ39nAxM9Mi4Xv5pudtrV39mzj4M6qmg9jyHXcSZLdeinon2PS/3MWwdvv3PbAX94D76wZU0AjraY2wQK7YfEJpenXx33Kbmhu0IIjVwIdT3OJQIB+puCXaxNoWAfLPwaK0+9pEZS84Lo+WweA14Fy/U3Xpk2DgHfK/Cq8K7AjCzH1meZRXaOOpX/fBHjTPk8BoACEQNRN40Ln+ZA5KwUP2my8D1ynbU+/+yHn0nF/DKCn44TPYpEqMJHeX92L6/ohR9dbqdjLly/tq6++cmBz3fVNq5n99+LU3g4vrVlv2N3utrUnC2v2ZnZnEaLDeSWz42JsL6ZXdrgc2rBbteetXfu4vmWNi7Axqmy2bVAq7NX5iQNhWGZ3qQDKRE05SgfaL+YwHY96JsZF7uu9k0SAYmQT84VdnJ3b5dm5tbodu3v/XvTqD2WktZ6v8qJilUVIvtX4iQl3co+hb1I5ivo8vUdK0FM/K/eI7wEOnzx54kBRRBv3iCi6gLfGoTa5qW0gjLckE6PB0CUT6eYxBZGr5yhKQxynOQH2jtXWBkMYziWiZA4R3cbGNbLzuk7+jkbaI9EUWqvXvT/4XUCf+8p/jB2s/eSewnVzH9V/Yp3TqFW6iVY7tfFIPZGvIwiuZYoXS4QF/uiHwrzvRLXBTQHWz1HLIlQnI7Qwnjg7eXF0jCGlIVDALoVkO0L5zWjvAkNJ4tvZxYXvqO4/fGDTee6gVhM+oI8Ldh0YyVzT4FRBaWENaAYXEgrPioy2HSTabe1vuyzDGYQYfmSn5HY6jdD5zp6q7HOsle47PtjWasWqrYZt7e7Zxn7wNObmLjzMEfRCsKF0Jm4b3OxqzExFruAI23+6V8zKq5gHM53w00Hng5a3YVbn81Wt7zSMwfWIESJM2NzsWndvz5PmgglelF243RrGlbldvT32e+IaY1xB5gubFVQLRJBd8u+CgbnLnjBQzO3k8Mh9i1vVpjWqNd+R8W/a2N3atN39PQfJSExy2GZ2v9OxdSpB14dtmz/wlbqNKetZKntUgN5lVMHoN3d2bO/REy8L7eZ1Wcl353QR7Qnlt7H0SwZefCD/coBye4TbHvhleuAmsKFnc/399X//YFNIxGXt9T4w8yFAbB0UClTpuDeBYgGxdYCYnnMdYHxo22+6E+nxrjsv35NeOm33+8DhnwuK0za+D9inYDZt8zoY/DEw/WOjMwX9KUj+se/9GChO26/fGSPjcZApyhaMaxOpk4bD0+9orSQkDyim1PN1431WNvt978gJqVazae1yzUFoNp3bkGq3OFFlC7tYTL2881anbQ/rG1ZtNpxY68/GdnF56e3b296xTrlm2SS3Zlaxela25WTmxJRvOLNQCAMyqEA4TJU5dKmYAsxD9LTeqPo62ViWrJtVreiNrHd8aodv3nqhkXKzbu2DHau0GlZqBjmjg1GMAaj8GsGfs+rkJalACCsdBFJMiKM9qZvEtdGbtUpi6dij3Vidffzxx6ty2oBcaZxT9lbjj3um89MHMN/8mxoEkmL52IoFRvweR/kmfU2VW5dawnwvM4/8Q1DyOY8MR8vVjETRWCCNNiNnFaOrZE3O43li0SELXAFjDEiWLER5FnyWtiLDASDDFMOSI6NQRIn+EOgXtkp/amMgOZf6+7r54qeBYscomPBivYaitvAOzK+mdnpyYn3A02jqnQUorhDiGo7cLaLdaAQf3FrFIFtXHpPtttP7l/2edyyDhfCEHsD5aOK6IAYuhToo0qHBgVYGiQAFJqjMBigOeuCS5VQvimUaORcd5rXGq7UVKOZyODK2MMgqPJxBKJDfkWtsbbikotnpWonzVniA4IS9PF8Ax4l9yyr7jn2DJ+zdbDGWTlCrRQk4y3Y2GpBr98VPJedph4Tcg+vkGkLhlABQAbbup7gwm11c2cXRiQ3PL61EfyyCN2CoRBd14JGhpYAK9+r0+MSLpBzs37VWvemTRhqGdXYoVi7E+eNq0Le3r1/YZqNq3XY7DHKAMIl+vpsLkQCcKEr1qofHap2ubd1/YHv37pvVKAddtoJNRzKre315QLFMr29B8Yeuebef+yv1wPtA8XWA4+bPh433h77ed5zrjiFwqO/dBIo/9Pw3neMv+f6PgWXarFCxtK5/KRB/H1j90Gt5/z1dr5f6zqrrQ/vwpuP/HEyxAHYK6IN8IlRFTYvBCGBpPUolfsEnNqzThL8BM4Tlxcam10q09ao09zWMSKcIKz57OejbsAh5RePl3G0+9xstezCr2qhRsuPF2F6OLl0z2y3V7JPtO7aT1a02X/oaiFMFVVgFirNSkOuR2I/gUF5SgeEN1mmlee7yjfois9l5z4bH51YMxtZutdx1qaiVbdGq2YT1thoS8X1NdHu53FlRMZLungLGBDgnBVt0DyUluOnekbf0vueAxLNnz545rlFCHQwuL+4PmEdWhNIpS+8NKKYdjjHSZMFYhwAM4s8Xns/IUMFt1VDJj6g0DDzJh7yP1BW85eRcGexUjRHk4IYlUMxxwFge7U+YY/97req6YRX7APCKCdYmDDYbxph2ffTRR554J3ArnJIm+6bPisa0xuCPbJ5XD+rqFzHFQToR70wkP7MMUOy0ps2Lmc0nUxscXzooHvcGrrutlSpWW2aWT8bWu7i08SSIot2/Ee/DatWzJ71+/HTqAJmBScO5ODTC2i0sJrMVKKYkM0U6RI271mQ88SQ8wO5yubAZ7hP1mle3c2uwIgwO7XTdlZRFWOEAACAASURBVMET/oIwnqQzZTL6g8G/4wNl9Yq1N7c8GbC10XEnBffgZUAtQmgz/MeO8N3wjcYOrrW9rvPF0GgHp5uHfsn1DJIRpJ69DhBF4Ec6NQJiJha8hcPxgj0apnjIKMZnF3b65tBmgwFC7ZhsWFqB4qIIGxE00biD4F7hnsTbu46203Al2ms+S9IdLeH+wSJ/+82XNu2d++AnJOK6Qnwi6zWr1houTdnY2bXduwc2QlZSqlh7/8DuPHhoza1Ns2rDCtduv3u9A8VeO9t3+bev2x7499wDNwEWZFE/ZVIO4OTDx/ufA4o19/xS/bk+7/3UNv5YuziebNJuAsU/doy/pfd/SVA8nQZnA5hNrV1iIrUGputEYE6LVdj7zZs3q2pn6+1k7VoANAGOSBzR8BK9hdhaFA6GYZMpCMXnWiS+9af2dj60F/1z1xFv1Vt2r961B1nLdq3mOmDGxxAgja1alGZix7ryDM7KCAoDKPTnLeCcJtau+cLrDfTenhikHFHU/Z1dTzDv51Nb1so2AwJWM8+vQYrg8h63NQ1EoZ83FsHQOAvkVQCEaV7RTZIjKvHetFkC5CI1IOkOhlWgkHNzbDCV3Fnkpy0Q7Ncc0Z4D+Fhlz+edNVAMyPd7W686MOZ9X5vJD6OmQswfojIhZBl94ZuB8rs8A2fnVSSIwiiJJazGAyCd/gIXqmAJEpHUnxwchxznxYsXnmiIrpoNgeZWAe31PtPc86HPyHuZ4nVQHKi8CIqXuY2GfRtf9a1/fOHgFA9hXA4wtKaExqg/cM87GFwAEjcKVhhsB8qHOe4PBn4T3Tc4FnLQIPOLzYtgwxaLcQCK6XRJItgF4pLAgzSf53bRv3KZhVdAqpRtOH6XoUyyHvpZt1ghPJ/cLH4fDUOFJK+Oh4NFObOCXUy95iWiu9s7XrYYwO1WDvFBCmwtMpPAoupF4uF14zq9OT9YLFSZJ7mr193I1XciEx4cMmLN91gum10crPOiN7DT14c2PD93UOwDv0xCQLSOARRnJTciP3z52o6Pjjzx7uOPn3vpZtmX6Lp4oOhTGHUmSe7D1eWZVfKJXV1c+t843nA4clnMLC+8qhAA+NHTJ26fNyGJobvpIHnnzj3Lmu0ooYh7gkCyR6b4FhT/LS3ef8vX8j5QrPChWKQfm6B/DlD8Y+dI78XPDVp/KVCcspiST7xPx/xT+uCmsflT++a9c/Y1J/mlP38TsLru71xruoEDzMxmk5UWdwXwIkGjNTQFxXzn8PDYq9mRLJWW3f0TwEI+D64OkEvM+TE87/xQueTgE1AMIEauN8rHdty/tN5w4FFegNPB1o5tZDVrTBfWKjKreeJM4SDV3ZbKgbxaxo2mw2AnsmIFPAiZYhmqui7MRqcXNuz1HQwTgRbQLNerHvWsd1o2nc1sMB3a5uN7gfyBLOOcDoqRQQYw6Ql1Ua7pEdboQgHbqcSwm8bvTUyxdLngIFm0yTJxOp641ID/VCgjdX5ZjTWuWXUCkiq6DnopLhKZYvrQJQe1AIp96wBOofYBDDMYAwnFgkT6bAWKVVrbWXQS+ymwEiP6aoPGmh8yiRMDjgHDgGMx4QLSyHC++eYbbxNsMde/wls3FP66CSQ7FrrmOze4T7zTFK+Y4tDyAIqRHKDlOTux3um5za/GYRAsiuBgAOM6z+3q8sIHCQ4GtWYAxZPhxFlEdjl0ErpT37nEML5nH8adly8g8yAen+YzTw4DsEqUDVOArng2nfoDAOvJd6Hi2xtdB279STB451ywyQA+7RwBrV6piJ3VaOqsJzdq/84dZzZxnpjMQ+gfDRPWcY1O19uOlMMcHEd3Cn/oVNEmao9vAMXXTkaEbmKhEN7XRJxOUD9YxNwEI7Cr3BExxV5e2ivtLbw086I/dKZ4fHHhWm/fTSEz8XHPjn4WJBvcr/MLOzs+8b4cjSbWarV9cFItkAS5zkbXd3OESqoxS5Q2cbj54MoGvb4ra/gOk0ReLGw0mVl/PLRKo26bu3s+keFIkaP/3t2zvfsPrdrt2DwLchC6IGiKl3FDgVTnlin+WwaTfyvXdhN4wrtdE/CNG+K1TvhLQXEKHtfBrxbD9UXh5wCQ6+fSwvc+4PpT7n96XcqG/7mO/VPa8e/tsz8HcE/XHX73vBnXi878dxVTuQ7UKHrLGg8R9vr1W9cRa+Pyvv5yP1ockJLQeojYLt36dEZieLVkg9HIXvRP7LA0tW6l7g4T+60NZy7x6XeJ4bywjUrdGkVmDaK5XMOKmaJqQHixVruumOt07W+QdM7fHNvsou9k0KMnj/2a3x4d+Xvb1DKoh9LXaKVPL09t95MnBlgO0dFYoATQiJY4nzu548n9lYpjnNwdUqNsIdmAXKcpRgp60zMphh4sAjD0dTnqgwWIBYbT+yVJpstVaJPqFGiTE8lC2u9sdhHKLAOKMwqjoCOOEs/VJsAzGKMXdCyPrWukfynyJb2vKuKmSZoCzSmDLM01uul79+75/eB91AE4mrDZevz4sTPl10kmdM065k3j7yeD4qC5eSdsYTdVXs6dY58Nenb45rX1T8+tWWQ2Ho484axTr3vjJ1SzG4+sWi17oQ7A0HQ+tVpWtVpWW1W4Qb7ggxSda9xZrWqHE84g+5TiG5OxgzE0xVDsGgSw0aPh0IF4o1EP5SSzpWeJ4j/M7ozPaoCQdIa9iu8ii9z6lxfW6w0cgPGZVqtj9+4/cADsdmyIxN2QofAdJ4C72er48QHInKMUS0wGrW1wqvCHDa0SiYhrr+smsLRcdrqD0uR03U2l2t67AiNRPmGFg+KqW9stbH7Vd9/k6cWlZWiE3KuZhw23iwini8JqGH6XysZOk0IeeDufnp3b0emJn+Pe44f28NEjrx6IuN5DllFL1eL3POi2r86vfCLxkE6p6nIT2GFPY4ybIGtUPRzW2ti2u48fWx3fYh7QWP4SiO+JdkxhSFVk9fbvbSW6bc9tDyQ9cDMwCUmwPwW4/BygOJVpqZmufYyVxbSw8p70jT/HDdWCmDrpaOH6S45PewWAOYc0xavFfe3gPxfI/yn3jSb8kszvTdd0Lai6obPX1xd9TONhnSnO8+mKKU43JeoXfQ/Agu4THfFgMPI1nnYpueu6vnGLUMBjDOHDGPv48YUvC9pUkrSzpZ1fXtiX529s8njbHtS6dq/Stk6e+brTm43taNK3yWJu282ObZZqri/u1gKY8rYmazHPFxIP2uh5MOVqSBZ7c+ylo5tdPPX3nBl+ffjWk/MAYIB31lVkhjmwfaftyflyoXDSiXW5WHiRMdbKZq3uSetOsmVByysNtkp0KwHtB7esEgp/rL/Ur0q8Vxlll4lGtlrPuGOra6ojCm+4bCXqoB38Wqg8x1kD6x0qS0I2rjYUsWS3XDc4PnhAVmec0zfeUf3h1TsnY38fUFxCrhn/WxU7ia5bjt+KoMuW5PaTTz5ZVbbjHhGBQEbB/QA0K/8svdZ0blu//h+bF26QT8z8clagWK4LrjkpzGZTO3r5wk5PjlxwXZkWoapbuRTLBBNyoVZ20KC6G8Qy95DHYlrYTnfH2VZ2iLC/NJpQO411r84qld2CjUerUnOgRknoOZ1VCX6e0hwj2yCRLyTLhd0e9mEk69VazbDbpdQjgKtYeHGLw9dvvGJbKVtaE1a51bLtrV3b7HaDNmiZWa2OzpUoTGHlRsMHBFJyZ2YRDZdLVmu2nEHtbm95Mh6V2jzk4UljSNKvB8XXAtw/zcFYfQxG+LpX8LcIEwj/7wmAkSlG02353MYXV3b86o3lvb5RANsnKSoGzkNBk2ql7C0tZlMbXfU9MaHb7li92bJ6o2kvXr+y896VPXj00Bqd9qqiDA85fclmaKNDTfqZ74iX86UnVXCenb0DL5ZC2As6OSdpI5+5nILNTVGp2NbBgR08eowJZqgkFHXayHAcFHt444ebs79kYb397m0P/FI9cN3ky0IlUCF2RKDRI2HXFOgIwO/6xTBlU9KQtUKqSqRhUVJRDX53Jithplah07joCkDLTUALW7q4psA+lYOk4EgLkxgptVE2S/p7CtJ9zo0LodhJMY9qd5rQxbH4PFpJaRXVp3xOa4PaIhDCe+mG4EPHgYCJdLTSg6bgMc1q17UIBKZMnTsqxbC1J3a/Z7OUsm1a5G8Cv9oYrLOQN4bmSeZee6XjUm0LCVqs5SE/hp+S1AkU6Z69fv3awQqSOjk08R3dc/W9xqFv0JYLq9Yp3BVTlWKbBNpgeSHOZsvCmeJePrRps+KSSYxVIXKI8L45PLSt/V3b2Np0//zJbGrTPLePWzu2nwfNbwlNMZspd4lgg1V9l/wXMU5nOHXnC9bIzd0dO7s4ty+/+8bZSqQaRJthfwHH80VuF+W5F7CCLHMXi1hO3XXFFA7B+WKZeQQd/TT2cummZJ3FlQ5Z5J7Gle4/P9NnMr2Ffo8i08vvaXK+xuKKoS2Fegn+99TkybJQECcC6ZA0HzCcs8TIXaJVWsrGykWC4/n4d/mjBZnrPFS95Z4giSCvjGP6d2qhBLeeKeE+tZfrV+EOHCc4J889yZscG7aYe8PrpmcjnZfTNt/0/F8vn1jMgqPKEjkAIYcAypy9W8wtHwzs+PVLuzo7teois1IMy3tFtFLYuQGWSMRrUZ6w2/SyhyRo5dO5deohs9DdIyJ7iabYE/FgDNk9xkmyZqH2OIN0CPi1sCuRJyXML6AYW5FSKfOdiGd8AkgBfFHszvHoND6LdpZ/7+/tWKtW9WO16g2c5lyLg2a2UmtYd3PDFvgLAoixH3NrtpgM57vYirPHJJMhr6BiG+wxoLwEQPwJYC5lx9dv1k2g2AcgD+IPQHHwLMZjcTGe2NXRqZ1hk0chD9q/YoqCsB0mlgTJ08O3dnWG7jjohAD89x88tI3dbd8Jc92UdHZGiWSHWs2P+/L7F5bjZdyu+0TBZDXPQ+YqWqtOd9M1WM1uN4TD4n3JSJwoV21jb8/2Hz22rNl0VxKB4jDqNPLo9MqHrmG3n7vtgb9KD6STr0AECwzZ++sAWAtbCmxT8PbO/jFN6A3z8DoIFagU4BLo4nPpeQR6UsAqxkrf0SIsUCwgmIJZAR11srNjMcqneTZlntUX+rz6Qu0WWNXf5ULE98Qw6/gC+Jwn5Ke8A2l6TxuEdVCc9t11A+THGKQUzN10TesgNz1mCoa06P/YQE03Mu9rXwoIrgNd1wHg686dbpYEwEi00zhQUQ5VY1VSF5IJGGIKzwTJRLAtVZ+vwvZROqBNmK97JHElL62FXnkVsIzLUpY5GCumE6uzTrfLdlVb2nf9M5sOR7ZXbXlJaHTAy07Di3x8NTyzz6xrnxedwN67fWwg4TJPRQ8WbeG/0NbWbO52bL4ZWBQO8nmGAV9gC9pNdNr7I1tYZavjjlrOQWH15pHNWIjDJaUBFCMD9fWvHtaxFAynzxp/10aGiLfmBz0b6Zi+dgxHgKtnXWxy+uz5GI2uGPxdbhB+j2LiHIw95wYUqz3kb3E8iC00xGn5bM0bfM+PM5uvXCf8OSUJr1Z1TIBlm2Sy/jM6XKVzxsrmrSh8EwYghhUGIHNtbMBwoiAijW+x7O2ue0auA8Xve+6uB8XFjFHjoA57spUcAFA8m3pxjou3b2zUu7IqOxK8aQFKZB5ayRPjxsO+XQ2uQgjFE+0qQfpQbVuz3l7t9BGs0/lohVXRKRSViINjNnewxd9wqpD2GOCNjKJKyH8y8d0f8NVZAgm30SkDjCksEW8yrOj58an/++H9u5bPxx4KGfaGIVtzjMbZbGNz2w7u3XUt7CyGG9n+uD6QEEqWWR53sKVy1VllgPHW9q77+dY7bTMe0A8Ec38OKGY+8d1pTLRzpng5D/XaqeFx1bOLt0fWw5INm5zEhoX5yvuKeuf0RzG3rU7XFtPcBv2+ffvdC2eLH3/01It1EJZit+4hEkIq5Yr1zi/s8uTM9b+TfGKTUdBvc8/zWQyDVCr26NlTu/vgoW8gJrSjQmikbHM2MdsBFFc2uoGBXxXxABAzDEM1wVtQ/GPL5+37f+0e0OSbAhkWBIof+OKTsMICcJqbBGgF/pQElDJE66BSi2m6qKaLZsoe6jPpAqEQpv6mtqRAZh3UBMbtXWERf9bzkMDLfOJJ07gEVQML5zrHOMerD3SN/JQXqa8TEUStpG6LxaqKWgok+N0XZxitGF0UEFZ/pdeZ9puu51pAcUOiznWseAqK9fv7QOv6RiZtx03fu+4aPmSMrwPxn3KtGru6F4G5C4QS/UAkVn3OeAEEI5mArUXnqXvD+NUGIb12scu6nwDeohLs0PQScQko5X0HZZBTRI6nc9vrL+zFVma/y3r2L4ND26g17Fftfdu6mFl1MrdZu2YvazP7l/zU/rG0bf9PthcwwOIdO0ohLwfu8WSAYscIJNKVQt4RkdOX333v/sf3795zsg8Jx/nVpTe1QrGwrU1rbXaDDSwpMdWyuy35c4INKUFlHFynwSzA3SoglqJUUMyoyKp0Y6xEO93PdONz05hZuUdECYOOt+pbyVUT9wm+w/mlyebYSGGdIVaUOibVQWK600SZpLrA9LocMyZJelE0NuOjqbP4TkTOpq4IwFUM/OZrPFKNiM20KZZcgrbK8k+bJzYkgGI8isGJjLUvvvjCj//8+XN3vVqfIz7kWbnh2fhTS7blGih2hBxhyXIyscvDQ7tAZ0OYJJYLxtGhxn9kdSI4z6fW71858+q+hbWyhzbarU0rlao+GXpFlTwPk2gExT55u29gYJwx4CZk4dmNwKNKMGlGvwQohuF1e140wtFyDP2vD8ByyRrt1srHj44m7D+4xHqsb9VqZuNJAMNjEgDnhU/mnVbXtnf2HNwCignDBLvcIpSfJhxJGIWMTM6Nc8Vk6pqhzuaGA+PtgwOzTsuW6Go/4LUePkq/cuNk6za+Sw/LrOQTy5DsSNnl3tGJnb09cluZxWwaSlHHDQK97BPdbGbf/PEr29vatF9/8qnvumGKL3sDe/HqldW7bdt/eN+r1+Ez7OFKLHOWZlcnZ27Jd0AGaKPsZbn9nk4It2U2mc7s9OLc7ty/Zzv7B76TzgHWbJLY+cP6b27Y3sPH1trecv32O231LSj+gGFz+5F/Rz3wPlCcgluxOGJJeC9lbwPAC2FSLWr6PpfLHKWkJ+Y05lfeV+iVv/ncGS20BERSptMXPrSCFC+IoXQt1GrfOihbEQtieuJ33VKzCFI55nXOy9zM5z25ejJ5l9QTWTJdjxJwViAJH9noV0+7lD/C++mmIgXF0jJqbrsOTH4IW3TTPKuoZXoP1pniHxuG62DT17koo/gQduvHAPJ1oPt9bXofEE9Bfhgbca2IpbV5XyFv2GEs12R7ynE99I+HbZTrqB0a5xrXDhwpCpEAYnng+7oa+0ffJ4elPl/Y7qxkR93M/rn3xl5VpnZ3/8BLOldPBzY6OrdZtrB+I7Pj6tx+1dqzj7NOSBazONbd5alsmS+coZ0sPN4n5cCWEmmlxPT5m0O759LKDdeyHp2dop3wRH7MA3C5IDJcpphHo2bzSuagGJDsMgvW4vnC85h8s1cJYFMRkJRB18bYsRZRXGouxFd6v26SCfhHo93sj43PH5BwkQH2+1KECDJJj/48YWIFKUjF27xwKQRRc9hx8A9SV7WNxH5nFHlNcmeLAcC+OY8EpUfaIygGn2mTrec//bePAXc/mTlGRCYBKwxbrGIeYDc0x/v7++99BNfH+/s2sB/EFAsUu3xiNrWz16/t6u1bW7hzBMbbSy+ggQ0Y4AtHCNwnGMSBOQyaG3clqLctnwePSS4YptjlEK1Qxc7DElGbAz3O4DzY2/ddhuuPS2GidTF4qeQi9maj4aB4jGY57nhgJNlpOUjd2vJzORtRLG0yGtvp8bGdnh7afDn3Xcb25qZ1Gx2fhDkuiWaEQZrtjoc90MMUhA0m01j5puHv8Vk0RYPx2Nlj2FVu2v3HT832tz8YFPuguN6W8J1v8XW3nYcauQkCfrh92FZKW/cGzhL3zy4sY3A6WI52K74whYmtmE7tq9/9wZniZ/cfeSltJoDheGJvT06s1ml5AZNhPvU69a7ZQws3X7irBSB6Z2fbmptt7zviXVpk51i1FMuQ/QszzPiplK1VK1vGws3mogPofmyd/V1blEMYKgxYgWI6BY3lrXzixxbe2/f/uj2QAhctSgBCKoKloE4LoaQGKcupMCSgQjo7MatiUN1JB5nSnITYyUpO4XaIMamYv2s+VaLTOxY6kA6pflFAZxXWjozSusyD6+CztEEZ4bDhKkHLvO5kRavlxwcs0RZd4zp44z2FPlOmWGCd3BOuY/17tIsFkfZKz5iWzRVLqcVP4X8B6+tGyk0LJf28DkTEbK+3Kz3GnwvO1ccCCmrr+4COzru+MXsvgLrhcdG1vfvuuzLl3F/6g76HHZZkQhs8bSDSTd36aX6wQYkso1+zyx5j4StpU7VhjEUkKhSdglApm726OLGBza21v+3rFG0jqby+LNlOvR2q0nU6vh6CGWCHPRpN/NGlFFGfC+CLrllFM2h+y7PCNpYVL+DRRXiYz+3o5NixwObdfatvdtzrf3x07nKCzs6W1TbaNqB2Aw4TOEd4vQCqv5ktZnMv7kEV3DRSoudCfZQ+q7DOugfpuEo3Z39yC9H9JnZ52qRoLK3GSdyI+HMRyzD7HID0ks1ylJWsHDXyIkhAKHwCDmjUXFYZ9hVL/zyf5VhU5cUWD4teXi2i5kQEwG8AfWeLS4Fh9qT/uCFJ6keITU8jTbhs4E9MgQ/G4NnZmTudIK3gP81d73u29fz/2aCY8ruh8ktkigE10x+C4mKR26KSOZgCmPbOz+yM0sKzqetLeZXLmSe+cVHlatOGg0mg4AnHwCLUa9butEKoLPrkcdFff/mVA6/PP//c640DPpEp0Lm+Y5nOHKB1W22XT+CTS0lpbkKt0QgAq1Yxin7wcvA8y22ZF3Z1cWFnZyf28NFdn8DRyc7Z0c1yd1i4uuw727x3cNcBOXro2Xjkux/gJwl2rXbXbygDZTLLQ4YmwLNScw1S5fFDW1LZB5+y5OVieNcBh5d2bR7KucatYlXM409mF//2qqIdXDqgeA6TfnzmjP7ksu8PJexsxcOToSyl64LrVctHEzt88crevPjeTc8JFZEwN0cL1ajbzt0Dq3ZaNipmq50hgx2fwlFv4MfGczov5V7QJKcOPSbctab7T6Il575l1Zq7gvBvwDkilykPU6Nluw8e2cbdg+BAcQuK/7rI7vbsf3YPXMesen5FBMXrTKxkBfxdoPRdgtM7dwUmcjFLfE5JKhwbxgTgKKaWOZTPCLy4NjLmbShBWSVdBcBVsTIFY1pExWaq7fJX5d+y1VTlLIVBOY9vkCGMfFMw/hNQKdZZoFj/5jvqF87tlpDxmlIGk+tSmVrOS5/4+hElGCv2Ki64knW9DyTqGtcHgJh49U/K6qcAZB1wiyldb7dA5/uYbS3wAgwcw+ftVaTvh60UuFLb1tn/Dx3U6XkkgYlerMGdIcpWkEzIh5g2Kirh1+YWZwFwpteR9sO7sYaFaNTKgzUiMOb9FcCOx6kQdW1WbFAtvMAGEVAS4cadqlXu7djr6aWdvDm0jzt79o/du7bTKyxvVe2Vjezw9MwB3/bGpm1V21Zdllf+uhjQcg2siZMyRacqDoq3yw2rjKdWnRZ2fnjs7SEKvLW3a1MrPMo9JBp7cW57j+5be3/HrmZjc3cll1oGPbGTiUV4nhlLvASM5Tqh8Y/1rIrSoL+9bkymoDhFFvIQ9nGndbRUWkWSpBNON1B+T4myI/SM+mFPmHertlDtN1TZDd7EblpQq1qlSS2HgH0CKGaTsbT5bOZYjAi/5UUoxtZpebKku4lUgi2eP4fOGJdsSZEzpCbRgSTdNPB9t8pzZ7CWE5yQjoBg3EMAxrKl0xz6JzApRgPEQq+z0eufv5YpLpazWJRNWf9ZKKaAeHU6tuHxiZ29fGn5eGQlwgXlpbtO0HmE6AFa/V7Pv+OMQb0WOoHdxGxps2Fu86zwcDpmXdib1TFsplrdrHD9az4c2hf/9lv7+qvv3d/2s//y93b34yc2XOQ2xaLFQu3uVrVuG+2O7+SWk9wW46mDWkA3JYW5eVSk0wLAAGWgjgZDG/cHttVqhcIi04ld9nrWHw5sMB75jeh0u/b06UdeCMSZkKXZ4OLK+qOhJ+G58D4OjClWb0hJMrPuxoa7NVTu3DfDxYKS2KocA3B129K4+8bjN3oN10OB5g+av3yCwXyc7FwHxvDES1vmMxv3r+zku1desKNWYGtHcpwFT+Y8av7QRbNLnAZGPx+N7PjNW/dfhHEhYfDewwfOtI/ngTUPIvmSHwfd+MXZubuO7O/v2qSYWqfVtnq5EiY5yn9TuIOhXiMUVAnlnnEkKVH1MLMlsphyxXYePLTtu/dsWat5lSFfXOJWzBXTS3aTH17h64M68PZDtz3wC/WAQA+Hh0Wl+IHArBKUmE/QxfliHPWFLJAh9IwlURjv0umqYBHzqY7v/q7Vqj+vHA8wKnZWQE7yCkCqGE8BFQHEFMzSXoFMaYVTVoX3FM5kMeI9+aKq/SxaWuw5J1I3Mb+SbGgBEwDgWlMgzbXomgTOBDJpN9cQ+jZ4r3PdYqfTRV9ATHI9tTHdoPBdl4WRYxHDv2KvYUTpZ9YA1gQ+oyil+o3+170QKOU9seeSlIQEtDC/cT6+x1yq8+u6NCx5T0UZtHHiPCq3rLHB9/kbL09en828nXxfGybaxef0fT7DNWrTxO8p28/3+W4YI4FIoS85piyx6A+B2x8w1LCBPmcH1nUdHKsP/D6VAtgPxaHkyxvWQFQIhbx/4/Hq2K1aYZNaZpeluR0WI3ubD6w3n9osn9imVe2zjTv2qNS27mRpvVJhX+dX9vX43MH6o+6+fWpd604yB3mDqtmECnVRA2zLbDRHnwAAIABJREFUsq+HEHnlDMC+tOpi4Qnr5enc7jR3bLvWsfH50BPuXh2/sJ27e9bZ3zHrNqxfzKy22fEcHH+OIaRwcEB86bLO4geuEKnbC/3ha3nsMz4P2JT5gEeKonWt5g0Xt9B/3F83awpJdDC4EIi+yYjVcOUI4XUaIoONNBTyz2UO0egA5wm00EhDltPccR3H8zLPyFBIqo0MvjYTfAYw7M8G7wGUq2GjSnSfdng1P/8ZRjin4DPe11GTrLGveU3zYZq3wHtPnz61ra0dH4s8R5CQArt6/hXlSp/1FDhrk/mXg+LZxIZHxw6Kp8OBVXgA6mUHW8gmAEWuAfZku6HfJFjbWizPnOOBO6ZOTaiAQgd12i1r43ULEzwY2+D0zA6/fWFf/PZ3Nl5m1tnbtXtPH9uDZ0+ss7ftNdBdvK3SgWhR54XvTgYn5zZkscA3r910it/ZYuQdSIfQC2Vh9zS+6tm0PwxV72ISn/sQt9vODtOZTPAK36GpmQyjdIObyWTURjeceQjFrc6WCwfT9x7ct8a9B9RCdocIQirlDPuzsGsUKAYD5wxgknB/Iij2ZByXEaGfJiS0tAmg/vzUzt8c2XIwsgbWcTiEZOZWaUdvD63dbNrO1rYX68CN487OngNamGR2iUx81JuHDWeyYveqcIcm4svzCzvGj7LXd3lMtRUKo/BAoPMOFQapOLRju3cO3IMYdj9UuRtbg5KR9YZZrW679x/a5r37tqjUvLIdLiJe7ZopYhUKugXFvxCGuz3sz9wDAmIcFhAi5tPnoJgwJFDHZ8ViiunUJK5JWyAHECjgBoBUkhpzbAogxdwKGNEGACMv6X4FUqXf5aeAkZisVCIg1k7yDM4pEKrqomIxUx0w1yeJh4CZL/4RpKUsLOfnPc9BiaBS7HYKdPV9gWJtHtLz+qIbAS59Lp01fZLKOdTHXJ/YTj4vUKy+5NjKY9ECnYJp3SMB3xQ8C9wKQHJOjiF5C9eoqm/qZzFkul8CT2452misClLp/un+roNiAWj1t9pC32ld81ybuAnhPOubHtqtPoeZ++qrr7wwh8Z5Coj5bKoRFvOssSSWU6w6UdSQLRRA8epndIBYYG1GEV3fTFSsmi2sWUxtXi/bqGp2ZbldzieBLMsnLp24u7FtbavYvD+yF7OevZ4PDBerh+1te9zata0ZjlnLsG5XzGYe2g/YgMb7hrS8sFJ5aRR+BRjDHCOlKPXmlo2KULBsWljjoGn1jY6XQUZP3J9PrbmzaSW8i2P1OoFWipt5oZGYjA5IlExgFRGIcgS+4zazccNHYppcufx+RD0ux9C4IrEvdGMo6gVxCB4JfwpMOPJR/1wsMOIAnDUWuUdMAHTAO5tbeb5wBheHL3TSy0aQbTnwjpt3B9es1POg/V3GaIZfe/WdyYHYYXfniKxxYItLlpWIcIOP3hGCSrqjrxSh0PxFn6E62NnZc/kE/wYUg9VSyVn6LKZjdH1+/SBQvFjOHIognQgDNWGK86kNjo4CKPZktbJVahW7wJEihih2N7d817/andfrXg2NndpwOrEBOrhF4exyp9G0dqNuNXahVwM7fvXKvvrd7+z1N99bt9myX/2//7fVNymkYe5niBchulT+A4RqJ+ETGW4PA5JOSu4vfDnsOxuNnIJdr7IpSRQjYe7i5MS+/eJLB7FIAGBF+Szm0tpl0Jm+k4qWdItpAL6+c0Yv00VbVHFQjO6YjFkqwCH32Hj0FKrcFtnSzccBxYhRUqZYoJhBU/sJoNh3lOh2ojexa/KXhfXPzu388NBG5+dWnS+tjU6XUo3x4bk4O3OGBdB6enRsR2/eevLhdjdor3e3d3yxm/JMEyJhAqd0d/SGZkFh8J6fntpsOHYt+Xg6skE+9lLfgGxmGJLt0GX/5u/+wZ589MxmUfICiz8c9axJFaBmy4ExmuKNu/duQfHPDM5uD/fX6YEUFCt3Qsk1PE/SBku24BGcCMrSEHwKigXAxCIxn+l9HZNnVOyjQBrHBUhJgiCwyec8pyMm5AkUi9UTM7guQxBI43vME5rnBc4EulLLLgHfFGTze8rMSv4hgK/zrINi3VFtKsR+i1lKw80psyxQvL4pUJvU/zqeGFoBGI4Ls090UH8TQ6/NhI7NPeQ9Lcrq/zTsTT+J/eVeajGXplTgVMeU/lvH4vNiqsXq0jcfAoq5b2K2NZ64BrHWYpH5nO6/GH80xLBzcqEQIEt/ChQLiGgspWN7JWMpaQ0LdzZ8JzDN4TnJfJ1TSL1MLkwxDRINwKwtbbosbLrMXWfMmjUvL9xb//jizF7lfStttOy/de7Zw3ndmhPCL2WbkyRaztwYAEYKG1HXy+ah2l1WwvliaRUsV9lMLszyq4HNLyZmo8Lq85JLN5v3N/04fJd18uzq0h0oOrvbHiH397BqAywuF0FrG+UgYi3FnKfSntVmgqpyzrrGAhqRFV65NEUnGO+8mJgIUAYfsNbSLgfeMM7opotQaQ9Q68eNzh7en1FyQTtmo0mQXWZlW5DslueWteo+rlUC2tvN/ZkHiVaoFZGFwl71qkfR0xfHdSmXS4qj20eUUXhbogOIg/hYQdE3B5FddwwWmWqeB1nkMQfhTAF+4aXnTv2r6JDGYxp5Svtcbb2xeMc6KPaGzhmQuY2PT+wU/75+zwcM1y6BNf7Ek+EoMCJ4FuczZ1639kKJxLwcQBbZmNViYZ1yzXcks6ueffvFH+3bL79yj2O0rb/5zW+s/XG060LrOwnhJBeBl8sOQgeTsQ9yCnXUCT/2JjadzJyR5H12OLDUJNNJO8xNBBhenJ7a4OzCATEaFReDL4MQnt2Twlyqy80gmY4x489dCgKLSgfDqDLwpQcCsO/u7dne42dWxiqkXnFQ7PZiMCSuG45qoMgU/1RQHLyJw3/wxchWZqOhXRwd2wDAOhj4RqOVVVwH3etfud2cswDlim10u34dE8pAH5+4BQsvJBEI2e98+sxa0SZNYUOxDuwyT94e+o7z7sEd3xjNSiHsy2aDFwC53x9au7tpB3fveOIe98RDcLOR1eo/ZIq37z+wRZUKhLdM8V8Hyt2e9ZfoAZ4JLT5i2zRpA0wEBDSBiylU6JnJXwBXzCf/Zi5TGJ/Pcky3qIxMn9hp5jDfyBKpmeLlHqQHYkXFEqagWItQCmY4roCZ2p1qlNUWQBnt8MpV8dxK+tM1ClQq5M/fU8aY818nn0jvD23z4k/R9YLr02J33X3k+E4GxMx/AXKBYtqkDYUAGP3Fi/7leykoVhvFqqod6ndtOjiWJCn6jiQuHJt+eydTCBK3NElSshc+y/d1Pn6mTDXHuA4U833dR0UOUimNQDHtZZ7np0CxEin5PteOZy/yOhVNUT+vM8UCQ/p7ej/STZaPfbcPflfQImxkgqdweBYiFynvXxZhK1wWSBJ+JT5frMV5zeyyurBvBsf2cnJls2bFrFnzqri/mbbsfqllpUXJ3mYTO59NfB18nLVto6h60t2sSk6M6hGEqmrlSmCLvV7C3Kw8WVh1nll1wXNkNt8IHspeAY5kvDdvnSDDhpTS1BTrmJWWNsZsoCisswjrrNhj9VEKEtM+IjmPMcE5wDHcc/9uZNfliSys4nKJlG0GiDsZl7mEA8kI7XTSrxSZauwT0fYm5afBZ8gtqD3hf0fO2Ai5WSTS6bnhuOR2eZ4ChHMsygHmURKewLPjAgwQVLwm2js6WI4F1tJr51iaMzWPagOhn7QNVwpAMXOaNqraHOtZVl4FbdC41ny0Pl/8WaB4cnpmp69fOVNMKh1FInoXl1ZBVF0PfsNcxOnZmQvOAVfYscGo5kYofumZjNX5wnU6F2+P7bsvv7ZX333vwPLpx0/t+eef2e7Bvk1byA/CTsdtxk7PPez/0UcfuWgbUDxa5J4NSQc0irL1rvrOJHt5aVwO5qHohCYfQDETz2g4cDcJbhSaMW6wJh0+r6o4tJ33aUM+nq6kFupUJBTsWJ29mASjc1jn9v6BbezvW31rwyUfvoNjkAKK/b9grDCP8omaw+YP0xSTBYtRHAO9jFNDXljv9MTOjw6tGAy9pHMlCv35DBX8yBbm2gkztGKGOAMZxrjdbPmAehM1OrsfPXKLGfqJSoS+AyxXvNodWqPTt0eWT6a2v7Vj3c2OFfWQQSoWzDN+p9gzNf1hJhGR/gy6iMJB8bxUtgJN8b0HtvvgoS3rzVtQ/Esgs9tj/h/pAS1wmtgFeNdPLpBCOF46OLHLYlzXJQYpAEpZWS0cAsUCNVp8BMAkIWBeE8so4C2WUIyK2i+9roODGFqVfErMLNfiOQbRoUGAjjmGc6I3XrddU6Kf9NFaLPnpZEosG7uuKVZ/qm9SPbEWv/Qzab+noJjv034xyeoT+kFJgRyP38XU0lauRWCdY0j2oA2GrxnRO1mgWMw8n6cf+HvKKOu+aezQToFS+lYAlve1mRC4lQSGY0qPfRNTrD7l2HxWcg2BMY4hSYXWQF0X/UCxhBcvXvxACpP2r/rSQVNkCLWJE0OePhcrQA2ZSDQzJkPp2fDCYV5F7507gY/XqJclClqbL6yOyxlrL4xs1ez17Mq+7B1bv7m05t1dd6GoIHW4HLrD1aLdtO/GFzbtjb1M9GelTdsuNd2ubdYo20xlkpfkAdG0zBlWZAdEmCu5Ods6H89CkteDHZcLYkGGFBOSjbV052Dfhja3Wa1kRbvmeVDzfGqdQrrpINdYB3uaDyD+XNYQpTZokQGuzsKysY3aY8g0799yydvrzGqUKEjaQFTYK9QhhygWjgEcmFaCVzAEo+YCPc8wydIzc90uh4DVj0XVwA2SNaioB+NREaLZKjoe5w43MghJfc5SI1VBMloJ9pKUv5YkRGNDz7Q2EALTvO9YDi/p0cht2sCDvK9ni3ak402RGIFiRWn+bKZ4VUKhWFq5mNsU54bXr2wy6FuTsMJlMPCmkYTivXOaDfce9pK+JNpFj9tylluTJC927pc9O3nx1n73v/7Vq5PsHezb87/7tT16/tSF67Cr86xsw+HYOrWGbVQb9uKPXzubjInz/r27Hi4ZA5ubdbdDKwZkdwaAxgQBSM0iO+IJIHG35ZNnMbfJYOThIHS2DB7MyHkIuFFHpyeesHfv0UPfifD+DFCcBzs5ZBUeuuoEH0QHxdNJYMfx6US7i4zi7h0rdZueOgYOdkE8ehAHiCXXG8P8BlD8w9d1u20+4aA4CxoljmeTiZ28fG2942MrwXr47FSEXS4lKWe5FbPgJYoe7Juvv/Zww/7unk/+OHi41ckMbdbMKttdmy2wmhu9C+2yc6zVfdeMFRvyic12xzZ3Nq2fhwQdNiAKfZBkN53m/nDzTAKK6aNGo2rVRsWmMO9Lc00xoNgaSE0CU8y2Ew9svW4T7f6P4Lrbk/wFPZA+q5qQU6DMnKFJmN+Za3hpQdIcwjPKSwuQwtocaz3RTrpQMY7SskqSIbZWi4TY0JS9TgGgGFMxywKZWpDkP5wuWNoI026xoh6VK5ddh6v31SdiymGT0+QuMbICUSkoVj+lC2Oq7dV3btqIcE5JBtyeK0bG+Lw2HIBcAWH1G8CQa2CuZD1JmSjeU+Ka+lPJZ+ubGGmZNbzE1nOPtZERa8u1cGxFCMTCa0wosS9l/cW6A9zTTVMK/nUe7qEYbTHn2jxxbs6nTQ+/s15QVheWWP3ly0sM5a8zxaxNKUgWqycAnt4jT7oCFEcrT31Pm8SUEfTvQbyQDAepRsRjWXI3I/S/y2rZzudDO5kPrOjUbQlLnBfWyJd2Nh87e3w6mziuuFPt2rPKhn1U7lrDqlbMly4Z1IYL+aXa4CF7NlJA55ioPx4M3Z+5s7dp2+2uSyt6b09csvjRk6c2GA6tt5yZdZtW29+yvF72REBcM9QPbmEWLdFcqBqrQvpPCLgiSCf4NwlxkkL4M78CwMFe0XXE5cxlGgUJnUgfyhXHLORQBbu0efAOjuWawWTpPdH9DGW6A4ZiXPhGDgIryj40l/Bc4NYFuOalMeMbwGWQk5Cn5Hp4rmc6C21gM8D3GOfVUJ14lBVeIVhzoO677sdqs+QSm8Lu3bnj34Xoe/TokX366acrmUUqRdOmI918MP5/FlDsk1KBxUhh44sLuzo6tNHlpS2HIysPgzm7i60Jk0+DthZmePtgz+rtlg2mwcR9s2TWXixtcHll3//xa/vqi6/8Yg4e3LMnnz23g48eW9Eq2zhmO9bmQRSP5yAyi5dffmO//dd/8wnqH//bf7VHn37sWpeCssGeKVq18XC8CvHIB49sSCQUgHUGV2A/KF4RtDBe03yxtMuzc7u6vAwamcXCyxzv7O2584JPSnnwx6TNMNG+yMXBw/vufBFDBOVm05q7O7b/+JE197YdyK5AsUsoAiguCB9FN96fAopx8HDdD/2JNcyLN15QpUYFIk9mKVwT5RNYPrdWtemTProwNOBcBy8GLIMENpzNhofcGlUbzSZ+PVqIOs2WV7IbX/Wd1Wf3fLCza4UVVm3XfdeJRMZDcYRsa3UrZSEDdTKZekKjs/mNqlVIlCC7FT3z3fsOirNm25bRUukWFP8F6Oz2q3+1HlgHxprMU9DmbE5RONgS2ON9nhuxHWIVpd1M2UwxvWL0mHt9Y9vtrsAe4Eggip9iNcVcKsyphV9gVoyvALmY4dSdQG0UEJNlEseUxZpAMcdTgqDC/wLusD2p+4LYUEX05NrAcdXOHwCqNT/W9ZsugEXf0ldigWkTbRAg4H3JRySZUDKbkx95vmJX6T+1h99TvbY2F2JtJXHQvVTf6vtitcQwp+3R5kVyGIH4lFHWZ/gpjTl9zXE4NmNA94+/ea5I1JCr37UhE0suECIwRHL2N99846wofaH/6GuBcm32xPIjWUzZ4evA8OpeeVJYuL8CLnqPv9H+dBzDai6ykJg46vet025ap9W0fD4xPIy9boKTMEWod1BaWH+Z21fzK3szouJeyZ42t+1Za89ZW38+AY9ZJZRkxuwokRFoDLmWVhZrJG5OZzadjILF63hmy8HE2ouStUjLm+Q2nIxdy9y5t2fzbsOlGQZrHO0RHewS5WVzRvEMQG/Uia9AqJLSIMEiA6y1WNXg+LuPCVjcGHymnVS09eMj7aCqHswzsgnai+dzpexGBLpW3VfNTYG8wiCh4Z/Bag1gzLhgXK+kW4vlKhLPGNI8xcbDC5WgHYbwpmYB1+dFd91+y5P6yUlirIxoe/QsTgFsuqlLn+c9fKErVX/+AMW4UYgN1lyhzTdt1rOnufA6hljj7vriHYtZkPVQ5jkm2vlD4CUL567/pcwznsSzft8mJ+feQNhG9wKOXoYA0Ua37Q4QANE3hPYPj6w1mbkLwvcvX1i91rRPfvOZPX7+sbUp4NCoWh+RBexupWTtydzay7KNen2XWOBdfHl+7pPUnQf37cHTx3bn0QNrdNqWF1iooIkKQFe7F24UrAz2H3jvEs5H7lAU81B1huotC7PB+aW9ffXayxxvREuyzZ1tDwfBGIcFLGj0NLFqUNXq9ZUNDjfKH+hWwxokrz15ZK27uzb3NLtQ9hFtk7ntUuZKCoZJ+NcPXzcxxeTsuqaZ7O6LK7t4fWinL17acjS2TXyaa3gN5ysfwPKCXW4IYfgAscAIMOkNrnrOBvD6+OOPPRyBBgqW3QdoFMb7Disr2cXJqb35/qV/j9AKmuLxfOLnIsziYbdSZnv7d+zRoyc+6CejsFligDaaVcuq2S0o/qtBt9sT/5I9kDJnCnmHTXiwMxIjw6ZUoEQAgPcEdgRkFXnhWeUZ5LMKbYut5Nli0y9g4hGvhHEWE5iCWwEtMby0heddCxttkaRCkjgtUnxWrDHzofTKclUQKNZaoHZp3uTzcnTg2OqzVGIgaYGA0XWgN1nI/uSWahHl3JJPSAbCTy2+YqfShBy+o0WVz4lFFpunkwnIyOFD91jMtJh8SR7oN/Wh/qZ7o/uhTYeYad7nvnFMMetimrWZUVid/uM9AXZdp9jnNLEyPZ80xdpAiE377rvv7Pvvv18RPSljpz7gbwK+/A75E9bKwDaumNG4iUlvlMsh8AyORSferXchCYzI/Q9AakYG+IbNipn1BlfuMtXsNjyJrWILK+OiAotMVKZY2nf1sf2hNLCrfGLNIrNH5Q37tLRhFHKe1jI7aZkNSUbLzXYXVWvQXq/GFxxSvF1zIqRsWCmCtQhyCqxQ57kzw7OrkXVKVSsNZ3Z1dOISS57F9u6W1Xc2rJfNbbwsLGtVbAb4i1IRgKonl7krVth8rXS5OGrFksh+/RByEST7+h0r47nNWfQl9iJZsQgYtrOuIXZASrXfsKFZjd9Yac6/gL9wHFurDY5LKyp+Hk/qK5au44a9lj7Xx1aMCvgzmiTWuawDhwycKQDuMVluZQsXtf1cP+cEFBMx0Dyh+dJxZ5wzNfabzbrVYnEUxvOzZ8/8P0Vd/JJizoEwoDb5/FvgXWN0feL4SaCYsV5e5A68AMUnsdTzvDfwJDg6noQtLpROIuQEAHU9TLVsx2endvxv/9tOf/+1XQ36tnf3jn38+a/s4UfPrNLteFhjDOiGcm823FJka5zb1Ztj++1vf2t//OMfHdhS1eSj55/4IGk0m7a9t+ulFv08FfRBYeGhTehe6RAfSPWqNfEldp3y0uaLWKkoD+bcl8enrrnZ29n1xDvs2dj1ehigVg0Zr4uQDMFk5JqAGOZkp85CwHkEirFsq2y2befJI9u4f9crtrkPL7tEfBeXIUy6ZLO48vn4MFBcYMPGJLAwO/7me+u/ObTeyYmNr66sRYVASlBWM09ApNoPSQI2DXIEhcxSxokwBJMw94zEQ65PVkrBS/CdXmjYHzjDDigmjFSrVXyXTnXC3qDvxToA7HfvPbCHj5+4JANQzA6RybfWugXFvyQouz32X68H1jexYi9SUKwwpHSdq41qnPzFxijMLVZXIIlzCKQKUAH6WIgFggSKxQzTI2I8BfbUSxxLWliOrfOnAFmgLAXFAr7SwXrYNOpmPSE62qpJq6rFSlICsZPMnc6cRR0vvzNPCBSvM8Ufend1L8QEiylWWHgFTiJAXmeOBfC5PvW3vpMyT2LIZQkn1lNaal2PWGjdI20+dK0C52KtJffQwq4NFu1UiJjPiNXlulTtVZrmFFCq35V8pxCywIQSMjUGGG+sucdI8uLYTDch2txxHG3ufGy7pWagd9IIiRg8X/O0dpJ0zzoYNcThS1SYi6WOqdQK6xulGnx2ah3nk8gnWmRggKpLKPAwbgCKC7TGC6vMl/bP2Zn9z9KlbTRa9ry9Z8+yDetezqyfz+zIpvbH0sCGeW6drG4Pyx3bbTetUQrMsVeVpLIH7hee7bOwMvlQwUnMsFirTAGLJRudX3kF2eois/3tnQBCy5lbm+Zls0q3ZbWNpk3qIWfIweHqZ7BTdTeaORlUESxjWxrZ01BsO8hSnKWNoHjlU4yu2u3jQt8jcZTtGucCB2EGEHDMu+qwwbRq4ZFkP78qRDbrLlWh4JYn+YGqcN5a2cnFzQr3iWIeMQEQDOabeJWIBshT9CN+j2sXlkDe4dEjXDKwnENWm5Q/16ZeY1l2hDvbm34vMGTgbxB5/Cdso+fIMRqMdJxLNN5dzpEUTPowUFzMliEPLDDFFNz1W+kFPGZWXiwcFB+9eumlnjcaTe9UGFaAUjHNrVmvez1qZzKg3mshsWH89tC+/O//7HrdX/9f/8U+/vzzMHj88EHMXSmHkEnv6spGL17am2++tm9fvvCKas9/87k9+fRj2zs4CKWXo2g7OFJUbFlr2YJSzuOxOXjL5y4l8JAELHGzYUuSvADK7PwAo0uzq+NTH9jog5AJ0NkkmKGRBUQ3ux3b3N6yVrPtg4dFR4sL3nxMNDKzBwTKLo6HYffJA9t4dN89eRnypSUhjfCYhQa8M7T+YKZ4MfeqgbPe0M5evrbismclKuag4ctnDrTzysIqnbAJqC7KVnEPxrBzd3lIZIU8ATJW2+F+IX6fDUZeDpv7QQhFA18TPnZ5bDqw4VsUuTFQ2bUTEaBIx1nv0iv+tbob7l+dT3PXZFHlsFov26Jqt0zxh67ut5/7D9MDKRBLF/+UERawYtLW8ySGWBcqJhVAxgQuMCqgKTZZzCOAxpOFY6Ia0gwBEgE4JVmJDVKoNAXYYhn5LJ8Te5pqacUWCgQqnKqFhp8saALJXKcs4XRMMZYpUBdzymeYSwVKdVyBrJSJXwde6wNFQIxjSkucstHqIyX/iT0VcybgLnsygZK0/dJ5azOhNnFO/S1N/BFIFxutvk3lCALOaWKfpA20QUBdEhM5A2ldkm+xwsTadGhc8VPXKlAs0CGQj9sE/0nCw33XS1EFjqv7o/cJg6ef0++6F7oOH3/Ymy5J13/nyAQ7DBrw43oMNUgEiiK36aJivbwRZBX+3VkosFE2a1dKVlmEYhuVIvd1/Yvsyn5vPS/qgU/xTqnluUyHg56dLSbWry69+upGuWmdPLPtZtXajaZVK03P+ynyhZWLiut0q6yFoG/0r0gUbeGJ/eUis8OXr13njB0t+AeSiSq+kFJZo+qE0dBm1nyw792hAleAYUDrSvfriWixnynzDGPriXXB5ktzh8AyIJT7529HNwdPvo81GTJYcwq5UEwEZy0AMVXlYPcDol5VrdN5nTRrBkkqpKBjMvKghsG9xnO0IBXRB3vRjyCBoC3aUHE9nJvP+EYpAnpnqgHRtXeyGB8H1bpLST3SEIvcrMBzBLUrULyzbd1Wzc5OTn1sfvLJJ84Up5EuRYe8r+PmXHOSfuo5/bNBsR9ggVYld33K6OTYXn//nVeeK7OzR6NF8B+9CJXMioXVkCWQ7czDVIo1tacTO3v5yr5//cqa21v27LNPDe0tyXR8tl6qeoZn7/zSXn/zwr791/9pVsysu7ttDz/92O4+e+x1x/1mccHY/vSH1r+4tGKxtDvPPrEAw5FZAAAgAElEQVRSVvZywySCuQ4oat2c8a3X/PtuFzcP9iC+M2RXOBh7Bim64j7SAMAkRUdIEqTIyEbX9nb3fZDJsN4nm6gpliUIuz0q5PmOrt1wULz99JF78v5coHi5mNu017Oz14c2OD612dmF2WRqzWollG+mil69ZJVO08gELU0Xthji4Zy5t7IW6VIM6Yq90oRtg4kn08F2U6Yx9Un0BJByxXeD2LxNx0NbUj1pAxDccbnMef/KjCqHVnKLvmWx9OqDgGL8H/GSvNUU/4fBercN/cAeWAfFAgq+aEQmRqwxTJwYML4nY3zNV5JGpMymwtuSVtAsEtaYj2SDxmf4t8CrALcSt7RQsPhIl6zPCBwqRCqds4CbGCGOIWsjAJb0s7zvYe+YGyDZAteiiJ20tKnGVVZuWhRlOcf3xBSnoFjXJrAngHfTbZKMg2PJYlKAWHNeykhrs6J7QXsktxAw1v2RpEWfpQ38rg2AHDnUJ2J6+YzkJLK500ZKi7pY3VR+wmfEJsupQhsb5Ylo0ySJi8CrQDGfS+UTihZIhkFSHcl1yOq0VqxLJ/i3+lDAzFm6NX/am0CxjwevzEFJ8ACKHdiVQw66s9xERFm/nKme23hRtvMcwFpYncR+5ChIFTOA8dIWJeR+VMibe20DJA70EaBw1K3aSXVp3+RXNuqPbCur2fPqlt2tb1ptWbHhfGqT8ZWD4lZrwyrLqtmcPKpqqASLHCArrFiQzE9xD7MW780KJ5A2Wm3/3Pdff+N9e//+fdvY3PT8KvrzYtyzjaf3AzEVqm65rGBV9S4WIfOkeABmpbQCxbC1Lk8Uyx4B8sy9nN/5/qpaHRFvCEHa4xsI3K/IoaJP4g0JnsW5J8AhGcE9zNlZzlWrOChGCoMsg+IllUmwLXRTvGjpRpKda7cd+AYA6pviYumOWM4CR8cKYUBPzCu9A9GOEUsVumM1H2rOY1zqWdJGtNvt2Ea77qCYMfj8+XNXD/BMqH9SLbo2/8ojSOVYimik88Z7LNnC7sTZ2/jyaiXob6gEc3nloHjUu7ImN2he+I1Oy/yiuxEbib6YzistF9as1uzt4aF9++L76BF8L1RBQxAwnruU4evff+Ea4nJpYY+ePLSPf/0r24VtbdaMengufbDMWrW6jS969sof4DN7/Ou/s529fWs1ANrDVVIcmmAKhyCz2NzdCQl3eAvPc5dMtCo1r6b3+tvvfYCTcLazt+syjol/d+wLDe4LhCnpaP6tiU8TobR+Xm1pnlul0bCdh/ds9+ljK3XabgxO5ChbwKQEjbHKHrID1etPappztSr8w+iZje3q7Vvvq7w/sLw3NMtnVkJLM51aVitZY7tjnZ0tmyznNjo6t/PXoX471war5AkvPimFQYowns2CO3aMQg1zBiQJhQo5sKBcXVzafDaxrY1N61CcZF5YD1BOBio66o2ObyKQXeQI8WlPYQ6I0Z4vlmTS5jZlTNTqK0u2UpMKemitQ1zp1n3iA5HY7cf+3fTAismJWj9N1DQQoCnJkmzQ1v8usCmww7Mj4KfkFp5hwI5AGoDN56ZYvEMMLe8LrMjNQMBPDLBC/KnWlzbwPUWVeC9lkwWqxf5ybjkWCPBzfAF4MTy6foVDOaaAOnO1Evc4nxZCsdG6wSlAS7WNAuJ6fx2IeZRyPHZwpTVJ/aNwq/pEjJvaIVZW3xeYFHBNv5+CdX5fd5EQsy9GTSztume1NMxawDmX9MLamGgM8W/dC9qqewBrzN9TWQh9xnihvxWepq/UTl0TTCcJdsrFEbDQpi+9H/yuzZ/ft1iyefWZuG4pQiHGU0TMMquswv6uuojV2jzkjiwA3BDZ0twqNigqbqVaX5p1yxVrkljo5aJnDoaLbOGky6IcEvSr8HRls4tW2Us+/6F/7EnnT1rb9lHWsc1FxeWM2IJ9efrC6q26HTQ3rb2oWy3PDL8lL8CBKyxyymJmpXJm9XLVavOlt70K+5rP7fz0xM5OT+3hvfteNRbADNvMGjkqJpZtBFmCs+DoqSO7yvWxNsIcL6YByDtgi/KJUFwjuEy480TUGLuhQUysRN/sNs7x+RW4Bkz7OEDiEK1jfUwga6D+wwyQH2QGjDdnkeP5nMlHE0wBsHxhFd6XVINqwZGFXc1rMTESByycLkKiflJ0o15zjAFBibuVQUjWqjYh6Z57H6vthVylqmMGB83SJFfK1mrUrEEhuP7Ar+tXv/qVO2dp80lbFJlRRFw4jesW+cA1fzAoni1VLzB0MG11aLwIGZO8yEbEu/Dwu29tgwIZZGcWc6tBj8eyf2henQrH5o6yhywMAEGsQ8ZTZzl7R8f2aPfAHt+9a5PewA5fv7Gvv/rSj82FPvn7f7D9hw9tY2/HchLSssLyRe4sJTvExsLs8vDEvvhf/59998239vCzz+3TX31udx/cd83R5WjgNxHpRBgYZV9kfCIrZzaY5i6cb1Zqnsx3cXzqyYIYQrNj8jKJ5ZL/HPV6LisAUMIak90bdkwlB8B0OBMO58CazQc22urdHTt49MDK29tmlXrQa9BHJA3w8lIy/I1JINgXe3fHDYnbtXjFl4rfA/S8s8tzG719ZcNe34ZXPS/L2KLqXLkSipYwMFoNd/6g/SMqEf3uS0+so3AH7SRE2eh0rUK4iEp+jZpNs4UPZKrRBW1QJWSJEpoys8vTc3vz4qUNry59g4DUgh0mmjBsY+hnkisp7eySi0YoC+kPTaz/PhpceYnwgoG/uWkHT5/ZnSdPrdTuuOY6uy3zrPXk9ud/sB5IQbHPd7GYjS6DOYO5B7DH7wJxAr4r4BAXKUmd+H7K9PqzSbGiGKKXHlRFHBTyFjBVgp2OJ0ZQAFHHls45ZRElcVgRHDGMLhZSoFihfoE0ATlpigWcBcx5n/cU6pfuUEBRYDzVMWsh4zMAO/Wbg4roAay+ZjHXdXE9cvuQHIVjaKPhEcNYbllAVCy62FWVh1Z71JcKx0o/Tpu0GYK9lwRG15cy3xyb9UTfEVBUfkoqydBnnMyIZaI1XiSf0Djhe3KfEOsmAJZKYTR+BOz5LP2ETSmWYz4eKGqVVGHjHIG5DYBJoFs/Y7ZLWOaiblZAzcd71AiGaqxLW+YTq5bfJaIWSz5TMo6Tlao2xOmhWHpSPi5Qk8koRK1Z/3FfIoQPs1zMXG7B//zkuI6wduNeQnEPW7jzEtXZkHa2sQ0E0HpxC/Po8P8Yv7TmZtc+beza3bxqnUlm1aJiY7BCaWkD8n+8HHHJdbbduZevcI1xtpxb7+rM+pdXttvFqm3TKvgSzyH7FjYY9S2vzp2FrRCF7rY8iutFrSK7Dhik6WiA0SzzOy5YLqOoV0OtA3AQYwzSkf4rBUnkRp5ZKV/YbFk4w+uShZgk72M+KwfQnIfNsryNvRpfFiLqqzmlhCwEP+ap4w2PnDgYX3pNCGx2BZh982yZ1XCnWGYOtP0+sCnP567PFkhdUE2YHitZsKItlyzHTi9urHAAoSgLBUcgWMEe2kCAS2gDDD0RAjYa5D+hJ2YuYj5QREeb31Q+pTlN+Q43LS3XMsUpKJbGVaJwd9Il27Eo3Jv4+MX3Vo9WWwLFgExYxnwWKg6VKZVYrzlIoliD7/zA3ZPcLt68tZPXb61Op09mDmwvry7s2ZOn9vf/+A+2/fwTm8WSzoGaz2wyHlqdOuiLhZ2/fmv/+3/8s7399jur1ZtW2t+xRwivn39iXRhdykAWkelILE48BMbgA49ixbLMbDYau+SCwhbb29t+oxiwDDx2ZFcUIxlNvO52d3PDJ3QmPAYq3r5MEA40W81VMY98ufSKd3sP7lljb8+s1vxJoNiF8DgcF2TXVlyeAhAenR3b+Pit63XHfYqQzLyiHwx5vdnwXSEQmx0Z4YoW1kiHZ37PKNvI9cMC0Ae79+7Z/SdPrLW1YeP5zBn1OZMODxIDk8FO9ZtlsNJDroJ8QxZ8VLGbjGcOxEezqYd9nj3/xPbv3nH9kCZPJiD6bNi/tHq5ZJNiYdNy2R5++it7+Mlzy/CZ9hKbaJ9927BKyLj1Kf4Phg7/kzb3JlAs8MbEzcLDJE6VMDFsYjqVOMXfWaQUNhfABNwKlGizmbpUKNyegmKF2gWgJHXg+5xHWl5+ih0V6BHI4rip8wHH4rwCtmJnOJ7L4CJDqaRkFaGQvELEBADMiYQIsjiu2sBPvicQ6vxBUmlUpISYXUktxHDTl7RZIVhJBsQaCWTyef4GgJXumPfEootdlbREn+c6BSqdxIibhRRAShstqYRLAmJBBvW3ytUKtAqgaxMh4M45UjYs3egockCf6TNci5IYnW2LyU5iA/WT93RN9CXEyVdffeXjkzbJeUkssca47ockFD8GitU/7mzFeh9BcdmCLrhUCuOdNQBypFhknnw1nhH9nFut0bRGo2ajYd+T+RsZwBQ3J1ynwCQzT9Ij+Q40ifbVgTUlzTPzteno7MQLaZGcz9ok1pq+Oj48spNlz/a2duyTzr7tz8pWm5rLJyaVkg2pTAcwXIZ6AtWiZO2M+HYAxSUIpcnApoORLSYza1UattvZtovjC7s8urRGq26VTtnzk8ZFbtWNtifBs+Y64OTZofKcktSmE2effcxXK55T5fcJMBwdJ2CvNd5bFNqdFUE/7ExmkFysNi3ogineMYsV7RBiRymDwLPmmzLXCJM8njpL7OPb7fOCqxZtWeVNIZnCkQNMF6WzyF58vICtKqF2hW+MWNVLZXcWg+RkGzPnfkV5ruurl5k1INswbIjexR79AnOgwS6FCr68R9EOZCqSXSkKpblRoFjzBn//i0BxCoh9IpZhGCLuxcL6V1d2/ua1TY6PHCQjjQCsAqKwAQneezMf/Nh24URhtZoLslVXe9br2atvvrOvv/iDnR4eu/XJs2dPHf1zscckobUaXoiCHQtlB+ulzL1y33z9jX39+z/Y+fGJ7W1uuyOF3d33B6nRarnMATDuNc2RFeQhaUVJE07JA3zJ4I0WJkgnAMlMVK6Di7sthPLnJydenhrATNIdEwYTEImEDBA6nGMDir0CDJMYrhf4Nd89sC1KSbe6wXvtPUwxPS22GEjsC+SSynWZ5cOxV6Abnh1beTjwhEKqxyGap88V4utsbFi9HdtBu5g4JnOvBshiokXooj+wzb0927lzx3ewV+OhjWdT9xdm0gRouz8h6goKovT7njDXbTV90HpGNaHJCaC4cJlJbzS03bsH1ulyrSrXGSoDAcQBxZtUG7TMBouFPfn813bn2Ue2qFT93t2C4v+kiPJv4LLfxxQzP6wzxWIUmcyZm5SUJgDLc8qL9wGQ0vEq7MfzJ09dgJcYQ4XjOaaAoZhe2aeprWkYXqBWDLMYF2VwSw/Md2XbxfE4B+8JSKbuE8xJ0gir3QLjvCc5wApURb9W2itQLACmxU3yNQF15iqx3wJvapfaKcmAEu20cGpzQBvFuGszIN2wmFsx+woXa/Oic4pxldxAEhHJQQSeBfi1YRHLnAJuMdU6F9/V5oO+EShOJRm6b5yP69UmSuenXdIbp9IMbRD4HGwqrhMam/jLayMmxnd9fAoY+/swqWR6X/MSQaL+gvyo44cWX57cDyjOKjYaz6xUq9uyXLXRGJ7XPIG/mI2cRaxXQ7QYRtWI2LIGl2BOl0ERyEarIHRf9WISyC7PRn0bLnJrbHUxynVp5NVo4M8W4H+rWbP7nW27U+tac7qwbAZ2qVteqtikvLQJOupFAIylPNi5wp8GppuLn9uSRHcSyxclW04KO3tzasU4t83tDdvc23Rt75uzY6t327Zz98Cr3TmTDWaCiQUYw27PcaMIgBTUrSg3DK2PWf97SJ7nv9osVKuDwHNGNVasc6bVi3cUDnBV0W4JY12rehRf4NHHtxNwmcs4YKxJmPNgdrXieArSy32To9bbNcQU94AIRXK5pBpfSMKD+ab/9dzP0FFDjCI3wWCBTddy7iDXnTOc+S87U0y+mKrqcZ3gNa4tMNMLl2/+5je/8UhL6ue+HtES0NezK22xo7DokpIO1WuZ4nxNPrFiiXUAj3qEnXT/5MiuXr7y3REaYkIZfkEuoQgaOoAxdiHOfDRqlpWwYFlaiexmwiSjiX315Rf25R9+7zqcf/qnf7LuRsfB4GWralM6d2HWRD4wGtvV4Yl9+/s/uqYZE22Mm3/16XPbu3/PRhsbHm7hJmtCoA0CsC5x6LTjRBwGIYlgdH6zVrdRf2CXl5f+PqCaSc2B9XxuvctLTz5jUgEUS/fVp5gHmZ2lkk/iDv6jFghQzOBobm3Y9p071treo7bhDaA4VRL79BmyTQHFPOX53Nnqk8MjK0YDq09nnggB2Nxsd73NyFoYsN6OVsOZbnb+i0HfWsuy3zOuj9f2LiWat63ealupVrNJkbvkhE3EfL6wZr3hfRKevaXVy2V7/fKVD9puu+U6cK/0Q8lU7FS8EIk5KOZhY1ensBCDj3YCCi7PT3ycZEx4zaaD4p0nT92n8JYp/htAhv+JL+E6UKzJmG5RaWeezzQZjmdXoXKBXDFAHJNnjGdHejgthCvtYawoJVAsnSBzUsoUO+OSOA8IJKUATO1VYovkDGoHnxWbKQbSZXIR9DM/SguseVdMsxgdfir/QsxpiAQG9lXHBYxKnyxgrPbJH9k37zEhT6BTTK/aqb6X9EDsszYBvM8xxBQLnNKfCsumTLHYbMkH+ClwKpAtplcgPGVadU8kg0jdL3iP9q2DYoF4bUyUvMg9FphP7acYaxovYoV1D7UZERgS4ObflHPmP40xckzStgvwK5KxDi5c9rcMmlm/H/oZ5RaQOL6m4L9UXlq9FFhFZz8dFLMOlK0/wkWpavVGy6b53MbT3GV8rTIgtBykmsgbow8uMNGT8iIe9+eHBLKsYoN8akZBqqyw48GVjUsLG1lhA/yOx0NfqyjU9atG1/atbnU0CrO5V9oDmE+9vDQM9tLKOf8F1hUJAPtWCoHB8JYpqEVJ6EUWXCm+feVS0YOtA6vVKzaej13eeHJx7pLQ3ft3bY76EPIoRqSloabulkeKE39nlz24MuSd7d3quYCljQyybzBhnNOCGHmwVHPdLvelVrZKLBsd7kes6Ed+GEB4mjsw9jZwnHrVGpBZBfdi6mBaGyvapKQ9x35Y6VVKXlVPUd6gg4ZxDsmYLqEgarKYB3/o6AHt7hnRv5l5AMMGOtlxSTRY4Poe3Ltvn332mbdBlpLa/KV6eRGAeqbXI3Dry9WPgmKl2SnJSw+8n2he2KR3YZcvXzkDmVEMY2EOYBGeA/08/IITBOJ0bhT61GZjpTuusdsrlT156+svv7A8n9rzTz5xzc8yW1qPgcIgyAtnOs/fvHFATEW1zkbbPvrkE/vos09tY2vTltWqke4F6PYqbTK2jjXGmZw83BV99XiAHLx6RRmySysuLWAy4doIPTHJAHIZbDmbgItLnyQ5H3oWjjmISXV8xvV0zYa7XPiC5CGDpRWVknV3d2374J41tjeuBcVKLNNkIvmAW6cslzY8v7DTt0c2JgRLX49Gdn565v1LRT4WHnTFDHRfXJYLr0REkZTB8ZEnHLjmZrlwNpg+fv7Z51apNaxwS5W5663YjQGKAb0ejiB8smQDk9m//sv/cmePerUSkiPZJSLbwCOVRAFPriusu7UZaqtHmxgPnRULX3QW86lt4CtN4RJKYT98ZJt375k1kJ3caor/E2PK//CX/iFMsTbPgFw+z7PBT8/LSHw1xRILJKbJbAJgrtuLlkxKlNGcK8Aj4MWCyDEFtjSXi+EVoNJNSAGbNIH85PsCddIgSjstb92bmGIxkpyDz2jBF7ik7QLt/M58pX5JNxf87lG66NMrNlgAgePKZ10JfMzrctMQ+NamQIBcFeE4jphq/sbxxbA786a8lCiZUN96dn6UeOh+CUArMTBlxpXEp82NFvVULy6m2IFj9IFNPYz5jtqdSmC4XiKevHRcjTO110FWtOl04qfXc9cJiBOBCdYFAWExvTqmwuIpcLsJFOv6WW+dJCGnBEYXrhQrLgCSlQMotqoXuxqNp9Zotf3zo8nMaqWlbaB6ILkMWSExVUC2W6QFyZ+zxfG5guWsl2o2Qm9crzoQvJiNrD+f2sVkGBLNK2WXUrCmP8nL1s75PiAYeWUW/oOdpbjEovT/s/emT5Il13XnjX3PyD1r7wVNoBsgQYoStdjYzN88ZvNNMx9mRjJJpBaOQAICGkCvtWTlnhn7PvY77ifqdaIgkgIosoEqs7Ksyoh48Z4/f+7nnnvuuWrYUV8kf1/AtTyD0fiXBQclI0ACwPtefv48GutSPDx5qFr228GN9kC7WcGYTjcrZXVLzboCCDTBIhEL/qzO0gM8JVVgX+XqJVFI2m5YWsZJTcqko37jFS3pTJbP8DnA8qKWOh+6wQZ4if9BrDFu6n43XyY3GVpCN3NXX3lLp7H2/U9gmwAlzVEx9Ug+FOQS8CBpAahXA804wJ8xTdBmHW3UBNJqp/IqNTQxnqJoVy5mSVqlwK5Rj+988GE8e/Zsa7nmwNZz2uuqs12ez84o3Q/mvO69FRSv7hfavcnlJ01Lpu9V9DUbx+j0tTrUURFaJWLGjo2+1rLkothkrgUlDQyVmqnKUYYHuYUnk/rm5kod5RjoZ08fp9aVyBoqFXWb++wnP4uvf/m5Csv2jg7jg+9+FM++91FUdzrS6JAiKZXrydUhpwB48HgIAbsMKKAPkGpgLIamXEm94NGz5OIV3s+//Zq62M1ncXdzq0kNywoo5gYRNVlfowWGFoqtZpJfMF6xiTEaok4nDh48jr0HR8lTuZzGx4V2REr6b747SpAoMirFajSKi9PXcfX6XMxxmyhyOpeonetyZTI3nI3EqTVA8eX1VZTnU0V/pBqwTUMOAmPe6fWlXEdDzP3hOLhXkDKS1i93vtOigz/1xWWgIcYzUrrxbAo+niGTCRXWsbg8ef89Me0uQFSbx9lcbBfar06jHjP0Rjs7cfD0Wew9fBTldkdR5Dv3iW89Nvy9vYD7oNgpaA9IsdkCz4JftzbVLEaRgbSmVEAgr5f8u8h2Oo1v0Md6ZrDsYjMDIUsXvFmYoTagMkiyxtWMMe+3HIBzYo2xHtXMtAFhMUtn3bDZVJ+XJRVFxpHvcpMSzpfvM6g1iBerlRt9eDytGy4CZ14zsOW8GG8X45k14ryLEg2nYQ2Krbe2ZZkZfQPV4gZsoFgEzB5Tn6+DHt9L3xuPn8Gr740/b1mGAyTrhg0cDFp5n+8XP+2h7OOZKS4+oL5nXBONOn7+859v56WyrJs3frO+dwK12Yv6Vx52mhwEVl1pa6MgzMGQAjW4KCQCpMkpXFuNhQsAwZNFbuZRbUS10U7FkdSzZJ1tq16JFi3mSMMDQLVZJpaebKaAjjOsfBd7TDk14aLAH8kAThQUomGbKiyQW34zRvvTZVQXuFeUYtGoxBQ3JhqKzSH8NtGuNNXKuTxNEoMJzF8udNt2a4PppIBvuRFuWU/Y75piuR00cV/BDa/Pz4RdkBvW+13JCpB5CKxn8zTNJ3U1SCCYTK09hRlpSKsUVKQMC8f2c+nggPsmYOxahWoaB4Ha5IWm4wuMcrwss1BBI8dsNZXhllwyZ6UcgDqD4XmgZ6Jakp1rcrtIhYGSfyCz0P8TsOZugd07GG1k4LNdQ+kUnTNoKgoE/C+T5zHjaCs2yyOs/feaagDt8/T58byLoH2LdCID5W04sv3HhlxCml2/Ot9z4VdC+Mm3eH07lEidts8wukwedXsB0edFHGAMcFwuku0YN07SBPzwVNmaLNawgnn18rkA9XvPnkW/Wo+b07P4+c8+jS8/+1zi6sePn8ZHf/T9aB3uxqJeU7RW6jaTXcg4WaxRtIfuCAkAg60BygVxehhoRQ4LTM9zDO+LXXjWm1RExwRYb+RbrEpxItNSSWAd4AfAVNcptLwUpxWMqhtYv/X7MaF1Y7Ui3RAR587BcTx470lU6/j1NlREtwXFwsRZQrHJ9mxEU7OpwPDtxXksxuPUJnqxjNnNIHe3SdW1YqmxPctV2DTXIOpjrGultRqrSLe0WklH1e504hgwqu49qVJbtknrVdSqDVmxaWNEP0W3wRGAdh39bi+arcQgp0LDiNlqHde3d0oNUUhAMSLaagUbOaoVKB4MYjK4jdVyLvlEc38/Hnz4nTh4/CQqnW5sZNj+zpLt9xZVfssvvAiKvVkYdBioWtMGAOMvz6xBVnGhNgB2YZzT6maADYr5DJsV73cDIUCTsjPUTCjITY4F3kCcXjRTalbTcgK+w0Ct+JrZ3WLRnQv9nNLlO4qpfYCNC8EMRi1rsLTA58XvGROz1pZGmDU3sOa6eJ8/XyyeMWuptSzbM/F+F9o5cBD7mN0vxIZl2zMHBR4/xtLOGtJPFvS6Hhuf/zcyqRmA+N5YYuL3+r77p6d+Ud7i+2awXJRWeIzNXLNWO5VclNkYuHtcisDb4J8xgSXG9Ym2zgZVXJ99aNM+neaUX3/r44rmlqbLAN0SnWNTV1gFegCdUjnVyMBqasdLxdkLbNHmq5ivK7HclLV/cL0QPwDddrMR3Xo1KvNJYq6zZIXxrFRzYwsKydiv7JCRO8Ela7eswa2mwsJkUEEjLYr0EsvZAqzRdrhaimmnFvNGOSbrZZy9eKUGFg929mKv3o3VeCpLtmUVN4UE/NK2lWSCOFMAmjcQR+Op7FJheMmuktUl60zRO7ii2e1E/+hAEkuAqrrg6WzdtGSV3DYyQwwoZkwU3CI/zexpasmMtVvCNCItc1En58Z90FqEywSk1CY1lwFoqkiOds80C4JUJAjIjYAkYWg2lO2Wkwr6Zep/ssuK1zwVUJqdhtvKQBZmWAWN6IiRfmcWOEFMfKlL0cnacBhyw89tsJGlIlYrOOh8//0P1bTDwRnPMutfkWjw2ut1h5/2Ffeacn8O/5o2zwURyz1gLOPmzGXqC4nWFuw2YqgAACAASURBVPMY3w7i8vVZDC4TMCa1AWjCZUCLe7ZnW065mQC4shpj6IGO9MDQMYYbc/7qNF48/0rAuDtfxavPvozT09fSs3z8ySfxBz/4QTR2e7FsVOJuvYwRkSMtEdG3Tpax02ilG4tQfDZTO0B52nVa0d3tS1xPxae0aqvEuCB38ILGQkDEfPbqVKkZ0iI4Uuzu9tUGmddvB3eKwvk/E5FihK3XJAC1URcoRlMsSzds6Cjy6+/How+eRaVWfzsoBgyrNzpprQSSb16fx/mLr2I+HMlPWf3MJ7NYjaZyvcAKjYCDhZvvZEFk8t5cXev6EaQf9LsSrjPhOPeLm2uNZ29nV5qf1SKlLc2Wl2rJLcTRJW4T15eXMZ9ONfHa2L3V6imwIO1brek8RuOxdMx81hXoemhWa7HK49EoltNxVCulaPZ2orG3F3uPn0T/0eOIRlMP1TtQ/C1Hhr+np38fELOmOS3OOsf6YOkCzwwgjd/db9Bg0Os0n9kdF4p5oTe4Yd1yoZvtzSwd4HuLRXBFQMbm7yI8g0cFsNkJwsyqNxnJtGi+kzc+zoPPFzcig0QzygZ8ZqM9NQxuLR9wWt6MqOUNfK6oKS6C4qKm+G2g2OyYpR8ePwXyWadtD2X+XwT3ZlYt0zDjauBvoGxpRHGDNUjxuJtV930t3i/eaxs9s9wukDMba1BtUFrUG5s5NqtffM33ye9xOpkxtTTGWmQ+hw0bgBjphIG2xrtgyebx/3UsG/dXfM4GGURiieXx64JxHAWydZeAGFnnBs0bynE3hrmt4t8aw/E07S1VLF43OAVLklkvR9TQxsIaqsXumy6t2i05X5jozDpau2owL1wszSpuSqlWSW2VlwkUL8tIIpYxbtVi2qnG7Xoet6NhXDx/GTulejw7PIm9ZmrSwXVwNCR/aI85H0Ax9qQQcjS/4/pwZIjlTAC2vCqphglf//FwGHu9fhxhX9psCBCjeV7VU6MNitUYOwcTYnIlcSgpS6s5nIvolHaXPCF9N69xjkggFIzlojvdt/xvYDe+yMpScR2LRYyHI+EuHTvbqSpwoCMx8Gy50ndKcpFbQ2teZrcLALfAeQb0mjtZi63gCqULzhYAXW4fFnTo+ZGDggPVoyB7MaPjzm42YBfJU/Ln+M5Hj57IkMH1BJYUOevme25W2EFhMSh+2zz+m0FxgTF2Wt+gWJMg1pJMMPjDm5u4Pb+M8c2NAGlpg8sENHoaBD2486Qt1QOKvyDgmPQF1ZvqiLeOVqUsjfF//k9/ETe//EIg+8GTx/HR974buyfH0d3fj+F8Kg9C0g0AYjUZ2ayivQ5ZlA2ubmIxmQqsX1GcdnERx48fxid//EfR3uvHcDqWC0Z5VVV7Yk2ACo010kLPwsAx6G6zR5OKTkdiegaU10h7wBTzl8ko9jkXiCAZIP3Ba2s2mFJIN2T5xP7DY8knokx3mHtMMR0BkzGxWmgPB7dx+fo0Jtc3UVmu1FWH9AZ+yZtJmuxMVhwwiP56vV4CxdNZfPHZZ/Hy+Yto1uqxv9fTa/grq6MMEg+umU4y64g57hHIXyg4bLXUZZD7bDcL9E23dzd6jxa+DN5ZYLV4NVrRbLWlI0rrQkp5qYCEiJVe8PhNIqOZ0WlwtWWK8SneRVPcaseG6PQdU/x7Ciu/3Zf9NlDsAhCeEZ4Fs4DWgTrFbcBkppaRKEopDHa8jhq8irnJdlu8xyyIQbHT75YBOPA3y2hQysbJ73werGUGfgZjlhp4k+EzvId1pciqGsiydtjL2PIBywYMrvi83YAcQPCaz0UsYLYM24KeDMp5vzdCSznS2pR2KrGMBSN/2+Ex5rzHEjOPrcfR427g7OsWO5k13A4mikyxZ6/f4wDI11PMBphp53cG3Fr2SiWtuYybGVl34DPIN3useo+853j8lZafTLbSGjGBmbHmevxvyzYMihnnn/70p/Hq1au0Znu/dtpbRE36vM/T4/wrTy0lKLRILm3kw8s+AjjW9cCioiXODg6Axim2YvVWDCazWFCg1mgqo7xYzsUMd+rlpDDezMQwgwf4Q1G3EvDsiYDCDTrb3E8B3TK6YJFRyXpwOzfEuib9rEExHdgAxePyMqbtaoxb5ThbTeLs7jruRnfRi2rsVVtx0ulLCsG1U4PEHgwgxld5hWxkA4ZIvsFAk0oZP2WAOrLSZdye3cbo6kZM8k6zHb1WW/cfMuj18CaW1VJ0DveEaWZYzGGDloG+1oTMAEvGgHYZYo/5ngGxnhe0ucgpGM/ZPAXizYYknWrBna3aRK5lSQIN1XClIBBONyox9bZhc9aKzwDKFUBktwmkEMq0V8qp8y1+ylmHDkCWN7HkErD7KSxJgQkBD10CIyqLiYokOQ5/mS/gJjLbyGe5TsY7fQYSYBWH+0eSULj2y8+17k2uz9C3ZQcfB6vFde5vD4oRe9yXTjDncnIfIJdtt5Oeh6ggVyxOh8O4fnWm5g7yt0NOUUlyCdHeTL7FRvZoFNUxkNKDlUux027LKxjta7fRiJ/+9V/FX/3Fnytt8sM//afx4fe/F6PlIsZqTEFHJ1osp1aZFJ9RKXlzdRp319cCxJ1aQ93peNDPLs7jD37wSfzgT/8k9h4ey4uXaLQSqeOPoye7RgDyOXfcF+iax92ccr550YKhZTPgupiQVOi6w52cKGrVBC7ZaMolLQ4U2h0/fhb1Xls63k2ptgXFkmYwYQDFlJ2uF3FzcRHnZ6dqdNGgMpOHY7EQW7saz2I9TSkkjs/kpdc6D5ii/NVaGmSaoVAYt17Ntt3zSNc8eu+pWHO8Iem6Ayh2sSFdZMqtliYm15RSDo2YzaZbtwmGjIfC7a4pzKtWUnVqnaKBvKjyMLmZC/dEqWACKfqqbyJaBwfx8DsfRfPkQRqTd6D4240Mf4/P/tcxxQyJnRa8cPOM8izwf9Y/wI0ZWr/X/3da3CxvUWNsUGgAZxak+D183tkjM6DFAhmDLL+nCO7M9Ppz1gobIPE9qv3IjI5ZWK+TdsMwU+ziHF7n32ZqOT7XZfbaMhDLGnxOYs3yJsd3WxrCdfuaDNYsB3PGyqDYrKqvzZID/76ocfaYeP/i+9hvOIciqC4yxQ4ieJ+v30GJgxnfUwcjvl9m/3m/x7R4j80+G3CbFXOww+dYkw3w/f3WsjrLUGSf+SxjAyhG6iKWMYN/BUnZwcDz2/fivweKS+ukjWXfw2VADbTQIGcWN7kzJKB8uZjLo36xRlO8inI1SSung0H0WuXoVmnlPInyaiY3CZphiLXUvpe6sRZBsRjILAeQ/y9YVRZmCaCr0A9wJ/eKxLz6d/N2OW5Ly3gxu4uvh1cxWc0kFfjw4EHsVepiiwGcyEEY48YA8i+RcnCdq01FdVBJMZCwT4P9nJL7+TJuzm5idjeKJ4fHcdLdjfHNnWSNZFdvpqOo9btx8OShnB5mtJPO7Zw95gJx6yRtYvwtHdDczw1ASowrJBSFcstkdNAAY7Wwt0utnhXYKBBIOt12LeEgz+91rSwdsRt2KBCWLCXJTcBG6piHdCMHJqqazCy0dBLyFE5MsUAu2QLFMwm4J50094DohW6TIZs2t5aWtRwFeLm7HQy2LN4IQOar6HV25D5BdryYEfNz4yDSa46fMWfT/m7yib8BFCttsdUWJ+0LE0sRBCn069sYX1+nJhMDdKhL+d1qIVyhQy6LSZ3OJ9tIt1Ypx263qygQlrlTrcbd9VX8u3//b2K+nMV3JJv4RIzrPD9Mk8EkVqN5DC+uY0CbYXz96ovY6+/GyeGR0hWf//yX8aMf/UiFcT/8F/8sDh4/UKtoosfJdBHlVUPFYAjxuanW48r7l3OlvzpdVciuxDqGk7EcHdDOsijiWdyma9Fysa2GRsqAfEJpMYTijbrY6f7RUTR6u7KGwb4sWVAnpljzmQiYKG85j5uby7h4/TpGd7eKNOt4QEv/tBLg5wGrrWvJWL2aUlVUnVr7RjBAGoV7AusepaUqQS+uLnWtTz54L3b291RAMCZtNaVLYFVRMNc8p9q0XtsW8NFaccl3ub851DHRIsWLKurZxPXVjWQThyfHGhsmodI9uZkLHQNJz9D5p1GvRpnig93dOHz2XvSOjlVoRwfAd0zx7zGy/JZf+n1gbHbCjB2AhT8GKQY8Brp+jQWdP65TUPCdWVADKksyzIp47WJTUEYmA22zmmYJfUwzsJYIeO2wRKCYmje74s3Hrxn4GZz5nPlp4GbG2ZuVWTuOWZSEaKPO+mgXzhVZYgM/b2Yc33prxudvAsWMve+DAwV+Mm6Ac/+xhIPz9JgU9d2+R5zH2+QTlilY/2u22hptBxRFTbELmIryEQcALpzj+n29lj/4Pnje+VosP/FYeY74/c5gWOaCvpUCO45rUMx16lrwqM26Tn+PAfHbmDYcGtiQ5A2cQTEbnAI2SJ/lKqqrEFvKeZ4tVjFd09eqG7NViGCSFR+Z3+o6mqVF1JajqKzxwN3EelFNRXMCeAkMKu2+gZ0tJ/eCrC1W1zUuBNqW+6XGF2+aQsn6y/riTcSovIhX49t4Mb6JUS2i3kmk2FG5FYf1VrQA7pOJMtWM5Qf13ShvIMaSDhpdNHIK/qxKCzUbq6vd3kKODpVFWVKNvXo7yuN5XL98reJ9GFUwQrXfiUqvHatqKeZr9vY3BWEec86ZOeHnWbiqljICeraWyewAoI8ckt+RDacPAYEEDD6f2Uzmeo+yBuXKtqAVieUCr+cG/HzSN1MUyXmnxrsrEZCQaFI7EFzQsbiWrNZECmY3CYIHvStrildLvjvJL8AmZUlteD+1RwkUE0zRcA0XDh0bTTO2iziXwRbTLmWyiE6rK59iQLGfDa9TDi69jup+ZKeV36qm2GDYbrp6QPCjE+JPPSnwHlaUMp4KjN1eXsX49k5Rgy5OndGWqaArRzKwpAwSwAt2Xxdfr8uD99//238Ts9Eojg+O4qOPPop6sxnD8SSu7m7lv6sWw9OVvACP9nbj0Xeexj6Tq1SOL3/5Wfz1X/8kXr1+Hf/sX/7L+M4Pvx+bVlOFeVizxGwdnWUlxtOkzeWGUKwnj1+87wYjOV0AVjmncnUTV4PruL0daNJXK3U5UOzuH8gyhGOMYWVTXawkCKSC6H5H2+NWv6+0iBBwCVlFCtkYTykmAJ3rTcxub+P01QtJPwDB6KOo5a0wmZnkTEZSQIu08bAgYAOHxpcxvjq/iK+/+ip6nW4c7R8kyUOjLBCM9vluNIzdvT0B2Amyl9FIJ8F1I7Wo1ipBJz71oIc1QJOkKl48A7NjBp2DspUUbPXZ2YUAd2enJ6mL07YpIs2pnNEkpVxo092uR3t3N1q7e9F/+Ci6h0dRar6TT3zLMeHv/enfB8XF/7PmudjL+tUiU2gm2MDNC7nT7wZEDkx5v10IDDhdCOdCO2dsrFs2g1hMJ/N9ZlyLzKNT/EUAaTaJc+AZN6i0jIDvc0GZWXC/5usx6MIuzOlayzbMqBrEqd5DDRISMDMw4GcR3JsxK05AM8/WFBsI+jyK2lpfP6+ZtTYoLoJ1/m0NYyIDUnGb77MZXp8f3+HAx6Ce41pnbIBt3bav0cy6gbeDIgNtj7vHujg+DrDMaHPMIijmmG69zbXQue6LL75Q4ZeDOAMI3SsVUH3z0U73IVtopW5U2zHYAAy3vqLL/LbUoTGdL5Z2yTWhXGnErNyI4WgSlTrWaAQac3WHa1Yr0aIgnr2Hwmza/MYm5jXgtFyJY8rfSgJ/rU0pdtflaGDdtVnGtJbdDZaoVd8wxmZfPeeKwP715CZOx7dxV1mL8OrRiXdGJnUmMm1cWcfNcKDeCv1FOf5V71nUSxTclWKITaBaF5MFTS2aAbANWFFleiOaKzBQJVZ00Hv+Uns8z0Gv343Ofl/d9mYlivLBUSFCjvOlDkrnjUQBkon28Sq0qwhcOhsrdjQ3K7N5AIAVWYOzPXp2qXG4HQo/bQPvel04AhwEmLUmnFuJm1h9meQzq0WSwHrONhotEX+AabWsVivmJJswRrBXtecpY8D4qKnIahGVRnLpAktIR52bpikDBrlHbUEGxGKg15to1JpiisFgOq/8LAqb5TXDgZ0kKG5yUpBW/O3lE78mL/K2X+uByc8Lj4Y95igx3ExnEpTfXV3H5G6oG1mrrWRwrXQFBtFUt07nElnXYFAT2tSg4K/7xS8+iwf9/dipNePq9EzuBaQCAJfdw714/OSJ2E1euz4/i2cfvi//3dubm/iLf/8f4vzySg4Lf/zP/3l0j49iFKuYAOiq5ShPF7E/LwU9tZl07tDi1NhmsYrr8wu5T0gXW8JWbhUnJyfx8MGjmM0WSjfVm91odrtJOyyPvlosN6EWxm2K3I6Por+7G+Xc1MMj5jRGAsXrKBNFjyfSEF+encdmPk8stXz71tJYsanKYD5K0Wt10maRu0vR7Y/ufOiIkU0IxNZT45F5eRNHDx9qbPBkxFmC+8l1E5lrgueiyCq+jdlEPxUHbAKWlyCh1UzgWyAcSyYmHxrwwV28Pj+PZrctWYabdih9M57EbDDSfeaez4g9W5Vo7+5F7+Awjp48ix6a4loj1rZJUQDwppnJuzbPv/d481sxAMU10gCR3/l5suUXz44tw/i3tfss3gYwlk+YaTSQ8eLOTxe6aZPMgM3A1xpdNgu55GQnGAMebySWARgkFlP8xfbBZiwN3ouAzVppbzJmsc3KGDQZaHMubqus1Gy+FmeYzJiaAbbcwt9tttVsqlnit4FiA2sRCJlN02ZbS5kwX79ZVX4a8BblH75GNyKxxMDaXoNoyzAMXM1QO4jgfQa3jPlWr5kDivsMcXH+eC74p++lwYYDAc89ZyQsyfGxPZf4HGCYAjv7ZheZYgUQFDxlyUpxfNHSyj8AyRuFZnlsZ6KW0Q4D4PDVTdaims+ghWotpst1DKezKFew3NuN8XgUi+UoanWCjkScqZUvRXnLirrHlTaVWNSqcVkP1SZBPM3WpbhbTOWW0CuX4lGlEb0KaftFTOtrySPKq9QQRhZg2KeRWc0aaV+P5+Ao5nG1GMvDd6fdiQbs82IdF7NRPF8M4tV6rOvcr7biO7V+fDJvRwUJZ7UU48omZnR7q5ZigiRkgxa6IkYc3+L6phQNttlSOeazabxG2rhYxP7hXrR7bdU14VI1Q+qIrHRdEYgWyM4aW8g8rTEwwXgwQ77BvqpQLfeFWKfufZYzQH4lnJD+In/gs3QIdtAMM6vi+G5bAQRYiGJG1wfRwouOeZwv8hDNCxXYldVcxXObrrYC37WqZDNiavm+bJsnMo9aspx9wF4W5zGKC5kbDsok08juF5ZM+BkH74j9rlRVaPfgwYOtN7hbphczGgbEfr6lwy54ON/fWN5eaPd3AMWMT3LSzR1R8sBvBcjLZSwGI7WEhjmez4ZRQjAPfU4EJdA0jdViltwqmjWxtVe3N/Hy7FT2Ie89fqKKz//2lz+Kzz//PB48ehjf+cNPxHwyiLIomy3ji08/jfV8Ljr99PwsfvzjH8fuwUH82b/4V3H46EGs6rUYcVNtRr1cxS6TjnTjeqmJDNvL5csfs96I6XCk81ZUE4uYzcc6/t7ufoxGk3j9+jzq7U7sHRxGs9ONedYuqV1xpxP7B0exe7DPk579d99Y3f0KKJ7N4+78Ii5OX6lCtZYjQVpoo7leb1baPGX+TdGi2fd6PXrtjiYJwnpsVfRzNo+ba5jtW3WqazRb8fTp0zg+PhYw3nr/5QhPrIUalaQq0JSKoRhxI8b/+edfJk0xlbWN1CyEtAz6aaUvaJN5eBCtfk/yGLElMMNoidFvozuGHa9GrJrlqGPtttOPvQePYuf4JDaNljTFfoLfgeJvBQ58d5L3RuBtbKYZRDm8YJtEB8npNBMFCZyZ0TRIYhPgWAazTtWb5TUoRaalDapgl2VWjs+blbScyQDKIMZpfJ+TX+ezBsX8zudYBBL3C7b4TPH6+LzW6MxIWW5hMOqfHNP6YqfwxY9Uk2Un6wtrsje24hg7SLg/Ea2P5Lqsm74PiouFhh5vjqNMZi4+LBYc8v3WQhu4u2jR+4bP3wy/mWJfi1lkPq+aC/UHTn/4rDMCHiul97NUwylzjmmga1a5eM/NCnou+aclNQYKjBGuE1ixbd2TCg1lOCelxN8CipErqCeAuq6+AcVkGfl+9qwaHeaUrs/Fj7D95UpMF+sYTSGZyrHTO4zZfBKL6SjKsYgWhEmzGusFjHE1yhuaasG+VWNWa8XLUjUux8NYrcvRqbait66KyR0sJrHpRPTb9TisVOJ4spIWeVVJ9mVIAYTnchDmwMrzXfMWUJs147N6OW5KixjUI76+OY9rOt1iy9bdjeNWL/YbnaizUS5TEWJqghHS8WpO4psBsMsAEAkmDbQo8iuv1jHCp3y+iG67KZYc3INUYbleCBTXV+WY3Y41/u39fixKG+EUSYqyNpvz2UwXsZiMU23CZi15JGwvDDHNtBQELBJOApCTaZ5NpkHtEPONYjbpbsnU12iukcZJuu2coYHprsxShp9iOQfOdKGlWN9YhIJDBbiVpCkX2SYgnGz8yDwrlHJnOjlNJO25pC55DTMoFl7IgN7PHhIZnhGuhW7GT5482QaWgOIiIC7e4/+poNjp/2I0ovwIguxtJeQ0JuNxDO8uY3x3LbCEBlh+hblSEuu0ToumEc24HQ7k6NA7PtAg96oNuUE8//prTZ7j956o+YSYh9UmmvQmv76J0198rsK607PXUWnU46OPP47v//EfR6XV0M2fc0fpTMNDPl9GdblJvb9Z9DMwVlqlUk7gr1ZLMg8VHszi+upCsg36n/M8oJHZPTyK/t6e3CWkn6nW5NXbPz6J3u6eZBRJNCxjxK3/cxEUM+lWd3dx/vI0ri/PVWyos1qSRiJNib3cNEbTBIjR2qCPcmX04f6BIkCs5ADU+zu70e/1UhHiZCJLusFgqOLA45MTjak22UY99TMnTZaLWNAySWPNGSPVWK7F9sL6cxXyJ0aHDfjOhuDcW9jw9777UfQP9qQJsksJVmy4ZQCO8Y9ellZR7zWj1d8VW7z/8PE7UPwOWv5OjMB9PsGLsrW47jxmrarZRz/HPJcGcN6srQP1RiS2ptBJzYVhlkEYjPlcDK4Mrt8Giq3/9XGVhs2tm/nJumHAu3WkqVZTEU+uHzBI5DyLLggGlz5v9KIAMEsL7D5hK7Li9ZpB5iff87Z056+bOEV5A+dmHabBrwvszBS74NFrY1EaArC27pfXi7IVBxUGxQ5QiiDZTKRBqX96o3ewZJa2WOBndrcYDNnLmWvnOgykfc8dhBiI+5o9tpbJMB+RTrx8+XJrv+nAweOqYqsCcPfvlbSn6ImADEIwy+koZ9M8RodaTgBZ4JomVliEwW7iMLGJGIym8sRHVlneLKO8mkarVolWI7m1oNEt1xqxqtRjPFvE+WwZzykMX6wEGg9rO3HcopttJU7Xd3FeGkaztI73yrX4eErzrWnMajOxnrCfYkGxdcsafTGZsK72LEaiPFtGN6pq3vH5/DZ+vhnE5WIcnajGs85ePGzuiCQTkOvUVQNVW6yju6mLCS7P1sIkfA9FZosynfGS/AcQy3c1ALaZ7QUwYnnq9D86ZOqSxrejuD67Elg9efo4NRRZ0xijkorUco0WPsjTyUgZdIFZQC2ZcAIutL65gyD4QBZt2eNYzhC5QBaWWoFU1lvLGrUgmYHprSwSU4xmehvMYee62ui8GFMas3Gf0ZODhTS+JaSfyZq3pKghKQW0DqFdptBzmfodFDsny886+yh7zaI2zXOa63r8+LGAMWuIg+/7LLDX4P+poHj7kBQ63xkgCwQ68uThmY9jPLiTpGI6HEiwjaMCzDEsL0CUIixf4LSaWNxupa5JNLwbKHIC5Lr3NsCW7jH0zz7/9LP4t//vv4nX11fxh3/6J/H9H/5R9A720mRC4E00yLGynoWiP5lK57aDyAmkDaaCt1ZVig9Tczr2jUe3sV6mCKXX68vjFz0NDhMS/OPvV6tEo9ONw5OT2Dk6ilK9KXmBVg3Ggn/nTj/fmHSbdQxOT+P67CKGN9epCIHIicrQeiMW00mMxsNtNI/EhInHpO7v7Ii9Rp9ExI/bxMn+YTw4PtlWts8wuh8mU3weAHW6u7zUgwTTq0YqWRtXRfeMKL8UKlYEFDP2nXpTzVg4J4NidQikGcj5paLT/eOjaO50k/l4Nkln0QFcL9WBL7X8hi1u9HYEjHdPHqrQLpptwsk0nd7JJ34nQOLv20UYlHhhLoJkNhRS1AAUW5WZnStqellzbKlWXMiLjKvZEKfReZ8lEmZ0DWp5Pt09TixTTh0W0/9mHv26GUuOa6ZZKcvsiuDN1IDXoKzIVrszHZ+3DMFA0aDSzUvMvrI+cSzZVGXGsXhMb47FeXU/EPFrW61k1lNarrJd5wp6X+uezRJ6I7W8gfNjTygytQbRttvztfmzRdmKdeIGpdoDcqaPMZYkLjPH/r2Bss+pyGh6/HivgygDPd5nZtmynSLDbmkL5438j7bOp6enCbhmYOuf+h1ZyreAYphi9Y8jBS6zgQQAKDXDo1dsKS2XlT0tSSs6nC1iutxEu9uPSj1piWfTcXSb9WjXkAwkMog9drnaxAzQ3WjGpFKNi+EoTu9uY1Bax3GjH0eVTnTmlVisNrFs12J+UI+L2XXUJuN4uIr47gp53zomVYD4ZutqAPBD9pfY3Gzhlov3o0WN0iIO53gnR3w6PI8fjc+i++Aw9hrteNzsR2MVcTefxLC2itfzkWzduutaHEYj9kut6KzLIrXQVVOwRvaYhhwEF/LlBRTj10ymfJXK7VfzmbBQarwRWieuL29iOBxHp78TRw8fRKUNzkguGgqUAMbwZtNZTMcjFdLJFo1nPD/nyjKozrAihpgCfCQLChJLycmFAMzPp3XCfoa2gDK30E6vp8I6SS82AN9EqCWgDNOcgNyPAQAAIABJREFUCuXk9JF1vOXc9S/WiTl25sDPwXSVpBzOigD607mn+eVmLHoes1aZc0HKii0b+MeZNJ/zNkjL68g/OCje6uyJFraqY+x3qQ6biTWEGZ7eDuSwQDMKTLopqQCEiXJnIaosyZpEnbRDjuaYXFRGcvHaTFah1ouru3H85N/9eXzx1RfR3u3HP/1X/yKOnjxS2oE/sNOT4USMM7IIpVQ2FU2K1k5XRWKtLq2G6bM+SaC72VDBH38blYg+DS96vWg1O1HFr3CNJnkVQzR9AHq8i/d3pd8ttdH8Jl/ABPTSwsHNdnriTUCxjtuXLwWKsbNDg0TjE64ZMfoGZnaR7IA0GUsR48VMiwe2cUxq2i9j7wKTS5EdYnoWPVJLfGYP9piGIou5ALEZn7vBIDUwyczP4dFB7D95qII89Nr4HV6dncu2Bb9mCd/r6f1b7+rRNC5ur1NDlm5LUTKpG2/AXEfqYkRd6ipWpVUsyCLUG9E/fiCf4lKr804+8fuGIn/Hrvc+QDNraHbDdllmF+0TazbX4EzpwezP6WPyWduLeQOxfIHPmy0pyiUYXoMz63m9OfAZ/lpba3kC66LlWQZ8ZroNijkuvzPDfF9TzPlxvi7w4/+WCZjR5jV76haPz+e0nuVzs7bQbOvfBhDzHutr36YpNsD3+TvgcJGav9Pst8fI121/ZbN7RQ1ykWkudsLjPvqaDEA9Lga5lj3ws8hGa83PMhKPn+33iv8vjk0xiCoGQy6C5pjsA7hOXF1dbRk4s9U+VlIupGLHb4w9/rzZ3YB90Gt9o7zQXp67T4kxXMKuz1n3q2KLN5VatNop1T0e3QgQ9+hAC+CCwMLZCOzQ6sRduRyvqLWZzGMWk9jfi3g2b8eDaEd9UY6vVuO4qsyjst+NndUyutNZdKazqGMCUKnHkr+QXuhkYXfX2KvOE5uNqwH7GTZqq3XcdpLm9nhRjcp0GWc3V3G2Gkd1ryc8wPM3Xs7jBcV4m6mY30apEu1NLXY2eBk3Y7fWUeaaoIFAgL8AY1nTVSsCdWUCTDcPYZ6rO3Co7mY0uFVmFxIP4g1swl6Ktlgts8HxGVKowG5F462JrpG5YHtCM/5kmu0pDCCWIwVZ7lYqvpOswa4dbmaMJBXpcrbmW5fWyign2U3qnCdMpQYsqeFPKmBMnwEU8x1mlBM3ShOvRQLz4AOCJdYaxmeVcI3Px6C42M56+1qWaPDM0Tn3k08+if39/W907DRp4J8K1vI5/71rin/lQck3K/W1/mbVKqmL6nqhwWZggkV5OpMP7835ZcyHQ4m/U4vodKClnsW1orHU5zx11KO6k4pK0voU4dUXm/j8xz+Jv/zzP1cR2J/82T+Np9/5QKkLbubt3V28ev48Xn39XC0b6axWJqopN8QGIyPY3d+L977zYTx8/EiR1oLvqNfkzkBVZVe2IKkITaVxm1IsVzDZ+BZiQN6I/tFhHD48iXqvK5Aso8LCn7eBYjEiMMUvX8lbeDIcRKNcTQ9K7hNPW+TJJFkKqVnHdLqdRJ1WWykRFnR1qJnOFWne3d4KEHO++AcfP3yYGGW6ztHpjm58EdKUMVFYwFkcd/d3Y/fRiSQsgGKKJH/+336qdpXokHCgkBm4mnY05NSBbzLFdo1eJ3qH+1HrttSlx4EL91mMs+osytHoNGKJjU25EgePnqTmHc12lLz4/hqm2OP3O4al3l3O79AIGMTy0zZcBjAORJ26L7KwtseyNtRAV8919pJlrWJxN1PL75VmXiz0PCpdWdgADMTsdiHtYGb9OD6fM2A30+z3GCDyPoNbjsfv+ePiGkslOK+iBpg1xoUvZkqLoB8tdNGZwa/5d5YNKO1a6KLn6/Om7+vxFPIawfebpTaoNdh1MOLx5zMueOS7fL98vbZ60p5GgfJ0qmszUDXD5ntgMGFpSVHiItCQNeQcz/fQkgmuq2gFZyLE99JsujXFDk6KAYuZYs8Vs8gcw/OLz0H2/OxnP/tGkZ2DIp9bkSkuzm0X2gl4ZFDM9zVLM+3hFGGpNiWqCeBSGBcR0xmF7ckKj706llMB2Dad4NZIKHLb5ToMcSXuytX46nYYtJXY3+vEYXUa7eEquqVWlEu1+Go5iNvFNHZ77XhUrkVjNon6ehGT2jLWKyy86iqsR34A+KKb7TD773fb7aBAHYDK3nTbIO2/ica6FK1VKUrThcima/TKu+24jHm8vL0MMqSdei2etnaTTVjW/1NgxXF2OjvK9lIQCBsM3plz7Xguyyo1kXxIEsoEtBS0L9dx+ep1TAZ3sdPpxg6AuNWRDHQ4m8TF3Y3AcWd3R/JJ3x/NyVjFYDLWvszxVVCn7oJrOWcBsue53TuyFtwlNt3G1qVBVnlymErHtfaY2iRlamC6a6kWQr0hcs0QV1ap1LY1SOtV8iP2M7hliNWEgbmeSEGhuvVy6xrBPKFnApIJP6MiRgsFcbKFywDewSNrCKAYBwrLm3i+ilIor58Oqv0seA29v/X8xoV29w9ohvjXgeLSmqioJMsOtUBkEZ8v1IVufHcbw6sbgWSMpdVOEE0Sfntk43mwcGEgYm6mzj2Di2ulM2ZXd/HLH/84rm8v4ruffBx/+Cd/HAcnRzGajuPy6koP/i8/+7mK5uhSd3R4GAeHx9E7eLh1aBiORzGbz8UYP3v/PaUtAN9Elop6qIZlomc5iDyy0enw8Fer0ej1Yvf4KHaRAlDxqVmZC8fyQFl078XVP0mKDF+8Uovr+XgkUEy0zbWTVplMR5IeMOnNDJAK2d3ZkR/y2enrePX8RTTqdRUIIvbvtjsCweih141qtHZ2NOGQg9CVj8UW5pf/M5GItvrdXlSQT3Qa6SErV2J0cxcvv/o66qWKjo9IH2s3a4q10K4j2bE9exKdvb4qX/E55g+FfshlANXq/95pxv7xfqyrNf09fPw09h89jpXcJ1xol7wOzdTQJch/zJIVF4XfIUz17lK+5SNQZIsNlgxEzBQbpBoc8fxZ2+oN1oDNbKZBqhdzpUDzRuf3FtP/ZkaKul9vDEVgzLkZkJr5tGyiyAYbAJq19DUZ4DtVb4kB5+LGHgZpRZmC3ScMws2iIrtwOtdA2xulx9bnYG2sr8drs8/fwQL/dyMijl3sEmfm1Ouq2TbLNu67fjA9Pd4eE/8sykt8T62fNhPG74sSEV+LZRDe1M3s20XEDLTvVxEUF8fcj4+lNZ4vBuq+Txzn4uJCeyNj7mvwGBZBMYV2RUDMa9TTwH0J5GS2kH+3ynPpg5drJBPUoVViwV5WawkcS3pHY68cWDXwA86dcWn3C2PKgZelaszrzZjW6vH17TBG5XI83N+PvfkkWaCuS3E1ncbV3UBSwwc7u7HLHr2aR7m+iUV1GaX5KtpRE8s6Wi/kL6zU/matQK/bbAfd7GTxRV1SaRHjWMWcphswwKtSVCfLWHfq8WI9jp8OzmIwHcfDdj+eNnuxt8mFbPVKTDfruB4P4240jp1eL/abO9FcRjQWG+mf5+tNjGpJEkARorKnZMDXK/UgiMlcLloxn8tKtdvqKtgYz6dxfn0Vd5ORZBTt3R3tr7IMzg5N5SpMfCrWlTxhlXS87ibrrBD3R+xtrRqLetIdy82B4sDc0ETBKJKU5TLZ5sHoltZyiEjFwJUtKI4yASsNS5KkQ0wx+zaBeWZ+LZUQUK7AUiefaGXRNsvUhAR0l/2LDZolzskSCmdUAMYw0sxhz+/vfve7cqAouusUHXU8/80a/4OB4q2X8b0Nrgz7Ckts661krZ1aP48ncXt5IX3qbDhWtNksl5VqYAIBSBXp0VmNSslSWY1CXn36Wbz6xRdq4HH8wcP44T/5obQm4Kizs9fxk5/8RPZu8/k09o/244PvfiSBdqe7G5VKJz/UGy0MtIMGJALwHj59opaFCNsBxgBXzoGbCRjmN9wgHt5Ssxl7Rwex++AkKp3OVvD+Niux+6yHJksGxTDFgGIAqEExzO/d7bVcIYjQtHEh1ahUBXqJVCkuvHh9ljrYTGexXi6D4jucJlSg0mvFOktOmOjIKigYRHjPA8zCz+L96ORBtHudKPdYwBJTDSiG6X14eJwWKzrZ5ErRMUV8MOnjSewfHsTu8aHkJ+jA+alJjT0d/d4V8BDN1uLoyYkA8apSlaYYUIx8Ak2xkgzonbI4I7FfbyJjj18RHH/LcdS70/8dGoEicPPib2bDTLEX7fuMZTFFXpQ2WINsRwWAHfOf55h28gZ/9/WnZjrtLMFn+F0xxcomaWmGmRgDqCLgdTpe2aqcCbQW2Ywz7zEbWfQpNoNaBO8AZhce2jqM8yNgd+toxo1zMMA3UOV9CsozQ+6UqAGdU7OWl/B/smccx4V+RSmKr5/POxAvglIHKk7h3tcrFkGxN19+Z1bXAUSRnSpKK4rA1Zu9ddre7N8GivkOSyOKQYnfa5mOgxLfQx43fgcoppMd99GMdGLx3rRztvuEr8tEDqB47SKu0hsXjVZ1IXeBxRrLz00s0J1m6y40qOxh+i6Kt2ITTRpFwRBT+L3BezeBIUDkqt6ORbUVFxSTbSJ2W/vRn1XjRbscX86HcTEZxv6kFie1VhzUGnG7HGBsHO1ONVqbTXRmo+jFMiabVdIBL2ahbm2QR82mSJ/1eCaWlpqZzjpiEqs4b23ELsP2Nimqb9fjZ4Oz+Gx4Gf1aM37QOY6HK5wxkixjUFrG1Xwcp6O7GLAX7u/Ho5396G8a0ZyuorlIRWzDag4uwDRuNU3tDs/TZB7Tu6H+TYa2vIy4vbqNi5trgVjctnYOKNyn8DBJKO3pyybL/QEXaH+epYYcykLMaIyRXDAU6JDtptkHDU38B+JRYD05O/AZMBnH09qVezuk55BryWl7utBKRpPaMvNrPUPqFJ1lFRnjaf4AriPVQun/QGiyNBVM39CXvNEhcy56LjJ7rLUpa405f8/l9957Lx49erTt7udgzusP/zeItmzK66DXleL28/fGFOvE7hXebZm+JK59U90Ipc7AoU+ZzsQW4w88uL2LTjlVPfJ+ACkyhvFsKlH5TrcnhvL5jz+NX/5/fx3jwSC+/7/+abz39EnsdnvyAfzxf/2v8emnP9WAvf/JR/HB9/8g9h+dqJBsRXpk0YwFrTuRbcjGsCRQ/PLVq+jt9uPxe8+iXK9Kg0RVqDvEwGiWmHSVmtIiOEwcP3kcveOTwITPXW0M4L4x6NzYnIbzAsP1T07PxBRTgIgmiaAAyQHaa+QTrVZTm4C0Zs2GGGFvJrS5Vq/3+UI2bIzdRN3jQhPm4H1AZzPpqGfzZAdFy+VyRTIKPgew5ryQTzT3+3p40F6/fv5SD9lhf0/MMse0JdtylWzi2HDorU5ryGhUVWTHHyYuDVBwrqBKt9tsRXunE43d9hYUd/YPJZ+odneiRJMUP6uw9FlHR3DxJu2SHqiiTu53CFO9u5Rv+QgUQTGX4oIp5q9TfAaWfs1srkGl0/dmg114ZpBtrZ51p0X5RHHN+e+B4iLjy3kAUg3+OB/Ohe8x8OVZZBMx28z/baNmptLAiff43Php27giw2pQzHnYjo7PE6zbWonjKGVrB4MM1hhXjmtLN+uhi6CY8/e4cl1FxtYbpo/L+uXW0r5PBtQGkGbqPUa+Vm+4vM8yEYPQojOEGV+7aPAeM9bF8fM5O9Ao6pwdKPncimDaLHWRkfZ5GOgbSHDuvIZbEUyxixA9d4uPoH2K7zPFizmAJgGOSjl5v4qJLKW+A8t1WX7E6xL7ARaguVGEJJTrqKrbG/paUPhSXd/4PT62YhfLlZjR0rnajMW6FuP5KpYUq6xb8TxmcbWcRanaiMf1vuzR5ngJD19HtRFx0u/E0aocjfkwGjGPaaxjtJrHlDR+q57IrPkiYrYQhuhWG6qZ6eSWxKPSSsVxalFSrcSovI6z2TAup0M5YT2qdaM1X8Vdda4uu6PxNAajoYBhp9mO3W5yxcCNojaPoE8s2c7J1os6OXQwXwgCaMyFYQAdfWG9qeMZvr6Oye1I9TtHJyexf3wY41WB7a6WotFpq1B+tkw2txTvkcnF8Una5RwEQ+qpYy+Sxkoi9lxwWgSisMbMLTUryb7ngOt1JQUJsMBb/ThjiD5ZHgJ2q0jIuwpGyMEN/wcI6ycZBJy2NilTYADbKMNwJ3AtVjjXIADOmV+WTnhte6NvLokAxZYNgtBrlJ99rzteFyxNKhJr97eb3xgUf9NB4ZuHz7Wdv7rFZbCsLAlUuvp5O3JMVmm35xfx+tWrqKCj5YbCzC6WcpFAbN5ot1JBWbURjdk6zn7+RXzx2S/j8PvP4vHDR7HbbMZP/uNfxl/95/8iu5I//OEP4oM//jh6D49iVF3FZLOMFabgs7pSBTKy3oScHhjYTz/9NG5ub+O7P/gk9o4Ot+kCDzouEoBi/IhnLDDNZpw8fRo7J8eSAKgYcMuGpyEw1mNc7oNiFoP55VWcv3glTZGKChGfL9ea4JsN7HBZ1jISu9cqKmrbTuzcl1yBiLrOLNXZ7vLiQnqb/sPjKDWS5hB2iXQJUglYYmkEidDWWS9Y2si8HJ01shaK//ArtnyCicp9Vwe8VksPJRvZzm5foBgHDhUY4H8YpRhc38RkMJJ5ebsBcK7Fpl2NUoMmLI1o9vfi4PGTqPX622ACphif4jcAIxUDOIgoaiq/5Rjq3en/jo1AEVgwT100Z7DlzZDLNkgpAiGzf2JQst2ZmV4zxAZqvNfAt8gKGrDxk++wXMMMiYGdN0dLHYoMq88DAGlQ7ufPzLcLzrQm5WIwP5usK250YYlCkdFmw3KHPwM6y7v8fZxnkSkuBhwASs4NYMG1F9lij62lJ9YUW/Ps8S5uoh6T4nVYS2w5hjbs3NjI67tf83Ub4BbZ8+L3F/XKBvXWPVoa4QLHov63GMQYFPseOYDxvDBQL37GwIDX/H007mCvcwbC97G41pIxLMonPAdSy95cqAXwzURPeZOK2Ki5ESgu16LWamnvWSyn8h+moWyDTmsUXFGBFjTjWEh5nBwraC1ci/mCfGwjKkDbxSZu5ss4W7NXl6NZa0e30YtarRGL8iouJndxNTiPg04zHrXbsYezw3Km7nawucgFaKwB2J1Mp9LYAoj79VbsNNtR35RjLmAe6t6GHpfPzRvlWHcaAtXXt7dJD47kqLqJz2eXafWaL6O1Kccxlm07B2oH3UQrMENRDcjDGq0UK/6q+C7ZD0j2k7OiavKRu98Nr2/j9qvXsVfvxgPVOJVjPJ+pyA9tMe5O1O90Dve0584Bxbhw0RhkMhUwhqll/2UO0YMBl616ty1QrDUB6YMdQ2CDsw2j54nAbfbRLlVLGgtlbTNBpbUl9RHZ1jepuzHZHRXWpzVB7HBulgJPvIylMu8CxPgpwwAv0HSXhZEcXMEK6xmigUs+jzRTQoGC30cADSgGHPt3fM4yJNdfeZspWju+lbQs/HIr2ty8LVwsMJvFPezXgWKBM4PCtzHGBXPoXE8ZK7re4HdXqsTsbiDWdHBxqq4tyAK4OLQr1VZDTCQ3nAK83roS5cE0rs/P4669VrOP0elZ/If/8/+O8dV1PHv6OP7wT/4odt9/EJPaOs5WEz0gpU01KgNSNyl1gIaoVaMD3FzRM4vFo2dP4wd/9IcCoLDFMMBiS/DnQ0uMFyHTvlGPo2ePY/fhAz3aRKIGvx6vvwkUr2/v4vWL5zG+uRMgBogGZu6Tqdjd4WgQjXZDzC5AdN2obxcipRgA0lIepHbQPNSw3mqygSNE9tcEwBJgcByiY1o9ApJZEBHlr2KtDngYiiOboM014yJbNSqH80aLhklaJXlAluPx0yearK485Xgw0LDN0hzzXbKpWQkUA4jXdMfr9SWfaO3txQJT80mScqyXCy2azVZHbBEPBn+1+G4NPdw2Zmv//DsGsd5dzrd1BHhOAC9O2bFQmxkE9PHvovuBgZNZUxZ1FnwzjNbaFlP4xYYXfK6oKXaWhZ8GpwbFjKlTmH6tWKhXBFB8v9tHF8ESx3UxXZI4pWP632afDbTM3hggMwZck0FvsdDO3ycm7Z58wufAGsFfs8mWhHi+eJ0yu+2x53XO0bIRjm9AbS9jb4HFBhlbFisznkpJZ8aVzxlgO+ix/MIyCgNRXrc0wvfG32sQ7gDKoJifDlisfXahY1EjbNlDUXNZBOvSi2YWn+MVQTGv+XVrtPm/wFBu0pE3nPQjF9dVYYEzI6nvzxkFNMUTPLXprNpui6hZrefqVtcg61paxWYxj1qplaxKywAuQFNqoMV5ikFcVmKzqER1XY1RsxRftsbx+K4Sh9NqtDeNOOuU4qy2jC9H59GYzeLDnX48wP1hDl6oxDQq2s82zVrMa6W4Gd/JXQppQK/VjhbSjzm1Tcu4bpeiXarGk3ElWrPU8GPQLMmzmD2Xffh2M4+L6jKeV8bxy8WVmlIdlBrxfnM3HlV6sbusRmeF7HMj3XW5wZ5aEvvarLS2jhRy9VBTrqUYcgBtVcAYueEwlueD2Fk3xe6CPQDFN8M7gfru/m70jw6i1G7kpiRruXCBlZhnYAbwkeespBYkb7Fto6EHgJkivyyjAS8wJ5Gmeq/Vc5IzspUaAUNuEJStbZm76vuQQbKeyyyZRAIiMlOOFDTmSM05yADgPGVQXK6moGo9gSFPWSgdBxI0A2e3eVZm2LKNbHjAsXke0BQjiWVN8fPt51BZ7EK2aYsh8hy7v7/8/TLFRabUwDi3hX7TwNentI7NigeGFo2lWA5GcfbqNIavT1MVJxW/o7HeDEDlgmUOLjfupDmu0EWlvFKXmfn5Tfzr//3/UCOQP/vf/pfYe+9RDJD5NytByh8NbAkGf5U6sOCowCKDThcw9tc/+lH8l//0H+O7H34n/vk/+zPZnl2t5rFqp65KaKlq9WbSR+HHV6vH4aNHsf8QrSydbIiQkkvFfVCsCKkQKGgBIHoc38XVi5dxc3qOLCpKdIMbjqLbasvMe0ixXWkj2zhYluU0d6LBGmmZqs+tOdZ35PSMjs8Dstpsi+xGdwNtygLMGJlnVgotVLPdjFF9HetaKgaAIUZ7hdMHhQmuDue4NElhYcU3j5aL/b3dtDGyAOZNE29pJBSA9U67HfXdXtT2diQ9Ueedaj0ePH0c7f3D2Eynqoi+urhMxSjNetTrTU32wwcnEZ12rLF7qSamPo1vjjC/rejp3Xn/zoyAGVqTDQBBngczf8VCO+a3NcVO6ylrkzcqfmdHiCLgtcTCbK1BkX9yDkXmtcjO+jiWMbhQT+tpbgJhhtobjmUHfMZghZ++JgM4gGxR18r6Aqj3WNgNwl3urKvmei3T4JoMws1wG7DenyQcz97B6kDabCZ3nrxxmvlyYY09oovNNuyT7Gv2/TJA9DX5ujiHIgtr5rh433x/ipIWFUAVPmuA7kBA+1qxoUSWh1hL7u+0fMJjUwx8OEZR4lEcR4+hgYaBwy9+8Yv4+uuvt22tPfcceAj4lBoxQ/O5nEd5vYjKZiVAiyQ1MYGp+AkNMc4EtxNIkrp0u5wn3eoo+l4uZgLDzRqMJmn4ucgZoBnOA9ou8S4otGDG7Wi5wJIU8FOPcgVP5HGUAMrlZiwqzbgsRbweT2KwWMSjwwexS7b3bhzzu7toL2dx3G3HqraOm+UwahSQL4cxmIwSgAJX3I6CfgXs/bNmykhCtHU2FZE47KnoqiF82OsFrFez+GJwEV9URrHX6sbTZj8elbrRQypB8w6CCBLgcDZiZml8Mcsa3VRUhg/zBI9fmoqUS2LPW1i8xTpaODXN1rEeLRU43t3car9mf+3t7cbO4b4ysmikMR2YLmkQnfydRV5NZrq2Jn2zs4UbwY10xPUMiikwzC4VkF0AfmeuCADUHtqyJV1PCsy4ruWSjo+A5BQMbxllXq8kPMOx1dY7B6Hpvq6Ejbbg1x3z5pChifDSM5iP6edLmCsfy8GonyneQw3Cxx9/vH2GEkZLvurGK35/cR35jZni38bOpez+Ww7EJdMxDvsSUgWLwV2cPn8R88trsYwGWGJ0Gw0tTGI1l0vpWcVyNupikek8c/H51/Hn/9f/E/sPj+N7/+SH0Xp0GEPSLkRKi1WsR1M5XCDdYLDSopG+h6K2z3/+qaQLHz55pvSHutCcHEal39N3Lej0Bvhl8VqulF7aOzmS+0Kl0xVtycOeYrE3f4r/KwJjNMWrySDOX7yIwemFxP0VPAtvbnQeyauwLNkHwBgbGTwakULcYIXWbKqdNOBZ40N71GzyrUkbJQUXvB/22MyD0688cExGpBaHx4dxU5ooMkS3vBxPYz6aRL/T3Wp7XMnNpLq+vYlXpxex19/T5ASwE2To2MuV7g+2Nt6I23v9WDTr0mppk61V4+HDh9He34/lcChtM6Bdm7JsWAhYGhrf7vGBnD14uFXomFwP04bz25ig747xbgR+gxG4D4oNlszuscHxbzfTsL8vz0qxYtosJ6DI7ymCKjNAHN/2Q94svBnwbPJMsylYdmE5Br/391mCZQbXoLoonzBjadBkoO/iLIPLIihljTBzI7Yop2dtPVZsIX0fFPtcVAylivfEOPHH/2Zc3PKe93A8s0C8D1BoeYJSyJPJ1s7OgN9MvQGsWW2D4qLDgxlwA1QHCNYR+/74nhvA+th+neMUddpm6K37NVAuMvS+l36tCIqtGzb4cCbB32upRZHZ5vr4PaCY9dbpZt9fj7HOtdSMOfZn0gLPZbBWLa2igkRQ6cmUNQUUI5mYlDoxmedGHmRSZwC0VTQbkCsRLWzJhJiWIqCwMwUUGyj5PnseG8gLwED+rNYxx3u33oy7qMTFaBp383U0mp3o0QCK1wejWI+n0S6t4rDbiFqrGsvNBLOEWMUipotxbJBR0DNhsYpGq506u5YqsZgmnTFWr2iB8Q5OyC/JInFhmK6X8Xp0G6flmTKgD6qdOIqGbNxgiMEVanOMOgKrQtkggnEWYr83q3IsFxvq4Tu8AAAgAElEQVTVI8muDuvY0jqasYnWZh1N7NEWpagsy3FzdR2X5xeSbDw8eaBuuXfjYdyOhjqPVbUcnX4v6u0kZeT61T2W1s4UODYaArKSY8PkFppquUZKQBowukxaY3ASDmFILrSmCcukHTY9y6mrpp4BWH8xvG+eTXpL+L28Z5uF0L1+U5cguQPYKlvicQ56fjjPSnK7UNaCVuMFu0nPDa8HYA5Asbtj+lly4O4l3bjH//9HA4p9Qm/AcYKPKLbRkcZiGXeXF3Fx+ipiNBOI9UMr14Xc7hPmkfbCAD0GvtlsRLvfk0bo4vPn8dd/8Z/lPfzBDz6O1oODGK7mAo2b+VJtGaUhA1w3ks3ZapOscmak74cDAUnSEL/42afy/n3v+x/H0XvP3hSNqAl4KVbyNF7LKuXk2bNo7u8mU/NSRdHV3/QnyR5WsZ6N4uplYopr83WUsD7Dymw+T4bdlY3SJUSK3Vojhq9vxNK+vjhPra+Pj/WQ8wDw7729PX1OaTw6XjWa0v7yl9fss8k4sHl4oaagr9QuxwCLuvFEwcnl63OB4g/fe1+yDL5XIJoOdp12lOoteTZz4RxXjNR8oXtze3WtBwENF5vc4eOHsWrmCDZvcjDUTGx18rm+TlXlWSpBMMqC297pxfGzx9E63BfDTIyqVqMZFKf+Su/+vBuBf7gR8IbuM2A90X5areoZA5jxbzencIq9KKMwy8EmgLOENckuXDMgNvCz/KGY8laqMYNig1OloxuNLZA0m2z22OCO4/N5p/iL+lUDLp59F/lahuDPm90pFuE5hV8E2qwTBtV8n7u6+XsN/H4dKDbTbimEmeIiS18c7/vSCDPjHN9j7HtlEO/3FHXEBsW+xx4HbfBZGlGUNHj8DKJ5j8FtMYvA77kWg1mTCEU2uMhoO3DwveLzHuf7989Mnq+PcyJAo5sdmTm+wwFBUQrB72ZRj2WJxPxKVms1pHVqzpGkGHKn2FBHAshcRLm5G6PpSsywUvGqGUImgTvChjp0/buU0/GyWMVtqdCFjfP0+Xg+Mh/uxpOoNHei3u7GfFOOm/EkbmjEVa5o/8A2lQ65gOcGmwHSg9I6GptVtKuVqK1m0SivxTiP5pO4nU1i1SxHtd9TT4PV3SxK46Uyo/vtXrSr9SjNs2yQy6ARFx13cZxYzmTf1tyUo1Oqil0GhFqqsKAtMx3tclt2u1dRt1TdIFlEOpEafCAnqFQhrjAUWAmUt5eVaCzLAsQ39A/Y6Ytx53m+ursRuZhkkZEK77sd+T5bVoPkwvdbANUTlnoo5spiqe524CgRWOzfKCyaDbHbaI/V5ANyTaA1tYUGEBuMAohtuZaeu1wHhGUc0hB1O0zHViCKZjq7SfB+k4QQdgByugl7jcAuTliPc0GymVnpLQtMH4iMH1gDv/e976mZh7McxTXVzxzPgRljP4/3d4u/k3zit7HVFOXFRVBcQlfDFywXMby4iMvTs5iMh2rfjGuB9Vgwl77pg5tbNeFw1M9th1HdbXWjNJnHp3/5V3E3HKjV8/7ThzFeL7QQANY65VoCbvjp0s1FYY51LGu5PXAOZy9fJR2tut9FHB4/iA8//DBanXaMJtS0bmSRQrEdgPXo0ePonhwSHsaqVIuNfXf/hsHDfqy8msTN6eu4eP4yloNxrO6GMbm7Exfa3elFs9uSswMpHMZk8vp223Tjsy+/kB+wUqq0ft7fU09wNh42A4Ay40ZzDiyPAKGwup5U1sMxaebzWZRrSQ95cXoW47uB0kgEIEhWiEC5bqdVkTU8+fhjCX1dXU87aCJA3sNDjDe079XuyVEsMkvsjUCLJ8088sQv6tuo2p3Nl7GpV+Pg8YM4evxIvssbpXbegeLfxnP57hi//RFgXdKzV5AzGHx5kWaemyU1y1oEJTyjrH28RobHWTIVp+QWzA5q+WmGhKsxmCqyigbnfK83DzO3/PQfXrNe1wDOm5VZV6f7i41B/BmnLS1V4JoMmjlH3ud21nwXr7E2WxLyt2GKpZ3Mmm2OaVbJ4JTrdqtpByEe7yLDbabda6HZZjO9LubzGmnA683Z980BkceJn8X07f3PG3CnNTfbZuV6DbPHxeJJrsvd/iyT8NxwIGIAaRmKj13UZfMawQL7BaCY/cDzxXOiyO5RLr3cAGZKUSkndwCALWCObB87N/ZpMMaDyTRqzb7khTSbAvh2W81oN+qxXEwTaI3ksIDjgtSP2XLT983n4HMy0Oc+nA3HMW0fRr+/J0aX/Yx9hgZWtUopatUNmDXqOFs0qnFTq8fnd7exuRum4rtSKTqbVbQa+P+O4mYzj1m7HONaxPVyGrXbRfTKFPC1ol2uqVgOwIb7ErpYABosKrVNAnXINuHGcl0SNYPUK00qm7hbzeJuPNJYw8TWyyXJD9Ext2utqOHOTDtoggI+L8YVYic5M1RHy6gOl2rCxTXi/nR9eSkbPYLlvYOD6PV3VBB/dXMddKbt9ndEHuGYJUEFoFZ2skmyyXm65kgNOLDCLdjvcU2AYgIEALE6AAKnuf/ris4VUOznmXPeAmGddUJ1NPoQM01dVCbL+H6kmFit2VpNBf5ZLgOugLTUsXMNkeZCbm3N81gE+ZKKWHveaMRHH32kjLMzIoy7A1Z+54ybs2b/KEHxm20I/QmDt4jx7V1cvnoVw5truUIQMVHs5QUGUOwNZTxIaXkvtjyE9U5LE5rUx/Wrs/jss8/EZj5+/5nSCyoOmy+C1odIDBbb9EDERt0LU30j54OOB9nA4cGBZADPv/o6JqOpopEHDx5pMiIxoKMdbRzX9UrsnBzGyeMnUWrRiIJe5d+UTxS33mKAUFKjjknMbm7j9KvncfPidawwVMcqqdGKTq8bTbyGy1T0zuWtePf8QpMCyzUWNsYFVw4WCqJTqjFtbcQEpTEJmwSfIc1AZM2iykLrgheK76oyBl/EeDiSlVqv24297o5aPTMGfI6iOj57en6mh+f4/Q+iSVvrHBHS5Y7vwRpO59VoiHVXuhcpCLY4GdKqipzCAKxXsrG4Nhx1uaGokUWoonRUY7cn67vm3k5sSAMlm3Ad6x1T/NsHdu+O+D8+Asx/Vz4DSpj7BjFepJ0GtMbU4IZnwe81Q6yq9ywl8LNi+ZMDVINivrsoCTBwNegsaksNiosOEwZTBvYmIswUG/xynGInvmJwzXsskVBWrgD47GjhdYfXySr5fX8bULxNtWY9rplG3zGu39kvX6MIkMygF0GmgZeDBTPFlpt4j/H1e/wMnM3SGhj7Owx8fT3F4MBjbFbXmznH9rgVddtm0w3wuU6zYQbiRTbashkz6SYg+BzjD7gCFFsK5yCK1znOFuTjArROmYeUIq8kwMSehWXfAi9iHAHqMRzRWKMhaeN0No7lbBrdZl21IRA/GzlHpEYRvhcG4L5vRXDMWFjnys/z8Twuq11lPcuLTSyn82hWK9Fp1FWrV62WgkYWuBwsNst4vd7E8/E06pN5PO524rheiy7ShFjGbDOORX0jN6qLxSDulrPol7vRLbdTvdIydaPDpYHGHvfHERKnBU6TXCLJEyb1kgD21Woap9eXcTcaSqvca7SiSeBGHcx6EzuNTnSbXRkFrGYpSNCeh/VZObk1lIbzWF2N1XNgt9OLdqsVr756LqB5cnQkUstz5urmRveTbne9gz3trxTkqTU0AQguFDRAw94WvTJgGAliLrDXXkwBHlaqyFdpiV1O91gNxwDFyzfFuW8kEwDT5IBjQCx8VomYoxvPLHFy4CjLVpeCQu6/utVlkM45Aoj1/OXiWgIQSTRyi2gFTzmATpVEKS/M9/F8QQICir1G2nbR89jziOfOgVdit7/55386U6wH7hvnkJpi8Nv54C7OX72K8fVtbGYzFd0BRhfTVI3KQtGoJVsxbRgMcjWZOKcubdfR7HVUFIeTBGbcn/38FwGj/PTp0zh59DDJJLI2RTciG1inm59bU6shZeqoh+5YEwobnsksvvr0l3F1dRNP3nsWjx4/VSQ1RHSOk1x5E/X+Tjx48lj+gdXuQWYzv3nN7lteHAtAcWk1VqHZqy+/jtMvvo4lzAmTdr6QB3Cn11brZEWrs2UMXlzGaDpR5aU3E67NwBd9sDdJmp1gMcdYufjFKTUWVlgDXiMCbXSaSnO9evFSAcTjkwcS7DOON5dXsbO3K6aZ0Tq7OI8Xr0/j2fc+jlo13Rst0Nue7EmWgY0b38eD3Oq104IqwFuK8e0gri+vtpWyXB8ymN7Ojib7AlueSkONW5a1chw+eRy7j0/U5jvXz74Dxf/j2O3dJ/+eRoA1y5IA5jHSIBZq1jEWbl5z+tyshsFUkb20z28RHJhdNYjz9xi8pTRnah7Bz2KjCAM+gyBLKtxFjuEwiDNjXPy/ZRqcq0GZGXBvNmavuVazl7yHddtyD76PMeHYRVBsNuht8gmDPgNsX0ORCfUm6Pf4fAHdWnOya0RRPuHzMhtlOUGRBfd3e031PmT23t9rUGnAbKkJ31HMGnCvzMIzLwysi6CYc+Teekz8mvSfWRdclH9wfG/0LnT0HJMUImcu+Pfp6alIIzNovvb7j4NAD2AFKSCgDt0theHQENVaTGSVGtFodeQcBKsKeVXGezfW0W3WYrNGh1zSzw16VCANIDv72Zux9BgaMBvIWwt6t9rEeakuUEe2F3/hCv62dGQDxNHKGU/i5STuJtO4ouC7XI9+vRk71Up0qcfZUCy4iFJ5GdV2KSbraVwOrgUSm41eLOYbFZ2xh7Wo3SlXot/uSm4A2AfI0V1WUs5p8htGwjDLgHhY3cQvrk5jNJsIrzzcPYi9elsAG3kjckI6wx7t7EWbAsPpIrWCzlIUuumBJZr0URgtRDTBMIMDri8uBdipKep1OsraXpydb/3Ce3t9EUbLZjUmpbU685HVlc3cKoHiMk4bq7UYb6QrlqmgqQYYz2m8ghVdOQFjiq3UfW+RG4+U8t6d+T7mx5ZtRlqDHLO0jmmWZeizYDWs1Tal5KdMV2Ph6BR8ibRD2prdJAyIXVyHw5XXEWWoYL9zoxAHqoBiGnlYHuGg3OdWBMLOBr1t6f8HBsUGxMm8e3ydfHqnd3dR44FZbxKDqOrU9BCpwUeu4mWgVT2arXkWi3mcPHygCQJzutfra0I//+yLuHj1WjpaBq7WbsbN3W2MZtOotFsqLiNFsMQrGV0YraUByWhuVuvYaXf0QNAx77/917+Kn//iF/Ho0ZP44T/5k9g/PpKmeLRcaCJEoxY1+ql3O1Fr70Sz2xezSvSTchipmx/SdUdBujaqNWMRq8lYzUvOnr/UODSJxAejFAQ0qpJRsJAA0BvzlHZksgBqX758qWtPTPaDrfZahTS1ikAxGwPno4YduRuSgwqOA2BekyKrJN0wLhAH/d14cHyiMYCZZ1NDhI9n9O3gLi6uLuP9D78blXJKA4p1yR6Dg7s7fSeLA0wUx29323roFKMRsc4R+CeRvzTaPCSljboKopXG1321TD6J2Or0To7i8MnDqDRpDvqOKf57wnTvDvt3HIEiS2hAxrNlAGvdPofVc7Ze69ngdQMnAyMv4DwzBkxmjouLPJ+zm4MBhIEyz7dfY53wdxgwGzxZUmFW1MyLnTH4HK+ZBeb8DbSKMgTew/neB+pm/szcGnx77TLbA2Np0oLz3q7z2Y6sCPiKwN6ykV8Fc0kraUDF9Rj4FYGqz8NaYYNob9B26CimmT0mBtgeKxcWci6WOPAe/u3j+BqLY1r0UvXmb6bLJI7rahwwOVDx8czmO3hy1sGBg8fMwcAXX3wRz58/30oT/T0G9f4pcCttKftWVfrd+SZ1nKs1mjGeLeN2NI42zbSQ+Vxd6v0ddK50jytnt4nVIu2rNMiAIc0F9M0WhWdvrPw8X97G4slnuF4ViKwuI6ryRCWzWQm6duBPdQkLPh6JrEKkcNjuRb/fi/mCJlM3Ua2uo1UrRatKwfomqkg3FzhhzON0vYwh11Wp6hkFg0Da7PV2xHIK3GW3IzUdofkHfv4A/VYtRtVNfH19Hi8H19pnD3v9OGp0o0MTkuVKbaBPL86i223H0dFRdKMa9cVG7aCxL1WtDMfjvNY056sIPBKUUAuFTSvOEoBzvIzpAUAQcnKUaojIhs+wRG7X42IyUFEg0lDIJ9nOTeYCxezPFOh5jBUsknnFKQNfaoIL9NC4R8Ni0wZ7+cYyzQnwNZtzxmPES8wh5l/6LHgtgVfYcnXplYQj9FN7P6QfRBoyDDTf2X4RMIyFmyACr+dgj9f1PIMRFqk5j6SX1aoy5h988MF2bS1mPpyhuc8Q/6Nhit8sXmplk7jj2TTu0BJTCTsaJ8eH5Vod7ADFprxlLeauJwU2Mj3QKYKRz+1iLtazW2vGcjSRlOLi7ExFXBTcAVpxM3j49KlAZIpMUscmVDT4BFc2JYFqJuFXX34Zn3/6izh98VKsy/HDB9Ht9RWZ7B4fK0JFVC8pBbFZtao20tV6K+rZWB62F70OThHKQ8mb0b0R8WikyHAes+FIoHh8c6PgQOJ9LFM22YIN03PSD/NU2MEfFlA2WPRCLMxaIOldnqvay/WaxgRG3Ro5p0uLjAddYUiNbKprMc5UvjIB9/q70W4mA3bG//X5WVxeX0Wr00ntnfuHMnLn2PKDQNs8TxpuzsMBDZsdHe3wSuTMaeeNjzGMtNTBtaqqgDEkJ3iZkjFgYSjVFXSgK0azvf/4QdQ6rW+AYsbhjRf03xHRvHv7uxH4DUegCIoNHA00LFuQ/3aWHLB5mCnld2YvzPbyWTIrLtbzc2tmx2Datm0G1Hx3MW1vAGs29z54d/rerCivm300m2kga8DijdBMp0GhWVQz4c5geTyKkgrrbfkO/m3QaMBqcOhxKYJiH89jYSBbvIVme62/5rsN7F38ZolJUVZRzLp5Ey1mGJUezu2lfY6+zwamRRmL10zOzdfiIjrfd4Nijuf54TE1ecFrloMUAySDAt9Hg2KfmwMXkTBZ304AAktMRzvvIZ5nvK8YeAGKsdiiKdWmVIsVTHGpEmNqbcq1KFdrMaYZBgCFIq35PBqVcjTqlajThINVekNRV+5ihh0Zrg7YnW3WUQecZdavyPIX2WLf701pGSWcwgBXbJmbqqQd6zJSxkqcj6dxTrtkJA87u3FUaURvFbGuRizK6xgtJnE9vIidTjN2W/XoxjJai0U0kPWt1/Hp7C6mgPlmU9avAFldF93hZJdWFnvM/uvCNNhVmmMsqqUYl1bx6vYqzsd38ejkQZx0d9XmuTVPtqg3s3Gcj+6i2qlHo9tUxzsAM0V6sLjIUOa1SkxrpSQ12GSHJkAkBbBYtQImp3N1moVxhbRCU809G86nMZhNor7Xi1WjqgYf8PLqbgehOJmLhGKfBIgqYOe13AZaxXH8LSW2mvsDcyxQvLFDyJvGZLDEIhG3HScT5qDED0cS7clmiiPp0hlHeThndyqNI11wDczdhS8379rWnhWs3BgDdfDNun2+H+kEumJ3sRM5l4s3PZ/vB9D/iEBx0ZQtgeLVcBhXp6dxc3aG+DUqucVxsmtJBSQa+GzqzEIgOxFuwDxVLALeeNjR3FYadZlmM2lwo2DyXb4+i6+eP4/ryTC6Jwfx8OmTODg4TN2elqQpkucegJgWlEgwaKTx4pdfxE9+/OO4uLkUAPzhD38Yu7v7qtoF2D56+izaO31FWCN6q3OetYq8e9FfuXMNEWW1WU/FMo269L90hEPbLJBMb0R5vM3i4sXLuDw9xbQv6pVqFuInhoZUApOrxIOUJ542jEI3GIzC0fDyB/DLd6PNATiTNgMcOyrjfNh85VHcpDvOPEbz1PaUBwZ/YnWxy5sl/oUw8efXV9HudvS5ehPmayMgzH0i0hYgJ93EA5KtVrSp1iuxqZWk1SIKVyEfAc5yJfNwql47/Z3o7e+KHa7MEOYnj0iKGNqH+7H35IG0yUWm+B0o/g1R3buP/0YjcB8U+/8GbvwfMGP22D67LnAzGOZ5tdSAwL7IbprxNUA0U+wCVwMvA04DZYCz0/BON/o1gyneY+DI+upN5W1MMd/j6/HnitdpuYaBuzdNs5+8l+vm+zhXg2jex7XzeY5vlt3fVwTlBnlKw7+ldoPzLjLFdp/gWL4mA3Ct+9m9wcyxwaQDAP7vc7I0guNrL8odwXhvEbAWAxWxcVm64QDAINXZALO5zhBwb4qguMgemyku6r19jQblnksePwdM1J2gJybD6M9b3uFgwteNvFFsZQUlbiXge1eVWkxmS7lN8B1cF8es4ENcb0SrXokmW1ppGWX2Yxr9qkALPTJsM+u5dqwIvI/RmWaCx/fV3+8xS3v8LJrVlQq/0h9co8qxiFrM1uUYLEsx2sCCtqLe7Ud/jecwXexWcTa8jcvhXaxr69jf6cROvRbt9Txa02nUqd1Zr+PLmMasWRO4h0iS+wLAEK30aq1GH916U6ynMsm1pLUGP5BtBhRfjgdxPRqos+5Buxe10VwyC3TJk/I6BuVVTOqrGKxnqhvai3qc1DrRW9UkZ5hxvnVY6WSvtgV06HJpugF3NppIZrnX7saDw+OYjcbx5Yvn6nQLtqDTHXZtnB/Fd7DA9jBmjxYgrSSrOGdSNPeQydAYDDlIaa2eDoBqyDbs6d4EKm9EsIBixsDaYs4X3EZGQHMesos6TLV+ThjOWmOtGeiKcaPKjT9giZVpKxQAWmbDeakoMRc2ej7z/dRQ/cEf/MHWVYtjG+OIvZ4nCec/OveJNJENijNLDOIf3Mb5i+cxuLiOKqJt0vCzhaQJlcobYbQqFBcJeKFzdUGXFjA0fLhL8DD22oqY5sNx7NZacdTqRataF+i6pdVkrynGFnKWG6ABU3VtOco8fMtF3JxdxGc/+Vl8/cvPBdr2n57E+9//Xjx7+jSqlbrcFOh6V6rW4vHT96K7248Ftm5MCjrzEYGR1oENzpEYDxhaWFexsvhzHoBW/AfRMcdqE7cXl3Fzca5COxUloAmqVcS8Xl5e6ph7B8fb6koi2m3ER3SbOyzZws4LMhPFmzE/nWJgYWMDTqm+eTRbqRqcYkaqX9ETA7SpdlXzkG43ert9LR5ogVYlQPBaEgtPRIA0E9gbCUbsWkBgDerJNxmmeDYY6WHp93akf6Jzz//P3ps2SXJcSYLqZ9yR91E3CwBJEByS0yMzu/ttZEX2j+8xH3Zkt3eabBA3CnVkVd4Z9+HniqrZy3RkZ4HsJkFwRjIpYFVlRHi4m5ub6dOnTx810AxqmJZK1vS17LiigTiQ5d3m0wcCzvSVbHpB3zPFfxGuu//wXzACt0GxHcrAolY+XzjEvzOA5393gWJbxJnC5XpnwM9S/LZRct0yL2MDjHwPF35jH/mMc50xUMzXJany3sFNba2tCdLt+bRoE4jZd9i1mha3ycLy+6xQzK0nuUgNA98mG2iC4iaIN1Bp33+bKb4Nnt4HipV29d3VtO6s19d+qRw/Bv0m9bD38rosK2ksrgUxFpzYPTBQakytgUnbn+zzFuzYOBhwblrh2WeagL3JJhs7zWvgeRsY4P3na1b4aOu5BU/Njoi8Nrs+Su0Iio2NNmmGzVGbX+5+E/QwDZ9iXdayQisiuv9E1573g0EPs+nYacbjFK00UZOOFrObvoudgJg8jSOUIYvQKSmMUBfL6+yigfcmU92830GdQyXalNL5RhLU83J/LeoEOW3DqDmO2QKDbHSEdVlhOp/Juo1Aa3PYRyuNkdA7GSU6YYW0KhFVBdZx5XoBMOtMoJZEyJnRmToHJlq0sYifbLEV2KkUiew6Cx/DGvMqx7vRhZ6BXquNvjUCoWQhAGa9CJfxCi+np1iNx9hLuviou4OtqoWwDLGm21IEtCO2t3Y2fd8Dxl6CsLwaoxe3BBDZ/XdWZNg72FfND4mrd8fHWBYZDujWRFaYARZrt4pchfgExJzL6gVAUkoOW45dNSs2GglY9zmSWPxxAajLOtwAYmY4XCZAgaBaznrZq8fPxGcE5hy30rdhNtActNx6o4YnPqNByYSOF7mud3o2PHvMAkULpCyIpRyFTDFxjM1jA/xir/9+QfG/ZIlBnz4ymK9eYnE50qSvlmuJ3cEoPIqvC8kItPjg8T/afHV8FyUtjIA0NpyYq7DGeL1Qi+LNtIPDzlATiDc5o2VKm2bjJZL8xnCa+l2mKOZXVzh++VJFdaN3p3oQPvnFL3H4q+do7W/ppjojsAi///3v8c2Lb/HBR7/AR7/4OZJOVzeWgnrKPxglMb3CBZSAjwCSAJh2KNTqaLKr+12ImIwujf3TFvLFSq0eqeLi9zlWPFeXP7K0rDLdffBIGyqlB0rnJVyInD9wzvbMgAT92pDYkjpzFkaKwopCG7KNJTdNMr6uCChBkS3w+uUrnJ+dufQHPQNZbDedqko0ShP1ZN87PFA0moWxY4q9ho8R7pyAejLReZDt3tzYUBSXByxwrBGyy89sIUY7Lp2Oi2PEqJHAe15kCmx6ZYJ+MnTfkwRobW1g99kjdDbvQfFfgOHuP/ojjYABRtsgmv+2TZ+/I0i9Sz5hWTFjU82ZwgBNE7AYi2jAzRjkpt7UwJikTZ6tbBaLNRuEGDi0TagJZA3cO1bIFdQYG9NkoU3nZ6DQZBsmxWhKMqzDn4F4O28DQiatuCvNyePbOd0ln+BYG0jk+d5mis3FwUCrGC4P4I0RM+DaZLzt/TY2TRDN82zKFew1Y9XtPA3w2vdZGtjO2QIVax5ioNgcJXiu5kxx+zzsO6xjqa3Jdm/5HS9evMCrV6+uz9UAv43XbXDKrqMIEyyKCks2v4pStNquTXdRZuh12kBdqGUxDeQpn6CeOEWGqGDRvANMqpwJ6PObSPIQhPE1KLbnxe61gfjmvNM+X7quajX1E1GJSoVfgmtqiBGyXTASkUvvgghHWYn1fIVe3MFWbyAyJqxKlHTHKNfo9mJ0ei2UQY5WmUsyQTszyfzFJ24AACAASURBVCHrUtIIBZZxouK+Vh0qi0zmlzIK6wrHM5A3cQScrqZyeyI0HMSta3s3YobjNMPbeoKX2SXqfIWHrQGeJkPslR100JJue0mJLVUFLCKkpMY7MGgNYAOzMNbrHUSyjb08Pcf2wwNlV7mP8n5SGkNssbe/LyeIkq4cMe3zSgFjA8Oa696yzcZctT1qQOYkFNrDfTtnBkn2PjVvUVMSK9gzV5EQIaUtPhAzCzZlVKxRiJeMKUC36/N/fq/BG/ERicWGKwqt8nhMm9v8HoLip0+fSg5ra5N9xubU36l8wnTEfkdSMFCjGk9w9N0L6Wi7QSRAqP7dLOryQmo9VJ4pFjAl46FWv1QxMGXvUhqUMJzOx0q9bw82lGLILyau2pHtGjf7yFoRFqu5qlflmyerklJFAm9fv8EXf/xUFmSPDx/iN7/6BB89e45gq4tJ5VIPXOymkzn+8Ic/YLZc4Je/+hiPHj5xvsUqQqvBLA8fTGZ6GLnxxtNBgcJ33WRvbs1IVAbePg3YbbUlrK980w1eaydJkS0XePvmSIvh4cMHmK3oJ+w6NSlI6PUUKLDZhyyagvC69SmtayaXV7JtYbBhi745UTC6pFCf589FaHp1idV8puOxKM/sTzj5WFj39uRYkefDx48w2N3GQlpvx7oTADN4ISA21ocpG7LRcq2IAyzJ1rOwgNkASi7Y7pLFKGQahn0V2REUk3lnQSGj5jBtYRUD7Z0t7D59/AOgmEvv+63wfiQsdH/Y+xH43sJtw3EXoONrBIt8RgxwmZWQMbsGPAk8jOm1LIyxvdesimdEm2wg/25WZNfZMF+YawwuP0/plDGG2oC9h7EB3tuMpQE0dcry4JjnaAy1OWE0P8/r5bkbI2oSCQNjPKYV2pm0QRux7zZ6Wx5hLLcFBe8DxXYPeC6m5zb9Mo9pLDjXcx6D77HAgq/zGu2cTatr3qdN1t8+0wT+FryIIfVSEH6H3QsDtcZ0XRcZebBgrhB2jbwW05Wb7IS/swJJk3HYfGLAZQWL5kJihdBffPGFZHRN8MvzsHvHY5D547XTcSJO2yqwm68KzFjwFaWqJ2H75dWS8rdaGmJar5WLXCYVcUJJX4GgpNtDITBHz3la0WdhgjJMZKsZypHCWW9pL/ckjpE3arMcQDLDOEwoDkbN+hJVbHGTJa9boS5d0w12jKMdxmq6xBdFgeN2B/u9DQyjDjp1jA5bUCctXFyNcDG5QLsXYrDJrm8r9NZs8hELPE5WC8kgVmz40Wqh3yZkdR3uCIZ7aVdAmVWD3G14DcxSk/UsWpEIHdbxkEAjsUbkvsgyvF5d4d36CmOs0eumOGgPsF3G2C5SDJKestBrdpbL2eGOA8n/1N5MrDCLDFk0R7aaUhUWTPLZefTsCdLEYQcC4+XMPZPs8isgHNby9ycuIiEo6aUn3NSNmnKH2sl/iE9UZ+UBufrzmkTJA1StPZRO0I2jdAX2fI6Jp5jdp7yTkkjNfZKDjYZCmld+TWC2WZ7JHkDzOhV4N9zSvufYVdfocTz5vb6QmceiYQKL7QiOTf5lgTPntgWoFnw1/2xuXT+B+4QX2+ss6B7B/0jxLvDu5UtMLy6QlAXy5UJdc8JB5zpK0EWo+xscEFytJUYnGBQTW7pjc8AXK9e2WPqmVhsrsqLeFkxaWRWeLTCZnmE76Ujovjy7wud//AwvXr9EnoQ4+OApnn/8CxXVqSiOqY3lWkVgTOV/9/athO2Mzgj2FPFkzraF4B1lWwuAbEUSl76oqNcIXGQVMuqjVppXJBcGFtPxdVdwZqkEHpcP1fjyQoV+bGW5u7mFbL4WgJwvFpgs57KBo8aXwNuAO+3ptOiWlaxbpuOxokwyyGzFrCLDOMKa7SKJ01uJ0iVky+k0YZ3vVvOFzs2KcZh+oYaMk+7Bo4dYaUJDxyYopnzDFlhtAgT4ngFmEkYBQ1WJ9XYpLeqeXISr6/bgnIsK23qyyI9ZgyXNxTc3cPD8OVobW86tws9ot2y4n3tQfI9Qf8oRMHb4fYCY52bZGm42JnVoSgH4bDFo5XOklKRnB20xN/bT5BcGVg0M8/gGuGxDMkaHx+Lf+cNg1dhoC5ZNInBb8sDPGfPLzxlQNHbUWGQel0DZ9KZ2HOswxzXaOtoZ6Gu6XXCd4U9zMzPgafeV50GQyO/4Iaa4+X7+3UBpUzZi98PkKrxOHtu02DwfGxt7zYrvTN4hQEBA5YOKZmW86ZGbUgB+p3X9szGwIMe8n/mddm/MSYS/YzDF95g+0pp/8Pv5d7PZs6yD3ScenzriLz//yhVBK5hyKWtmAO1a+P6icOQJfX/VjAGUvsWo4xTT2QpBEMsaDBklEgV6YaBM5UCAp8CkBYwTFp6zaB1oz3JsRW219GUX6EVcY8VOc0nPFXSxV4H3rqdUgWysMruoJCdglpB75UbWBEw3a76BLwfoK5eJqVso0x4GrRotKRMrTMoYZ3kL5zNeM/BkADztA4P1BeZ5hKTVRVHT43rui8jcs6LgkMXy6oDIBlahGncxM8tifu7RzKbKcYEdIQPvBRyHcro6Kqf4FGMk0zU2EeGwNUA/Im9Nqzo33zie+4Nt1du0lyXCAphTqdFxkst6maE7L9DPIMCctyJcFEscLUbYS3tI6WYRJyCxJi02yTVmv1dLAeOo20JCm0Y2GakrRyp6JweCW7pE2DPCe2JyqUDWbuzoxwK6m5bRDJxMukr7Wvk7+2ZoZVm7ttF07KBmvKg0VtyzmWmmTljNW3wTF7HSjQYdFkgK0/mmXnxmGWTweJRz2hrBa+V9YWM1ssX2bJmm3q7DAscfWpd/YlBMuYIzn6imK5y+eY3p2TmCIkO9WsjWBb3WNSj2NsICxWQ7ScMTTCoaYiTgNTKcvPLGpW4mdPo5LhTzyVQ3jA4LAnfZDG/efofV+QjpssDozbF8ADvbG3j48+d4/PFH6O9t66Fk0w/OhoQwvEVBfKGKWzolaAH3nVkUEVERITa4h0VWqHCNovYo4e9qV9hAE3PfaUbVl0UpLZY6xbGSlRFQEkuzy+tmlE0LlqOXr/Qnwe7OcFOAnAbh09UC7Cw33NyQdIM/KmBhxGYOFvRsZKHPco3V0um4CKIZgbf6XUWkM7a9rCqcvz1WQMGoi9fHSFSWLZ7N5iJB1tlA8Wg5RxxEilAZgbKwjg+EfYbXwz7qBOBciTq18zykTZwxInwIOZ7WaW/pq8XbUYCO9F2pLHdaW9vYe/Yc7c1NJz25Rj+uc4/7uWeKf0pQeP/df3oEuCYZSLRCuduMojHEXN/4HmOTDaBxjTPJgbGQSrF6cGbAzd5vQNgYYf5phXJNBtTSjwbK+JoBLNOfNr2PTSrRTFuSqbSCOf6e320Farx2khPWsMNYU36fOUMYC20Mqo2obWgcD9PYvg8UG3uljdX7BBuwN4cNGzd+t4FK0+Q2ZQxNQMv9xdhXA5K25tp3Gpi1QjYDvhYw2ffb68aM2ljyfM31o8kw8/3W2c6u245p86Sp17Z7bsWMtNr85qtvtYca2BBLFzgQZMBcYgfP2Il9BskToOJ+WtIwyumZu0kiwEnZY8gCSkc3Ov12xCK3WsVlbyeXch3aHm5gh/BtkcuLt4gS1Q5R70rAZYVUBFhc29kLgHJIyhJQlxiWLjv8vh+7Txw/+ixEcdv574YhRqscZ7MlZsRmcRv9Thd77RBd+havxohjFk2yMJzXxi2H+ljn488ML5to0ZVixS679B3O10i81ZhAMZt8+GdS4DEKlPE8m1zh7WqEi1aFJ+0NPEoH2I7aKNII81aAk2qJN6fH6JYBfr55gAO0nQdyASyiWkEJiTkaBvD3aVbJCYPML+3bLvMl4mUuEM09eHPg6oNITrFY7nI8kmSCdTgk0kjQURqi/Zy6cbNI81lwY205xhpP2X2wS28tXl6d7rz+VwQc2zerlZYLXGx9oY6Y4yOvKdruEbPRRSKJhTdIgOl4HvQ2szTNANvmt8m/yJjLwtXseX1LaDLFtN21rE+z0JTH47PTfF7vAsd/N6AY8wwX797Kkq1YzBFVOTpJLJ89Ufkm1vYWH0pJcZC9TtZSd8YwqFDFL5rmZ7c1ZPvJSgVyXCCGwx5G03O8+PRzvP3iW2SjKT549jP88t//BhsP9hFtD1TBOc0cU8PmFCnTSPQKzDJ007YqUukjfHpygvViKSBpkoNgsKUHnmCPcgFOAALjlG0iBYjZ4tBJQsjKsuiMIJhRlJQ6sjR2PcrJ7DKKZPHfqxffYTwaSXfMB2Vnfw8Pnj7Gxs62ImFWwvLGqwCEANW6yjC1lFAvnMtRghONbAHB5+beDjZ3d8Sw85jnR8fqt85Jxcir1eloQ9OGQk9ms4CLQmzv7WJV5EhpVUPbHu89qKpTD6QZrTKYUE/1rBAo5nmNJ5Prinexwu2WWHcxS34TS2m4zpSUTMFDgeKdJ8/uQfGfxl337/gbjoCBCQOg/GpbzO86DfNXN4kD32O6T2N/DZSa/tXApaX2LUi1tHoTGBvz2gSsChe957uBVNPzmv9tU9/K4xPcWjGZSSBM4mDfy+MakDQw2yzQM6DI14wF5TWS8eR3mEyhCUoNRPK12/IJfp8xxQTX7wPFTXaZ52OMtklUbGz4Pht7a5ZijK/JR+x+8n0WoDTTt8YU2xhbwGNSFX6HBTD8O1npa9DhJwi/y8bK7OvsHvM1a/KiLGi7ff1eO45JJ2xOGTiw/YBF2tQSH7890Tfqmj0jqPMss2v234oxi4zNrCIEbHzF/YQ+w7I+dXtIr9NCOw7UvrnK1qha7GRVYGNZoxelWKUBjqI1/nF9ijfrieR4/9Dex8NRhcNVhBELqEUYBa41MOtsfFpf953euWwm4V0QUp9LN0BjfxpDbGMhdrB0ut5Z2MXpusbpLJdt6kavhY12jD69ceWURIBbIs4X6ImRZhFZpQRxTn/jxVR7U7vXFcG1XGVYMqhYZ+h3e0rnk4CSMwRbXZP4igIFBZRzXrIvQrHE1t4udsI2usyDFyUukhJv0xzf5mNM1kvsBW38qreHB1mMJKNkwTXYIGjkfiq/X54dbdVIxHF/Zd8CurvmFWajqRhUgn1iBp7fOs/EDsuSdTZVRnnv4aGTUXgZg4CiNdtoUEu2bpHMU38ENjyj1JNOUA3JA5uokYAkw0+m/BrEkiD00hJer91PSTMaumWTGFlGywCsBbDNLA3/zswDGXE+B7ZecY3a39/Hhx9+eG0paS4utg7wvti8tuf09tr89wOK8xrTkxMcv3qF1WQkCxe2biS7aEygsYAMWjgQ8qnL3EJhg8iFwvRhXDTZPILtig0sE2AyMiIb2R92kVdrTI7P8Ol//UcUkzl++7vf4ckvPkTWCjGtcywovGfESGkEO8kxvbAu0KZfYRXi9MVrfEf/4jdHmE2mSq8Q1LF73s4HP0d/dxedXlcM7CJbKhVF6YYAIytCqbriw0XWaDZ318GHj1pqnwZSiou64lZbeiIVuy1XWC2WAqiDrU39R5aZ7hpcMzgGsn7zTTTYspp6a/7eWea0rlNMV5OxfJv3WTTnB3k2muDd0ZEiZDJJHK+Ubh3cJBdzTUb93rtRMNprxanuCa+HTDSDlnbXdbTiPaTvsAA/JSbUlWUZFr5bkxa2KNTCY5EcwbrYkjRCS4A6Rsbz397B9qOnaLHKtMEUu86I9nPPFP8N8eD9V3lnieaGfM2WqIL/X7YT5brV9J1tsnS2cPNZMIcKe90K5pqyAWNXlaHyVdum8zUwZsdsgmKTQhgAE7vnrYyMteb387PKOEWRkzg19MoGSE1Pa0DT5AOmfxVIofxJ6eebFL8xmaYz1trui/mU7fKWZ7cnmTHFBJc/BIrtc7wOHtsAeBOI25jxdQPFdh5NjbOB5yYotkDEAgMbbxtbY4CV+vXtu3lsc+iQ9M/rMW38Td9rr1kwZFZudh123wUkfWAiBwhPYhhzbBmDo6Mj8D/uB7JHk2uCdXIF8sI5EiF0xeH8KZYF6qxC2nHWngRDtNwSNAoqhBHdKWiTRl1oqc5uQRlgdxmgGyUYRyW+Tpb4PxZH+HxygkGvj/9t6wP8dtnB80WCq4DNGyLtr+Z6YNejQKNhO2pFX98DvreeryarmFYzJHWF02ALX0+A8zzE1kYPD3pAr5qLIS6CFq6yGMeLAMn0HQ43uhj0qM0loGbQwEK7XB3guM+tyxwZeyhkhezZqDVmERoL3wQsfc0OQR/xi9olU7pQltisEwFl/m4SFHhVzvAyn+CsdITabtDC06iP/ZVzXEhaHeEMBhnMJhOY0ipOHQWpCy5qMcYs/uPefXFxpXvL/b1HqzxKDbwHOAExiSZ1pN3fkxyFgFlMr9fUc7zvkkJJUxxHkjoSGKsGyhfg6R4REPv2zWSHXfEhyUzXZEPzm4EO93F17qMUg6Pr0Z1v3mJZIa5RxBw8FwblBmr5b4LhNI6xOdwQ9uM6xx+OF5uW0ZbNslhWRHwbFFuAe1ew/dODYp6dr71bj8e4ePsW0wtKKJiWuGE1bi+IGmRP+Vs6j5GmpcCobeKP2BhfiEaGlwsoUwsCzIsZWjTwjlNcvn4nFpY2Y1uH+6j6LbVJrCMKzqn7BZiM4fdyAtJmZXF+hc//33/Cl//8Rz3oD58+Rn9nSzeaGt/+xi629w/kbRykoZwnZKTtOzRFBNns2rdauTQqWVZfkKFGHw2ml9Gfeod7P0ellliQweIVyTtcURonq21KSnl6UHx+fCovQ77GycOHhgsso0dO9uHmps5TxTMMAkpgNp7g3bt3OD47dQ9OmiCjTjFNsLG1qQko+5PIXVvCilg2O2GR3XjsgpFux4nvk0Rpm6Z8gpN5Np9fW0Nx3BhAWABDyQV/WMCRpBEqMhXsjLe7h92HTxGz0MOL/rVI3oPie3D6E46AbcYGgI15NDB5+9S4NhnzZy4E9l7+aWymOTQYqGyyO/asG6tpQNxAkB2H/zaAZVpjvmbfexsU2+dMziCXG/88WrDeBJXG6hpwN/DHP/mck821czNQbIwxz4GfM6Bs12fZP9som2wzx7LJFDdTos1xNnDF35n7BL/XLMyMzTWW9/Z52L/5GbuvPKbpja0Iz+49z6PJlDfP3Vgwmxf8t7HpxjhbtqEp27DvaN4vY8fMYcI+Z+9hwMTPWcERv4ss8cuXL9XAigwi2VGu9brXzAD6NruupsM3XqBsIuce5fatftd1GqS8II5ZVUbXgUwSA36EbgSUKVTUGrNUCDneLMd4kY3xajVSZ7K93hD/MHiA50Ef2+xg7YtCBOt9ATpT8waAyb5aa2Ce28IHABbc2X3hnzY3ba6k9RKoc4zqIY6WAaY1Pfl7GCYVuvUScbnGIg9wsShxtQ6xgTUOhh10uqmKA8V+15RSlGJjx8u5LEPjdkf7KDXBrShVwTjlAZRPyLBMrlKuOZdkg9S8Uqq0qnCRlniHFV4VU3kas8h8J+1iI0jRrSMV7ykDXhYYdAfqiNfOa1TLTBZx63aEjDpvNj7JKvTWNTqUcbcTzBYrZbEF0lnYRrcQ3+GX47mzt4vBcKhrYQtoQSiy4p6UEihuaIm1r9JWlTfJB9wGig2rCItcA2E3n0jeGT7jdQi0sumYd5owCYZcJxjMMQOxyq7tXDnXKN3kPGc/CFt7LEDttFp4cHAowoDz2l6nfOKXv/ylgkILspv1GiYDszXC5k5zzfhJQPGNBtSJup3PH1AvV5hcnGNyfoZsMVUqhtWk19KJO9gWmYp7izHKBmxx4MUbU6pFzLOOjF4MlBZFrv7kG60uNltdNfeYzFxjj2jYVRtEmzBMW7CbDo/VDxNEqwKvP/sKv/+//x9FQh9/8it88Ktforu3pa5rF7Mxvv5vX6CdtuUduH2wKw3NIl9Lz+Me4EifVcORhSt6UBvkbvdaB8z3sdU1F8lr6UPmCiBU0Me2kDK6LrEiqy3vQBdl0qKNk40LIKNMPihiZ9eOgSXjTK00J9/Wzo7TIdLHkFYyq1zBhBZfGvmz8cd8JthJQEztsjRqmeukx5QMNcWM4pgmGV1dqRseHyBuKP3BQPpnpchWGVJWLVMz7Cut+T108SDTTqDNcyBgFlPUihBxEaBlW7uN4d4Bth8+0cJ0D4p/QhR4/9XfGwEDRvZLrhUG+Ay02SLM9xIQGSgzoGqaOWMkrQjuOlhO0+sqbT4zBoqEJ7ybAr+Xm4KxrQaqjG00ltEYTp6bMdY8jqUkm44UtsnwPEz/yz/tvG1TMsbWdLJ8D0GxMZemKTZQaVpqk01INuVtI5XV8pk/ZZs8YWDjfBdT3Bxf8S2egRWQ8ww032PZRR5D+4S3lzO22xhWG1OTcNiYmpa5WcCmjd+7S/Ac+R38nMkc7LrsGDw3ft4KDu18m6wxgwmtx56lb7LXJo2we22MuwFt1dTEzuOf38OWzpROWKbBHTdy+tKCtp7sTuYaT9FznqSE5kzUxmSZA0WOTZIW9N/P10hjZjq5J2ayRZMmOQLWUYxFK8FlUuKb1RW+vHyHk8kVtuMOPtg+wLPeNraCFO061D46qGPEQsGuKRX3SVmHeY9cNY4oA3QDV3w+rlyHVAPBwhAeG9h9tLGgOQQtxNZIsaoTrMB6ICCJQ0RhIIely9FUbg/t/gYOhz10ExJOmVwx4qBEns0leyQpdjmbSCrIvazb6SNcU8YQqLkHSape2laxnZpTeD22vHVlsVappfPrZI0vV5d4Xc1l1/Yo7uNZ3RVLzIZeiwR4MT7D+dUldtpDPB/uygigXuWyVZu1AqwoUYlCdFcVeosS/WWFopcqm0pYzszycjpT9vrdmyNsb25hd39PjTyIFVicz86+rCki+89rEqEme2EXXIhF9c3S1LmO0kfvTsMxt+CP8hNerxGVui905GChHYMt/1lKMOmiQbwiGYbPUfD91GMT5/D+WTDMDnX8PD21OWdtTVRvhyTBsydP9WxQI2+v8zMff/yxMJQ927aO8XssSL0LDDeA8nVa7/ov9e3V/a+6+TFGsB8PirViuTaGWC1xefwWZ8dHSJjGq127Z5vkZBqbE59MqLEirLDk+6z4RAsq/X/JMNK8eb12WiUvS1jna6UPWOm52e1LD0MXhiIO1TmNvrimX1GvdY4QDb/prbhY48UXX+Gbz77A1vY2fv7bX2PzcE8pEXajYXpkOCrw6rNvtOA8fvZUDxIfeInKoxB5VoCuDpJHRO46lKb0vsAE8OvlUosZz4OyDKYMjI2xKJ8jqirdLJNzhS3yLCrk9fPBKBYraZ64gFLCQPDLcRpNJlqU+Rlt3GEgMHtx9A5XF5fO6m3Qx8HhoVw4yBIz7aHCQ+0C1FetQGaboLhp8cK/U84h9p6puMSZgqtV5dK3nM6y6wIevkZm2TZgtnjWtdDjnWNKFXarjb3HT9HfP5RFm6oh/M89U/xXfVDvD/avHIHbyyafUwJCW4/4fFlAzsXeioEN7PE5sXXOGGDT8PLffM0YQJ4aX+PxrUDOnGEIgBhYGugywGwbmV1Wk9k2IKbA2DNxKlTylkeWXjVwauCZf/IZNRbaCtDEOPnPWnGg1icPVE1iYNIK+7xl/WxT1vrrN0oDk01QrHSqt+w05rB5nZY2NXa3GThYEY7tByYXaLLAdp02LnZexoxb5s3IGDuWgWNjh+37m+DW7jfPg+Ng97R5fVbM12SZ+T6TeNjcsaDE7g/fb4CYzDAlE/StNZcKC2bYZIHZQn0n2y/T85c+tzVESmjMB0PMqgDFYoF+GGA7TdFhk4eSgDBnmRRK2aPRTCrAMk3wqljiD8Ul/nlxhovVDHvdIX5e9fA4T3FYtfQ9sypXe98nnU1sxF1JAaKcEoFY+ycL6yjVIChmDUq/dnhhGjZ8chvg2FLhzecwDyPklILUa8QE0/QfDjoY1V2cTAtM1wW6SY1hGmCrQ6e5nmu4RRkJ5Y5ixJl9zRCmzuN3WeXaA9N2V62ZnXKkclanNTDoOo27ap480NR9p6NSABxVc7xcXCHrxHjY28QjdLC3jiQpJH54U87xdTEWMfWkvYVH3U10cxYyhuoyd4FMvRa4nw6yANt5iN68FFCmDIWsOp0gaMHK7DedKHa3dwSALVijZJL/7T44wHB3W3IMFt6p5oeZAp9BILBVkFy7wn89T2wX7S3cZGfrwbPNPc3JohJuE4hmtl0ssZOfiGn2Xsdy2iKLTn7dA3AGgrRX43PBmgO6XNnzYWsZ7XfJFNM9i/iIGW2+n6DY5BO2FpnUyZ6ha8D/nvX9b84U8wG6+XGTXD/qY+5bPo9HOH33GrOrK7T59sLpvKSnSlOBOAOGt6l+FoqZlosRGweCUgqLasgYEyQqRef9gwlyy+VaEggK6dmRhsJ/3kSFldTA0lkhcBsZNUPUxbKxxdHrN9h//BA/+/jnQCfFxXoulpn6qN1phXdffIvPvvxCTT3+3b//LXYeHgpE0siRoHjpdW6UUhDYUiBP7TBlCPl6LYD67VdfYzR1BQoEjbx+TgZGonRrYAQnjY+3ArINjNppsrbjq5EeDlq+iQmIaLPDyk9XCEewzW5ypj06OznB5PQC+zu72nBOzs/0oDx99kyaIGqa9LDLpzAQo6A20ma5UlZiqTn+EtR7WxhGhnzYqKiO1oXTRjc2NS6AHHOrnBbYpnVcl36WfFBDRL0+dh49wWD3gEaY96D4Xwnc7t/+443A+0CxMRUW9NrmzfXMHBGMuTAm0ECxsbE8a0sHGgAyhtdsxHhcY4UJink+pv+1DcsAb/Nc7bubgM8Am52PAU5jiowJNua4CYpvMnGF2/BSJ2UzUGzA2MiKJuA2ltrOxUCkMYNNUG6Fc1Y8cxsU23v5WV4HAwgD4xwH8/e9kbO5NLAxvAbqTcdrTNNtAG8kDT9rGQFjZw3IG1Dn99rY2nHM/UNAwzPW/LsV+Ik08anrpobY9JJ83Y5r94fH4fVxjSVoIJvWTEEbo08XpTWbCfOJrwAAIABJREFUcUgzx651zmOfTTX4e5JGRbeDjBmK1QK9qsZWFKFHgYU8+3OUYY0yZWvlWoXpb6oMn1+c4MXkXEBt2O+redbPogH2ygTtjMn4GnMUeDe+1LV9sP8Qu1EH6SJ3nWBpmRrVYjN5TWxS0SkDAbI8ct0YbS5zrGye3H66F3ELeZigV07QLudImKEJuni9TPB2QfJrIA3xVpqjW0+xCtqYL9ZYjicIyxU2WjEG9F4u10jarjiMhXNmYRpVnN9tSRsXs5mK8AmK1b3VZ7F1ftQah5VwhYAmu6uFrvMksQKDgKtiibfTK5wtp5I2POlu4klrSwEB9cpqyhECx7ORGGs2Lnu6sYtBESKeZ8jbZNJdW2V2fFvNFliOJsI/XA84rsxKM0giC839nU3AWoOeigLZ4IPHb4JiElicNwUDAcpl6Euu4rlAfSFUG2XaYZ/N0b1hQEwJBXEGZaJk32kaICGGXKWvFQB61um97Jlc4hFmrzlHX79+rTlsOme753x29nf31NqZc5tsMseSoJjyCZN2WRFxcz1pguK7GOOfFBRXuAHFsu9lYwsyf2WGq3dvcPbuLbrrGvlkrqiGA0PNKRcDFqJpcfW2IIogmHZhz262RvbthTlZLdpWt7eiwHw28ykpptcKgVx2kWM0RSaXD/aC53B1JWnFRtrB7OQCl1fnuBqNpJfVRKe/aJ7h6YfP8cHHv9DkIqCmefd0PkF4dIVXn36Bz776Uqzmr//hd/jo41/J/oxxI/W5y/nCpQU5eViE5yc1m3UwciKTzGLBs/NzeQ2adzH1PZRlPH76RMwv0yEElbxWThgex6QnFKqTKWZwIflEtnbpkqoUC6xOdh6IMw1yeX6BQZhid3tbxXVnF+caf7LB/a0NLQzXxtqMLKnXK3IV2nFRoPUdHT4oDSGzTMF8ly1VWWBQu7QKjckJFqQnIkPt76WKEL03J5lipVCHbZTSd8fo7exg8/AhOlu7KgZp/twzxT8e4Ls/8p8egR8CxbZpN4GbOQ3Ypt5MAZtmtFmEZb8zNtmkBlZUYuBPRID3+VVA6pnfJpt5Fyg2AKf6Af9MGhNpV29gxBhRA3LGjDb1r8Y+XwOwPL/O0hmANDBnn+d3i43yDGDzTwOWdi5c562Y73Za9Pb1WcEO/7T2zhZUWAGcHd8KC228jQ02YqUZEJh8wgB4ExSbdKYJhO3e8f2m0zZwrj3MSx1M6mLFeHzNtMh8P/9uGz6P39SZ8/x4Xlxf2aCDmkwybsYcG8utrCo97dkaWV3DQskI6KwQtVjT0lIh9IKsXqeNdlWiTxtPSuJYgFatKZ6Qh+66HWBcrPBueoVvJpc4m8+0Rxxu7uDp5h72og62gxYGUSpGlZ+ZBSU+ff01Xp4f45PHz/Hz3i52slBd3KimWCbAImRTK8eScs+gRVkSu+Jtmys2HyzYtDnD36+iRHKOXjlFm8CWGdWgjeNVC8fLEEV7iJ3NHjoBJYMXGK+B+XIlKecgCbHba+tPyimooSY5syxzSRXJerL4cLl085D7HYmgjcFAQFGFZ14eqqwNCmQhsFXFwjUEu8sYOAnXeBUs8XI9lrUqccqDwRYeRD0MaxdQMjgRoZSmArSXZ+eytnu6/wBJUYtlJ7PO5ij8VrkfZwXqtWuQ1e/11GGWHXE5dmRVH+0dIG63UCWhWkTr84nLFlw/u95Nal1lAupkwpmdZ3EfZRoEsgb+rbcA5RHEEVobmPn2gFg2br44T2DaF+PxfWScGSTwvAiIraEQMxzEL80AyLI2xC2PHj2SGQADP14XNcWUT5hcy4g+W9v4XDXnif39eziigZT/JvIJMsU3HgENUEwniSJnc0agzDE6e4eTd2+RjJaYn11iOptpwNj+1yxk6K9LQGgLokTt4U2PexVW5L6Bh9fYuXbJxjyvsFrPZHXGHuUsDKMAfbi9pbQ/2xyzmA7zNYrxHFfjkR4IgcPhAJ1BX4sKi/PIorLLHBesi9EVXr9+iaNPv8Dk7ELv2z48QNrtKVXx7PmHYopX3jlDk4PphW7qomRO6jCSRdt0NBZo5fdcXF4KUHMBfHn0BpvbW5JlkCGmVzG/2/TIDAqsBaVSrCV1+KkLHMjuMoUBZ+Qu0MrmGJQ7zOc4fn2EcrqQDonuEvRjZmTM6+T4E1SzAFEMkAfFjP7aiTMyH11cqlc8AbKK8jY20Ol2xUTw/WSKucBJY+fTqWLT0kRBDyc3/81KWQH8foqMi1K7g60HDzHcP0DYGYjNUJcfFdkJVjfm9r37xJ+Gcffv+GuOwPtAsYL0hsyn+T4uyrZQN/9uelBuAAYSm2ygAenbbFkTIDTZtGZqucle2nGa42CgyX7XPHf7vqaUgX+/K3Xd/HyTtbW/G/vZPIf3gXU7lm3WAgoeFKvuwDtU2LnadxioN1DMz5u9HcfWvIQttco/mx35TBpi32f3wkBps9DOAh8Dys1xtIDFmHdjrK240Fh0Y/t5bjyOnatWNx/c2Ebf1D/b9VpDDxI6ZM8Iio19v5krLlDSf5Skhamr9WDDlXWBVcbMH+3H+nI3YpBAEmaTsgkUaq4VyjGiQp4CkzZwWmV4MT7Hd1enmK8z7A43pR9+Gg+wX6XSvgbMuqaxgO6yn+Aca3z65ht8fXmM3z74GX47OMTTvIVW7qR9eT/FPAWWtWPCCSLJGMe5K+Kza27OSbv/NidpO0b2M6bcg0XmxBlIsQ5STFYVFtxtk1StnFX4SrlECGwkMXbbHWzEIVolZRGU/nC8Sh1PtTxRIH3zeDLT/Ofeywwp9zdlG6JY7C5BJIvwCIpZb7Sdhegu3fVQd/1ZOcJnxQizdiAZJz2MHxYp2jmQhAnmUYXT2Vjd9cj49oJYmIRkHdlirS+J044HlQObNAOg9JSyTxbnj84ulNkmaKdt2bDTQyurVON0PpuIte9sDdHb3RJhdj3XfPH/us6xDCtJTIlR0joQey2XCavrYvYYTtpCYKznoeVcuwjoSdppDSMjTN2zb7GlhmzUFXe7wgrWppmBHAM6Zec9yOZ9t2CSuIWexHx2qJXnmFN28cknn1zLzFT3xJ4MXjJrWSWbP3/XoJgQhg0fBJOLDOcnR7g4ORYoXl9NQNZQFcxhIC9dRQtkWJNYv1cawmthLILkYDAq5cS06mfZu1hh3nqhJhrdpCXfXsoqKEegwTVp//l4gu9+/xmOvvhGMg5OGvoX026NADHtdTTgXHzISD979FgWLZ//4VN89eXnmMwmAsq//s1vsP/4ERZFplaZrV7f26e5aF666FbKhvHS/zBiYivJk6O3kmcwJUDZhPkJ94dD+Q1KatDtSILAgremdZGusyhVZEdtMNMonLzyQabkQubZrpCQsgx2yWOkO5uw3fYrzE4v9AARRE/nc4FiFtd1hwM9NDsHe4rKeCx5FhLAhrGY78nVSPdSbSPjSKBbxXrUFpERzwoFG9pQvPaNDwut6AiK+Xc+6AT7fACCToRVsUJnMMTBs5+hs7OLOm6joob5NigmyhZCvgfFf03Ad3+sPz0CPwSKm5t4EyyadMA2cdMdW+reWFb7/F1nYWD5Nnjlvw1ENhd/O0/70wBuE1A22Tb7ztvXd/tcbgPS5jGaoNiu5a5A4a50ZvN7msy1SeoksfoBUGyA1HSJxsZyg2x6CfN9VkRoTC1BpoF3fr7J+poXsI0f38f7Z/K95n2xc+C12LGN6bdN3kC1AW3TojeBN49pzDI/bw4TlhI2UE/mjP8ZILBzdGDYdSHT3GCRVJiq6KlgV9WQdl/EcI4FlQ3XfIV2VaOXxojyNVCsECQ1inaEcVLIWeKL2QVermaYxMBeFuCTvcd4vn0g5ndzVqHHLmxRKrZxnNb4rpXhs+U5vpgeY7Re4D8++AC/a+/h0TRAL3OAd9mNpJ89nY+15292+mJQ2yvXkMrmSpMxtt/b8xSw3VNQIAt6hH0okTiP26BEnS+xrkpc1ilOlsCkbqGbFBikEbZaKTYCoFVkAsVJnaueiKDYrNbyOMDRfIJ1WQlfKIBZZ6pdYrdd9jGgSwIBIDEHx537ruqkqMtNIlwhw3fzSxyvphgOBnjc3sBB3cL23MkMFiHU2OP1coTxeqFs9tPuFoZVJJ0x92ISdWwrLeaWQQNJtSrQ91BGwSK2kzdvVfy+s7Utko17cH4+xng6wSRfIdkaYLC/g9bmQNpiBXTMZ3u9cB6UWCUMLlyDDh5XumEPijmXeL5yk6A+nQCdhJnXKHN+cT/X88vnzDf0EDBmnVccY2vHnRvHkvs/XSUIjO2Zt4yIrWV830cffaTnk62u2R2XoJqgmJIyHsOyQfYM21rxdweKFfVqpWPH9JufgDeCgGa9wsXJES5PT5DOcwTrQkypHpTlUqwxowml35mG6nZcoUftvB8Jlm0wOEHNhqOZutRDQx1utr4GcQSHXFTYUIJgm80+crK1pxcSvdftCN3NoUCeMdS0TiF4fvnNC7lXLCczXJ2dC9g++MVzPP3oAxw+fKgWxbJBUZ9wdnaqkLMrjm9VqIrKzQFaBKtVjfnVGGfvjnF+eqIHiGCSUXu72xIoH27vIPQLtlpEs8nIeKIFmewuJwzbSdOqjZ3n6jUnufOlpH0apROcxIysaFEnIM6mG4U7znZ/qAkptp1d9lgpX9CwfK0iuwPqqH/2M4FaSkg4nowgKdOYjcZOK0mbpapQc49ev3+tA2PDk/XcebTyc0yd8Lw0YdttBSprX3FNNwq0WlgUOfrb23jw/DmS4QAlPTYDPp78n7HFtDC5B8V/Gr7dv+PHGIH3geLl0vloNsGwgaTb+jauP2RMaJfVZGDvYjR4vOZxjMVsLvhNFu32OTTBroHn2wDZvuOHxus282v/bn72h4A3v9vGrrlGNwOB2+w6dxBZSq4X142KwsCzZYHTBje/X+lrX/jH35s0wpwYtCf5Neh2EZ2du0kUnNTDSUxM62gbtwUixkw1A4VmgGJ/t0JB0w035RPcIwxAG9i7/X6XUXAFmnwv11SmnAmImQW0TIPNHxuHqsxVWEcQzLV0URS030fCRilRouPQlq3TbYE1XW1USClJzFaoqSNuE9xWeJVN8OX4BCfziTrdbe/tozNZ4clgG48G22rJPMgDDAoo1T5FIbnAH/JL/NP4Ld5lM/xssIP/af85fpFuIR0tJQXgPr6oC7zLZ/js5DXeLcZ4uneIX+8/weEiVUG4WgSTtaVG1RNd3AvogKS6FQJnwv1gjTW6WIOtw9kIuUZc52J/q6DCqIhxNMuxivvY6wTYSAO02RQjLxCtMwUEHYK9skDldcEE92o/XWVOEpjEyr7Sw59jTEJo2Opg0OrI3pTAj6CQUhQBQWrEWaSODBfzKVa1I+/IhG+FLWzGbae5nk9xtZwJqPI79ra2sZt00S+dc4c6Eir7S1LRzXmZC5DJJdnG+seSHQZL5POlpKJirZmlHk+VKehvbmDnwQHqdiK9NOuGWFAoezyf4aqiWgENWeeocIV0vCY16/D6bl6fPK8JhJkVVhvnWuOjrJVnkZUJZxdAYjCvSSZmIaYjE865Th0xWWLT9xPkEtsQk2h8aSvb6QgUE/u9ePFCBXkE1cYUW1GpPePCir4o2J7Lu4Lwv7mmmE397KdEbBaF4vWoTmWbyHoxx9m7N5icnwPLTDeCk4gPPhtW8IFVRL5cKerg4PAn878n28uNhT8C0+y1HTlWkTfOFhCmOtjymDeA7+cxZY/mGQH+juDyWtcXU/PsGoZQbM4CPRUBTuf46rPP8cc//lH6FwLN58+f4+Enn6gwzHqNN43HCZ75WUZsjFx5DXW/K4eIOAqw4IRl17xWivHlFSbTEcbjK8xXCzG7hz97is7WnnwR2ZSjXC5x9vYY48kV9g4PsHmwhzwsEbRT3wmIFamu1Sr/Y0TLLnrDXl+LiBbzgg1RnDuHwGljYyEbrfbTeS6tNbXInMQ6HpdP+TAGKGZLrCYzSVxYLKG0zKAvBlitsMtKxX8cJ21MtJaQHVAuXXOv33GLx3olJpyfK6Ie8rCNzf1d7D5+oILGzPsbctnjneV/IoivQfGPAXvuj3k/Au8fgbtAMef5asXm5O7nPYvw95gvp5lz7zdJBdcvc0dogl8DbHedlb12GyDePo+7Xv/X3GcDwXZeP7Th/GuOe9d7b669wmo9BwMOY2jZ/SsKWVztmmS87+f29f4pBvzu47gWyLd//m3Het+ZumzX7fO177VggpZjId0cxhMcHb9T5lI6zNq12zVALTaPRXlsREEyotVGUSeYl/SZr5GXTkLBfa8uCizmU3USbW3QjmyN9rqSjRr306u4xFeLC3x69RbTfIUH7SE+HO7hWXsTJ7ORaxKRtOVJ3KbrwHqlwrmzYoGvpqf4dn6BSeK0rf9r/xk+qAdqbHGynGBaZq7WJe3ivFrh/zv5Dt8WE3yw+wD/cfMxPrgQ1JU+lw0o1JmtLGTpGWQldgcb6qTHvUYNInzxosaiDt1exyJ0AmsWzq3WuJpNlKncRoUufYVbHVRliLqskVaJ5AhVThuxAqskQNZmt7oavcy5hmSha7XMbDBBpZyeamAjbqNXBJILlkmCC97PrBCL2/YtliXJCHJprPN2iDwJpc8+nU2wWK5VYHjYGuDhYEsF/64xhvshI0yASl3xksehlIEOVIlrEEYHjA69kzN266ukM56dXwlA1oM2tjZ3sL25KaBJ7ENpJCWaNWUP3RTLuhBAjhMneyTYp/FAxICNjDFRW+0yxdILR85pis3Pct+dUAGjdSQWiUzphJvXJONICFJHTEBs2Q9iMjLFPC5xBiUfDPLoMmFEAjETiTmSaV988YUAs4FiqxvgGJlkyUiG20TE7afv7xIUl7Mpzo9eY3RxrhtpoFgLhFhRZ0gtlrXROpP2ZYyk6aPLC1dKo9uR3lZWZ3wYvECfx5KWzxfkcfCNaZVtmY+6OeCq3GQrSNDwPBOIpQa5ygpcnp7h6y++xHffvlBx2ZOnT/GrX/0KBw8OEQw2wJ44XCBYiGY9vzkZCMb50KrqkhZsrRRhv6cobr1aiHFuxzF2tzalBS7KDOPZGBcX55p8w509pBubmpQU1b/69hucvzuRoH7v4b6Odz69QndriMHOFjM/oBiK16Vqa2/rw4lNMGwemqok9VWgMh/3P2SEGanys1xwCViNjScoli1SWWM1mmJ6cSVWm6CYBRWMRGkHQ1BMAE9AzgdQtkD0ofZZgB5bU3ZcO0oWFlDqQeaiCLtI+9vYe/QAnb1tFSQSFJuS+B4U/6VQ4/7zf80RaIKYJii+DWDfx4q6VJ8DNE1gbMVzBmpNB/s+IHYXKLbfNdnZ5nGaLO8PATwDW3YNdrz3gdG7AOS/Zczte8nUEhQvFq4FtbOuozcW1zfnUf8+dt2AZvM+/VBw8VOBYnoI8xxNb3xdO+NP6Ob8a8xnE7z89gVevnl9zYgXpStG+xegGGw33RITPMtyrPIAYdoWQ0wQ1u6k6KSJgGyAGlGbS/daDSQIDrmPzZIaf7g8wjeTM7SGfUklHrForYgxCgu8uDzB6XQEbHSBQYqrbCYWksXii+lU++7D3X18tPMA/ynbQHcdqFnWHzHBm+VIzOb/vP0UnSCWNdysznEQdsSgFgR3tPdsxVgHNUbLGWbejpXZSupyO1EiDTPlH1Ho9n5uGSRAnWxEjZxd8TcCyRD03mKNVl0irWNEpYSNCJM2qChe1QUmq4XItz4BNDOW2VSMDFljMroEgoOtDSf/my8wbHexmXYESpklXkSJpAfsbse9X4X1cYA8zFGkkWQQb8fnOLo6xyqokbY6cu44bA8w4G5fuFoca7kc1QH6SQvrxVIgv2CHbJKLvlZB9q6eMSYQxzrHlKD44gIPHj7ExmBT2WEGUrIwowSE3zvsoc+9No0lnSSjztEg/rLj8fzpzUzMomeK/sbECXGEdQy5WVimykAx93utaT7gZxc/BkYEvVZUSvBLUMy1kxjj2bNnIhotA2JuMXw/X+Pz//nnnws0kzD89a9/rWy+rU3NdezPCdh/clBs8gmu/0xrUEKxGl/h9PVLLJn+4QRqaCwYqVyns1ZraVd50UqlLRYCwgRkYh47HTGNKmLzDTN4qObCz64vXDjkJ7pyvrjyr2T0eHGpz21tbaHX6WC6GGMyunSpkW5Pr3/xz3+UyHvQ64kdfv7hh+oaQ3lFSUPqshYolnVc5ECponW2bPTpB56D7IkYoQYBzo5P8OrbFyizDDvssLe1hQ1KK8iQUpbAyCttSVdLacXiaoSjV69lIM737dJ3MKgV/fa3hxgSFFeshk2vBee2WJoQnUEGj8trUwQnz+Sb96shCEGuL9BgAR3PVceJHZNPqcl6PFMkKX03Cx+7qZhiXruasFDnvFrrfqlDH/2LvbBfXaPiSNppPoiUTkQpzeN72Nh9iIPHj4BeWxZAhVgax9Tcg+J/C7y4/8yPNQLNRZgL+3rt2tDb72+DMQO59udtUNz8ffPvVqBnDPIdjMf31jo7Byu8svMwVwL+28Btc428a5wshWnODX+KNf1rgWKTHXDrX64cC2/FZZQbVCWzgsm108L7vlfZskaHPnON+PPnxI/LFGuNp1WoLwrnv7mfcW5YMw9zmRiNLnF2eixgwyye7kmcettR1yjKAgGt36C1WISSTSfoFrTKxRpLssCipCBAv50i4oJNFMmudXWGThEoG8jjLdMAp/VKxXJ0W9pLe/LM7c4LrFuhgPGbxQhfzc9xXM4wb1Uq2BZ73Oq6YrLWEA+TPg5mgZyFLts1/q/6DJ9eHKGYLvCfu4/xy8E+BklL0oRhEYoZXRHIMptaZBit5lhQCsJGFt0uWmwok+WyH2WtEPW0xA+a65XTwzo6hS4LLrHIjnMcDxJmCHMB1vayRpqFCKMW1mmCaTvCyWqKyXSO1jrHYdLFfrePIl2LPVatU752rGoaiYgj4B0OetrnWLNEMN/rb4vt5Z4X5Pl13Y1kGGmERb3Gt8dvJB3p7W6j0+27sS1CtFal8BBBK50v2F2P95NMLwkn/Vf6gjYGM97fW5pmX3iv/XexkqvVdquHfJFhRB/gxVJ63P3DA13D+WSEsNdGe2so/MR8sGxY2QSMhXbsYkddMq1tiWNoepDE2r/VAyGoBYqNJVZQ4llipsH4e2IPFvOTdDSDAOIQ8yXmZwhuKZHge77++mt1ZDQsx88YKP7ss88Eisk4m6bYgsG7nunmGnzHuvm3b96hB1S64u9riiOmN8jYnp3i9OiVJAFqm+hNnU2rY0wmnSUIirlwcDDJFPNnvlxcG9ozatnc2b7+N/UPThPmhOy2yfBY2jSYRpjOZF8iaj9N1ZNc8oBWiPPzUwHQ8WiE8fmlGE9OJhpGP//oQ+mbWWnJ9y/yChUjaw+G+V28BuvVTaZYNiStNiICyzRRCoDexHyoi9Ua87nz6Isi50m8tbuD3b09LWI8Nhnl777+BnEQ4GB7F5XMxmM5aGR1jtl66ezXigq97kDnyutX33TfbpoaYbKztiEqustp+eNM+ZVuYDoyumn9ee0/zEU2cA8gUzNctPjQ072D0TtBMbvd8fvItvNhyheL62IUCvlXS9d/3TY39pZX2+h2y/kft/rYOXyM4R67Arp0WUmQ7f9n7hOKQe/lE3/+vn7/zr/qCNxmVrme8FkncLu9QFsqz35vKT0LNMkUG5C5C+za+006cNeF3MUU2xr0PqbYXn/fd991LvY7Xr8B9L8WCL79fU1QvM64jqxEZLgGJkQ5XAXcOvWnNkWraL/N2P95k+LHB8VkinmOlsWzpkxWJMfzZnHR0dFrHL87cilsOgL4AIxSUhU8+YJkaTorJx1YV24PCAPXaprjKtkEs5g5LUrZJph1N+RTC25c6ipHUCYSKg2Rd2KMCQmDWo01uutKVmMEbGQKR1GJ42CFk2qOCyy1R2yGLezHHTysWtgqIh1zHtY4K9eSSPzv9SmOywU2whT/OTzAbzYeyB6UfsWdrJbsgPeXJNN44djnsEOnjK7LtvoxoXaWfQfYMY7SAhV+s1106AImJ9Z0raQ5HgRz6gob5Hr/RhajW7IOKMY4ifBtNZf0gzaqj9HBs7CLHcSY9zMsi7XGij+O0MlUd9MmqOx1tQfPljOkQYKdZChpBVnWkONP9pXBaFgh6ncwLhb47uStMER7Z0MNQjaQqPiQTD0lm3S/YHHc+XyiIjs6YZEMZOFdWDmZqRqEeaxjFmbMqlthHO8jA5jLkwusZnONFTO10sKzuG90KYvZjb0d+RPzmkRyiThjcRzEMEtySSkOrVQ9nhAo9l38bE20DDTlmYbj1G9ha1s1UJwbxFJkiE03zGui5Rr/47ry1VdfiYDk500J8MEHH+jZp3SVn3v8+PG1T3FzXbqdNfrvAhRzSkWMdFh1+PYIZ29fu452TK9ftxp0N9UWXFmZ+SiYCwcNsVWtyI6RnkGmNmlje0sLhooivJm8gCEL7WjVQkBHpjoIlUK4urxUNxZOFN54ssa8KTu7GzIrf/3dS3z2xz/i3dFb8KbQF486Xj4ABKD8fkVVrALgIk2djXXVyzL5+PIaqOmVr2F/gNgL089Pz2QCLju0bk+6Ll7TyeWpHrjDRw/x6MljsKgkCGKB9+M3R9jodFUYSAkI4f7hgwdYl2t88eWXYs63tnYQswUlmfB+z7WBZUtVRqxmmUKZB/0WaX+SsTrZpWEc8xC7ph+WlvF/V3rPa9TIIjBNROcMgmI+GGxkQqbYQDGlMOvZTPdDGxx135kzpyczTMkECxDoA8lK3bjdRndjF9sHjxDLmaJwJuI+DWMT/6bY7s/b0u7fdT8Cf+0RsFRhE5AxWCdwa4JeYzoMGNv77U8nEXBpxia4vF1lf1d6sHlN7wPFt4/7QxvE+8bI9KnWgc6OyQ2qCfR/CJj+W8bfMlxUduXFCkWROdtGuihwNfGg+IdA+e3rvR3M/Hnn9eOCYndZ2WVCAAAgAElEQVQOLmvn5sON24LA13KpAmpqLMkUz+YTV5/B4jkycUGoQjTJcECXIf+j4qkEqzoCG1kpmChy1ximlSKJmCIv0CLIq0sV1dncpXSC+yItTcskFLNJHSt9hAeIkWYVuiVT+K61r8ggNr5QwfdSmUb+uEOzE1wlHe1/7S3w6vxMAH/EQreNDXzU28F/yIfYCVvIyxKjpEIniNQmOcxqgU4WrDO7arZfYlBZMOiL6xVEZKX7jLcBIyiWxKesJCFhoVrGwi3frW1p8sgiQoIU07LGcZHhVT5D1XFZ5Ad1G4dljH4ZYNFaIq9WIrfU1pj7f0iWtJCkYokck2yJMgaGrR6GK2fR1uK+Sn2ul2/qce/QKq7CLHfa3kmdo2bxYtQWMKa2mJiHvRBG2RLLmO2rKxFaZFIfli10a9fYhBpry06rYZdfS9RRlt8fROjNCpy/PdW/Hx0cqvidEgXiF7pKbezvoD3sCwzb9SiL5Qv1rDhUmaaYJsYONAvkc+55vtUYYs5h4iky5wTElDrQCpbHJF4iQ2yEoXW1e/Lkid4rG9qXL3V+BM/8Tv6eLDLJNDLFBor5u2bmx2Vd/nw3qp9MPnGbKWbzDrVBXCxw9voVRsfvxCNzMnMi2IYgU+w41sTnxGbnGKsC5mUrqg6gAeZN2N7dEePIFpc8BkXgBIRavFlhGrnIijdaHsG8QUWhFD/BMC3GGBnxBnS7qbMoKSu8fPGdIpenT5/i+YcfiCHm4kC3BUXKRY5O0kPg002aEHmhxYyOGPqe3LUolZsFO9rlKxXVEehSKM8HUK4U7Ey0XKiQgL3L1b+c4qHaBQw5LeoYzy/XuDg/0+92draUSnt7coxHTx7i0aMn0ouxopOLE63iuJkwVaJmRvx7WagJCM+NEelyubruqsRiQb5urRMZGVp6hmS4NitarV2OVeUquUQSo7u3JVBMjbCszIsSi/HYsRO+UxPoP9mjnriNiN0Hk+gaFHf6A2wdPEJ/myyxY05oJcfovgmI3RbifBPf9/NjsVd/3iZ6/67/0UegCWBsE3Jd15w7y22w2ARjBmCvsQszZI2F/C45g33mrnltG4GxoTfHvSness/9uZtG8xysYPd2A5Im4Lf1wb6neb5OIvJ9h4jb49EMEq43dV+ByOKyqnYd1SxQF4isHDP6l4Li5rncBUqZ52yOX3NuN4OX23O+ORbN4OTu872RCto58DMEflzHv/32WxUjUV9tr+seUQKn+UZJANP6mYCwdNds2MFqrKSrOpWE5AadiIpc/rxpEiAmQSRwnKOksxDXchYvkpBioTT/8w4DBbEQCY0qkEtUvHbthrmG0/UgzkpPbgUOgLYjLFNIk3yZLfA6n+L/rM9RjVfYX4U43NrB4+EOnqVDPGGPLHrn1wWm7QAbVax9bl77ZiW+MysLsym3k/c+GdKIrhld7cE5+xuECbrtNpIguWkYwbepGDPUeTETKsaY+xjJuTDBqgTeTSe4YrtmFu8PN1RLROcHMrdBtkIWLmW/n7LIk3IcuZJEoKjifD7CHBlWbEvdirHZ7qEzK7UHdhP2Ruhe10gRUGovTgNXHJ/neDW9ECN82NvATtpDtXD78YIFda0IGHSkcb64ukS/28Mn8RY20HKEW8XGLI7FJTdH0KpnzmereY10Brl6dy5QvDPcxHq+wOnxifS93WFf+zdZ7vF8hs5GT0y2yXcMZ8lC0kspCYQtWNZ+bC2gGwapfJ0F9Vsbm9edieUqMZs6P2xAeIgaYkohWGTH4xgoNptBzmUGAgTAxFBffvmlMB9tYn/xi19cF9r+0Br5Azjhby+fMNzS7GjHKs+YBs/jCc5eUk98iZhMotetXqe6qAaKIkUFdIGghkhaVEaCps2tXSWlFuUklocvASLf0yLzSJNtRsisTPV2IWpJ7BlpAl9+ntW8jGp4k1RIFjlgy6iQUg3eIH737v6+ImI1DuHDyQg2qNGKWmArDr5fWuIsV3TuAFygxU3G8+2W0lOtJFC3POstTm0UU2CcbGz8wVWLHWhk/5LTQN2xMlzUaI3CIrbx6FIPNiUfPD9uGpwkZMxPzy7k58fr/+DnH2mxm8xc5yG+zmuU6wOZc7Zs9gV4igSZ3lg7E22+bt1r+JlW13l5zi6ukE8X2OoNdGw+TEwBUT7ByFUplLLCcjKREkOuHjltbFZKAaXdrjwymb5ZMbprp9jeP8DOg0PErd515Cm98h0zuhkL3gWO70Hx/+iw9O/r+rgBGChuyhUMDL0PJDsG2dVB8OfGZeCGLRQb47V57v0OQNmPAd272qO+71xu/74JXL8nrWoMs+ojGpZqdg62IZruWWlX7wJgkg+rTzAgbdKI5nXcBs8iFwSM6XuaiYXnsZ3tZqLCqKb05C4W+H1yCXtvE/zfZmrt3wSidj32OwtiuMnbtRk4sCG7fc+bINnu483w3gQwljLmd3HzZ/tbtrclWKC07vq+k33U6MjLCXkdYLZYIkpaSFttV8ScsUtchDalcSyqCukOUKDKV9e/k56Yq6zaEwMlj0ttBrWpnGcM2Mg6+72M6zr/o6/bdCMBPXzZzrmTA62yQlrXWNDrtpfgNM3xXTXDd8srfD07x1Gc4zfxLv6XaA/P4oFY0WEWoL8oUbKYLgmwiGvszJ2d2VnXWXjaHOefBIFkQU3bawCZQ9NppypWj8h0E2dwH3Jvvh63yo9bh1aprAPqJDgvK7wZj1S7szXcwSDtISITTmljkWG1mCCbj7HRa/viPoL2muIBZHWB8ZrsciQQu0CGPgmwtWse1gpTaZ7VTIQFa5RzcjjZ/Y3tnMsSR8tztcFuI8JGqyNJY9xpIR72BIrJFrNRGN2cNoZD/DbZwSBz0lCOx/X48FIJ+H1GWIV4ZY1uxTqgNcrFStldguJssVJtFEkqEnGXoyucXJ5j79GBGo9x41brbwYALEykhawHv7oG724liYR3zOF8uX4Oq1rZcWIQPS/sxli6duJ8hkk+0kGCdVT8u8k3+XliF/5nz4IxxfwcA0Rq6g0Uk0hsBpI/AID/xUs/CVN8FygmG0wwuL64FChez8ZoERD7qJADIUqczCh1x6xgpYCeEgvPqnKAVYxAsbfXnXBysOLVKhnZHtoM2a2IgYsR6XqLSHhMW+x5Y8kua3Hng8cubQTbdJXIuChnAqkU6dMmhhG0vp9eiKx6pYG2TLUDMdBkny3Nyj+dN29LaYVOGoqtttf53tFkirOLCyS9HnYO9wUwydgWBI2Rv/FloUiVep2S3r++c8/5ySmKfK3+4JRJHL15p/TEo6dPNHmovWb6jRWnlFSoY2Cncz2xWWjHye+0apUib2PlKY/geXJi9oZ9x+CuczHF5XLtNEZkk4ddpGTRa6efJnAnU1yzkI6NOapAi1DabSNi+9KAfeBD2ei0NwY4ePgQreEQYGqw8XMPiv++AOD92Xx/BGyDICg2AHV7jJrssW0aBgwJig1kGcDiWsEfA2G2RhnIs+PZsSQR8968Jjsw31r7LD9jqcYbwHeTrr8NFO09TZDc3Hxs3TUwbNegLJ2s5pwe0ABlEwg2GdkmQL4dzLpzIOO5kvsE3ysJRZwKFBMzG0P0l4LiJqhtbvrmU2zBSTMYMabY1nE7FztWU0pj97MJlvk7Fyg4gNOcG5QYcPNn5lPuPRpTVw+jY3lwJ7vTMMByRU96tgduya5LmuMwFjh2mdhaRXVJUKHKVk5H7Flwx0BTUeyAsf3o/rHg3Rd3yV6LKfWicICxmwjcyYtW3dwKFLIbi7DoRHixuMDvT1/h7XqKLKjwq53H+F24g3+HDXSD2IFIFveFAS7jArOoEinzbBqiXwQoOySRahWMsTkG9xU1wWJBWABcTEZYVQXaJL/aiQrhyM4miNVljo4NUeUaXTQDEOLkbl5oH192Wrioa5zOZgijDrbaG+iAFq4lRss5FtUaWZlhIwqw0Wmh3+4g4Z4sSWAhR4kiKlFENS6l/V2j3+tgGDkmlzVDdVapZorzluMnySWz1cQPATBDhlE+l8UpgwHu0Sx+y+JAxzy7upQEY3ewiZ3eANt5hE7uOsVZ+2Wbg5pHnkwSa0x/4IK0ZIRysUZGG9VVJicrNgjheF6MrzBbLASmD588QEzyi/Z6tcMCvD/WwpnzVV0Ic2f3Z3PcgK+CKQ+SKfPR6w3LybaXdJL9JQlJHGLrkgXG1BMTFFvHSOIH1nIRgxAUM1AkruHviPH+uwfFmp5FjfnJCc5fschuLh8/TlAzTRe7S6ZxuXRibQRY+nQ/AR01xQJavrBNCwaoeXWyBQO4Buy4YTE64k1U1zUytvwhGPe2Jtahhbocaq84CY3Jpb8vbxCBsWl4qMUhINTnVO3q3q9KTbplZG7iiH31PrySJpCFnY9lMcfX1aUvaQsUvzs7FSjePTxUpS8fmJhFETEjfdcdR9IT9jnPclW2qtXkbKaqV75O6QVTFDwuxegcJ7LtBMmcdGLey1KvcUIRdLJv+fWizOIM2tb4VAYjO77GyUumWM06VhnK+Ur91mU/lyZItwZKw0hfxIVsucJ6OpXkg+PW7faVluKCVsWpAHHOlo/eUHywta1UHEsSdGv8KnaXQsiA8vtkFPdM8T10/TFHoAnAjNF0BvLe/tHLIZpA5xrMmBbPgn+uG15y0QReTWbRjmPA08BXE4wZGLbfWXEtx4Hn1nSeeB8obp6vXaOBahvP5rka6G0ysrbmGSjma9aIognybx/HMlO3GWMCtqJcy6fYMm4Gio0pft+9vgsou2X/+8WN9j4bXwOwLiBwTHEzSOHfmwxx8/vtWLcBw11z4Yb593Ixf25cq7/55htpb/l3C2hug2KyxCQXuCtMFmuiYIQJrS5ZmF6rII3FXvl6LiA86KTo0ZeW4Lp2KXf+lPVNJlVGXwRBvpZEWT/fwIGF8GT7SLxQAsBiaoJPBWBRKEC8Dgo5VszjGl9fvMUXp28QbvRweHiIT9IdHE5DbGUhFglwnOQ4iTKczcY4yecYV5n2mY+zDvazGDv9TQy7fVTLtUAcv49g3CQI09VCLZhbdNMoV1jkS10v38v+cu04EWAnLNY+0mCMCWgJToskxqIOMVvTrcNlILKMjieZ6oaCNEabmUx2YWVARtKTEkEVlLMILUfCYsRyhcupdCDoDXsIU0d6LacLFMsc/W5X0gf6J6unQhUosOE9KGOSbE4nzaCEe//ZaoaT8aXOgVnyB10nrWARHseeASExilhoWs6tKYtxzLqCNRbfeTcujlkS0HqulvWt/iyh5lt0cuA4dHo9dZrjucvhq8hcF1s6gLDg3btM8XytvkDgt5Hl4r7PZ4i4YmMwFBFIeajwWOj815kV5p/EJfzP1iULrnmbmPkmKOa6ZTaMBMAE0mzeYaCYdV48hj3Tt9flP7UH/M2ZYtamavHQ/9+wf7Jdy0tMjo9x+eYNsFog9aC4yXJwgDkoLvVeYGUAmayIHyxOLhs0PijUDhszIUaXuhw26VguFSUREG9ub2kSUCLAtAD1rQLC5lJBkOd9BdURRmmryHVx8y0zCVYJACXa99qviNEyJQHrXICYKSbTNlPby+9hY4zJ+BKjd0cYX11hOp0pfbC3f4i43dEDwT70reEAYastc+3OxgBoOT9l6ph4bgSc09EVpleX0gSzMGK9WsrFgp3obAHWYurTrZykZNFZPMgHhxppjh3tVMggW6qTgQJlKMb2EOTyOGI0YrfBZdM5IvpK1+w2JGEagn77mj1nRo4gvVqt0GNbazqFLFbyiaR8Imx3seLnaNXy8AF2Dh9c+0jWHlCY08Q9KP5Tj/b963/rEWg+XwYsXMGvAxpNmQCftetWu7css/j8cXMzZsUYSmvZa8ex72iCMwNllr60FsEGim2T4We5yVl6stmZ7TZjextENsFzE+w1WV/bkIwxsparzWNzHVfTIt+N7KaIzj3dxj5ZFyoD1O661StLdnfGQhMUs86CoNjA9fvmwL8mQLYx/L7s4vu5KhsTY9Bvf/9tUHwbgN8+H3etzpLNgDfZ4U8//fQaeNt3aSy8PtsV2BEUkyYJMVsRqLIumfUj3PvoZBRha9BDsZpjvZiiFQcYMC3PYVeNiSvSq+oIubKO5J1rpyPWm1gU7zql0Zue6zrJKzoG0Q2hU7ADnkutCxSnbG5RImtFGNNl4uwIry5O0N3eFLPXOVvgYTLEdm+Id60C/212jM/GxyKRKroXDXrotTt4sojU/rgfd7C7uaW20WpKQSAIVwTOrqvUCLMAb5mvMc1niFuJ5BM1C7qLSr6+7biNWEWZ7if0wHidZCLEkoqFcyS9COpbWCUxTqYTTHOHPfrtPjbavEon+1xnK6wWc8RhhS7dUCLKUshPreX3LAa+HeMKzkY2W67l4ECGudPugWV99pyzRlF7dMSMDYFnDfYXHJUrvJ2P1N2ORf27nYG8mynJ6KwrXG6neDcdq1NdL2lhqztQ4w75C6tbre9S50lDBdvrUiC6HyQCxuxI+/bVa40l701vMBDJNxlfYToaqwBwuLeNuM+mWnzcONdcTRHnI3EFP6v1xhcRcr7RtICFdXze6ehlbDHPQQGvdOuuqN9aMRNrOHmQs6zl/CdbrKxAFOl91BST6CNYZhHegwcPZNNmfSl4b816sRmQ2vN51zrwk4Dim+WkAYr5yyzH9PgEo7dvUa8WehCZBtGk9SBOxVrU2KapvPasxaBaBvsBJii2aEO2Mwmjura7cV73Iq3faq2His0+4jTFaDLGaD5VJMRJR9DKCUEdDTU+1CIRfMopg5E4J5oX5vM7eI6KnFgH7SdGTFkDQfTSscTq8+0dMMgQM6wczaY4PT5Sn3WlUcpK8pCcNmobm/jZzz8UMxx3OtjY20N3Z0vAsaJEgRuEOnNQkF1gORrh7OgIxXzp7GuoW6btjm/FTG01o0BOUrG8UYzTd8f6viePH2vivn1zhLPpCHsPHgica9IyZqluWARj4/Va6Kqh15MZqsVa+iTax7FpB+UTTL+JPSfLP53Jao/m5yognM1QIEJnMFClLZI2Bvu72Do4QNTrKISS1sqnBe9B8d8a6t1/3587ArdBMf+tDIpvCdxkHLlpqOuYlxM0v8MF8A4UWmdOLuzGDjaPY59rLvJNhvO2ptg2LK2f5j7gz5MbyV1s921Q3NxIbjOdfM1YKZ6bkzWwaHepvzePxbExRscAHq/ZZB9WUG2F0Qb03TEcKKa2U5sxC34iBto3lmzvY4QNsN++r+97v43h+0CxMfQCGb4QsPne24zzD52XnZO71pvx4jlw4ydTbGNlAQbH4jpN3gDFVcB6mhKTxRJx0kHSbmOdFQJqgzalBIGAcVDm6LbI2rlggqCYLDHrO+hl3KorsNWHc/3x+lB2USMYpeMQpYTsMBdUWFQFahZQy/7M6mlc9zc6ViyiGseLkcDdMnTH5B6539sSa/j5/AwvRqcqcP+kt4cHw23sb26jFSfYmTh7ut8vL9Sc48nuAbpke7NS/+YPAe2qdjU9rGkpogJJtyXCDSz6qwN04hTdBih2NmUO7J93VwKRW8sIg4z7aweLIMJxAnw7v8QqjLA32MRG3VL7Z9qeEm/QOnW+mKBD29RhD70kQlKXSGgGQPxCB41qibcUh5QlumxaQVKLtUAFAwv2BUgkJ1QPgzBERyxSpkzpMgZejs5wms/lCEF2eStuY3cdYrisMcwD/NMww7fzK8ktdroDHGxso0cLOo9biFUEVI3QYiadJFYJB57pHLVY4+L4VH0XWHBHb2k+pxdnJ2q6lfQ6riV0EqntM7ESgw+SbnxuKWe5Xp98jRavi4V1LJqj1CGldZs3TzBsx6xyExTbOmCBMv9NDT2fARKaPCbXBbNkozMFi0+Z6eZ/JhPj8c3S0I7ZJAb+TkCxK5JgqRkjWg2KZjNbEGa4ePMa87NTIFsjZKtJauK8V26TMWY6hO4N0hVzUc8yJ9r21mu2mVA3y9cJijXpGlZi/DwnjArMFgucnJ0pBUTtDt0ktIFQItB3rZ75Y4yHaX/JGNtibe+3iMQWa94UFthp41KhQnjtrcnFbjIaYzS+xP72hmzY2H6awPXtuxNcTWf44OOP0d7eRjrcxM6TR2htbCEvM+ZJrq+fmJELUZ1nuDw+xtW7EwSr3OmGaF/GCtgQ8mBmpNrvdLXwXJycYno5wuHePj56/oE8kpmGoBH5Bx99KCs2Siu6LMTrdvRAcREQQKatTJsPdxvLqwnOTk6c5pqNP1quaUd/a+NaA8SAYj6eYDmnRsp7aKaxpCFB6lIyBP27jx4pElUPda8PvBFO3GxlYqO5CftfyYhd/AgXajfLXL913+SDaUS+yo+5N7ufRqHKnwuA7t93PwLvA1U3YAUCnix2NbbDWF2uDQS5lvrnZ8y2kcflnOW/zTuWa4i1t+d7DTgawDNwzdcMfPJPs6Y0gM7fcR21164zaL6o2T5vzI9JHK4LnRsSEH43z5HnZsyNMeDGQvPfcrax7F5DU9yUdth5mLyDrxEwW6rUNjkDoHq6A1fIaNej9b0BivndN+937JuNk12Pfa+2IF9E3AT6do6mzeb7Hbt144N8o+11K5F9xvYM25jts815Y/fc/jSZiPsOFg06EoXjQLcjrs0WdJhMhYEB62C0wdPbOIgdmUB5YV5hwdqXMkBvc1Mr43x8ha24QrfTwmo+F6nSbd9Y6Ymx9Nk+jieL5OguQe/hPCiVuWSavV0FSIpSmVA208gjWpCVqNclAtZh2bqbhCoQY0OKKqUzg+stoLlSlSgGLSzSCF9eHeMfz1/pmtnU4x+whZ93d7Dd7gl0U8M6atX4L1cvUV5M8LsHz/GsvSEgJ1kf2z1Ty0u7Pl9sr853Ua3GVmmYYkggylHIyZAmyvRqjD3ZxmvkGFrTMPkII8I0LzFm0ykyqp0BwrSjxlxv5yu01hl62QL9qEBvI0K3FwH5EsMyRlrSDi/FJASu6iUm2cQ1FWPvA2aQ1Y8gE1s77PWlc2ZWmYWOBMxVXaimiddEHTGL6+hOUUfOEYsd/yhX5PX9U3kpSQPZ42fJEMMwlc1skYQCsKwLIh5IaeBErOAxjUAzHydisP+fvfdqkuRKs8SOq/DQGamztAIKQAOLRovp7tnZITnG4ZBm+7hG4wPf+MK/x+UTbY2cHRu13Q00ZEMVRMnUGSlCuwh32vmun4R3DTA73Glbom0qYbDIyohwcf2Kc893vvNlSyO3+HwpN7kYnhpOYOW/9saqJeTzf9MaN0Jz+dg72Md4NjVHK5KLNuZjl49kjDc3rGFoUhkCbcpO+fyNRFyyHkLjskKuZBPavGvM8Djs+yzgIfaY93/v3j2bJzg2iJlY9pnRbo1hRZu0YZXXt+bN7wUorvsGsCvqh6V+uSs6ePg15uen8NPEAB4Hs0CxAC9v1G7Ohji5e+d3yx2qlX/Oskv6nAuJfrjAaLcgGQCBNP9GUEx7Gz5Q0xdH0aWpuco+U/dioZWqM6lBNcHaBFzpv+hgQQDMv7HD0OpMCyI7gTlmsMxz4TQ8Dx58hpfv3zOPRoJMPsSLyRjHZ+dor6yiub6FaG0Vazduo9FvGYvcYM++/HFtwAIoo5MTnDzZRTlLrJMz1IXITJ2d2TYXM883MHz0bM/Y67s3b5u+6ctPP8dkPLKqfKvr67b72j06sA7PoiEtJtWxyRkaoo6Mzy1fog+WWXVG7gyxcD7kxsLuk9ozTi5MshtPrBw2wW6z17GdZ9CK4bVjRL02Nuj3vDowDFxWGbTlgvKQ4NIphEJ//k/QbJscMvqqqGOTmEO7bBFy6K6eh6tlZGE27ctM70J7om+yt19AvRct8F/aAmIA68ygyplr3pFcgXMGAZ20tgKBSiIRQOPcwzmJ8xjnNuVDmO6/StTlZwUeOd/wHATcApVu/+nb95WVrflPQNEBcZfUxXPKQYHH5r+V1yEWiO/rmsU461p1PTpOHewrEUfAXSFSXpfIBX6f7cC/6bXO/NSvlefmMRVy1RwrMFxncfm7AKtZelagXuC5Dty1aOr5qIocr0PvSRrCa+DzEDiW3KLu2cyogEAAv6/FXs+Tn9WzF3DX+qINDEEBmWIxX3oWl6CYGwI6KtVAMSUTi5xs8QIxJXjcaEzOsW5h/uZl9EEyFrWtmGdj1Sj9KXwkPiuVUV5ROH0uwVVVmTUPSyzoR+yXiBfOS5jrjiXhcZ6OI2QNFybntMsCGQRnXrHERaPEwzjB358/wefzIW721vFGexPrT8bYKBtmu+qt9zDrN7DvJ3j74Gt0L1L8Yuce7oR9+NPEJYAFnmOfuc4xx2aRGhCfUwPO4iTNljG0BJ0sWGGMMQtnVY5WRpbkgSW7JeESWcitReHkGalPDQjSZYhR2MQoCHBSltifZdgoSlz3PWy2SvjtJUp/joZXYiXx0cjoSBXiqOFh4i+RZW4M0wIvmS9Mg8yqe5QTtqKGgVHmBFnBMlvQQ0dqVTIAElIEuCxvzSjsaTLFcDLCOJ1aO6422rgbreB20TLnD47nRcMzppkeyGFemryFjDlJKPmh25xVVb1ji2SjKWbDc0xOzuz6+lvrWK71rMAH+wajy+yvdIo4H48sX2n72lX4cWRkWdhy+EkbN14/GVwW4lBf12ZZ44SvirBoXLD/acxSOkFQLDkEsRKdtdinWbyD0W4CYson+B1t8C/lrVWBmvoG+/sNiukvmCTY++pLzM6G8KjtNSPshoFiXrwlxlXaWE5CBHaiwh07WFqInp2NjaL/NQlZMl5VAU+aY0ouNHFyAROg5nm4sIi5YAO3+85qTCyy3tOE6Xbq3xhYc/fH8xHcsnwmOwH/57W3OImyznwjNknB+++/a76RZGwZauB9kbXmhLZ69QrQ6iLoD7Bx8w56630Lbfn+pSV7BQGd1zPLYxMUpxcTA8WcwAqqvioLHUpOuItnOGQ+YfisMGE+y1bvPXuGTqcNmmYTzD/dfWaD4E8qfYAAACAASURBVO69e9jY3rIdHc3Zqb82g3YLWHrAIjMXDe4UOXBpTacBYc4bWW5JjbPJ1GQncdwEM05pZccQGuvYs31X1ldNl03HEHXmcpIinbriK8xCpkac5+ezIGXD85KxprMId6h8Pk6jxNZwdjTagFnio5higeIXTPF/KQ588b1aC3wXKHbJdm6u4vgXO8nPa+4QqOVY4/wgEMrf+aM8CP5uhRYqvT/BDEGZgJltDoPApBlcLPh3ybUIiuVgocVGzKTYR0XVeA4BJIFbMeB85XEEGCWNEHjT96j1s3LuFbvK710mSVf2bLwPfoaflQTE2dg5u0r+bjrEqh3U3Fr0TLZVaaNtTWACc80fVdei7wkM17PkBUJ1P7rPOojVM1R7aWHlv3lMAfhvmGSXWCQALVAs6YMWY2M4KxmJGLA6yyXgzs9xPSIjJucJPgPXvo4Bdwyvo51KSkmYzAjPCJQLJpQzqalJa685VgOYzlakkTYl39aHyZ4m1KEuqbUtENNWi3OnheIL0xkn1AwTNIceOlMHjFkAisDYqsWRRIkDV/QjoBeyq45nVd1K4DflKf7v0SOMugF+tnELrwUDtMcZvpic4MtihNkGhRKeWasy7+d+YxU/3biF62mE3qI04EZvX5IyTAjkZ3n8szLFubd0NQmqTRHvmeRIr9U21pJMN10grKCIGS+TFV8i81kEpQLF/PuS5Y4jnHsB9igzSOfoNzxsdvoYNHvmCT22tS816cRKnmKlyNHxM+RRjhkr0XHDkrqcJnPLou8x100CX24wWFiDa1clPTDzVro5VEw2ySay8VngIY08PD7cw9lianplc5AKG1jxY2x4sfkpU1pi801VZY5A2JY9OoeQIadNXZXTYDUgrLBIiHKe4vzoBPPTC6z3VrBxdQdp5KofskAYC8ewT7IsNEEwqwty3SYobtPJK3YJhcJWHAsErNQpCxRLHqWxVN9EKhKmz/BcdMpi/5dpAuUYBMWcJ377299aRJvnIHbRufmek7A5uziyy8Jt37V4/VfXFH8nU1yB4t0vv8D09MSYYtsxhSyB7ECxJXNVHpByh6hPgtxPUSPLBmFDmCsE7cSqUBwHviXYcVBQkxI3bVCwwTQpCEizgU2nXGVVcmLWpM+yhJfMJK/LxfhdeI4MZ6Uto+aK1yCARw0xJ39jjawk09J0zVmSYpklODjYs8IdvOZ2q4U1anAGq+isriKhZqrdxurVmxhsbVmng790E6A93YopptJuNsPZ3iFGx0P4Se5AceGqzPH+CMQZvjHGmGWXFwkm47Gxwslsjs3NDdP/kJmgDyJNtK9ev2bXbQxWtUkhaOe9Wm13LfzVwDANctUZaWFHAM57o82c1T43ewvfZBnNQc/02wSyfOU52PZaHPz5EsuZY6YaraaFbNjOlq1rycMuiYmAmN/vrq8iarXNa9FCTUpkkoMFJ4J6kQ9tFl5AvBct8M9oge8CxVxIJKmSxlafFUhTFS6xvwJtim5pPhMI02QvxrXOMMtWUZ/lqwCyS+JztmgKYfKW+buAOD+ra+Z7XNDETtYXOY15gVI1ndhnznVKDrR5opo/BOAEeHkc3qdAseZ4fp7zAK+Hi5nAqs12FQgUg87Pao7+LlAsUC7mWs9ErLxAsRZUbV7EXOveeX7JUBSeteTkys1DxzW3pIp9J6DlvxVVVFvxWiVR0TPUAl5nuxVp4Bz92WefWahYkQDzKfbo2+y0xfTcpe0aWUYCYj8IkeQs0FGa3VdAVwG/NOmAnrnuVfcuoMTXeeRAMdldgmLKKUIm87EiLIFjFJjtmbkfgCWfG2gRBZPBTZ1+ltdGmzUHjF3RLN4naxEwzP/X8138h+lj9LbW8ef927h9Wloi3a+jC/z19BlOGkvcTmM05rn5Ft9f2bYCH71xbqWlpSm2ti8dUcP1lwzpJPIsCXCSLiwRj5FOK8bFNZDJd5nTJBMc+0Vo60kauHvjuupMAJhLxBygNk4omxhPME5SvLQ2MFIm9xu4mCeYTRMzAKCdbMNP0I9KDBolumynwMOY61aFTbj2Kgq9rKzMqHG0gmWMNPO8Fk3+pqqhSWm80lhfFvZ4cnJokdb+5sBJKVJX0a/th1hvdhFnzivaqv9yAxYHmFHmkqVWYtvR0VVin9mkuYhu0wvNWpXJ+9xAkMRbpkvT9WoDvr65aQnyTLKkpzFLblNS0eFYNfvib5QAZJQJWPmqcaDxraiVxovmAUVelFjHzSCLdHAscfxRikFQzPN89NFHRgRQY0w2mn1LRIT6uAiHOlP8bdP99wsULxZ4VoHioLI3YSWdeoUiLSYseWwWMWYk7mQL3PkQAEp+YBMES05WQJqNwQbW5GVAqgLRdV88AWGxM9bJWFgiSa0EM2l71vkma2qJIvRgqRhi62PVdVG4zu9YyIMyA89zyW1WWtO9d7S3b5KGl+/dMYA6HB6b/pgPnTsuSgyywseCi1jYQHOwjvUrV9Be6bCMjqtQU4Fi69z8V5ZidDTE+d4hiunCdsw0ZudEyo7GxaojKYl8LasQrJsUYQCZnZD3xwxP2p6IETo/PbUdu7Hnlbcxk+psN1osTYesTQxfbcLl8asKeRzsOavfJQvTa3cGfWOAOclaVY+le258Nsbsj2co5iw7XdgERGDMz9tgsqLWbtKQD2NJy6FuG/3VgSUqRp22FT5h69QlO5Wa3W1o/hlg6MVXX7RAnZHUHMVJmZvwOsBUmJ+f4fyiECPnJI61uoaV44aLt4CXolgCTzw2j8PPiDnl/CY2hONVx7PFtGKYBbh1HC1Cuof6YsW/PS/DEDjl8VU4ScyxwCqPzffE6vC6zEO+Wij5Pv9GqVqdKa3LJPhZSTOUI1K/Vl6bQDE/K6ZYoFTgX/clUFzfGFwSGFF0CeAFXDkHCySqHdXOYobr8o96xFAbEa1BYu71fQF7gWu1X51VVz8SONZzoITi4ODAnqdpxj3O2RSN0T7MrQKuPFSAvHBadf5uYLsaqpFXXlqLCrirLTRn67xkgFXcwmOEzq8KsdA1pOT56aaaG+nCMHrc6mCjM0ArLRFNUnTIWudLTJepFeNgVBANsq7MtsoxKEL8uhziP06fYmN9Hf9T8yauHSQGnN/ZWuL/mTzBxMvx3/s7uBn2MAqWGEQtq5ZXjOcWaeW1k8hphg0Dw4xckhAii52HIcbZwsojZ1U5ZeYKES+QzSY47DfbiC2KSLF4YIBYoJjrFZ0qUtqlhW2rcHfMsRc0sBG2MLGyy4kls3dyD50yQLfVRN5ku2UIyyUGSyb4Ucfr6hRInkL23saEz/WvREpcUFWio5yCMoe6H7RxSc2GGRCczSc4uDhFb30VvbU+OggNGB6dDg0/XFvfRHvp20aCWIS9YtmKzPaO32/n1EE6Es+eOSPvejUpSWHReGIV5gxN9oc2n3DMsq1ZM4G0FPOP6IjBiC9BMRnjZelcTvjDvk1ATBBbT5rlNWp+sPW+ZgErDCZ2n32YTDFBseYEknW0ZOMPXVn4d/6b2mWBYr4nOZPIUV3Xd61a30tQTPlEmGe2ow38yEzH7Sar3Y7trml0bYOyEutXwn12bCaraaCLnbgE0yyzzIzOik5nR+AD4YQjSYXodf5dCw8/z9A/tUhkJPlvevjJyo1gkBpbqy0euUzSZulKOVspaZZ+ZpiPonImqPkBRqfnGB4fW4WX7fU1Y66z3GndbLFk9vlKDwkdKfwGMk5scdNcIfo7W6TFDdc5YCx9MW1nXLnl4dM95OOZWa1MJ87bku2hHZlYK9NnV1o5njvNErM+YTvRfYLFP8ysvYSB4WdPnlhn3tnaNqsceiCzch1LM/JaxCDVF1nbvFRtbgOQvoxkksnS0oe4Yn5Ms1fJO9hGtM1jIgHDPGLxVZ2H121hMVXUqVh6S/YIXLIfJRn0OqYW2ms13ebFyqBecjV03HwBil/g2n92C3wXUywpghYIhQk5t0jHqglbkiH+m2OBG1iBPy0Gmq80ziS3EPAVYBMTLGkEj03ArOsRKOb3JLsQCOS1aR6sa4oF2vg5MUZiZuV5LtZZDLNkEDZea1X3OMcJ0GsDwc9Ia6jvqdS9Fu/6MXgvSn6WJtFgYRUqr7NV/LsqnfJ3vqe2EdMrOYOxmFWxEb3yOwZCq8RtSTykaa63q0UiW63L8HEdFAsQ6RzfxhRrfeL11FlpnoP3QFCskrdcGAtKBKpopZt3XbKmJaRTU1ELkyuiSbClNtBmRhsJPmeB4ga9jXMP0wiYxSWSmLjRySmYB2RgMvIxTRd4NjzCUZFi+8pVXAk76FykxuRi5vJMQM1pi85JoUkdCIoJJB/3S/z16UNjRf+sexO3FpExwn/bvMBfHXyBXhjjf2ndw0tFxyQaBLcs8kHfY7oyHJwPMdhcx0Z/gEHQRDspEM5z0z3Tj5ha5zT2MQ9K+x7LF/P0sRdYQQ1WjPOzwkCiax+XyKkfOpuQCU79CCNKItMc7d46Yn8LR7NznGdDdP0U9/wI2ybr9HHR6+CwBE7nBfpJExthhrXGUYVNHKFHIFyGtL6r3DIoA610ubRVZVqg03Q7n3+RPwSfkzzF/umxuVE0+21bow0Unxwbnrm5c9US6+hAMRuNLUrLvCgW4eDzbVIynX1TGdOY1cojmT7DJOv4b/bv6d4xcDAywElSkOs2N0EX8ynOxiOUzcgkFgTsZKG5UVP+Agm1V155xYi1Ov5QlEQEmjahmkd53roMgv2doFibaIJiMsP8/KeffmrzGkExwbc2scJSig7Vyc8/CFCcTybYf/g1xidHZgPT8D3TqM7p6UdAzFoxVeELC/ExZM/qLHGEabIw0EdNTa/ds8HOyaOuldJky89pgqX+mCwEG1HaMH6nvtO/XKiy3NwTeFyG5gdra2Y1Ris3PjyG7o1mDVxpaO7OqFPiNXISEQgk2GMHF8gmM0qClC4U48mFXQcf+M7VbXN88PyGmYmnS2AZROj1V9Df2EBrfQDQC5Lkqv3HHR+TyUrkF1McPnyC5HSEBkX1qdPe8T5tp0qbtNCVkzRJB+ULVYiTQFvyBXYcJjpwx0iA/+WDLzC+uDDdMwcIQ0VW/rkVWWhEbSwAwFe2Nxc/nleJMyzrbe4RlfxBA4TXQE0T9dhsIx7fTdzc/LsKggTQOr65S/jOQYTntuNwg2KZzaUl4ZGJ7q+uob26Ao+7USsG4tgPhds4ceqnvuj+s5HSiwP8i2mBfwwUC7Con/KzHGOSELCRuGAIJAuwKqFOumHL1K7ZltUZzDrbKMB6ufmvNLwCf1wcuLHldel7Ymr4N7Ge9RCkwLiApq5VeR6SH9jGuvIg5rF4XGlXBVbFEtVBujYCdVBs0aFG49JiycLKFbAWoBXAfR4Aa46vd0CBfQFczvXS8io5sT4P8D1tOgQSeVxeU32Tos2CQDOvhW2sRVkbGLGwImvU1vosj631RpsnLei8Xz0zXpcqfHlMvMqddlwsOcXFFuFsOoLINgqV7ZgVlrLMdPd5MZeXjCGT62obhtbSQ3MZ4DTIMW0BRcMzBrOTAu2li9RNuz6GrRIfjw/x8e4TDDoreIvuEGjDPx5fljemkwJJELpDWLlhr7Sw/3k/xIP0DHtnJ+gVgTG3TBx7Z3aA/cUI9wZb+B/bt/CDZRfdUWbvXfRDPPPm+Hi4i92zE4sQv7p1HbfiFawlHlqzpUk+GGmmAwOlAywEcjIfG3nFdY+6aro08X9KLriJ4LMht07PZhJY9qz8AFPWUUgTTKk9tlLFayiyFexNzzAP5rgyiHETIbrTBF4I7Dcj7KZLnMyWWMnauBKXuNYaVs/Clje3DqHE+WyG0WyKuNczj2WSfe0gMkDbDCLDP5QgmhUsmd0Gi135OJ9NDOAnZWYMOq3RvHmK7f4qNtc3zJrO6zTx7HAfF2fnWG12sNMdmDTFCpGVVcnsZVU2m9KTKldL/d0S286nCA5d/QT2jclsiovxGLN0YRLF1e1Nk0FSpsLNDiU9/Bz7MHECXSG0wa9rihWV4fiwyH2VR8DfJS2TRJZyThbp0NxI8MsoNscEE+34HTHS2uTV2WdFr4x4qxXreX6B+v4wxSznPBrh4NFDjI4P0fKoDiCr57lkEQIceBifneP0+MQagAlVvX7fJAak7G33WpBRdICPnYeNwsmOk4493BqLIFlFfQIQMLSBUSVtaEGjjmoxm9lDYAlJTpacZE8YrmCVlyrjcXVj3YB2RM/BigG9nIgqPdzpydAS3PrdniWgHe7vGcB2bIfTPLX6bZu8aI/DBImCZu5eiLjZRnOlj9WdHfidlkkDcuROQC9QPJ7h+OFTJMfnJilB6fS/pmdi5SGG3qrrNU/mSu9HeQJ3uVqkL9kHJsmMJnjw2efotFpmkk2Gm6A1ajcxLXO7ZztOlczIY2jRNu1vNTm7Rd1JLAhoCXKN1eLFcxPBss808fac7MLcLgj0WUaUZaepP5cpd6Un1oLAY/aabXufu2+Gd7yQNjqxabEJjINu287rGHZODPSJ/GaxfQGK/8Xg2N/rjX4XKNbkrkVCEzX/ro275h2Oz7omWMlanAMt0bSKivBV0TCTGNVs1iQT03G0ERWo1bxIVok/PIc2wfoM/y6wVAdOvHbNDXXNnz6j4+mcAoP1uZbXqrlTjhVaqPh9gUABTTHAl+CuVuykLg95/mHy82onvSd9os0PVVvrGsWSap3QRp3zWj26qPbj3yTFqAMIzZnSSfM5a8Og5yxGWlIVyVBEHGgzYCRBZU3H3/VM+MqoHYHC2cUpsiK9ZHYpnzC7L/o3W3Gn360GypXUyATKAao5ub4R0Pyn81F+F3uRMcVpRA/+Eu0MaE5ztEgWN3w87mb4LJ7jV7N97O4doIcYr69dxY/6V7GdR+jMaNXmgKcjbzyLloahb5rUtBViHBbYm11gd3yK42yGveUUozKzhLjXB1fwerSGq2mEQebjJC7wFDN8MDnAw8nQ1smtzop97q7fw8YMaC8Kkx5YsiHZZfoke0uTUhRRBfxZ5c8KaZQGPuNmZLI9MsgGqM31M0AeekhJtDEybbWyA8RRG17WwP5sjAsw6tHBehEhnOUGag+8JYaUjHgBtoM+thsl1hsXl2ud2Qd6hSUIjuiaxQTEThOjBb37S3SCCC00rMAH5SfJZGZrro1Brl+hb5XtRosZ5vkCD8uJAYA1NHCtu2rE3fkywdN0hJPZ2Prg9biPO80B1v2macAt1ExAzDwD6rArpwtL7KtybXgvlGC0T11eD/OtxtOJ9aHOSh8rm+tosBhMACveYu4TkdMnEwgTqNJ5QhGP+qZXY00yMuU+KNql8cJXehGrzLPANi3ZeD2UT/BvBMkEy5d9t8KBkhpJYvUHBYqPnjw2UEymmE5ZtqOk3qT0nEPC4TE+eu99K3XJhr555zYG62u2Q6HLAw3PGepgEQpN2mIg2BD1ScAyOXPHPuqHD8cmk0oXy4ejTG9ONGRLNSmyk9HGjWyzLHl4HO6meAyCR8dcul2xtCx8jw/3eP/AgJ800FdvXEen24IfOX9kDhh+l6UVGxF9ewmKWemmad6+g+0dK3QBWsV51Q7N1GOFhatOn+xhdkApitM2yS6O7cF7JvNaX0wVlgithKULsQjUc8fM4iMHe/umhSZoX6ms61j5jsJ/Y7qSBBPzIp7ZhEJPQ7Lm1AvzWWqx9SrvQtu8EODSfo1aYpbBTlIrxdllSIusFfVdlTSivjAQUNCKRwybFshBq2OG8JSf2EagKgDCNutvrKG3uWmTj1Voos6Yuq0XoPj3ChD/JR7snwKKuSAoosHNtcL5Yj8EgtiX2a8JrDiHcLyKJVRouw5eBLokw6gzzpfRmSrsL1kFz12XbSiMqeQfXovAoAB4nXmpa5x5jYpCMUyqtrAxWiWT1UEqz8H3uJDxh8fV/QgwCtCKHa+D4jpr+10LnEXvqjlA/VEMuAgCOWuIEVdb67u8p7r7hkK69QVecggBWs3zIgksulXbtOg+Jbt4PsFPc670ymLW1B5il/k5roNffPUAo6nb4Gh+FENPwGPtU08stvmQWlEHssUu6/g6P79nz4KAMgwsWkhpXpxk6C+AdsEKd8BBkOLt+Bz/CUO8XQwRDee4ig6u+x280dvGa4Mr6M4Lk/Fxfuc8TwDKOZ5a6HHTWeUZAxmV+LoY4+v0AoSGLEpxze/gpcYA/TA2v2Iy1k+zMb6eDvHV7NSYZxb5eKm7gXtlB9cInKeFyTaSAJjSNhiF8y/m/yYSDjBbuPEnqQvPzwqJzTCw5D/6MNNvmZsIWr0tWaLZipdwMfLRoH1rQReKAqd+jHnUR160keQRLiYTJAUtEEtsdiPsRB6aWMIPCrOE47pmVWXNMm+BJFugjCMsvSXO51PaYaAbtdEoAyu+xWRA5uQwikrrVD5nc4GiLzMLliwTPI5Tk0GuLUP0yxDTPMWz6RkeezOL5DLB/hpauJnHWMtDJDGT+lxxMSssRnfS50BxlYdnuuvVPDIAylwjbi5Z9IxmAJRMuOItLmrrnD5IbS8tekygSrZYAJjtreiMIitau8UQc+xoXLEf8n1iJgJj/p34hPiPThPEYJRP8G+UTzDKrrGgyBS//wfLFB8/fWKguEkQWRaYLOZ2g9y5rbQ6GB2e4Fd/+/cWSnjrrbdw49ZNy3w8PD3BaDw265lu12lYLAmuYjw0wDVp2MQVBliUjn1kowks6gFJ0ycJxiXry/AZM3uzzOxJ+PyTqtw0O55NqASnjchsUoz69V0Ykec/PT01vQ4TBEZn52aLZg+630WjGWGwPjCtcqsV2/eo2eWunqoBGokT+COI0Vpdw5XbNxCurqAMliae930P5iuRZBjvHmL07BAeEw783FWGq4UNeE5tArjgKpEuYJUhJvpxQa5YGVuYWLlokdig4ERPlps7QWPJA8/YXT6X2WhintGMD52en6Hd7WJze8s2BgTillRXXQd/N/aLNmvMgE9SG0y0rWEIizpr6tXMYq2mR2Q7ivXhLpfRAH7fwtN+ACuvXbH9DHUxirAgC92O0Vlbw2Brw3a3fDa00nkBiv8lwtjf7z3/Y6BYYXP2dWn5pQ91i7Hz9BQ4EyiWWw3nKC5I+q6iW9KjPp9Mon9zjGtciH2U+47mPAFahevZKtLLKpSvBUoEAY8vizexOTxeXSfM49Ttyvg5RfAk3xBrVI/0KISq61K+B78vFra+Ifiup/hdoFgAv84Uc64QSNXxeA7JJ7Q50BogyUldb/x8W0sSIZac52B7CoTydwFuRep4z/XzS6Kh5yFZisAEr++rh1/i0ZNnlwlFYpNtw1HTxV4eWDKKGijm+dWn9H312XnDQ+J7pv1tJrk5UPCz89jHgT/Hx/NjfDzex6P0AuOoxC2/j1d6OyaZ6E+XuDfYxgZZVTKSFanEKgN0dciyBLNBbNFBJshR2kaQPAncGtqd0trMR7sMjOXdjVL8fXmCpyeHmOWpuR/cXN3CndYqtrIQKwsgXlSln7nehszncaDb+rLV5mAVVs9coWgryiJTjHYyef90dIJOGGEtbJuMI8hZQMP5H9MfmMDaCn6VvskUg2KCwmti7rdxgR4O0wCnyRKZ56MTBNjoNDBoFiiyEZLFzBFurKrH9ZXE2zK3Ah3LMsMsczIIyg8a3aaVok6mCwPRlIUaew3fyiSTnLPE9DCwTUGOJUYtVg70sJww+XBqiXj7swuk/djqAZBkWssC9GZLayPKKnqdvm1OeA5Gfc0qr+qD1laVkQGjBc3MzVOj83Nry97Kiq3/Wbl0hBcNB0IWS6HlHh1KPAPDr776qpFo7KvaAD8PiusbPm5UlFgr/MbPExCzlDOvifMQJRnMY6IjBv2LeS38G5MANVdoLlMkS0yxNoPfFhX+3sknTp49vWSKCYrnRe4sToIQPb+Bva8f46PfvIf1bh+/+MUvzJ/2kwefG9O4eWUHnz78Glm6NMBMxoIhJjop6IGw4cjkmo6YjgSxC+NfDppK96oFRPpiYwEqDawSFDio2TkZbjlj4Y8kM2BI4MhOcHpxbnpWAi8+JALky914vkSDmaclrKb48fAEZ9OxVSmllpgg0uMOfZk5+6ScelwifCcIo4zCa3ZM3L6yswm/F7sdMOjAAbPCmR8Ocfpo1zRGXuzZYNPipsXFEgEL5x+qEOqycOEf7vLIYvM7mqy1WNsCOHc1yBmmSfLMrN1UJZCglmW46WfYG6zgxp3bBvDJzDdoyq9QYOUaIW9JY8G4e57OrB353GNuDipJBzs5GQvtBK3T81yLhduMVIVdMk6+y6r8K4E1J48wQMKoULOJ/tYGVjbW0OCu26zaXsgnfr8Q8V/e0f4xUFwHffydgEUgksBK1mVigQVq5STBz9KcXppkti4/U2drBbp4PFm8iVGtgziBWQE6McJibXlMfp8LyO9E1qpQvp6swHV9oZMcpA7SldhrgKAKZwoU89/1SJ10hSImxGTr2uqb+jor+m2LW52Z1jVLyqL243Xwbzwv5SSKkGlzosWbr/VzSFMsokPzkTYpvG5JX/hdRQJ0HElEeBxZ2ul6eSzdP9vYcj8q32Z+X1UONZeTeHjy+JmRLXQ5MnIhyyzh2+zaqh+xfnaeJd0nnHxCIF3AQe2qNjBLtoLFKIAeix/5wEEjx2/DCd7PjvDJ5AjJdGK+uLdbq7i/ehX3VnYMeGUHZ1hvtLHa6l4mKVo/WJYmp2DhkXSFADAy9wRKK8y6zYcll3URuqR0ZHiYXuDz5QXeS44tIjkIm7jaXcXrvW3cjvpYmbqKbYxa0mFh3IAl2nXywCWq5VWOTyUNIJDLmKTYjMw9gUljWblAJ4qxGbSxsgzQyFlsxDeJCAuB8D8CYpZFZoxzWmYIigBh2cS4iPB4scDT+QKrmztYb/TQhodkPsJROnIstFca6CYgbkc+WkFIIw4sixTjxQhpkcFrEugyh4fEWWKbBxKCvC4D48zvqaSPVnuAYNQvCwSa3gAAIABJREFU7R5IjB2PzjGcjqxYCll+OjGRhKM+mZsTJk7m0wXOZmNsrW5i0O0jyJlk6AC7bV6kQ69qAdCVwneY1vK6yCxzzWb/JzvNYl4krvhKOSTbhiCehTTkJay+rLwGMcY85vOgWMVkFL3id6mhpwMFxyrnxTt37tgrgTKT8IjreD4mAmr8KOokcK0omMZOfRNa24xeDprLX8r6TPh7X9u+KfP8OxXtqNUZj0FQzES7Bk29i6WBYg5wlmdsZCW++vATfPXJZ9hZ38SNa9ft6lh7e317C6tbG3g6PDGAzPfYiDR75qRDn13uIDgBM+TU63RdtmS3dZlgpkmhzhSLVbBdNPWvDLcTfHGTRtcC8zZ01WDEcJr1WJJikifmerCorHNW19cuy00TPLKzWwiJO+YlLVammCczdPptt7Ni0KdKKnOFi5l8FiBnKKUgyA3QXOli5coWutvrtkGgU2TAzHUmWhyd4ejhU5QTbp/tq5dgkrtwWzArVlsTKV+tclblocjJ2CphtZqg9pg/CkleAmsm72U59p7t2r1sra2bTpqMMjcm2zs7iLtt0zDxPp3vOxX9riKdaYorWzUVZLHOyHr1nLRZGbBWK52JAGSW6TGtxYjMtBh/iwDQ/7lKyjQNlomtmeTRsMxlJgesbW1jbWcbQWzV6b9Z9GqM9OVAuXT3sCH8ex8VLw74h98C3wWKLSdC7EsVrlb0SewkPyNmTqwl/81NvAAUAWedIRWjJ5ZRAJOfqVuziZ2W/ZFAqLK9Ne/pOLwPzgMCsHyVlphPiceWl7FkDwLiqrqn+5JcQeNUi5/s2urn0L3VwXqdnHge+NYZzW9b3ASg68uZrk8scF0+If9TgVOBeQFo3QNfBWb1GV2bmGCFeMV2i5kSOSNWlt9TpUFFCuptJWcNgWrJDAQk+H3miMxnmVW7Ozk7NaBp32sw8fjSivYbxx26GKROn645XOdkfkX9/Pa8mMm3LNCjBCIMMfQT/B2O8JfREB/gFPAWWMs6+GOs47/1tzFo9Q00BlmBaOF88o2viVwxJdskLBJXDCQIUcaucIYZx9Hxg7JJrmP0qfZLDP0MnxUXeD85xv58hF7QwJ2NHWwUDcQnU9wt2rjf2UA/daWoD5pLPPCn+LwcmQb5B+g7QMnwZFVQxHJZmFBeLg1wMyeGpFLQCszpYq1ooJt55rrB+Z5OGHQ14kpFRwh6NVOSe9TqOTlJwmT5EgfFArspE+YGWAtWkc49HIwXOGpFiNsBrnqJeTwj5f0XGLRitCIP5TKh7xsypJgXCyv2lXIMBg302x3EiJBP5yYjpbyD6zOvjPk1jACT9OEGgJreZ7Nz7OdTxLRpW+kjLn1Mj09NvrK9um7tyg027fPWV9cMcFOeEeSlkVBWS6D6sYqxFsFyOVpu9XNQkRjG8InvuUhvVemWnye4pnsGNb9kb/mjnAiBYhEDeo99UfkQ2pDzWOzLHJuUT9B1hddPLEdQzPmHoJhYg7IJ6pc5Z+pcmku1ibj0ha5s774noNglu7FpfxcUA+l0gpNnzzAZniDKM3i8cBadGE+xvjLA7HyEd//ul1iMp7h396411iJJcO32Tdy+c8d8EGm5YlZoF1O897e/xMnoHHffeh07P3jJdp8c3IdfPMLxF48MrN36yRsGzBSy4wTFBl3p9W3AEvCy+1mlvGaESeEyWum9yN2T+RBTS2M11h1I5nURGPMhjy4u0I2aWOuv2IOdzmdoMzmw1TJWmRXn2IF4/nM4k3/7nyDbpYFV2eaR8wHmLi1nfTqC3NDOSWC/fes6+utrNvHZBJ3mmByfYrh/aPZsHHRxZccmrbA6jnREWgxtQm/Elq3KwUPGgdpggm7+0PXDGHRWt8tz68iYp6bt4YCihjhdLKwDs4LN9Zs3XTZ74Dq4geelY6J5XHo+MwRDdpoAmWyHgd4q65zhII/2P1U41lgT2q212077XbHICgfbwj1PbPGuDw5OhFwoeB+cfHmdva1txJvXXOKCJXa6Qf78j/lzqmQ0F4kXPy9a4LkW+C5QLC1wHdSJHea44CQusCOpg8Lj3FRqEeFxTEtYS7gTI6woiSRgtjBVrCzHqs4nmzSxttLG6t/aSIoMkARJWj9JBHjNnM/E5EgrLe9igTgx4JJhyIuZnxdzJP0z71XMrFhono+frUs76tEubYTr79dDp2LK9agkU+ExeF5VOVX78FWAvy6bE/PN4/CYWtB5rrr0Refmc1CVPr6veVIbHz1Lnl/3ys/xfVm5ab6TQ4aeCa9bCUnWp3wXTv7www9xcHRkW3YD35WFF49jREKl+7a+Va1XNudxvqP9FkERmUL603JOp2NSWaCXl2bfddDz8FVzjl/PD/Cb8R720wlYdOKV9gb+pHsdrxZdS3IjqE0ZfQ08W3MJPs1pgiCYa13pOZZ4nhjrqQirSfTIioceEhQGcMf+Ek9n5/jg4BFOkGB7sIbX4w1cX9u0dfnobIiTyQi9RhN3Nq+AThlfDPfxzmgXH3UW+BFW8RfxdWw2OlbEgvZxJv3xChQN50rBTYVtAuGj0a7KdcM3kG6MqBfYumFkTpEb4WQV55iv0mkjygpjxX2WwmYyXyPCCTcmS2B4NoK3jDAYrGGtBayFI+TRKp4OE5zNCmz1O9hoAq3lBRpBigRLnKY5hnTPKJdY7zbRWO3hfD7HIa3WvABXun104SNaujydzCezzkqDMSI/suQ7Y9s7DSTNwKQfu0+eWvT4pZUtbAfOk5nV/qjJJPtMMGwbxYo9p17ZZFHm0ew5p4rauqcNqaIJ7GNWSIzAmW5QfmDEI6UTXOc192lz+PwGUM4v9YRbRVD4WTLEX3/9tWnA+W8m0xEA83yUT9CV4o033jC8UZcpCXBr7Jj9bJVnUN8Q1qfy/x/kEwLFDPQ7awybaLiJm8xwRFDMh18ujfFczmfwlzn6nS4OnjzD+2//xizCfvKjHxswevrsGY5Ph7h15zZuvXwPY+aaThY4/OxrfPHeR2ivreC1P/kj+DurFkpoegEOPvkSX/6nd9Ht9fDan/2xM6APXDILQSB3HuwILHCx2u3bTo07s6TVQBZHJsBn8hofPEEca8JbXXhG6CszbmqneCwO/G4Y22enVmrTNxBNQNlqdcx6xljdJME8dKWLrWS1s2twTLRsiFSspEocY7IEj0VdNA28t65ftWIYoF46LzA5GeJ4dx/T8xG8NEVU+VKKORIzxM6hc6jzkIVlBTpjl+i7HDecBAHAZDp1YUZWn2NCJD2B89I2CLxnu5eq/Cp9BLWAsENSzvLk64e2i2TlGUovuMM027qIZXA8A8Uc2AT49HVm+7AmPK+NCwjZZoFhG1xVsp1YKF7jMnHVD7kA6EeLqYV86NPYbKK5OkD7xj3zM6aLByc6Tn5VvsHld/0qSdB11heg+AUi/oct8I8xxQJT6oNiQwVwFFavh7PZn+WrKfs269tVUpKxhJUDgv5WZ3nZ9xkV43EIOPkjnasAs87H8WDMXMVq8zr5Hj+ncaWxxFeCOSUJSlJVD/PzurQ4KVFO0gUBb4FSsafP+xqLIed4lZbZFt8qesbr0hjXYqf36xuQ+ufFlvPe6qCY18p/ixXX73X5BD+jH21U+G89O55TbcFzKklSoFhsu54bPytnC7H8vC75OYslqydxC8zr8wYifOdyRFsqEhP8HiVl1lcqDa9tkioZH4tDEBRb5eLKno2sLau7RcsSrbBhc+CC5YR9oEVwmKd4vznFr5cn5vjA3BBKG2jLdmewibfWb+BO0cbWuHSgNvAxYdJYkeAknWKUOL/5lSDGtWYfV8MueixDnOSYLFOrwKcEVDpDEEwTzNGH+Gy5wNPR0Jja7V4f99BFP3de/xdwLPIQqRUECS7mOLs4x1mRYHqlhx/6q/jpkt7FMaK0MDDItqJXMa+TmMA2KlXklxsBaoi5UWA/J4nFZyKNq5VCLumzTxWjS75j2zUyz/THWRBgFoaYtRo4nk5wMZmj12hjs7mCLmboekPMozXsnS8xyhsYdFpYbRToYoIQc2N+p6WHi6KBjkcJQopzLHGeu2p8fRZGCVroLEs0WZTLK7BAZvijVTYRoWFSCbZfGgc48zM8ujg2q7ZBu2vaa+qKW5SZhLD7ZyU6/s8+3W21TUpBz2bJKJyrlYeQks2a84sArsZFfcyxv5FYJCimnEE/iqSw30oqxu8pSnOJBys9v5hcgmJqiiV1YoIdE+04X+3t7RkBR1BMjfHzoFgsscbWt13v9xYUZ9O5geLxMeUTOSJqn7iLSxZWxOHBx59i78lT3Lx+Az9684c2wT988hgffPJbo9Pf+smPUfZbyM7G+PzX7+H86QHuvPoy7v7oDST92DQ33GkdffIVHvzdO2h0Wnjzz//00oyaD4C6MpbR5M550OvbjnA0PLNkuHBrgI2bN8wDkJMHs0L5QItW5CxbWGqZAJMJA1mO3EzTSzS8EOnUZbqyGhtdMuRlTAacoSwm0UzLlHDYkvis01STmAHAqjKcnY9yAzpaUH8bhaYj4uDsrboEPQrgiermRyc42N0zKxfyzOzsYmwUqnieYbFFFaX5NxorXS3A7DQEq9Ies5SjbO5sQV2WaDed7Z1YEF63wos8Lo9HScvF8BQ3tq/Y9xesBJSmWFlbtVCPVQMMaDFX6Z+5SRBbXy1ktjhXvs+8Lmft4ybVy8WeE0aVZFS/Z7Exl6HDdguta7dw9do1hCYPcdpxgvTLAVplbnODcsnEv0CFL1rguRb4z4Fivl/fmCk6JRa2vuAIGGncsw8TqInt46kVGpQ2T9/XppcLDRcTzmmUY/FzBMeqQimwexmd8rzLRUf3ovHLsSuQLGmEtMkC/MY0Zdml77GAv0CdGFXpY8WSa5zyerjIqVhInYUWwOS5LsO41ed5PGmtn2eGNe8I9Itp0rXq2gSKxXxJG10HzlqgeUy2pTyPOUfqusT0C/DquGLORTooqmWJStT/Vol+xs5V4Jvn43uy1lN3EzDgMWVdxdwNzq1cRwwU0M2n5nmsfsRjkAVUZMyKYFUSOmMECQjJ9JJXaYZYhMB5MceTxSl+vTjEp/MTkwW+Eg7wWnPd2Efqi3srfdyJB7h/7MghRlSHszFOshlGXm4RXD7DxizDdhbhrfYW7nk9xJMUx62SkNZ+yGjb2scoJEq7DkooplTzhh7ajQjNtET/PLUcI5aNfsc/x3vpMR5mI5Nr9FIP11sruLK9g2tlE+tzx1xyLTfNLG3aysKtm8yBb7h1gwSPk+nR2WFpUeh5WoFFVpasyCpXSIPtlhvTTHlIXCXlLeho5fuYRiEO6eO7SLHZX8Nau49GOkXLGyL1WhjNSuRebBHZyF+i4WXwioXxLU4+Qm1vjtl0itN0Zs+CLg+9RgvhIkcrB7oeEwk9I8aIbYIyRES+u/Ln56bicDHGo9NDxP0uNlfXzIqtk5SIs6VFqk+R4qvpEHuLkcko7vQ3sJNFaM9YBKzAwiswbbjNU0zuvIpkqx/X54767+y7rGVAwwNZE2rDrr4otlhjUSRdPerFPsE5gfMYyUqOB/Z5gm0WFaOOnraEnItee+01m+c0R2q8CsPwuMoR47Xo/ecXsu8VU0y/wOPdXYyODhFkiYFib5lhMr7AydExnj16jOlojKs7V/CD116z8Dep89+8/57d7I/+6KdobQwwPTrFh3/zS7Mle+OtH2Ln/h1MQlcGmOBt97cP8OBX76E76OONP/83FuayXUTl10kdMtlhgu+L4yE+ePc9XJye4coPXsLmrZsmWJ8Oz003S7aZ8oWw2zK/ZAOwufNH9OnjS8ZlWZqsgBYw/HfG8H8ztvPGzYY5NsieiYSk7eqrym6a8JU1Ke2vSbSi2HbyHotRhI4x7fRdCUaCWibwnR2dYJmkrAhtu1uFG/WqTlJf2CycdikVcNXedF4ywaYv430HZL+n9lnuCskuG0tRVX1SJ+e9cAFhxzYmoyhN48VdHZli6qd4TivEwnKt3Q6a7W+M722nqqp1TMxjv6gKBNgiUumjtfDZ5OpXPsjVwlBPXBELxr8VZI3XN3Hlxk1s0MqlyqCt+0o/b2dU3xG/QIYvWkAt8J8DxQo5sv8QxClMz3/XJRb8t/S+Alns29LDCoRJBiXmUWPYxhBtEpPEEl3JpMg9geOW5+XiYfKlTucy0VjATOFFMSs2Zz2XOS65gUL9GhMc5zy3ZA9ihXnt/JsAHs+hz9YXWF6zNIFaLHmuOigWAOV98rhi29mmzy90mrfETPH4YnPVtpKgiJnm33ltWhfEPNUXWc1p9UQ7gXsBbbH82tCI0ODntHCLWBDLrnvTZ5RY97xkhN/n33jPFxcXFj5mVEBMP+cvY4Sp8+RrNadTxmD3T6tdOgVU5APBIudvaor3zoeWqBZeWcO5l+GD2T4+mh6YHz+/Q/uzfx3v4GfxNrwkw/918TU+SoeW9/ODoY/zXoDM80yTuxY0MeivoLHShT/o4MneLk6PjnG3tYY3N29gJXX69zItnISDLgdRw4ghrmfMBUm9whVcosrDWxpjTP0w14DTfI5f5cf4OBniGAluNvoG1u+HA1xpdG0ttg0dk+p5v9T0Z0uLGPPV2qZaP5mgx6jnYpHaWp1UOSm0dyUIJmBXUSlKQZZFZnlGlFlQ82tuGqWPhedjHvm4SFJMaV/aaGOl2UZkwHVqBUtYOpkuUqUXYpYVSJYlHVfRblDKkMLLpkiTJS4WGdLQQ9RzEVWu5ZgmaJeRSUboEkUJpUk4rRJsYOurbbhR4Hg6wtPzY8SDHtqdjmGXNgJEvmdAend2jicXJ2anxqRFehjfypvoZDDJKOUrdBRhkj6Bfx3Iar5jn70kmSrQzH9vbWxeJtlps/ptYLQOkrX51tzGzxP4EhDTMIE/nLvefPNNe+XcxiQ7Jd7xe89v9jWWeCyRgH8woJjhlbPDQ5zt76GYTcwT0eeAWGYWDuJERdaTDCo7Kplcsq7vvPOOLQA//MmPsX5l27THH/7ybWTnE7z+5r/C7VdfxrjMDHSl4xkevP0+9j/9Etfv3sbr/90fu0WhSvTiTptU/LWtHVy7ehV7j5/inV/+yiQNr/zkh+gxoa/Vwdn+Ed751a/NH/Lq3VvYvnkdLNrB0EU6m9vuMWi1ELB8dFUhb5E7nav5AbL6Gq3GNHlxomL4Jcmc1Uql3RUrQIaHD5tZt7xeLTysgsOKflZNLwzsle+1aA2XZuYXzMHKOfEyua5mAq8FVh3bWIqKqb1kniojeLLepq1jecyoYQwUJ2RO6HwevHcuuEq+0WJiYajp1HZ0POaVzS2TyvD9rZ1tA7x8nx2c1fF2rl4xtlsyB06Kxt7WqlmZposTHNUM1e8CHQaOmehRK1UqICzALu9Qj9KZTg/dlQHWtjbRWxuY7zMP/I215+8m1r0AxS+A8Le1wD8VFLNfajMqW0GxqDquQBP7mpJDODdxUlc/l/5OoLXOFIvh5XfIIHJ8KWmLY55zBDfPHLfSHCvjW+cQg6nj1sGkQLFJz6ooFq+Z56mzr7o/gThJJPgdzh/S9PK+tUmoJ9mIYZWTQ30DovPxvuQnX5c48LO8B2mWpWPm37TpkIuE7lnPkGBbFbi0uddCrXaQ5lFhZDFhArjKeeDnJR1RKFd6ZX5WoFz3pjlKTLEqrvL9eqRBxyIoePr4iR2HDKclL3OuXuZW+cyiigSUTFznpoA+8P43XvSmd66suOj3vzs5s4IPk36Eo3KBD7Nj7Hsz3L3wcW91G7cGm7gX9vHyJELPi/BX2T7+cv4MXr+FN7OeMcWx38CO38J6yOJSASaxhy+LET4/eoaDk2O81t/GL66+hI2Fj1bKCiDOw5igmNFc52Hs8mmoc6WzARexaZGYTpYAdjcZ4bPxER7nYyOH1ltdvNHcwP3GKjby0JhOFuxgpTdqbCnLsLWz9NHLfdMBs+osj5UHHtLIyQin88TaTusN+wbJIF4TayVElBQZa/yN7pYVUS2S6EfI6LJkbG+AKQmfZWEMLn9I9nT8DGGxQANkeGOcpiVGS2ovI/TjJVajBM10iKygoKJRgXYnMVjM5mixqIcfW8W7MGxQe2iMd14SL9ElggDe3cskS6xwB61ICf4VTWWxjy8nJ1aqmdGBjVYPV+Me1hGbNzSfA/vMzC8wo7cyWdZcSXfuVT9iiLUp5yvbjOQlfYP1d42T56M5OpbGmSJSmuesfz99avMF5ygm1PG4PA43gwTNlFOQOa7Ll/T8BIq1idT5/yCYYroNjI6Pcbq3i3R0jjJJAG/pNKtk9FBViLOyyM7mjJMKGUg2Gh/EjXt3TKf76PMv8OyrR9ZYr7zxA3hxZJPj/tNnePCbD+HPUvz4Zz/G6ks3XRJEw1W+426EE/mdm7cMWD7+8mv89oMPsbm2jrf+5Oco4tAmlNHREH//N39rO+1Xf/Qmdm5eNynD7uMn2Hv0xLyBOxubWCGI3lg3qUbhlVhmiRmXE0CyXr3ZmFhhCg8Dr4lkkbqKP0xKY537ZGGhJHoC0/KMg7PVbKLdblkiHAcvPRZZnW7BajKcSChbYHsxuYIAnP+uhPTPL+YK6Yo5tomXoZKOq6anZA22PasjWWiDLANrup+emj9ztzLrV1a6NIRa3JRkQlafv68NBjh6tmcLFjs3Nw3UC50Oh1ahkJ2ez0rlocO1npW0vOzEVh+zkqpw8FfOFPyOFnKCYrFDz+8ceY9irvhcllHLJt7Bxhq2r10F2i0UXFwiV1igrCzgLgFLlX37Ahq+aIF6C/xTQLHmLEkEJEGoJ3JJzypGWRtg6vHryV+SVSlMrn6u8D7HIzet3ORz3PLf9YVLzAlZFks67fVsDtUGnNekBUUbXLG6kg9I5qHFVtfO+xIo1eZWYLSeTMdz6roI/gTcFS3TIvc82FW7C+wLFGujIADJ6xFo5mdIrCj6pmchUCpdo/TCbHddc32x5ffV1lrItQAL0Ep3zWPxd8m29L5YaF6D+oCOIY2ymHuxybwnkSS8Nl4T2+7zzz+3SKrN5dzK01mBmuAsRRg3jOUjSGYRKJI4lPKtxm33vOlRm+XGLlqiVOhj3grw9v5XZrV2iAT7LArRjvA/Jzt4Y+UKejH9FzxsDzNsxV1jav/P8Vcotvr4o5Xr2CobWEkCY4G5TrBS3W6nwL9//AGeFVPMlhl+vn4Lf7p1D6unKQZeA15aGii2ZDxKKHyn8VbFQ14XPe3nRWIexp97E7w3P8Qn5YWtpyzu8UfRJl5dOq0y18OLqMAoKrGXjHCSTA0Usn8w6e5q0MFqHljVO66bZmfaahh7OqfNKpM7m7EBMfmDE4d04qYV0LBYasHkPCfHsOgl2Weu7cw/ImCma0VOvyqumyWmaYmyuYLVaIFWPkaQJ5iigbNlE2doIymA1XiJ7cYMq8shln4Dic+1yUkSTX5JLNDpIfIcHnIeWAEKj0U8aN8K9zyzpRFXnEOmRWbSE0suDH2r6PfodB/PwgTrjQ5uxyu46Xet4Acllra5Y5XcSnNuUVYC+9QxwmJj63KJ51cCjjVG2lm4Q1FaEVN1UknHe36DqfmG32GCHYExxwWjW9QSs6Iu+z4dV/iMKKegJZvGh+GUihSrg2IRdn8QTHHB8EFZYnJyAhbwyMYXxhSXJUtVuh2jEL6F9wgqyRRaGUbPlQNmONxj344xG08MALPBgijCtRvXcX56hq8+/Rxx4eGNe/extr2Jo2Rkg4+MJTsegZs1/JWrJmv4+P0P8eThI9y/9xKu3b+LsN20Wu1PHz7Cb95+x1jNN3/+U+fEUBY42T/Egw9+i8npOW688io2bl5Hb2sdXouhPQ9lnlm2arcZO+Ny8yXkntHHetnGjCVBy8JYbau4xs5ZFRcxa7K8MLaYWb8M6bAMNu3SCI6p+TXPiqpDkNkVK0VQzB8lM2gRru+WNHnzONLVciLgRGJWaZU0gqwCd8ps7zxNkVY6Yi0ukjFwQlNijwaQLQLcfOwd2LXQ3JuLEUExwbtVyAkCHB0e2gaFA2Dn7i1LxrjMyuYArcrN0lKOmmKFkK0PFAUm46mxUMp2V4UcafnYFraAMsGycMl9QaeJ9a1trO5sAS2Wj/GMxaY0XAOZx+aE/eLnRQt82wbTNlGyLmJZWEa3qiqZGgPsgwJvKkHP79l4qqRHcl7hq4CVfHTFPLIvCnwprClGkmPFklqfPLGNtFhM9ePnX3k9BFpWqXJlxYBxXcuq63WLf8WoTafOp7zVumRjpfmru04IfPJVn+U98H54Ho1lgT6CNTlbaNOuKnl1VkqAUu4NkivUn4HaSvNgPadAmmBtItR2cuRgu8tNQ+BYOmmeQ+Can+F3tCEQg83rEbAW2Ndz5nXxc9rw8HdJaDhnid3Wgq575Hv84ef5NzJl/J+glm1DvXCyzGztYASR4X0mLY/nUysCxUTiVtTAasOVrrbnR10rnPct5WNpt4GH2QXeP32Gz84OUMQeXt+5jn+XXcF66UA2gWlvnBtI/Kgxxf+x91vLrfm3O69hM4+wMveskAavi9LFvXaBv5vt4qPTXQvl/+mt13Ana2L1PDPmNiicHISJgYriMbnbbDsj5zBkJA0dmUrglxjiLy8eYbgamQzj1byDV099bOahEVfPvDk+TIfm/c++NDLLs8BKRq8gws14Bfc661j34svy0zwXtc+JbS5gLOpkNrU1RDIjwxsk5TzfrNHINNumlNpsknRxE41GE/MZI7rOYYukVpItcTTNMAvWsNnO0cjGyGYjzL0YaWcLaXMdk0UKb3KMzXCMG3GCnMmfQRMocvOBztPE5JZ0rvJtDWJVQrpCOOaaVW1Ln5LTwuxMCZeZ98R2YyIere+ejU/x7PQYZTNAq9fBVn/VtMk0DyDZZTk+RY7RZIIeK8DGbcufIvuM3JGQkldpHmPfV96O+ibHzv2XXjZSUps8vsfvKgdCORX8u6Rhmsc0TtgXuOlTAint3QhwuNPLAAAgAElEQVSItcGl4wrB8Ouvv36py38+QizGmcdUwu4fBCg2LS0B0+mpgeLF+Sk8Aj+C4qoksMoUWyiOcoPKJ9g8gqtsae6Iyfqy83LS4y6Pkwdf2Vnoj7g9WMf1nStYpHO8/cn79pDoknA+HtnEcO/2HUsaG49G+OBX75it2k/efAs7d64jaMeYnY3w+UcfG5C7/+oruP3afZNxcPCxDPXuV4/M6/AHP/sF2tsb8HotzH1X4Q1pii5DROYE4WGULXA0H2GRZtgOBmi3Os5sm+Ecc0UsXXnmqmgFO+6SIJlm8pVelsDY/H8NJLuEOP6wY3aarcvEDXY8TcYKTUmHpw0H32cGrBLd2HmsOh+rw1UJIJbYVgFDy3QtXNloSjXEJAl0WriKcg5KSSqm2TR21JFVcgwyWaPzC6z2VywEQnZrf28PG2vrZrHCjcPB6YmFerlhkfbPWJpK9iKAopBjNk9/J0tdYd76oDOgUH0/L0qzEGqvrmL96lW0KKPgtpultS3BzoWLaM3GCfHFz4sW+OeAYrGntmmvLILUN8WKiskVc1nX63IMCZgJVAqw6XsEw9QUc3wRlAlg1gGuALz17SpcLc0xN5JKyuOrWBYtfAKuWhQFDDnWBOJ0fC1MklbwXpXMJmmF5gOCYrOCrOkD+TcB8nq78750LnPEqeYondfms0obKqnC8wyxzXGVxlkAmd+zRODF4tISz+bAyuaOv8tGSgBWUg8t8vVNudjxekSO55I0gscTqObv8q3m98QK69zqD9JTsq3kFGClf1mkiY4UtERDifMJE77mBpKpKyUopp7W1kTPw4DMI52U0sxIJZYEHrd9PMnH+OT4GbwkxZtrV/CTYuCKY1QAiw5MF36OvwvP8Df7Xxhr/L927qPdbCJOPSu1THcKrkkspPEszqw8c9FuYKfRxcq8NCcEt477xnLbJibPbE3hPVieCaWBjKjSr2q5RH8Z4ONoarZwx1Fu5aS3Fz5ulC1LNuffPpwf47PFEMVkbtpmglq2NaO8dEpqJgW2mj3c6KyiV4aI0wLREia1WPIZ+x7G0wlmaWJV835nM0OwyaJSgY8eE/e4/rLaa8mNTmhrY7T0US6dZIWgnszx0bTA8TxGr1GgFZJcKZCFLSSNPsZlhIvzMeJ8jBv9ADstVqD1yf0ioCFymsAngRYxMZA1E5hMWSJPCgPGBL9BVJrmm+1JjCALPMuJCV0hj0dnRziYjzDodfF6e9Ns6c6DJc6jwoqTcEyOj4YYlBFu9Nex0aTHCDsFJRQ1J6xq868xKimPNszsoy/dvWfrd31Dqfc5DiRnMlKz0tlr08s5wSL7lRUbxznnAOI0YgB+nnMbGWTmJrFoh+YRsc/CImKo+Qz/oBLtiPzIhGajEYa7dKA4NPlEoyrXa4Oi0vCoYbk7srrdNJHOWKS8tF0UOycF+mRvbffJXTkdDPhQC+eSYOH/ixM82n1sjAUBF+UKfKUpNHVXTx49xofvvIuVbg//5o//NaJe0zJAL46G+PDd96zE8937L1m5YMocOHmNj0/x7MFXuLqxhdd++nP4gxUsmsC0Cm2EaYYrYQvFZIYnD7/Gg92HppEabGyim7YRhQ101lawsrkOv9nANFk4JwReP0vEck/InSAZUk56VZvowXO3St9FdjoOEHZO/cwn88tQonZ8WuC08TBwTAeIihU2y6Mq85zv8XNye6iHa/ksmEzI83IQ8H/tHsnySJ/Hv/M5cvdsmqfJBMeHR5YdvLm+Ydf77PETTMZjvHr/FVuY9o8OzWWEx7l9947pje25MluYLhQ0MOczrqIJZmVHI/OqSp8Wc11/XWxflM6fkhX26HPtNWKsX7uKle1tRGZv97ug2BkJ/kMf4xcQ8UULCIh9G1MsQGdsXrUgsF8S0Ggc2diqHFQ0jjinsL9yUVCIsb4BVFhfgEzssUAuxy+ZRAIg/gh48ff6YlFnsfker4Pn5v8EE1yQrKR7dX1iKgWkeR26To5ZXqvkU4ri6L4t2lLT0goM85j8DNlqzgtqD35feud66FX3o3uqJw3XwbgYLX5XiXZi3+XewPfkmqNNCu9bgFossjYu/L5A/fOhX9v0V/7T/JwAg8CuInn8u1hhLehijiVd4bGVZMjP6FyUrjEhnMl1thFgLouVMS5tbqV8guTIeMaVh/NkgLBZ2WrS33aeIMlSe57ddscSzyjPY3SUUkOsdS3B6uH5EbLjU9wKO7i5tmXEASUGnO/piPAgP8e/L57h8fAQP23v4H/HPWQd6t5hTDLZ4iYZTVq0NWAWa3RK8hYZolmGlahpYI2MqgHysrD74KsipgTzXM8Jihv5Emupj+MOsJuOMSkydBnWzwu02m2Mdzr4YLSP94ZPLY/oetjFS/Eqrg7W0WViWuVKdHp2hmSxwHarj1vtVbvO9nxpDHjRaFiElmWgKa0I4oYVulAFt8vNYZpikwl2UWj3wMQ2Qo8GQjQtK3CJNFtae9KlYpIFmC67KMrUJI7UEM/pbpWwxPMSMa0TGx42OyEay5lz5AgaiIsMLZKDVsw5QRrRraMwmcdiliJchuiETT4RS7xje9l8k7OQV2lg3wgpH3g2PbfkxH6ribfGTYzaPr5upfg0mplTSDZf4ErZxD2/Z2w6WXUjj6wIjJOsPh9l4mXW5zyxwQTFtF3VGFKeg20iKl1/PeeA/btO2nHTKekEz0GGmNiMY4bfYzEPjjVGm+tkmcao5lVdH69Rcq8/CKZYoLiczXB+sI+z/V0U3KWz3jcdHThhsrgDpQVVwpV5MVKzQ6sxgrAkRUzXAoJIJhhUsguKz1ldh2EXib0tKzdPMBuPXFZj4FviCUOHbLDzkyG+evCFmV7fu3kbP/vJTxG1G5a48OSLr/Hur9+2ie/Kjevorg9MC8vvkiV+/OkDvHbzLu788EfIOi2MggxTP0cU+maF0hunOHn4BJ988C7KdgMv/dG/MhBWnpT4lKGC8QVefvN1SwRkFTj5UHIHyPYgKCsYZgUzWL8J5duCSAadA4B2Niz5SQBKxgUeFtPFZWfUzlehDS5ACtmyLVTQQx3KQrsEobWkGqsS5z7gvBtpxF5tQthpFZ6s+3XaohR6plmmJ6K5SLDQCdnYLMfh/gHOTobY2d7GrRs3bRE4H57aAGDHv3H3tvUFMvOcd/qDFRcm5GANAxfSJJON4BKYi1HjtdUZMdsYhL5NlDzWJF0g9wN0NlbteXTXN6zaHdP5yBQLCr8QT7wAwN/WAt8FijlPaN4R8JOMieBPG1dt9utjTlpZjj+FGMWqKKHLFq1KksH3eD4dg+dhRItznFjT+qJWlyMIKD+/yPH66oyxQLLaQAy0FrU6wyq2Rgl2vGYtknWLOV0/31NhEEkeeFzJBurn1Aajvujq2hX50nwk/XUdFNc1zmpDMcV81X0o3KtjS/ZQL7qh+9JCzPupJ9rVZRBakHXPkjHwM7zPOvDgM5eulu3B+Y3nZQ4N/9dxVV2M6xpJFM50jB5OkrlL9LYQfmqOClwTDJB3265ELwmUdIkGnR/KyvkojsyObVykSM4v0FqW6K4NjH12MgZgL8rwt+On+A/5HhrzHH+xcgf/W37Lkr24bJlUjWCK/u+NwNYyzvOUL/YWJZqz3HyDh10fOSUSJGTYlyubOM3VbFP7nUVQyeCXPuax78B5wYIjvnnunnV9vB+M8OvdL3G2mOJWfwP3e5u4FfWxXkRWgITE2yL2cRot8eDwmQHtH65ew/U8xupF7rx7Sa4w2ZxeycsMo/nUzkU7VQJv/phf/nSKq15sRBkT+vhdf+kZIKZtmpe7RM+yGdk6T3VxWLYw82JMygDnOcBE+XwxRacBbK2wlDOjsB7SeY4JtcpBgD5KdL0SDaRIyimSuMCkzHDBJL6kRCuI0Q86SDmXNGN4naaBejLFrOIXZ64IByOfTJqjhzOrHl69KI1V/9qf4Stvas9prdnBq811XFvG5gXNKsJsB0pmzB6jBoA1Fr+N5WU/fuXl+78jn1C/Fgss+YTklvq7njcjXJR/cQPIscRiHSrYwfmM/Z9EGcEyx4g2mJpH63Ob5qE6Ifb83Kf7+d5Yspl8gpqmLMP0+Agnz54YKCZgIdgyRrACxdppMGGA47PXbNvgYPieP2aR1m5aFiw7PRliZlhalThaelk1OM/KMlK3bKFFDzYZ8wGTvTk9PMbw5ATz0cT8/W7fvIWwFRoL+8Unn+HxV18bq/zSa68Yq9vp9Yzd+Pjtd7E4PsPPf/hjbL/0KuZxhFNvgYmfW7ilmeTwDk7x4FfvWjnrl3/8OnZefxl5GKC/XMFHH3+CL54+wvWX7+L2/ZcM3FsxCfZJhkUWqVnBJckCYeg0aWSQ2SE0aRKs8n6MRbZJ0gpLIp8732H+aKG2QVvt/uqLJUNAVogkdBogqxpHtp4WNpWmjf/WD0tIMqSkxZ+fs8SAiqkWSLb3mxGibhvtVuuyaiA14pzYuRlhwZPVwcCeO49RLlIDy0zAW93csCpGR8MTdAZ9bF29YqW0FRngs2RfoHyC1y1NsQCxGGzrJyYJ8dGk3VsYYE7gQeDfbaM5GGDz2nW0+s7zmROaTcyW2vDi50UL/MMW+MdAcX2MCQwpUiLAVw/3afJmH62PIZ5VbIpC7lqU1NeV2CpWkQsILY3IvOgaBTjqY74uLarr8MT8iLnleaQ5rkdheCxem+QTvG6x0WJmJbXgsTgn1DW6kgVwgeNcymvVRv15pljtKWa8HvnSewK6ki5oEZYWWO0jKYrmLrUjX9lmug/dH9uO7ylBTveh84hpln6RbcL5VmFibSJ4PrUHz6Hva1EXm17XK/M9goQvv/zSwsdqVxZOMoKkKvBkUgRq22kxyUIU1TXY7O07Cy/KEhhV5fUTyLF88kro2FT+8DMESrRBo5DPCnyQ+fR9nIdLvJOf4D+efo0nYYJXogH+h/4d/Fm2ZoWjmDjOc3GdlZTD1qXKUpNrFkPybBfTP8styJZoFq1iRI5obGk+/px3LUoawBLmjHH2YaCP1541fOxHGf5+uosvjvew0R/gp4Pr2G500SsCrMwKtBaO1DltAY86Od4+fGga4p9t3cGtpIFrF05Cl9MfmrRSFJirBXXJqV8aY8y1mFpjXnezBG5HXWvjLA6wCFyRqVYRGgvO9jJ9NCvndRrwiyXa+RKTxhr2kwC7c+qRl+hHOTZbJQZRblnuZRkZqzxc5KYr3olj9IICjWKOwk8wj5c4y6cYsbJhwCIfTQSLAsEiR9BsouzElihHvNMoPJOKUBfM9TRvBMaGj7wE47DEyfmpMeIkwTbbfVzprZrkhRpjuoFZvg7JJrP3c2XBBYzrJJOISr3P8cFIL3OCLGpdfU+fk8ZefZ7HVH8XOCZLTIkQf1jBjsciBiA+I0nG8UfNMuUTPH5981qf37TZ0nyi6/8egWJzvr4s81yNP5RFNejyJZLTIQ6eOFAcMfOR/rpmJzO3jFqbsLMcs8nUzK+vbO2YXQorsBlg9koLV6DJ8qDOO5cPmElZTDhjGITJB0VOP8DMHgZ3WKbjCgIM+n0k84VZqWSTBaYXY7TjJjJWlxmd4/FXDzEZjXDt6jW8/INXTcfEY/BBffSrd0xP/Cc/+TmijS3MGiHGSJCFMGE+7Wf23v8YX7zzHtb7XVx96RaKXhP9rU2EadMA7Dnt6DpNtAc9C5MQfDLRjfd8dnxiNnHj8QX6K110Wm3TDX/DcruksZR67MiBWk6ODQLjqlQyO4VCmVnmNHcK1/KVYDoOI6eBtpL1rqIdGVkbHNR61bJQTXPMCbMKi2iBEhPE18lofMl0BTFta9zCwomcvpSsUmhZvJSG5Et7tpOLkT3rJgKrzEdtV6PdMr9MhrU2r+yYW0TUil2Ga+i0eDwf2WZucswqrlp8eC7eKwekwpPsW5ZNzURJMgMFqzj5CHttXLl5ByubGyiZoc3wno2mwnlVvvh50QLPtcD/F1AsTTEn+DowFHBi35V2nq8KnbMv15NktbgQHNVBn8KE/B6lE5ybCKa0cRY40QKhReT5xa0R+4irCpAEWmSY+N08d17lg8Eq2q2uJfvSHmqxmKEVN5GmrqCG2sQtTE6nq00BwYVAs80DzaZJsPg9totjgF2iISUVy6WzUtO1M9tf4F1McH3B0zxnG+Wad7OYZb4K8EraoOuQxIHXoU2L2o7v8XtclPkejy8ZBj+jZygbOc2tvAZev56h5iUxxEq04zEkR9F1CHjzGHyOSj7ieZmwbc4/jYZVhjM9brXpN8aziq66/pSZCwW9b1k6mMUpyCKvtbomZWDVtzB1fsEkRfjMFx7BGS25HLnEeZJV5P5q+hS/udg1Z6Q/7d3An/Rv4HrWwHLinEcMUNdKPXPt4JpkpZ+rv1M/3JvSccIRLwTcVmSDlfW8EOUsQT5b2FpkzzjyrFIbWeyS1eTor5w7t4QjLPCbs2e4mE9x78p1/CBeR5wUBpwpj+h4Lnq8G6V4Nx/i7eFjRKs9/GLnHq6MStybRabBLulVTBtYijrasfkiq9DHdDazjRIJnR36fM8yW58JiBcmxfMQLwO0M9jmwmRPfollk0U1cqwFwDRex6NRjmfjBO1uE9v9GF1vbpIJlAFyr4WD8xSHE1fs62avj0FAGUoCL1piEiY4TsdmM9drdtEoAsyOR5Y8GTZiLOPQzsl25POyYh+Fk10S3NNlY9Lx8L53gYujE6wtQ9xmpTsvtjbis+cYIwFom1K6aRB34RtLNvVh9nViCwFMAVB+j0wxWVyNM+U+sG8oyvJdoJhkGCs0cuPHCDwZYgJijilu8Bn94vxz//59exXw1oZTU3Md+Grcfj9BscPEpiMib1n901mcZEvk4ymOnu5hcTGGv0wMTI5H5xgeHxs0oRsFB4g5G9CaxA/RaLVdIkmaXBaDYMnjIA5duprtUJ29mzEI9NutLN78ILLwwII7r1bbJWgRizIhzm9YOJ6DMsspP0hwPrrA8PzMJlomhpkG7mKEr774EvuPn2J7fQM/eetHWG4NkDE8T7cGCslZUz4r8NmHv8WDTz41c+s79+7aeQk4e4MVdPp9kxaY/KHMXSlJA7W+lVG2bPKzc6sWs7G6ZomD9Khk5ZuX797D9Zu3LYP0bDo1gT8LivDV2q1y3i0LB2rdguIYUwPDmWsnanRTb+n8m+cJYgTmr8jJdjgZ2W7Z9IZsd1bgI2g0n8TCJjUt4rbjJ7uaO90325ySF2NOWKmQiSbdjpsMyUhX5vtkEbgB4ALJey5mC4xPz11oMfRxMhxaBTzuEgXOyTRPJxMX1go8zFKXyMf3GXrhbpLnVnizDo4bMat9OY9n9hV6dXLiHmxtYePGdTRXVrC0LF6nJn4hn3iBh/8pLaAJWq4u0pbaRq/ZvNTUK2QuYMo+TFAszSr7rxK76iF3sYSa5OuJcPxdUSEej4szF5ijoyPHAnL+q+YA21DWWDyNKY7jbrtAv+Vb8nLJZGGvsPl1Pk+Q5kyQidBurWBj8ypWB5tIs5lt1AmaxdzoOj0WAGg6lwaSFQyTm9tG4ZKC+Xc66/gEQ9T/8W+JS8jptttW0pZ5Awa4LDHHRaa0wXf3454Mxyk9BLR4i+3WplmsFNtewFNzA9tCWl6BU55D7/Pa+H3JWdSWct8R06XkRGmM61I3fl/gvs7s8+96PgLH9eREfpbnpZ6Y4WUnS1mw0oIrCIIAaU7PTJcUeLnpMR1wAd9bGml0sJhimufo9LrGGPMeSEbQtYDguGNaVs+Y4SjL0QoCjMICk6jEtBfhr06+wq9HuziejfDfrN7GX6zcxU4aGuhiAh1tyyhTOPJT7OYTHGS0YnOE1kqjhWvdVfSDGJ2lb6A4IQEVB05vTInFEujkHvx5ZoQW10MryUwPZF5XFBqTa5X3WNI48sxh4su9pyZ1uHnvDnqdLtpnC6xNHWFDYHrm53iQnuGT833szy5wY2sHv9i4gytTDzsTZx9H8RGr0grYE3znoW+6YpJlvSg24osFMCibkLyRSeckTKxMdpoZwcP7ZR/i9XMTF8UtlD4ZaA/jNMWC/bgRI7C1r4XxPMHFaIF5WqLV9tHvhFiFh9WcbUJ3iSVmMRMcF1ZYg9V+KRvtBy0rEBLSJ5l1ARZzmzNMuiiyaUkM4Jyjcr/AsZfg5PzM7tNyB5otG2cWWacOOXVFTvg7Iwo5x2zl8sVndDlP1Ap2GSHm+TaeacdGTbH6t/q/IieKeGksKELC/k2G2OoWzGa2zpMlJjhmEj5t2PhDJwoCZV2TZBgG6G2OcXr+ywj6c4l2Yq+fn8v/68snSD5Wdgqm630eFJO2n8yNGRwPh/8ve2/2JMeZZfkdj33PfccOggAIcKsiWd2ako3ZPIzmTU960L8o2UgPWkxjI2m6Z6arp4rFBSRI7EsikYncMyNjDw+PkP3u5zcZzSZrevqhVVWDNIMByPDw8HD/lnPPPfdcZccj5QAqVIK22yrmsypkghsCxW2d7lCFfFGNuXnTR03ioTGl5hLIApoL2gNjZqLUrmwik1qgVYUpbdAeeWHR0j1Eh3E8ktVw8uCxIwFEssxmEtOgwiYDEO2hwk52e1Z0t7/zxhhKmopcu3xFxcsrGnGtAM9U30P0+Plvf6cXz57p+tVr+vTTT21SofWKqeollUTFrQnjWdbDYkfAwOf12x27LqxlsNIBrH9z754eP3ho0dTdOx8ogsWIh0pgmEtFi84HnZZJRSzazmKvBoteMHDKZOUeBgaIiRepT7MTPnc4spQQAwigyf3BssV0yiy+WL8QSSaxRal0qLNNHq/M1CHEW2saE2yLRKhytQ5/2NTRsS6XtSJJ3ouGHGacRQUwjXciQJk08Ob2awPSl6+y6FVDQU82b7KY16+2zIZqYWNV+XSzY3JwPIyxi/p9s7BAwBauAOQjCj4mfL9hYMsbDc2trqqxsqxsiY5CodDgLVP8D4GEb49h/LuG1QGqAzpndt3BwAE0f7MpsJkxXgn83Q4K1tJBmi/6DgjdXYJ5ylh2Da9LCJjLFGWx0TgwdEDJexyAOTD3Da9WSTRXz6mIbp8VMhN8TLtkZOKM4lGkUYzEiur+hmq1iuZn58yWirnMNXONAfgnyuWDlVieYjDkXSkr5VkcIm4D96lEK+7HNpCCJCFRrpgTLeZZNDzbk8sWlEXvGJAwS0Eod2DZTDXWztLyHtcSu3zCN2cHkL6JetGbyyZ8U3dQzAbtbDCvuTWb31cHxZzfgYHfe2e8PbvmG7hrzb1w0u+d1374Gs1aSOV9YNQHKgAQ6dDGd2c9jCA60r3DzCVDrguTMOQQB3Ff3FmTUCRBQsgaS+YV4gbQV8+XDBRnccDI5nWSS9TLw3RG+n92HurLsx3rPvqvVm7qo/GMGt2x+mWY8om1D34yPtM3yYleDJs6jXuWJcVtYrYv88S9uLSqqyvrWu/llRkpOB5pYjIJdMJoh/l8t1/ldR4rLsnsG0gLAcrIJAHFuCfsnx5bbcjcypJ1dy12hyYfgMk9Gve13TnVy/aROXLUK1XdXruka6U5zfYmqvcm6mRx78iokLa8trbP4JRspN44NsKEvYmMs8mX0sALKQhaaq4d/S5EkWU9HRR7PUu2GHBJIacBLk9kHQsFdeKJDk7b6vYSZQolVWuzquYmqtICmm58BD7JUBWyRjQbGfWtNqc76Zs7EzZ0cyqZ6wW4KFjR5oxF5dmx71qxPoA3laMio+iS+UFew7iAlMQ5I8qoxpyKA4kH22zS1Xwg0oxsAlyntV25tGcEe7WPX+Y7PQhwn3DpkMuzPFAwDJHqxV2KxFzBfo2xTRBPBpxzwDgzRtERM/YBxLzG93NQzHW5dMkDVJ/rnrHiuqaD35/apf4oQLFfGByA2Yf0hmrtH+rozRvFnbaqhax1j2mdNdVpnipJU3i2KE6yZmM2t7hki+Vw0AsiefShQ7TCtE8M1cssCFRXkt4jknvx9JmePXmulbVVvXPrpqr1GbMuQaLBomud0kZoN9LFBT2T65phN1l50aTm4UsjA3Ccn8IxLONKG0sG+pkwFnlZO8iMvr//nf1ZWljQr371K3NTYIMg5UFxhGl2bdNIFI8GdnuK+ZxFeca0DoYadHu2YPCAH3z3vVVp3r17V3ff/9AWuzCRQ9UvoPhsb8902iyilXpDK6urxp4WK1XFqWG36bbTphjZEg1GhqbnIuNiLAwsssaWSjE2YzA0jTOLQbvXV6FUNuaBYsdp/Ryg2CYi52HRBljHQ7Ux0gfsI1eesqViYiFXMVaflE+/b1H/0cmxNre2TEaBxsjawQ5jk86cnZxq6+Wmnef67Zt2PwEBTJiZublz5s3bN/uEtE1pyOeHZ0k/+wFm5+zWZCPm57S0flHV+QWL8DnvW5/it4D3p+7AtFTApn1aHGeBZpq1cBaDMc74tbR3GsD5ZsGCznrlrYYBV/wAwhwUe0qS/3s1tmv8mKv+O8a5g2QCRmQU/O3HOvhyZvnHOsF8tqvZOkCUhjZsoLRcpy4D39ichsOMOu1Ygz7MbQi0F+aXUmnF7HntgtuK8V6+l8kIzJIxsNT+w9wCULO2cG86rSC7CunRiUp4iacF0UkqByvkA+v+Q+FvOBtrP/eb8/g94TzcM5eaeIGcBwN8f5etuKeyP5dpiQbvn9YbT+t/LdiGhU3dOlziwTW4iwjPhd87KHb5BffPQTnn9ODHJSCeJua9AAfSyKQ1HYgH+8isPR8cdSzgsbb3xAgAo7DeIj8A/CETMAJlMjYgx/rMHoZTw3ylbiCKBZJrP8uElsi93ET/ceuR7jV3tHHpov7l2i2tHAxV7I6sC95uKdaD4bF+13mj7+PjoCNQRktJSe/mZrQ8yGqMj28hZ1mFT2YvqZ7klRkmJt1gjyS3GVjHYNfl2UaTQKJXZshQb4McIxcZaIU1Pmg3ddA8sYZWs3NzKhaCnOTNsK2XZ4fabh1bpoNOe7dXLurmzBG3FV8AACAASURBVIox0mhoNRhZS+lslLOCQ3OQANhCziD3yAdbM7NKhcgBZ8Dcd7rm18/9q6SezzTOAByzf1lGIK3lyURBl4wjBUAT0mwU5XTS6eqkPVCUw1ZuUcVSVVWKCJOhzsZdnXbPlMQ9LZbKmge4jmLlcEwqjnQw6ZkX9FxStOCCzDPjhvELGWT67ElkwBi/YcR/PM9udmLfA/AME3zWahmYnqnWNFetG5HnoJjjYODPsRp9C9IxnE8lQ+Afl0RyfmeKHRTzXs9OmewizQx7JsVrCWCCAb6cH6YZnEINg1sQ8vubN2/aZznI9TnmoN3BsAejft1/vKA4vUJniv2CzeraJuFYw7OWDra31dzbNVBMRebZ8bHOGPBREGWz6BRLNUv7x4jKiQJIsSAMH4cCAlhJFmJuJA0zIhjbTFZnRyd6+eKF9rf3VKvXdfvuHWObSc/TMx5tr21ypGq8Y02OeDsUBziQ84fM30SPwGMmgi2MJUxUgjuDg2LAIQDum6/vGbtMWgCAh5H27tmJdSAC9PHdshS2jQNTgkgfbTMTjWi012rrdP/QBg8DARnHxoULKgByU1CstPUzxQ6Ffk8Pv/hKj58+0eLKqg0qGHKmSLc/sCpYdNULS8vKoUWGxcGkPPUnts2EDcNTbd5sYBi66HEOXBrQHudLxfPUnV37REFCkhZR8Jx5zGxOBAFIV1zO4LofnCmscA93EZjtFDSbH3MULKOI2AHasOcvnzwz+cTVy1eMrd7e2TGHioWlRYsyYY6NZWFTSDV2BB523tj9F4NvcUyHIxY+CvBKJc2vbWhhdd2qjC1GntrE38LDt3fA78CPQTG/dxDmxzDOnRUB7Pq/fVF3xpjF29sge5EZ2mAHdNNM8TngTAGEpwzdFs1qJgoFCxKRX8HEuGTAwaBvcC7x8N8DiudnCqo3qnwbjTOhOY7ZH2YLSsY5A8T8SUaR+v1YpWKQewBe+R5uK2dZlsIPjKrhDTJxKVtkgWpq7YhuliCARj+s4wFATkxCgVyNOb24uHyuMUZyYZpF5mbanx1QzPscFDt77oGF67HdrYP75EECx3C8Fwu7bMXnvoNpl1qYdCG1pXNmeBoUu8TCWS0HyOfAIm2A4MB7Ou3rAN6zAJ5uJsCh4A4G3bNgeNfSKALAm4OtBBCRPciS7Qyg2PZdJAGKzPIzniRWRAZjCNkCCVTCGpRGFCYdDLI6gLRdbzbSg8NtfX3wSo2FOf3zxetaaAYG9aAW6f8abenr+FCv2yeGxldqs7pWmNHt7KwuZqqqTbJqaaSd/pleHu/pndk1Xa0sam4QqdZJDJAakISYwbmC/R7WcoDxb8iYIvGz9btUsGPMO5kCvHGsw7PT4OrAnplLdBrF2hl3dTjqaZzPaKUyo1vlBdMcr4xCd1n2NVhTfvKTrF0DGmrYUrS4VixYyFpBH2CS1tDseJ2zVigCBKiSrUgLxmdrddunTXDn8gWrhQJDpEV72RTMTyIdUEMzSFSqz6g2s0TqVJNOT5NhT6dxR51BV/lcpNVaVUtIW2jPTAa9kOho3DOHq0pUEnDBpDAw6mnmFdAOWEfuSObbeuDhhT1JLEsAAQTQP2meml4dZhZQTCyTH0c2BtgzqcNyja51y03lV4BiWy8mOnfvYm7hKYz0weeUZ1wcHHMNTp55gEjztMePH9vzt8Zdq6vnfsYEgKyX4CWy4j4Xfd31NYu/HRRPW1Dy+z8JUGytJVMNmLkVkpInlhkMtb/9Wt3DQ0sdZFng0OB02qaIQG/GgoV8otftWyeZpWXS3DkDttwobswQtpjUfoZuNqFFY9zpaffNGx3t7lvnOUDUBx9+qOrMrEXODI6zdle5fMEeMosw1zQy9ISMIlTWAhL9RptOBheL4cgmRwkJAzwxg8caMUZBjwoBmc1a57yD3T37DrbYlYq2COCkwGeG7kwEAzIG+uRgX88fPdFspaZrV6+a5qvXbJm+hnTJnffvGvt72u6oz7VorAKG++VSsGVrtfTg8y/sc9//8ANdvfGuOsO+Hj95YoUF+8cntljeeu+20GLHZ2mqtlwyWQPXiKzBTN7TbkwmN0GPaBHz2BYq2B+0ub7RWcrE2OEgRQmBRtDkWVU0Cy6LMc0/ej1j2PkM2HzuI6wFix3AmUlk/o7uesFiNYy1+3rHuheyEGHjhqaaDYN7eOXqVVs8XcNMVMwCaKnQ9DxRHFJBoR9JYMOD4d2E0gZV52CLL6g+v2Dekm9tit8C4T90BxjjP16wXT/KZuE2W15Q5sVXvuEYeMznDRQDrNzv11sUOyvpIM4tu5zhdDbRgbOn+1kPAcYwxQDO6U3ENycH8f4d8vmBGjUa8BRs6BdZXwFRlskCgOaViUoaxTCy+PPCAWC8H8z2+R7udcz1VQja8SjNFW3uZzPF4AiU6nQpsD042NPx4WHqlpEYaDGwHrHGBOnW3Nz8eZFNvz8UEgpnqXyCAooNQMWxvefHhYjcH3d28NSrM0v83wMTnoGDVO6Zs8nOgDno5nP4rs7+TmuKee6u23ZQYJKFFFA4yHZQ7EEL18M48fdzTiMhul0DxAQ5ZLeMIYtQs1H7ApcTmTbbPotsPeRGFNwOLBuAbVsUvHiHoBmAJcXnk4mqZCas0dVQAB70xAA8LMcAVOyl+3FH3x3vqBMP9PH8Ba3nasbUfjU+1v9x9kS7SdfaKL9XXtT7lWVdydY1ny8bcKZobVjOqZkM9GBnU6+Tnj5Yv66rqmrxLFF5FNl6HdcK6lFQl80EjfFgYiCVfQvdLGOQQjRAMTppI7RgjMcjq32hIHs3aesoNzK3CtjZmXpDlxoLuqSKlkd51XpjyzbyXthgSK0M6RAnwshupoAPMMu1wBj3lRiIRobhjUHY4wgqht2+aqWyipBkqYUq57OeCv2R7ZPUz8CUJzThyERqDmK18IguVJUtVxWPIzU7XctaF5KxGrm8Zks04yoon+UZd01GUcyNNYkHipAkFvNqovVPxyHP3tqtjxLNVOsmuTTSHqkHeIQgWhOznCNbwD1HFgXoBL8YgCa4wrUCD+w0s2F7Zfp+m7cpOIYd98I61hg8hQGvPpanZUj82zNoDo4B5MgjCNqxX0Ui4UV0sMTUQ/B/wDIMuINflxZ59pfrm5ZI+fn/eEFxwB22bpk12tTuAiieoGFCZzOe6Hj3jZpv3mjUPjP8Usxm1Tw81OnJkYFMS6UUq6aHzRaKQWtWDJGlR+4xqaF4YGka2FYGBWCSwrhRv6f91zsGnm7dfd+KxHYP9vVi67VOmmeqzc5YIdzG+gUDcUPaZ6ZpE2sYMWWp4ykApA2WAiQVVUD/k7WFzzZJs5oJ7FGjWjMAyECwzQ4vwsU5Y1k5PjA2pOq5SRNz4/ju3jearzX0iw8/sr/5LjCi//Fvf6PF5SX94rNPzVf3DMu28UilWs3uCZHg6fPnevTFl3Ydn/3FX9h3e/LiuVpMgrVVvTk41OHJsW7euqV6fUavHz7W8cmhAVIs5xC0rywtm77XdL5cIymlaGJFD7lJuGYYdGMi0o3ONpuIjkUBFHsq0rrj4Iwhim9K50GMgWcKLbJ5m2wxRXajgVns2SQmICqmbhPY8HW72nu9Y+D44uq6uVigReIPUSapl1c72zo+PTEZBQEQQQ7V8tbNDpZAeWOhgkaKMZmk3aAitYjIK3UtbWxoaXVDKhettfY0oHgLEd/eAVvW0vbOPyWj8LSeF705YASkOvPH+HOgC1hjQ7OxmmY5AEYO2jydzuIPUOL3rpXzTchBl7Mlbv9F2p/Nx1sxO9Djfa7T9e9TLMYqlyYGiMuVvOp1vG1DStsYKbqBFVjLMup0+hpNCkJjMYzRQ4fsDGsFayyyiNmZRdP8AmJZA6hnYN0A+EIYM2+3Njc17PeC+0SeVrZBmz3JRaYpplCY+3T79m0tLi6pCymS6qgB2z43WYdcVmABdTZr53Gg6X+bLVj67JyJ9/TuNFPsQYuD4mkrNu69g2wHuN522oG5M2vTz+ecbcuHYjcvluQYf15ehOhEA9dBhhBCxCQ1OOKkbaYpsoPkYF8dkSpnTAH2YOFZhFMAHUiJjLrxwNLisIDUjCB98/oLMpq8f75QslbA6HJxcmDvhTXeGp5p7+xEVyvzWp1b0N64p//96LG+7e6apPBuYUF/WV7T7fycZuOMfYYVxEUj89Kl8ufJ7mv92+amPrl+R+/n5rXekkrxxDrJ9Wp5dfOyPQX3BM5BN7rWIMhpLANSLv1g10qKHyIKyYQm5tF8kOlbtza+RwX2O5NXdZINXe5GkZ2PTn6cD/LHWOpM1nS6XfYBCrAJKNClUF9DNpRnRZvyuG/2ZmSoPSD1zrOws8j6ytn8uc6YLHh2hDqUYChY1WH1OaEgLJtTh34LmYIGYxkgPqYJVzarlWxFa+WaZgvBaaSXGaivnjLZkWYzkarxSJU40W420UG/b0SVd0pkfJRLJatzqhbL0iC2Ji3MKdhj1pYm9VoxLaRLlqn2ZmG2N6ZOS3a/U3bY5kGajWGusU/zOhJHgCxzBgDLvx0U+9rE366nD5n8IP/i/jGekQTxOrIJMIdnegj+mLt0rgO0W7Yq1TJ70OvPwEGxy48cLDsodsLi5zK+//Sa4qn9cxoUG/YzIEjkQUp7pF67peOtLQ3bZ1ZAR9zbPj3R/psd6zKHly2gGOCZyRcsesQ6BsDqqSaD3rALPNxRrP5Z20AxDxgZxpPvHtgAunr9hjGMdLp5tb2jfKGk9csXrTlHoVgy1oYaUm5woVIK3fKmFlIehG14NByxNEqI3PP50FHOItvUFsgWJDZRtMb5vDGjMNSwu9ZN7twLMBRHmF/v6alePHlqTPrVS5e10Jg1TTGphnvf3zd7so8/+0TVWkNn3Z7plbJoc1Pv5Z3vvtPTr79WrlDQ5atXrCAD0I6lWbneUGcwVKfXteIEIt/9h0/1+eefW5/66x+8Z6lQot7uSVOHb/aMvSg0qqovLxgbzeIC88DCwnfhXpgfJqyy7bpB5H/+3Tz9YvYUYZPjp4DWENCNlQzRKGbrpKqofqVb3jh0zuKPsSAUQgyGdr/ZZdsnTb3a3LQUENdMhfbBybGWVpa1uLxs14U2GVmFVfUbkx8mtfmhAIzxr4ZdHk/UJWWEZVxjVqvrG6osLmpMcxj3an6LB9/egfQOGAM39eOLszMZDtAcyLKWAIo9pedMCmPRWU9bb1K/X/PsTptKhPEaWtl757VpnbHp7VN/UAcQvhmxudDljrlhus3UfcaBrgPIICvoKpsZqlLNa26urlq9aDkU9zlHI5nPEdRmjS3u9NG30viiZE4TWLg58JuMs1peXlOtOis60WO3Nhik8jBATLsdCmz2d40ECYzr0NYDY6cAyDQlQDNdKNumCaPEGsu5+H7cK/JyxsynoNibYzjj6gV23C/X8tr5003Wbdb4/Gm2nePdy5575ICZNcWfkQc408/QAww/nzNuHOPstRfacYw/D9ea8zv/DF7jPpEJ417xPQHF/LAEjhKeTnB2cvbfQJ3JJxLbcyJ3YcLL3grvJtZYA90oLkKwk24Px/edj/Iq9xJjgnF+oPCqX4jULEysoxxFc3RffTA40v/afKLkuKn3Fjf00eyGrk2q1gQCMqVbyqgVjdSLxhYkYbX2bGtTfz3c092L7+jj8ooudbMqDMamcW1Xg6cu4LGSRGrEGQPlED4GzMYhm2fzzlpC51IbuLRoD4eHQmJgvj7KqBFHquBoAZuOZA/rVvZJXKHGUmWSNaeLwkxDW/2mnrYPVVyaNQIJoF7qJaoNJnacaa/HibajvkkyrJNcOn54rrhBkZVGm01bbSs2T/AaTsmjlGCDYBkj1cQBK5vXIMrotDNUE9lQqaxSo6GlQtWue9zpq9frqJsZKF/BrWms+jjR3HisynCkw2KkXjay52f7bxSdy5fYZqn/AVdxLQQCi9XGD/OEgve06N0aYXF/033b1zXDNWnwPw2KsWxkbqylskxYXYJbWGP+MCem2dtp8sCDUKRh2AzyGsAXDTHjn/mHbAL2mHMBsn0d84Dbg04PWg1vpQGmB6qcaxoMe4D5U5vX/++gePqiYH49AgBEDYY9tbffqHdypH6vo6yldHpWbEckRvSTzRYVD9kggh9jqVGxyJEHQdTjoJjzdc+a2t3aNl0uDxAXi6/TznTXrl23ha3d7mpvf1/zS8tp8V1Nr3f39OTZU0sZIG1Ae1uu17S8sWYDz/VcPCRrJ33unIA3Mvr92Ay/YaJhgl3bRjQNCHS9GouSdwsyFhPtq6l+AYgTnewfmpYYppbBjV3a9t6uLQiXr1/ThauXzaey2erYACiWy7b4cK+efvm59jdfWgQ2N7+orTc7Wl1f0zu3blmnGiaE1RpwL2HpHz/V51/8XkvXLunDf/YrOw+ykzePn+vRt98ZE7x4eUMrN67YvejtBmsXFhDYBmvTmYSWz/xwT6wZSFqxOsnkQ5/21OPQdXjcDxYtFhKzwaPbHZXvmSiYppNyZROnMARwzLUTNRL7DEfmyco9YlIxlmDEmEQffPCBgQSYeXTVpGDYUM0nNpvXPPrqcSjC4WTcC7IPfVgq5B/5gpbW1jV/YV2ZWv3vzKWfizjfosX/uu7AtLaNb864cLkE/zfNKynWwSBo4nM5G3/TxSmMWS/g8pS/M8UAFV/sfc3wczkT7ayiA2UH2g5+fcNwyyPX+/n7XdNsYAtpVAZGbqRymQA7r3Ilq1yeFDpcw0TJiA3UVIrW1qbvxW+FnB3noJhmDv0eILSqhflVlUt1RVFGcX9sOmM+6+TwwBjQdqelhOIucjZJHPYEGDUAcaF83n66Vm3YesK9nJmZNcAKOPYfax2cuk/4vTTbt1Q2MQ2OeY8z7r4ZO/PkzC/H8xke5Dio9vP5vfTjvWjOddpOnDgodg2yv9/WnjTYdvmG/86dLTind7NzNxLfM7hL6ITHE+5c2h3O7PaCWwD8sfVgSv/PZ1ktWWqnyZ6DxrhDsTqe+sjvCDS6A5U7I7M0Q5dqFl2ZifrVvDk/0BQDV4rvRyf6nztP9e6goI/nLmijPq/6UKoMJlbIZk4H1aK65axJGp6e7unB1gv1hyN9euW27jZWtdQJOl5+zhSrlxnbtVSVU5mOdHESOtamcgQCJrIMJjkqFpStlALznQT/4FExSB1pDT0zjKyrHYHAWTYxFnqQj8zpwi3gzI+4WtZW0tZX+5v2+atLy7pYnTPXjNlBFDrEwcFkIzVLUt8qjUJw0ev31e4FSSRMMc4PsMXsZ0hQTB6K/3+KdQKgx5IUUJxTnCmo2e2rSaBVrKham1eSz+skLYJjvytroioZUyUqZGG4KaxMfZVxwxoGgsvcJ+j4SgDX6djeCLEFo4u0o4p3sRVmhsyuSUPTH5v/Ls5P1zJnjW1tc90+MqPUO5x6HiQTFP0DYtETgzeYe5zPNfwOSD0QZfy7xSAsMN7DDr5Zp5B8kjFjz2ZfN6Yek4WULXaywbGFr3HMFcs2gQWnvJSnj/ujA8U/viBfkM+78qA92j/U2cGezk6OFcG2UgAWE/EEq5Zue6BOpyu8hgGcSyuLxuAC8ix65G/8LUnF97rm6cvgXF1cUjzs68G339ogvXPrtnKZnDGvLEDvffChLly6aEULO/u72js4UK1c09zcnMkMjpqnJq2YXVpIWcbwbWzgEMHGod2wLfxUqI6GwQwcuzXSVinDw+DCrQIdF7pai3YAi1YEFnSuLIyVQt40XngSUliG9g4NM+eGBaWBCNH1oB9bOpGFvVbBfzevo/0D3f/t3yjpd/Xxxx9r4+IFPX+xqZdbr7S8sqoLly+p3pi1ycEzgL16/ftvLDi4/skHWrt1PYDNZkud1/t6+t0DkyVcev+WqheWjZXu7xzq2bMX9h24LzDsBCWe1uV7WVc+oulsRmx51oUubd9tmrlx0LOx4MD+0lWwddrUwvKS5pcWbQFnsrM58l6PYJl0aMyt41/qb8xE5TkyodAnUwlLOhBDcFJKH3/0kX3Xl5ubBoCJQLH7QzsJS0yFMuMpyeY1xAt1nNHc0rLmLm2oMD9/zsJMR6dvwfF/XSD4577ttHyCeW66PrIgsJgp+8i8dNbPWQxP8zHX/HXe46/DEE6n/l0OML3gTzOPzi5OAy3XxhIckuJ0YOUMJceySTnwizLIGoJ8IpcnLZtTY6asUj6neMh6NDLWF89gJBE0vmGim4vkZKjxJBTn5PNFjYaRhoOJ6rUFLSwsq1ioatCL7Vydbltv3rxR+6xp6/VkFNvOG7HeBw8fjaO8MWqsGdls0Cqb9lkU9S3a2hzuVdYICHvPOHwfY0vTFtPTAYWnWDmW83nQ4YDX7x3rE+dhc3a5BeuPv8fP42uAZwN4Hh7wc61e1OdAwZ+Xy2aMWEmv3f2JOdalGhz33XffWQMDA7WmtQ5aYsggHEHMeQLnpCSs53b/TL+NsoDCqSjYhdkeyXtCG1/fp1ifTTMOe4/ffaenunLKzdXNY5hmGcYmZ4PGFgYW7e93k6b+9eCFPkpq+nh2Q/PFqvKdYIlWm+SURBN1SqHzHAD6XuuNtk4P9VG0oF9u3NCl+oI5WFBUBzyDCHGnI8AlbC5sqzGFaZOnST8ObaqpUwEUs09mQwMvwD5jkf2knmRCQ41RaFuM3zIsNDIQit/p/EbjkkEtr4NMop24rUeH2zo6OdFqY05/eemmFodZA9awyew/aIJhvUdZmTQEKzhANfsJxfJOXlGsRtEiwJh22iYn5OFQEImemefABENSlMOeLVEvGakYVczRZW/U1/5woOEkMl3wSqGiWfw5em31hk1NShllaxmVyahARtGAivoe7GCLeas5QlLB2kHTEaSbGA4UadQyVSDjkkfPMHi2ZTqL4uPbLGpT1pjmHaxTdLCj4P/Bgwe277KnIqFwMoCx72w65/a5w1gGSDO3ANFkeVk3WQ8cEPM7ZD0uRWXuTYNiC+DT5mGemSLI9fnkdVAOiP/QXv1PzhRPSVH+Xr2SCdlTSQIFangUZNttne3v6nB/T+NeX8VMYE3R5+Az3Gp2lSRj66rUmKUormIsorkMUHyQNctGu2GFXNa8jgGtpDbarabOTk8025gxDfDW8029fvXKirXe/+Ajm2CnzZbpbVhAqnRuyheMaXz8/JmBv+s337UI1f1Iza4rjQTNsxB7nBwgcGzgkSIuIjeOB8gR6WIIjgVZtxVam1pQQPSYZ3EKRthsDqzwVrRnTe5Cus9kGfReT0bqDQYmixj2Y/Mwxl952O3p9eYrvXh8XxfWFnX7zh3Nzy8a8P3q3tfqdHr6y3/2a5MTmBVUqWryg2d//Z/MEePSL+5oWMmb5CDqDdXdPtDh5rZu3Lqpdz79UNFCPRQ+bB3pi999oTf7e9bl784H71uU6oEOGzrfz3RgNALBD5O0EQu0t/6cyO4DE5YGJU8fPtLx4ZFuv3vTrH8wT4fhhpleubRhcez0JkMBowEEWATSW3FsnfSwdOO54CHd7/UsS7AwO6dXLzdNdwboZjPF/q5erWhmrmFjKAbEo+Oa4NGcqFypqbq+rMrq6nlnrnPme2ozewsN394BvwMs7swrY1fSBhkW5GKqn8kYKPXUewB7P7gz8H/XyvqxDsQ82HR7Mz8/x7vNm7tP+Kbm4MyPAXzD6HANnorkWGdTDZwZe2SthBRFA9WqBc3NV617MAzdCI0i1pDCWz2vJC8VSpABARSTceU7UUSSzZTFUjoZF1SvzWl2ZkmjIYBtrNPjI+3tv9Fg0LN12ixhjDVlrQv7QmyO9cXzwGB2dj50zRtHdj9hkQqFkCYNoDg08/gpUOxSCmedpsGsA9Rz0J22r3b5hAcWLq1wTSN/+3rAa64p5t8+BhyQOwvtoNglE9MBlUsqbG1KiwV5/eHDh8YWO4sMqPWGHcIdYkIBFUXM6SgcjzRJkO/hkpBR3grRA4iwMQkongS20/x/jW0cqNXvGvAos2bn8+rmJmZThibXCu9Ec4ecZoeR+pmJnmQ7+tfxpm6oojv1FS0Va6p3EmOSYYphZTeTtu4Pj/R5b1dPJi2TO/yPxRt6d27dOrOOB7GRGzSNwBKM/7t8BtDP/ofckIwsGt9oMLLidnStyCcghixDbJZnyEVGBnpNvpCCOHDBubUa44vmVql7yGYx1qOzA3OCascDc8q4Vl3QJ/MXNT/ImA7ZmGi0zoWsAWmIrs5oqLNhz2pw8mCQ1P0Ka0G+SzlfNEaVLKg5VVC0FseW8bXWzpBEuaKiYkFDfJgB6pmiOu2BNrtnalOjVK+bXVx9nFeD79vt6qx7qFw1q9piQzN05B30jDyiGRgAne64yE3QC4NnXKYILljIlAJ7nQZhTJZpBvgci9gYSfsJpGPGQTEjjGJMMui3b96yMX///n1bV5BB8MeBsOuHPahkzBOcIwVinF2/ft0K6fg3axJAmWNgjjm/BcBRdF5r4fPQs1y85rIy5ou79viz9WzZf468+qMBxR6VWHSf1uLxr/ww1uBwX/u7bzRstVGLqRihLT5T8/hE0QRrtprZACFrwKfYKjuxZcNTGNYhcpcIGniYo3vwD2TCZDMGnDafPdfLJ88tEvuLz35lxWY0ith6vWM+vzSAqJfrxtRuvt6yc9/9+EOtYk49io1JtepjfArzeZVpQuGmuLgs5Elt0aWOBiChLSI/ozg2D0YmyrgfGBpSP0xcrh1AHximtAUytmheyJfDFilYyAG8+d5YCQ579ETPaYAGqdU2xvXly4daWmgYYwooZtD9/ve/N5eNX//6v9XaxnpwlYhyevD999r//BtzoShsLFq6a25hXrOFsg4fPNfJm329d+eOVm9fV7ucMVA8fnWkl8837d4srq3ovQ/eN/9n7hNsL3ohmmuwea1euqCFi5dsArBSexSHrMVcOkD2o0RbL15qf3dPVzYumn5wa/u1Hj1/qoW1FZO21OZm1B8MbBK5xv6TMwAAIABJREFUHtLSfZj/p5oznvOg07UW4CwENBbA7u14/8CiUJ7f6pWL6vU7Oj4+tC56ZVps12smRaFwUbmCgWKzBpqbVePSRZNe8OOMj4OKt3Dw7R2YBjawxL4JOAPjoNjdDZxl5H3OZvrm5UVqLOwun2A9mC64c1DNHOB9HDdt0+abh5+TvzmW38MWoy12ZtiDWAdcxj5aN4xYmQj5w8TStVTAB8aLwmGKb9N6gXJG1ToJXtawoYqlUKhkXTQjGvNU1O/S8COjRmNOlVLVguXjowO121jOsSbDcgKKg8c8a7TJIExQgTWcjFVaWloJwSyAMROYY/TFvslbx1T0oylYdWmJs8Gu+/X1h+fkOl/XZ/O5zjI7COZ3rDPeqtZZXH8mHnSwKTvL6w4VgTUP6xO/m2aDpwv+/DgrACuVzvXhPAtSygAJ9hwD1+adj2wCCVwAWGOz0glrKxri8YjnNzGRC3/TwdN/rIkK6XJAMylnjc1VAWCMFK5QKZrbwnHcU6Yfa26SV6NQNiBKAR4d4wCKO7WJ/s/snjKnbV0szehioaH5SbCFOxz39XTS0qP4VE+HpwbWAIlX6ov6H6rvaiYqqZ0M1UmGlm0FfKMjrmdCDwBzD0o72bKvslcgRTCphQVl4YfmGoD6TLlgAJ/iet4PIAfUwyCz3xapWRkFdwUaX7QmsfZ7LX0xPtKL/pkx1Ivlum42lnW7MK8rveBUAVvdKkU6LUcmrVjuUnSGRdvEtMvWXS8rtTohq4ODEgVtOD6Q3TYHCOFyIeXpIMgfMssEAJm8MvmSRpZNRadd1km7p5PjMxWKdZVmF9RJJjruto11J3AsJwMtVIqaw/d83NM4DqAYiz06CHJsBFAvl2wv5pna3jgaaz5TDO4YaRc6vkdoOJJqir22ybTmfx8Ue5DPc0T2QFtnvjOgGBIMQIyEwkkv/nZpEu9FJkYBHe+BIaYGiPnCvgxYZp6xz3p7Z5dM8Jx9DeR4zxj7+saYd2mUB6F83p8cKHax/DkotoWYpheJhmdnOnizo/bxsfL08yad3RsYm0gkRrqMG8vEAWihpaWJhAFG82UMCxsg26MGY4vpSjMZq3fWNo/bk6NTs1Sh0xwL0f3732t3b89YSuh7igy2N19pZ29H61cu6ebdW+Yf+PLVKzVbLfuM2cac8pjY5/KaX14x+y9Lc5mtQojM8Qa0Igp0wViQpX68Jlgfjiw1Zaw5KS1aLuO+kAJpBgYD1zyRc3lzUbDCQnNnD0tDRHW2+e/SMSq4RQy6TcV4HTKAkY7EIz168NDScNevXLdUR61StYX2wf3v9PzLe7pAoeGNq2psLBsL0zw60Xf/6fd2vo9/+QvNXdmwFBSb8ODZrlrNpjEYROwffPShLl6+pNOzM+0d7Jsshc0Xp4vr772nysqK6jNB92tV8rgEocuiz/0osc+DBWNyYHFD0HDWaavd72r1wobWL122CJ1F0MGG29s5A8I9QLdNIGTddphAo0Q7W691dHhozxgvxWKdJiADnRwc6mB/1z6LNtIEL7TgrM3OqT+m/fNY2Zm6quurWl5ZMZmFsWNIxKYK78wPdEp3xfh8+/PnfwfOs1zpV3XgM80UWyCcFtIBmvy1aWeJ6bQga4qzyrzPXScAUF6I5Yyi6+emGWKuyWUUHOesjW9oMDrMWTYoW3u985Y7rHiTIuMeY/hHRZmxinnAHZKJyNYxY2gooGoUVShThIw928DcI6i0LxRp/hGpUm5Ys5x2q28SiJnagjkBtdpNq6wH0tlsSoupWNLsM1jzJ0WNFHSubKCzM/PnmmHmWAggKudFuLhgADamC+3c/cM3Ve9Ix3fnOGezpoEzx3qwMl0Ex7rnzH7YX4LrkZ/LfYo5r7eE9mwA34drcR0z7/dN39cv/52nmf38rNEUSpJeNocKk0bkAwlkxcwBFNu+yP6XEkDIKJCw8WOsoTki8Tp7ChqYUJhl/ruQM0hYyDxMYnWSYI1ZyeRVUdYK3pAHYg1KJzukFv16Qd/nOnq8/cK6szK+rQFKNDFP4kftA+2PeyY5WJ4UdKu0oF/MXtCNaMaIHJwszuK+yTIAqaW5hi5X5nQxW1O1TVOlYMNGh1X7Du6CkOqLYYwZh+YQhfMT1qBpAxckFYBWq9sh+HRLslxGp7lErzonen66r5f9U/ue6/U5vTuzosu5upaGWdX6qV1sJtKwmA3nShIt9mAnx0Z6Aa4B9ce9dpAusP8QqGFD1+naPjY/O2v7fZ7MIt1gYWcZ8UPuYWT7CSwxjH9crOhkMFC/NVCxWFcNUDyZaPvk2AwFCvmM5nMZLeG+1eupjYQkM1IlM1BuTGOsgbWs7uUqGmaKanbxPe5qphSpXiwo7tItLzhQuOzTCMM063keXFoxZ5rBTiWPRi6mzDu4BacnOtgxzmlMRlBAxt39hF2exTkZ94x16gdYf6zHwsbGD2z95qZJHAHUzhB7QSzzxt2nPFvmO4tlntOsswesvOYSJjM1SOs6nHX+qV3pn5wp/rmt8ccbSjiOSR5A4Onevg5fv7GWkwWqZxOp126reRKaV9RrteBhi2B9NFaJCJc2xlOgyVJq54s8xtQy4X3QXSm4RyBrSKseH33/wMy533vvPUu5d/cO9PzBA/WTgd77+I5q8zU9eflUj188M73LpYtXtLpySftv9vTq5bbyS7O6eO2aOWUA3hlIaKIYGAAvr+Bm8nCdtMw0G0FSKtaRKbhWhNRh0AqhDbJNE1A/CS2hjfVJ9W3oYNGHGSjDP9B6rlMxzKofiujQAIXCw5b2t9/YpEVCQu/z/d1dPX38SJ1hV9dvvGOaIPTDAM5nz5/r+0cPtbi+qpt331NltmGSENpxD17tWiccIr+To2O9//77NlGwjDtuNa3H+tHZqfkG3/7lLzUslY01Z3LADlWinHLDWIfb2zrY2TVJSGNxXqVGkKyYwwSG5JWKCtjrAXApKgne6HYPnOVisvj/XZvJQc64oLHGR5EAam191Rap08Mjbb/YVGGS0cW1dSuo4RgYDQIgUmVYAWVrZVXm5q3Iksid8TZAv5c2HrDFms3Hro6HSBX4W1D8c/P+z+n3vob53147MM0UewDnDirOTnqmg4XdF25nOdyb1oGzsywOcp0p5nUHe+6gwJh3UOyFYNPpQ3d8QE5lK27KjDqb6YyyzylARmBcSKBht0aRU6xMNjGgXCyFOggH3aRdATL2ndICaJdo9LoDaxGNrhIQ7T/mkJDaavrnGyDMVpRMajY3WVuQevn9A/zymcViaC9tMgbS0Kl8gv9zb6bXeO6XOdCkFpgOir29M9/TGSf/Pi538MYeDoCdTTbGNV2jQ+Ff6EpnNRNpHcS0nIXzeKDjwdD0cZ4GdjbbgxwABUQDv/dxYmxj6iVLlss6p6VssWmM04CHxh5JhqI5ZBCJMkO8bGnzHJpiwVQOAS9Yk+HYNOxrkk1Cs6xMzvYn1mPz4c3lgzSB1HbqQ/9YTZNIoBveT90fuO/UAFXzRc0XKrobzeiXmQVr6DEs5AwMN7tBPrhbkx4V+/o+09LGMK9fF1b1SaeiQcr4wxTTxQ4gamQTtTwwE/1Yk97AJACMORhjK0JEhsSdSL2H+X23GJlV286kp+fDU73onVhzj7VsyQrqsJl7v75qXsu5XqxeIbI/rUyiqDvU7CSnBRWVHSYGZs0rOZ9RbzIyKUVUCgCMeWPNZ3B9yGRtj2WswHSTueTecU+8JTTX7gBymC+rpYKakE4U3ZeqGowSkz42qhUt1uuqMa5pwtHt6JteWdVaQZfzJ1qM3yiX9BWVajrJLWmvl9HZMNFMdqDlXFe1KNZ+Fy1wCCJdh2skXQocp9dmNNAeSHgA6OsFxwNskTkwXr/55htjiq9cumz4wecOxzM3yVLDBhOIA3p5r7O4/B7yDDwFUPb1yDNlLnuado1xgOvg1/BSWmDHZ/oc4zN4n4P5n5NR/NGDYtgH2L0+TO7OnlowfPgyTiINOh0Nuy1b2GbRnFj6ZKyzs7ZFvWZqP+VVaVYjuWBxZD8wfwzO4dBunFHxpDNgc2gKsbOjg71965HOe45fb1t7ysvXLmj94oZOWke6d/+eaV2v37ipixcva2l5VYcHJ8YyjwpZXX33XS3NL5gzgvUIT8bGXmJZQsTvDx2/RQAgmjgKw3iwpHBscUfvlPaFR4JhIB5gPAgbiVnRoS3GZJ1ucmnzDL67A8XACoSF0TRNUdpmFBZhlJgdHsAdnTbm+afNY11Y3zg3ymYiIoFAT333ow91/da7ISWjsbZevFByeKpbN97Vk4eP9OzJU6tCddN7Wm6+ePnSig3xQV6+ckVxHq1u0H7jslFmkU4mOtp6rW+/+trA6OUb13Xl5g1LPw07vdDoJJtRpdawoMcK+UxaFqqPpzvfEbF6ytI8o/GpTI3vzZg+Bc6soDzbV89fam97R+9cuqLrl65o0OtZBmDnaF9X3n1HjZVF65IEh19qzGh5fU2zS6uKKhUNsYVLDc3fguI/J5j7X/Zdfg4UA3p84fZ0n29EjFM2Iv+/6+JYwB3IOWjjPC4F+KkiOi/Cc7aTczs4nq7EdjbFmUjmNhkZNivWB451ra3ri505LeRDJfl4HCsb4QTDnyCpqFVKVoznANdYafS4+K3zffJhU3L5BudsnpLyDWsu12OF0Wn61tjh6aYB2YqUmbGNlHQtnsShAC4QByEADvfNNtkMRW6Tcz9mJzucSXfdrz8T11w7E+WA9hysT8Ja4e9nU+d5OSj14IRrtqImAvjUTs+DdMACn+dSDgfengk0wJTWnNgWlQQwOp094NzcO6/YN4mE6dUDo25jLZOzvc6eFWAZ4ObEgTWMyFiWND9JVDBbspFG8cCyqmTH6OQ5iLLqwFSOY+WrOdsH+13cn85MkkDxmLGemQDy2DsNlFfy2o36+qq7p+etQ5O4wS7Plaq2t2GlerE4o/U4r4VO2JNiNLCwy0lkxXvHuZG+7u1bPcyF0ow+XbxsDC57YiVfNKmHS6YBa9Z9bjAywAr4Nc0rPsDFnMZllLMGBIzxRIYxKETa7bf04Ghbz9pHGlRyKi/P61e1VUXDkQ6Snhaiom7mZrXaicx542nU0b3Bge3b7+Rm9EljQ6UuRX6hMx3sNM1DYMkByTDtMKYQXlijQtxRGGhBUMpuI1+wAry0JTTBBeOfMRxn8sYWj5TRUburk15XfdxeshnNzcxqrl5TEelFv2vOWpudgurVki5WBlrMnik3GdhzjitLetMZqj1KNFvOqJGNlR31NZlUFVG8mtZx+fg4x0dTyx8FfA6KHUx6kMXxEGe3bt2ycenyCUDxdOc5wx75vIF67iGYC/DL73iNuYH9GnMBmee03t4zMj5vkE/5dTMfQkAc+hdYNj0t5PMskc/RPytQHCWJmgdH2t98FdhiSLjBUN0OnsNBY8YNa/X6arVCKnBmbjZsCml7wml3B24ccgtjl4km0giCyWPtiNGpDmJbBLjB7bMz7Wxumbzizu0burixrkePH+r5k8emecHBoQvwLZY0O79ovr/ofmozDYsGGeik72lGQST0emvLWF9aLVuaqVoxOxw0cbC2sJgekdnCZu3wMsYCG7gnLWDdd2STzjWAvrhOpwmtYOS8OcUP4Bj9LoDRIie67aBNtirVoWmzkWiY9GA0slQdHZQ4hu+KppdN7qzb1s6rV5orVnT5wkVtb73WN19+FTR/C4s2Kbr9nr746kvVGg394pNfKlevKc4Vjf22Pi6YsyurEk1Knr3Qt1/fM0nDh5/+UrX5WWVItezsmnNEq9M1b+W1jQuaWZhXsVw1v2We8cjbUptlR2gu4AyNVSynms1zFgyWhfRhJtLh3r6O9g50/cIlzc/N6c32jl7vbFsKDnDOdaCdxlQ+yheDI8bahkqzc2awbhZIoRcjHhjBSo9xZH6hb5ni/zJ4+ad59H8OFHvqnOPchg1gxZxy/Snf3NPyriv1TcOP5f8s9qYnTbtLOph2LTFrIZuM2z/6ZuIpRNcZ8z7miBfdeaDuwNW0nCkbaQ14Uv/gCf1kI/zfx8rmEtWqJStyzuQGGmO9lc61EfKoOJAOBLEOij1Y73UppJqy4kyhjssVnHU10GfSiXnbgJFOZPF3x6ZxCCEQKuBtw54EUGzkxijIu/i9yxDYRLnfrgX2a+H5uLTFgwPfYP0Yv4+8n+fh73Gmi+M8Rcwxvu747/18JqNLn6FLK34IDDLn65aDawe+vM+DHfTgSF/cQcS027Coo5FlDknD2+9QoziZwutodHmQo1jFzEQV1qdkoDGF2tjC0bACYoagg4Kx8UBjUC+kU6+vESRSoRj0sQBipAgwnE66JGMNCxntlcdqjofWWAlbtjqNVYo5JfmsASw8f+vDyNjWfrVoLCy63fo4a5Zv3+Xa+s2T+/as/vLyLc2UKgYq0QNzNT7fIMjIHOOVnyFAIsiC7JlMNCpmAyhOx4N5mWQjdaPEnC+e7m+bBLCxtqT60oLuxGUD+Pf7h2p3O7rYWDD5BtnOF8OmHvWO7B7dnlnVh401zSU5RVYrmhbBW/vzjIajkTklIfmguQfEEJOHOWnsf76gIix72jGOzwwyF4rdQqF4gsa4VFaCN/VwpNZwpBhffZpuFMqGAQDDvbMzq4ctlJZUL5Q0UxyplulqMgKQx3gN6sysRXGRGauINlsTFSblYKuY9oeYlu38eAUGFFvL7/TnPPhKNfKAW0Axv7d9utXSxY0Lpiv2ueEg2msjCBqd8eV4MAZzAj9inGQ8KPRA0QuIOcbqkaZsL/m3y8n8fS5f88D0z4YptsVoguG0NDhra39ryxpZENnmKVZotaxhBukEM6yfSJ12zxZiA8oU37kvZdrGkpvFwMQ3EVG89Qinq0x/aJMJ5waiX4Ax/ycaZjHYPz60B7eysKRLqyt69O232tt+rTt37ujKtWs6aXWt7WV9YcEWlvONB2F/Nmd+wa9fblraiwd14eJFrV+8YB3hOLY/GqrVPDP5AQLzjbW10BkPGQRCd6LQ1HIlbDr5ALzS6JLBYIUD47Fpdc6aTbsH6HPPem2zkWEwearENxFnjnxS0LyCBdNF95wT+6UeVnDdroHw1bU1s3p5s7erw8N9Lc8v6NqVqyY3+Zt//x/M9uWjDz7U6vKyvn/40FIqyDF++ctfaoDncBK64QH0sZ5Dr53tDfT4m2/05NFjvXv7lj76i0/tfg5PmtZ5EKsXmOmbt+9o7dIF1WfnrD3l4WnTWnMTOLDxkeJr1Or2vT1Va0UjKUvlGxzf13TJyHQGQ7Nso2kIi/7RwaEtbljLYbtHgQaA2BYDZVWZqWtx7YIayyvMRv2Q/A3yCav/fguK/zTR7T/yqn8OFDsQ8rQ5xzkzzHxyZpePdZDFMZ7KZH1irLol2zST6UGfs8kuEQKMcbzrlqeZSQeHNv6nGg5wPGl5gLGD7QRZQ1psF/djy6BZ4E0a2fJXtAJGP0pHUQrdYgSS53cQcACwZgMEFHNd07pmCnuTOHQUs+A81S9i4eb3zU+WJEWVCyuWbrV7oqxiPODN8i6yewo77Oln75bnnfucKXYtr9UypFpg/ww+k+P8GTnZwLx3oMx+wvfhPB6M+AbN3y7T4DyeQvdMnq+9fI4DXisUTAuGXMfpIJjXPLDxz2fM+O9g+FnrSTtPAxW0xcjt3LcZGsXXPUBxD1kdUjoIoSyFa1RMxsFRxGpU8qEeJpcXZqLdpB8aQgA+8NfHKjAbCsYNyKFhS0FKdQDZMLZiNNhTutGVu0G6500/IESwQZtJslbw1qpk1MyMNN+VZiY59ZTor/rb+u3RpiqNun69+o4uZ2oGpLOjwPoG3VxoMxwkHKHBN1IF12ebmwaFZsWCMdCmKaaldTTWfutUJ52WuSHV52eNWV8/Ghojvlkc6vvOgU7GeGxMrN7ECimjjJZn53VpftmaalTHdLuLlBkmlrnlO+E2wbWw50C40NgEPHI26BnY557hFWz7r7dchh1G3uGFbmknSPOeJqubK6iPqj/D98iqF49tL8YyjwzwXGNGC7mGeSOTwZkQyIy7YnfTuKsoLysCBBiPszS5KSk3wNb2B8nNdND+U6AYmaX//J09NJMxXEGHSb4b+zRryMbausknQgFsYIOn534I4oLmn+DOCt9XV41I80yYyyB437S01QGwr3uecZ/OwhjxmbrA/FkxxQ4smbBoYs+Oj7W3taVJr2c92ROiW5gIA49Yy0jdTt/SFm7TA1FrNy/tfmPODlQoosUBFAOkcnnrhoajBVHc6sKSAVJbFFOdFnKI9nBg0o1ylNX+q9d69eS5lhYWdPP2bbNB6YxiDQCVBbrajYJ/buqvSDvib+7ds8kFkL507apyJdoGY54dIluY6XtffW3X8O71d5SHDWIwFfPWoQ5WlIluRRWmvQvMtpnbw1KkCwNWZscHh7bA8+es07KiPAavpRgo9mMxqNeNsWYBdV0cvALvwaKM4gVsY9wKh+uxBT6X08lZ09gSesxnSzldXN+wYoKXT59paQ5Qv25uHV999ZV5O9+9e1fvvHtD8RiLugDwAaV5fJnxvjw+0cMvv9LZ8YnufPiBljbWdNA6VRev6r1Dq5SfW17UR598ar7MgOonz1/oyYuXlhbDIQOXEHwk0b0BivFktgYmvZ5xUB51egrIAg3YL9JQdCLCgq/dsXuJ16QtlkxI9M9IPUyqgV1eTrOr61rcuKAcwZhRaGHJeAuK/5Go8k/8bT8Hir12wKRQqa6U+eVsobOI/O0gilth1et0paxU7M44U+xWYZ5StDGXdqWzeZvq6Rz8+f+5DqtnSLWODsJ9c2Jj4TNMS396GlwzAuFqGxqMrrNK+N5aRiSLxWSiSimnSqWscoXC4QCQTEtLzcAkrFNIu6ZlInwuUjLXBYfgHCsxNs9AFFignjrUjEdF1SsbtnEGMBsIgG43tP3l3IV86Zwl9tf9eztYdS0xvw+yg7TuIp8/1xD7vfd752y5y1AgYFwL7IDepRQusXBLNs7BH3/dx4FnCBycO2jw46bZf54lx0+39PbPB4BA1gCQCWxsT8jmbb0Kn4XIO7iImFRhInN6gPgxe1OCNJPUUc8SHDgyKdtuEpsc7gpByuLjxwBwOi5CXUj4LL474Qr/72SCzJHWydaeuSg97hzq1ailRrmqS+VZrSYFVcYZdYqRNdQAZAKIX006+p+OH+hg2NHt+XX99+UrutkpqEKjkELW3BMA8DbUCNpShydkC+bXPxzad7WmHHj60gAqF0Ax4BAswB7IWKNQzDKiSaLV9tiY5K3ZSF/qRF82t7U3bKs6lK7k6nq3vKBLpVnN5Uphr2VcK2fWbBF2cqNwL2HQAcBggbPxUK1hPwRBqUwTpp0fA2sw+shZsI5OgT7gOEeGhmDRGPaSekAROvdm89o7ObWseLk+a3U2xWJZ9Xio7CSrbjwxlhtAPFfi+7dUzDDWuZ6iellkpTnlwFRpYdoPgeQPDTyml2OYYu61E2c+lvwYxiWgmIAZy0DGIfs/TLFnTM6xnDcDSQvjGMfISSmuI+uONMq93T1g5Lzu1jK9nlkgnNYETGe/fC7xu2lC4M9APhE2BqqXeXg8mH7zTDuvNhWfIUGXsgBcrMx63XPTeTrkcOMARQAlosRzJgBj63QSm2VLqRAMrAFF3b62N7d0tLdvxXHXrl61c4RFJqvTyVCjQk7FKFTfjjo97W6+VvPkRDNzc9b+eVLKK1cpqTxTt8WGaNraSnZ6evz9Az19/MT8+G69d1vVmYZpZ1n0C+WwOTBBXj57rsIksuI+Jr75+Gmi2cUFKz4jFZPNoacN+mLSV1bEZ9YuQR8M4wxra+0dEc+nmlokDwxColhSSoBI68aDviyftzbNtGc963dtg8wpFCnAvjJxkVQwoblmBi5aaBpdDKORMQjxYGDvQW8G87r9ast6mnP/bt95zyJHK05LJmZRZ8wDDTMGIx1ubum7L7+0z7v27o2gIYvGWiyUtYfrx86Orrzzjm7dvWOs+c7+gb6+/626w9hYaGQdWPMlva7pmtkk8JIm8sTD+fSsed5VxyQrAGjY9WrJ/B+ZSNYKM43SzY4KXVoatFj1D0zWEPscqTy3oLm1dVXm5yyl5UUfROpvmeI/cYT7j7j8nwPFrilm8XagM80i+kc5Mzwtn/CUH+eGGfL0Pu/htWnHFdY1NgAHiHwu4M3Bn2/CDoqnAY5rlblGUpnMHTaqwTgAR/uZUBMR1k8svrBLs47nZtUWNMXVaijAc2CHkw5MsV1TqXQOirl2S6umVpMGUNAPp76p5uji+ljmoRWHlDVXv2BWbM6okiTjfvE65wugO1Sh2yWTQk/BnGt1uX42cX8uzgaTVeN+cm5/Fi5x8CDFZR283/WK0+f3c1mKPJVPmJwh7VbndQ5ezOcFRC6z8EDFN34H5x5YTTNktv6aZnlk94B9IjDGwenIgwsTdaXgn9tindfiUIOC9NCUeVHGMq80TSFDCuhkDWM/oqANX1/PLJhWl5R72k6Xz2b/4Nr4XlGCLzJWqDKWmPWctfFooaD/9/UDfXuyo2szS/pv5i7rZlK2FsZn+bFOS7IOeS8HTX3d3dN/6G5rMSrqXyxc178aLWsZUjQT6XUNqV1otoH0wsYaYDgf2Z5hravRmaIrRT2Ah3Yua2CX1yA4DDQZoEVbLbNag/gpj8baHnf1ebmtb5MT7XWbdo4blQVdbSxqpVDTzCijmX7o1Deg+UcmLxp0mG8ygQfjLp/VsJhRU7GOxwN1NLIAYS1TCZp6QHmaLeD62TthYsEKLqWI+gN7Htl8waQsSCcmxbIxxjtHTdMIzy2tqlStWbOWwqBjmZzT7ljd/lDVfKSVWqSV/EC5uK08hfq5soaZmgZRTpoEaagFOO4/7J7FP1r/8LX+MSienmOMQ+QTPH9qj8AOXpPEPOB1B60+b3zMOx7zINhrkZxF9nUhrOO+AAAgAElEQVTTAa6vb64A8GyPFzS7TGO6YHYaXPu64GvIj5f6P5pCu5/bg87ZAvwFMQTqtLX/Zlvdo1Mzv87GQ7WPT3V22rQBCYg1PVnKyvBva/8IVU+USDovCe4E3BQrsDM7sODd9+LRE2NqO62WRTmXrlyxjnHIGU6yI+uAQ7qESZSfZK0A7PToVMNkGNpLVwrK1ysqVkoGUkml0Gikc3yqe19+ZZriDz/8UPMrS8qWi+olsUWuZiCJBR0+iCdNVbJ5NUoV89dFY4tzw/KFdTWWFgx8o1umDaRPLCJT2G5AG1IPi7RSnTANK4qpdonv70btLJTcC+4PNnbG2hYLtmHsnB5ZtDfTaKicCxMWFphNEaAO68w9LMFi0TWoVjY9rb2Wy4dug82WabFhnrjO2fl5axKCHZAAoSyuk7GqlbLGvaG2Hj3Wgy++NEB98eoVKzxcvLCmPGzz3/6tbdS/+OQzXbt5Q91eX19+c0+PnjzVxuVLZhFXa8zaBlzN5eyeIVNZ3VjXBx9+aM95+82OHj4JHQvRLC0uLVk1L4z5wkJo4GHab5gDOnaRfklGwekitdSzvvFxAPSZclW1pSXNrK2qUKmGY2w/CqDYJt9bTfE/Al7+ab7lD4Fi2/hSVwQHrw6wPDXvKXZPHXrBmLMbgDhAm6faPYXu+t9p9wkHx84c8xnMa97vr3Ee35icrfRKba4BUHxweqjRGCs2unUE+yljXvGQz7GZho5z2ENVKgXVKsDakHUybS2dz/qBJWOe+T0IqVqC+aCfJL3MNYg2wsWSRkkI8An8bcOmY15Exf0ls2PDVcFAPpaVAxjMALKdhQ17fSANDCClPqVcO/PfQbHLGTia++IBiYNirmka3DqwdimGv98zUA7kPXjxZ+P7jTkRpE5BniHwBiyWwZuSUrgUhs/g9x4I8W/XlYexMDKfdUDxwf5RYIStMDtkJoB73grabOrIQsD0u3yG46yOZpQ2607BcTw0JhmAh67VsDbe+Om+Yc92OLBz5YtFq4uxMcXNH47McozCOTJtODe8XMrq37z+Tg86B/ps4bL+eXlD144SNfIlnRQnpkF+Fbf0RfO17jXfqNco6LPsov67ymV91qtZM4q9wkjfFWPzP8YveSbOmGbZgGgxF1qBp6wrHsYGdnHesKYkgSmmD0DwJkm1yLaXo7ONdJKL9bverv7v5I0OJn1t5Ov6NL+km+UFc47AXQJ/5PVhXvODSG10nen94xw8GwrKJ+WC4lJWzWikTkEGiikCXBsFCRFWoqGiJmAS9u8azhQAdAMqiaJh35hnK0bnGRZKEkWG2byOugN1AfSlusY4nGDx1zoKjXcmeZWKNS1WS1rISzNJS8W4ozwt06OSkqikIZJQdc8XWgeI5wHwT4Bi8NUP8yttAz8FpimOI/NMASjYAU0xtmoun2B8M288mPNA0eeor1Ve5Ds9H52oYj45S8088vnFe1zO5HPQtcT87XPHAbEHnz+10/zRg2K/aEtxMYaSgc6OjrX98oWZX2ewLOv1zd2hWi7b4Z4mwzuYm4UfrqctAU1MZM4H+4lMgUFIT/fT/UMrEqPJBOCa5hPYpJHmh3FeuLquTKWoEWnEmL7j+FcGhpcHMZpQBZ2ETuiZYH1WytJZTtrd3NKDe9+aR7ClGcpFJXgbYuWSkXpxz0zqK7mCscosFCwsNLB4/PCRMcRXb94wAH1wemx+lJVy3VKJrhE0R4rU4cIZZCacLfS8lgTPUrteinNzWbXQHdaqKaNePLfteby9acCQaA/3BwIGwDbd4dA84wNt+kDkFBRjTEIHp5lKzVgCJjfyE09dct+t4DHt2jVGgkC1rkkSRlZE+fyb+zra3tat6zesKx7fGSu0481X+vxv/sZYr/c/+lgbFy5od39fv/vd73TSbFkTlTt371qasN/varZY0b1790zwT3toADPFObuHB/qrf//Xtvleu/GOaRObeGAfHFn6iUkNWKZ3/PnEQ0Gcz523lDVGLcpbkeAoVzB7ttn1NVUaM1AGJnPDVB1QbAuNFdn9oMX604R7b6/6H3IH/pB8wrIwpVKoKk+Bj4HGFDBaloJUqsuTUq0r/2decSxz2QvhHOQ6oHZ20wGvF5Ny3c4Us+k4KHYZhKdNp9PfznwyT3aP3liGxcCclfwHlhAwa+VbAGYcXPKRcvlIsw26eIY0Oz/MeVLZtiFWyucuP775FrOh8+QgDg4SgGI83djkrU0xTCZzKJNTIVPVUn1dC/MLKZwIbDLrMeuwb9hh4/sBFPP9fV/gs2CxAMXOjvuztSxb6oN6vm6l9SjTxTq85jIK36T9+zgb9mNQ7BINB8XOnHla+LywMW1JzTU58Pa9y4Mkv053wWg2T6wbIPIybO4MqP8BUGz32foAhGYfFsI7K490DsYS0BwHlwSApDUDIbOKBSjFoKOh1ZRAGtAoAjcg1nOuaTYOkgVAJmwu19IvZrS7UdG/2fpOzwYn+mz5qn5dXNPKXlfNwkRb5ZEejk71/dmetvpNA58X55b0L3Jr+jgzr8Yooy9KbXN/2KYAjq55jVVdz88o1xla4yvkORZ8joMbBXarSBi6tKNmHNEEJgWhHGeSERqBTMkW/qZ8qn97+ET70UDXFtd0JzOrT6J5rSQF9aOxDqOherngWRy3e6aFZk5gKdrIFVWh2x8yh2HobsgPUjv2SCznkCoyD8AUZBshqBhPyIgalZpZy1nmF8klNnk0xoGVH0dm+xlliwaMu8gPo6IGmYxOegN1kf71KfyUquWK2aPW81kV+bzRUDmTfQbMw7PnOgYFijHD6Pfx+3Og2Ho8THXl9P3xPLCaTCwjS8EdDhJuycbvXOLAfGMNnAbFvmb6a04MTGdhXB7hmSCu17JVqZvFdADrhIH/ztlll6YZPvJA2zNgP1rc/yRAcZjDQZeGX17c7Wj71SsNTpvKkZbzlo/ppsIN9VQ5DCgWPraokTpJpQOci9aLNYBNvmhdz+5//Y0efHvfmM6PfvkLXXnnugZJrG8ePdDB8ZEuX7+otfV1Veq0AZYVV02yhTQFgSYYTcVIyWioeNRTuVRXMVdUIZPTyZs9ffflPc3NzOiDDz6wNpR0CULTPM5nFWN7QzALBzJMVMvkdbS9q/tffm0b5a3372h2edFA4knrTK+33ygeJBaJARZdb+PswnnKgck3wmMw6GZd38ZkZHAgo2ChYOPlPCx83KPtgz3z/EQXZAJ7igDikel+KOyYmZ21jYV0Vm/Q0+7RnlYWl6xjHAV+cX9gtjEUOlokSEkOXZUwX0f6ESehPTUbfaup4+1dne68kTo9rS2vaOXihn3f4/aZXj15rGfffWcex3hGLy4u6+mL51a8h93Qhx//wqzjfAJEcaIvPv+9nr14bhP17vvvq9qo69XrLf3t735r1/7hxx9paXVFwx4a6Jc6PD4xaQcp1Nfb2zptnRnoZ+wAil2fHlJfWbNmGyAtoaBvdUUzi4u2OXD/xqScOco2kreg+B8CKP8cjvlDTDEAhznmTAXrD8d7JbYDOgdHDnI5zsE0xyNt4IexPu2mwFjlh89wJtE3D2dkOOaHlHtwZ+HHAbRvGPzeGd2T7omOTk+sAG/QYaPPGavF5kvThyQh0MUSFhZJWpjDgx3/4lBEQ7dNZyVZK7xuITDJsjXPAoMksFA4JiSsU0g1AGMmp6CwL6tipqLlxrrmZufgL4OcwwoSg3fy9IbuoJjv5wViDkTZsFnrXKLgoMDkGyko5j2+wQZWO/jKO7PO/fEGAT+WangGwBw30u6BnJfrc22ws2H+DP28DgpcNjHtYeySE2fWvPBoe3tLm69eWMDDj91H624XJC825qaKpIhnYFBhH9nDCBnQGRubTQaAJh6QATiMIKdApkelVtoCmufS5dkDvLNBGgH7ap76mUgrcUYz2aI1s2Avg8ExmchiRV+fvdGj7qEByKu5hpaSrDbV1sNxUw+7h2r2OrZX1wolXVhY1mfzlzQ7zGj/5Ej/LjrQk9ahymdj3aku69OFS7qZn1MZOdswtkI6vjPSQyQPtGTu5aVWNux1NPuAIbagAj0y2QOAceqqAJnzv0w27RpXZ+b18fJlzXbGWh5mrZ01jhVHGprG+LBzZr71SCpL+ZLt13O5sjaqs9ooz5gkpDgcWzEbDU4giU5HfR0WEqsjwq5tOB6FDnySGjQdQ0c/GBpQN7kimAeWm4ARFiw8XZNSjLm/hbI6E+ngrKMW+vhCSY1KSTMl7sHI2mTTyEVRUd1Oz2SVM/lItSznHZjXs4+P6fX3J4Ex3XXPJTipLexUkw/uKQQdWRwagrFOYclGcyyvI/Cx7e4pPm9cUsb49vHue7nPG8/2+DzxQJH3+LG8l9ctwwT7nr7mc9DBuX/XnwsA/uhBsQFiOIm0VzttnsfDgdonpzp8/Vpxq21Fb4Pmmdqnp6GjTaoJNS1LqWhSCk9BAgJ90yAdUgLYTCK9ev5CX33+hbVFRvN75/27ZsMVlQo6bDf12y9+r87Rgd69fEnXb72nXKMuap77LPzmKxg6smVJt1OgRvepMQ40ZWN/Kf56eO++GXYDitEcx4WMukqMLcbyBi0WA5mmHEmrq5cPHpuc4+bNm6ajNZlFiZ7uY73a3pFi2SDEBxKbNxbuucUFS2N5IY8ld9DIjUP1rwUWuLSnejvuVacfvFLpPQ9oZfFH8pAZR2ZPdt79T5FVicLuzs7NBfY0E+mkeWJgGVa5VqmYcwMD1Nwfclm1SfkW86ESlw5dsMyZXNB+pT7FRMT54UhJq20VuRQqos3e2t/Vy8ff62Rvz57Lu+/eMjH+7pt9/f7zz41K+uyTT6zjIGlUm1itjn7zm9/YPbn74Qe6dec9qyz+8ssv9ezVS71z44Z137GiPHyt946tTSr36enzZ9ra2TY7P49yYeeY5BQAEBRli2V7Fl3MSYpFVWiBvbxsWYVCIa/xhI2ELlNvQfGfA9j9h36HPwSKzRWFLpYpOPK0u7tP+MbhrIiDYj7b1y7mqC/8njrk/abNTQvtPEvm/+eaHDB6enL6NZcVcJyz0R5gc1x/0rdOksyl46Mzq1Zn4wFMkLYf43dq0DW0ZJ6bsSXqHBR7JywrPku1xQ7ukE8w11mPAWj2+eNIMexYmmWJcDhIXQ7ymbJWG2uaacxYQZ6vYWhoTTLnPykRGlKLgVVy8O9M8TQodubI5QsOWL1i3u8f994/h73F772/n89wlv2n5BMuvXAWyxjCtIWzP3d3E+FcLo/5MTifBth8n83NF9rd29FohDNICI4CQA1SBwsezuunQkEXLKp52AJolbE9BSkbYQhgrJxBb5vYngSo5X8GshGRQ5xgZYmsIiMDh3i4A5Dx472Q5K3upl3OGPjM90eqgbyjyGQSz9XW05M9NVv4HU90NO5pvzBSXC3oYnVO6/maWXRSZEeGtt3vaXP/je5nW7a3/yq3oQ/qq+YhjNcxrDDXwV5KYZvVuY8j1ZKMkU4wu2Q6IZxwF2LMUQBuz43vQ1toE8dLvykc63nzwHTDFzJVu0+z9YaSSkE7gzO9bB1pt3VirkfmWlUuqZwr2b6dGyaaz5a0XKrrSmNRtThSoRPbdeDDT6e+o3rGrFdpoz0pZFWu14x0sUI/rqk7UDmbN8mig1BzqEACNArAmFbQOEgk+bLaCaC4ZZZtxdqS5qt5LeSHyg1OTVM+KdR1rJp2m10N4kSrtUirxViFMQJt5JZ/11GC8/8cKJ7GDNPMsq8nZGP5Q9EneODq5St/BxT79HT3lGnG1uVFZHFcI8z9dSBta0TK8E4DXgfBXtzqmbLprJsf44Wv02D8p9b2PwlQTCVA6DlncZIm8VBJr6/drVfqH50YsEVCMex2Dbw4KA6sXmAr3J4L7Ro3DOaPtsZUjALivv78C+2+eq0rly6Z5ndpbdUmFIVemWpJ9x8+0Dd/9e90fXFZH3z2KxWWFtUj/YlOyVpGTkJ6YhwrR6XxKNZZTKOOikV+tVxRB69DMxAezsLaikoLM9YFh0rg9qBj1aZ0t5ktVbX75IWef//IjMRhgxdXV0yDzDVhD8ZGUM1VTMbAAPzmu/s6PjkxDe3axnpgOEnF4vAAcwAjnbpv+Abog88HSbi/gcGa9IfqtrtWAGCpoJRJoJADUArziisGGq7d3Tca9QcGirm3FNgxONmET9pn5vULyCQ6RodmVnnoBtNNC8P+qrUPRTPesSiZCmI0ZFjmnB7uajzo24a0tLhijVriXjAJP9w/1Hu3blk3HTwXkXhsPntunsoc/8mnn2ppfVWnzaa+vPe1jk6OLQsAuLWUGgvoEAnXRM9fvtC9b781XRSSC1pSc49w8YCVZhND1rG8dsFAe2dMNW9WuZm6geLa7IxV4AfjyiQ1dWXReSuf+IcCyz/l4/4QKHZdqgfk06DYNaa+6TjwdWmDs8BsBq4bdrDrhVu814vC3H/XNwbXnzood/DL2Gaeci6XGPi/3Td5GA0tCMaNYm/3SGcnZ0GLSkYL4Doepu2ZEyvQrZaHKhdC0Zt9n7SjnWkJ0Z+mTYbChp+ERgsRWmDS8hP1Y9brsSYGhgvmokAQD1ucjwpaqS+rUW/8PVCMT3FaM2SFY5YZnWpeZGvblATFCxB9DeR1Z4On3T288M6LEx3YupzCn+NPaYqtXiW1WvNNfzrt69pyf24e9Pg52aOmN3cHIp5qhvEmWNna2tQw7lnAxX3gdYgSpd7NPwbFyOgqw4kSZCo0sojIfJH5DPanUTJUmSK53EQ5MoQjGjxlgkMSmt1C3orW+IN3O0XZtFGm6Jrv2+gnBrIPa1Fw6YkzWj8dmwdxXMzqTXWi+/m2no1bOkm6qp72TfpA/cr70aw2kqLtLf/bwUM9zHW0P+kr04tVKZd1rb6oT4sXdCmqanWY00wrsXUcecZBfmRd6iAsGJ/Wjpqur5BByB3xM4b8iNOmMHxfshGQUjnSFlklSCTirg7GPSlOTFZZL5b1ZNTU7wf7ep7rWavrd1XTneycLhUaigg6chmTJOB61e51rWHXLHIIpBmjsV0HbDFZV6w9m522aaDLjZrNE3NH6g/tuLlKzYIK9kdTPhvRFggzny+o+hMK23NltYaJujRoSSqqamSNO+byPQ3HEx2M83qTXdarTqJ+NNHl2Yw2ih2V+8cqRw1rPDINdn8OFFM34AVsPpc8G+SSL6SHRljt7prMC1BMXVbICoVsC8fyXT3gdNkO645prdPAk/9P64/9OF/npgNWl1FMM8VOGriciTnBfPK19A/tM38CoDiwm0HBBjgGcIyUSRKd7h6kKfeBChSVDYbq99qmGTNNGB19LJodq76AGTRa4JENOAY6KY/49Ez3vv3GxOFEfR989JE5GeCpadICWOdC3rz3vvrdf9ISDSg++5UWVtYsWsR1ACeIoPvBO5lq24nGyAJEemRsv6uVahp2Boq7AwOxnooa4AE56Fsxy1ytoauXLhsQ/uI3v1Xr5FSXLlw0hhJwiJaY74O0YGVpOfhEDkbafb2tB9/cN1eKy7fftUK/fA1j9Yx6py01/j/23vtJkjNLEvPIjIzUqnRVV2vdQKOhBjNze0e7O3JpZ2dGI3/hj/wXaUaj3dHItT0ud3cUNDDQrburqktnpRYRkUlz/+JlBxrdELszOzNY1FhNNaoyI0N8wp8/f/7oSVhn1aljMrTQUrM4czpFVrdy0Jo2mgOHGil2uOMX75lpHtm9z9IQCjimDgQvVGqKEimtoB+zzPETX9+1jQ0x9hyYXFjVN51pIbjWy/YZfK6SeiSdsLjQ+LSPmrk0rQBF0lqUQQHbNW9vbQmw87PpIEF93e27X2mBJUi/cv6iJiK7E777/vvuGb/xGpqry7KL4rMpTzJoHR7hww8/1ObPFtZXX7qh4EOgIYzwwe/eUdB05vJlnL5xRYV13fEIM6atyRbU6lhYW1UGgGkDBuAsDHW9lX4CxX/JYPf7nvuLQDHnFRd4A6Bp7WuaGbSUvWlWbTMxeYPVAxiDwnXRXsv5ael8A94GqDj+TSNrQMxAtZ2zbXiWyjQwp74OZIGzWezvHUovyGLbp8ys8+/FjMVWbG07RoaaYraBztEPlSy2mwH2WRkk0oqI3dPIbLqCMK4N1AdPqFn2nRfunO1krUimiJXauoJWBe6Jl7MBbcqynsdypZkh3gdu2MYU28aeBgNpvbHpse11PCeTKVjQki7sMYDLczJQzM83tlr7RAIA0gVztskbYWEpYTuePR+OHYJh3gNeB5199vd3HZhVsJJVup3kgz6HXrhZXxIH1kHonGndG3L1ZeFZ8s11nqQEGcmkI1yO6y9dKVglM2HnwIlzqcjzmFlMcxAg7sUjV2uTAXps+jSM4GcDsausqynHGSzEPvLjqYDeIPDQLmfQy82k0y2FUGc2Zkgrs6xAMJ0f/nb6BA+GLWRHEV7zmniruIarpSVUM05jLytS+hTHcNZsxADTqSzd6EQx8T1ZspVmSStqMq4spE6s/Li/0Eeb5AtZW9a7UDpC3MDfDXKQ3vnu8BifHm6hG46V9X25uoobuQWsZ4pyvZg/0yDASTxSU5BBZqrOfaxvoZ0b/ZWpNfY9X5IJkj4R64loH0dJ52ikLrPUApMYo7ZYQQobbQjMOx0zC/A4R/gss/kSPLrN8LkBeNyFgPBixUeJ93jQwxA5DEFL1hBBxsOZRgGLROrDE/iF4lxL7tTWbo5qrCeyDgW+nuvXoGmejF2TIqVBJ+UT3IdNPnH54iU14rB5wuNb9oPHsayKgWxbe6yxjsmNLDi07JnNjbRemOuRBbBp0G7z2hwrLAh+kXQief08rzL/xyxNHX7fHeGP9TrqhQmKpS/jtytmY8Q3anVwvLWDSavrLNLGIxzsbUs7w0WmRra0WkDkz5RaUcvo0URi+GauiPwoxNanX+JX7/5OxtoXr1zGm3/1SywsLSriI0vKyXb4ZE8a1QfbD7F+ZgO/fOvnWF91HrxucSbr4ZgGLRY0To9ZdRq7PuhSAxTl/ZiduepJMtqjfg/tXhe9Xlfn9tZrb8je5d7du7j92ReKushac1D0JiOl/o87baxubmB9fVXFENNWD3c//gydw2OcuXoJp65eRFjKydqG0fH4uIP29p6qf6trSxLCc6HjORCAcsEkUxNyMaG1Dv0ms54K/RIi1wUlvP+Je4eAdVKYwYWSk3qhVEWlUpUlkG3UvEaywpQh2CTQZsv3dPu6xxzY+ULB2aMlzA6L92gcr/vpeXNfSQ1Y619Pu51cgHbrBPRkVtXtiKneDqa5qfqmrzWX0CiW9VkP7z8Q6D194ZyY4qBeQXc0UGTOVNnDOw/w/tvvaLO89dab8kjmPVTKJozx0a/fxu6Dxzh97RI2b17VOfdGY2ToKEBbv2IZC2trKC8vsNITM7JSavOR1Ub109eP/w68CBQb+CEwToMw3hE5LiSbkYFa09xZ+tTYDds0uCFZi2FjXwiajGWxDYBzy+QRzxaO2eZnxWbcVAQ0EjsynlM6TclzpxvFfbZ0Tzxp7acALYFsLgMvywYPBLVkeugbnJUbCwEMPc7JfBFU82eGTBfrKcJ4DixUOMjuZGrZ7Oa/wB4Bi1/CSmPD1T4kHrm8LitclB1Y8vqnQNgBcM3jJIggqOS6lJY6OJbVvdZkJmnZCj8vzezaa22Ttb9Z8Zv9NF1jmok3YGFBi2mVTfttjLUxZ+mNnL/jukrgwOdBUEwZgoBA0llO7YxDR34I1AS+9LZsQ8G9lAFLNrGIY/ROHTffTdVaFCb7meQsjuHz2c47Hmu/I+Gjts5cx7MEtZGyqaPsDJ1wKDBZyRVRDioCoCwaJwarFkraT6xYS24Qkjy7vYVAlQQLAfE70R5+NdrGnVkbQS6PzWkeP5s28cvKKZytL2FvOMDhqIfWZCBGmvZsC7MAm/maI7pYXJ5xrHSBnVLjrPTDIOPNgE6NC1wxIiUG9IFg0CBXJOryuWpPYrSLHh4UJvj77mN8unUf15ZP4ZeNM3hpVkO1T3eICYZFJ78g2GcfAzpWPOwc4n5rH0uLi+qItzEtoDECArZoptSTHWhTTDvJGQJxFf7B2Z6y/bNrZU1ttwP9BMVk+S1QU2DKtuvJ/rwzLWCvTzerDHJFehHT4jhQ/4Wil0HD97GQD1CUL98Ys7wLpHhrFHQJa7lOrMx8a/8nZqLki2w7WfdMZl6jxXlkGmDOJdbkUM5JFxQGbLRoI4bRGEq09Rw35q5jDK/JgWzNsYJgmwdmf2hzia9LO1XYWsY10TIylrmxuWNzLi37eNGO9GfPFLsH9XVQzGI7AjsMJ+juHaC9e4C4P1KagQVuHDiOpQgwzk4xmk5UoMYHLZuYWQb5yQyTw2P8/jdv486D+3I6IBBi97LFpSWBNEa5JwdH+Oz3n2D7wSME5TyuvXJDxV4c3GQqWfHbarVBX00+AFbhLiyvYGFxEfmFsipyh8MRRr0J8rkCCoGj8FWRPXXsZxi7imG6TbSOnLdvFIa4dOEirl2+4qzBZrHSLtRX8TPq9ap61e/ffShQzGYZL73+KrL1Mnpe5BpS0DGi1cHtDz/BSTjE2oWz2NzYmDMYWtinBPRkaRKDftkYuYhai2yyIamATJXg7necL5wI8+IUL4tcNifbNH7xGjlpOJAZPaYZEo/atTCeNwmgxpjMh7yTMxmUkxbXYi2of+bGmmyQjD6sexJ1jZy4Oo+kwp0BU5SDNk4uJATEhzu7eHT3vljsM5cu4PorL6uNNOUcbL1dDKd48MVdfPDuezi1tq720kxrsZhODPpwhHf+7h/R3tnHldduYvX6RV0fzdMz7CBEf2o/QH11BUun1uGVS2omQlDMIOcnUPzjB8QGbNM/OXbIXrwIFFtwbIAsrTW19LwBG76GQM6qsrnpcAxyczAAaODK9Kz8aV9p4JXeXAyYWcqeP42t5GeaRo/vYYaLXuHc1LgZGqi0DY+s8tcDz6UAACAASURBVBR92bTlAhYI5kG2UaA48Th3tm6RipMKlSp6MTvSjedtjcWOe0810raham3NV7HaPDW/Zp4nr8skJKYZNHbI3bunnsVct/gs+Ex4Lw1MW/YsXTxnkhaRBwlgts8x+YKxZGnAbPIWvjbdtMDAgwF0Szmn9ctWD8NrtjFjP+2Z8LMs/UzWngCEkkACIzFyrgBnbp2pYCDnw2PwweJIYVGnG05Q6ddAMQlCXbO0Jy6Yp/Nvns+QnxE7bavABUmDwNPeSvLnaNgRAC8WKo6xHo5l40lbUkoJLGfmSJa5f6U+7yCI8Vl4jPdH+9jpH6t98ZXyEq7VVtHMBtIsDwsZjJtF3O23MTpuIzuYoIqcpHds3sVs5anGEpZyJTX5KIxdoEMJjhwdoqkkCPIUns20P/HvlH1Q765n4tOVwkcxgpjsu14fvz55hK1+Czc2z+O12gZWhp7Y8Bq7/g1Cdenbzo7xIDPAo0kHe/22yK5LC2v6PuWVVPQXsMEHtdzcPemnTGZ9MlKGpFAuieFnlpXd7uiKxbHNeyMXj6mnPVnPN3wqZVCdjnTeGQwyZbQGEXps/FEuY5oP0CVR1OmItW6WyshGlJ4OkYsj+HEblXJZwavGHl2j6Bsutjjp3TB1Wl7Xypu2iyXV7/CLMgnzSeeYpYSRpBt9ivmZdNliltsAKueRYQYV6afqGAxn2PpmVogWXJokzGQR6YDR1k3OC1svTa6RBsFWt2Fr4ovY4r9YUKyHxKYYJx05F9CrmJWytAay1oliPTy6BESyP2OKj7IAdtA52d7D1udf4u6nX6hl70uv3RJQ2js6FDjjQ+h1upIw9E7aWKo3ceHqBZy/dFFAjR649+4/1OAvFEtoLC6IYc4XSok92xTVhSpWV5dRyJfR7Q8wm9IXNECQZxRnPra0rHEptUl3gJ2tJ9jZ2kIhm8OVy5dx/vx5DdbBaKjgQDoj2skEPo6PDvD5ux8K+J3ZOIW1M5vIN6qYsUitXEA0muDOp59j794jlJeaYpgJ1jk4uAAoShc9m5G1mm0ak8n4mUpuZ2njXu8CDqaa0gyMDMenjvnisfkaThhbwC26JVjNB+wB5AkUM7qjFomDncwHNxKCaB6H3tMsQsjT/5ILO83Ws4kfKS1p2LkriUK54CqN6XFbdsb0WjxGEzmL0PuZmzo9nun1XGs25H4RUGIzGON4dx8fvPOuLOVee+tN1Baac5N3tpj+8Ne/k9XPzZ+/ifr5U7r2Hit6udjSk9oPUGg0JG0Jmg3XdRAzpct+AsU/gWIDsGmmmOOVY5IbBf/OMWVg2NLplnbna7mRGItsgNRYFpu7BHZ2PGMejUU25pPnwL+ZJMoKyYw15tMyeYRJL3henMOUFzHw5bfJPey4pJg4+8gUExSXyyUUC4H8jG1DpIaRVo1sM0uJRHtCT3WXmjcig6l3rt2jkevAJ5aYTjDlBSwvrM8ZXQPFljY1EGqB+/NAMe8NX28+xcZG2yaa3nxNi83jGTPFe2OuD8ZK2b23Ike+j8fhZ9jz1FqVeKzaxs3X8Li2qVsxEc/F2H77ac/ZnDT4GaybIDCmqw+ZzjQoVlF1Ittg9pLrJ9lil41zWdNnQTEJEgbzvK9kjbk3kLXnSlb0IQaT/vOUUki6wD2VXvMBNcmRCu6Y7qfojg20mOovZQP5zlOyyD1b/sAJgLfgZRbG+ARt/D+9B3gvPEQ9F+CqV8Z/8NdxubqM0Af+sb+Fv5/uY8cbIduP5RN8LlfD+XxDssFuJsbOqKPs4Y3KCi5HJSwfhxhyPyi5wj8ywFzDybhyz9zf3dPzofWq1R4ReHOPacRZNS15PO2rkQjZ3/MrG7jYXEU1dLIl2q7yXj2J+rg7auF+2BZxxQ5+54tNeRufKzbRiLK6F9qfsrQc9OQ4RVkSgwm6UDBwMXkU9z8et9/uqDCQ94+gnzIRYhsVoieuFMoQcI6oQJ6d+8qY+FkM/SyOxxNsHbfgF0oqKpfsajTBsN8FBj0sZwZYqFVVHD8nrbJuj+eDd+yxs1dUsBxDezUdJbhvMyAzb2AemyCYP2mFyoCD5CFBscZloq1PZ7sMEwj4J/jD5GScC9ZMx4JVmz+2NllQq2xz0snzeUDXwLe5+PyoQLFi3MQLmGwhJxlGE7T3DgRqKJ8gKFaaQYsCV3dPrUrVpnc0VHMMfxhh66u7uP3x75USuvnqLVx95WW5HVCH02qfSAbAtAMHYLVYxqnVNaysLGMSjvDpZ5/h959/oQh97fQp3HjlFSwtr6qSlAPp6KStTeNg9yEW6g2cPX8RjeYSOoMh+oOxigooD5gK4HJ1cS2Gq4UK+p0+jvcPMWQVppdBKV9QYRkHFT2F+eWK6Dx89cXnuPv5lzhH3fHSsiY2Ncf8ri8uYDIe4/3fvaOF4PrLL6ngTOb8k4lANgsCwkkMP8ijkHfG+hxwWT8jr950YR5dIszTUJFf0pHKmDG5/9BbMbXg8V5IR5xYpPBvqtjN+WpKQpadk42LAPXLnZMTTYRGra7N/+ToWJtDpVl30pnpVAwwv5mG0ybORTYR8nMlp28mKgUH2BNvZuqGmYLi7076XaWv8pUSckWmW51jyLDbx6fvf6h03+Xr17Bx9rRALdllBhbHO3u4cvocLty8jkyzomPRE5T+qrTY8XKUURTQ3FhFc20NyAeOWU+2gn8dsPBf91UaY2s/vy9TbADXFncDSTZ/TJ5gjgecI8boqutkIn3gfDBvW4ImYzINFPP9dm7aoBPQZEyOgRTL9IjRSzrpmfSDGxmDV+oGufHxy5xuuI5F0y4YjxbyWZQrJRSLrLlwjC7nOJnbKgucmUYOYwzGDhATgBGg5HwnMeHfHUvKjm1TtW+mFWO9sjgfZAZGeQ/49TxQnM26YEOMacIU87wNFGu943qWZKIMnHNztvQtX2N6cCsUssDCghzTN5oE5llNsT0LY555LvZaSyMbs89na4yzjQULcIzZ5+eSkaMbkBqfJJpQgVW4RhTcWgxoC5gkxIJIGJMv6M4l8gmzuUtakcdqHMFiLzaXyKiGRQxzyPoZZ91GK1HpXlmDA2fLdiKgN5Nchu2cCUhZ78PMHqULBop5fhpj41Cg+G97j3An08eV5gp+Xl7Fa4OSCt0eRh38l/Ej/O1sDxOEuD5dxK3cIm6WV3CG3dlKPnYLMd7v7ODR9hZeLq/gr4obuHaSRdeLcJiHLNVKGV8Fe8wqt4+O0Wt3XD+CUxuSTjC4aAVT3bfFyEn4WplILafvtfb0+zLbIzPoCTz0cjGOsxG2ByfYH/dUg7KYK+FyYQGvFldwOi5gcZpTjdBwGgkEgw2iCIoZTGQcLmHGktav/Ml7Wa5UpAkfdXpi2SsEtUEeAZ9T6KSjiUZThJlYVpL6cQ6ZXB4RzzuMsTsYohMD+WZTFofE0tqLaQQw7OFCfoSaXHGcFl9jh+y/HGHGek5yiJG+gu40vpqYkajj3k1QbICTDDFdsvjF+iuOX4JiyicMuJv237IfNsbTenoLSjkPOZ+JA6yhUHpNs6yKZVzSwaXNd/tpwatZJNoamF7v0jvXnz1TbIuZ855IgWJOZfrwwcP4+AR72zsYDfvSyqjCNGmXqNK8zBSTaYzeSUtNIph6OX6wjaPDfXkRv/HznwnQclBT7sCBo8EzCSVp4MSm3qd33MKXn36CT778XAUKmxfO4frNl1VgRXNzgkgZhMeuErzz5DHu3/4K1foiXr51C7EfYDAKMQjHSpd4WQ+5HCsyXZGbn+hPOTgnozEGnS4Gvb4GxqhPADuRLRl1O7s72/jq9heYjkPcevmmIjIOqM6wr1QTNc10ujg5PMKFc+dx9dJleSESWD94/AiHx0diF2qNJnyyNllfWjFuuM1mQ9XEAtlJ+tBaQXOAKZ2Y2ih47vI/9YO5FyuflUWHxnLYsyTo5oQgS0bQT+ZIGuvBUIuvrPKoNwxDp5+rlOfsPQMCTkA+nxNGwb6vTZmfxfOnxc4kcFE4hQsqGqEvZ+LTyYVIeuhkUQrjENksnUM86bJPnuy7Dk3FgooZyIwd7e5jc3kVL1+8Ar9aklaNCwUt4Mbj0Nn+BQUxJOXFBpZPn0a+UUtShD8V2v1rgco/FBTzvqjqPGncYSn3dDGcbSQmZeBcsyIxA7WWejSG2FKQ9h5+jh3bnoXNRdO6mvbOglwr7iNAM29kbir85pzY2trSz7RNGSfaODxBPu+jVi2iVC4q6Izi0RygF4Ki5ioB1ySK5ZIwTTZcMUDyHk6kAFmm4ssKjMtlZt3WkcvkdQm2GfMaDZw/K59w1/hNTTHPm3ItS8Xaem+ewbxmY+TT94WvMx9o00YaKDZG19K+aSCQBuXGZNn7TXpiG749SxsDadbfgLeBe4IP2l8RFE/MyScBmvK7T5yEVDCddP/SmuxNpWmdj4WkEFjMcFL0KBKCdTrqoBKLdeY6mmfXVtak0DuXII4sJ/WwLKQmQPaAnVFPdRUKUqhNZjEcn2lCZAmwkzxJADzGIQ7yUzyIu2qLvFYo41RQVgHe41kfv+08xj+On2CvDJwpNvC/xJu4mq1jI86jMpjioAw8qkzx/7Xu487uFl5fPov/rnYGV0+ymJApzmUcQzyJMWx30dk7FAnFfYQWpvSXZwaWGOG4QLeNGEvjjGzRxvkMTvIzOVL0BwPt04O8h8PCDE/yE3wcH+v3DS/A6aCGG8ECXgkWsdaZoRZmRKqxH8GQQ9tn0aJzZaEWWqw9ZS3eDONppJ8Ezyy8p76aQQiBMPc1FuHR1o33Pq97yh5RiZTFISMx+WzfjWIJo2wO+8MQs1INkZ9HP4wl9wsnEQpBgEbg40zQg6+e4M6OUVriJLjicy0JMDtHCOIRFrKSKWZPAAJirgHGvhJ/EJtw3tC0gHOLoJhYxfb/dPCf7sZpoJjjO63JtyyVFb7yvzkvOHbsmJaVScuQDOzaXDPMwuMY22xj/3nM8l8EKNYimMxhpX44ddXIQy72mLHf9+ER9nZ3MJ0MnQUKBevUy7IzD7MX3gxx0hKaOtzHt+8pjXbrr36Om6+/KlawPx46uxk2miB7MXH9ylkROuz0sP3lbXz+gbP1unTjBl79xc+kRWapzCii20WgaFzRfCaHoHeCT997H0/2D3DppZdx9vJlDGgHQ0u1xCNR2h0vcqBt6opONPBzgaIzTcJeT+CYg5aeiRw49+7dwcHeE/ntXrp6RQNFi3aQ13s4aCnx4OAjS3xmeU3XcPveXX3XFps4f/kS6s0FbVBx7DYXSkYqVRaNrQgYmmaYix6j1/nApEYw6WfODZeRY6VU0ULIhdcKWWxzMKZDAzqpgnbWSWwpGotFYuFfyMIjLqKcAKOxJhmP1eq0XfonihTd87Opb+RAN6ZYGnKyJrQToi4rX3DG7OzKFLk0EKuxyQioCCGg53NEfkMVv9P+CHF/iCGlG8O+LKT4ukq+KL3aQrEC5DPoInLbCKPvxN6HvyFT7NfKaKyvobmxjlgbVeaF8onnTch/LQDyx3idLwLFxn4Yk5lmKozlNFbZtL0cy+mF20CXjXUeU8FpIoV4NkOjbTLxRLZNhMfmvy39aODSXmubSZrV5PG5ERmbaVo+Sp84N/mT64Y77whh3EGlWsTCQk0Fu8NhH9OZ6wDHtZHSCH6x4YaYSOqeE59hsrpsI83sFRsH5XLUJOf1k3Oehbz2fruHfL9a2ieMNT/H5pUDzk5TnA4CeM7mYGH3zwCvtdE2psrkKAIySUcu0wcb08VjGHg1j2d7HqYL5futeNDOnc/eNOFWTGnPwI5twN10z2mpC0Ex10ACVzkVcCsxL3rWuCQMnxo/CPwklptsxEDfeNY9kPlNvGpZdG11I1rb6AYiXXpSW0Kig8dlRpDFYtFk3pjDzztZG/fpw3iIMGHeKUVg3QZBFddzFekhkdCw+CqRFdASjUCde1yB2fvsTOzvb0e7+Me92+ghwtnqIn6xfB7XxhW5WbBBhh/NcFIAHmaH+G8PPsXuyRH+zbVXcKu+gdXuDMWQ98EXG83aknGnp8YgPFfVsiw2cTLqY/voAJXFBsJaQfhhYeTJaSLKZ9HOxuopwHtMEHvoR/iw+wSfdZ9gEE2wlC3iSnUZ1wqLWIsDp2emEptgF64IMaQTRgTUJ1ldo+YcQbEHkVMs1hvNIrSGff2k1IX3Kc95Q65+EkpCUQ4KwjZ6DiQFo6n+xmeRLfnynWZzjzAbYDzLIfKLOOlP0BuMEU5m2kMb1QYqAVCK9mX1RktUSSUkjcy64MX35BxRKRWVjeAc5zxkF1jOdeqJOX75bx6TryVYZsDJ4k/OiZdeekkg2mQS/B3HNT/LHCUsGExLkUw+xPFpgaBJu9Jaez5DfpsMyY5hWMMyQJYVM9es9N7zFw2Kn14IZySVnAlKZiQbO23e/s42wn4XmbGzXWN0yKYVstMkK0tN1ThE/7CF9pN9GWhH5QI2z56RrlgdcagFjSKXmp/ONDHY8Y62Z7ffeRf79x9jYXUZr771JlbPncWIbZ1zGVmv8YO0CNOwPJdDczzE7999F1/du49VdlZ7/Q0J4PuMuvLUzbkIz6O0Q+2DaUPkLMpUlZ6Aw0KQVyEZFxY2/+CAJFPM+tkLVy7LUYHsJ5lkRreUALA48Mn+Hi5dvyoddGYwwf3PvsTjJzvyOz537bIKCz120YnZpjUvucWj+w/Qah1LarGwsjzfdFnc5+oTXOEJNcX84iZCJold7ErF8pzFNcDMCWOpXtsM1GSHm2hSHc0gQBs8f0a03HMFbtJYjZy+mV7BBMeUfBgzTHs4HpMpHX4OxwA1cUG1hCELPAoFLDaaGilkocWSMCpmujSpNB6EI+nN2XUoF82kB2NlMu32yDKoujkXKDjityquETqWg6xW6Fpnx2RY6EtaLqCysozFzQ1tPJJPqNXzN79+AsU/Lmj8baCYY4/jlusCx7Z9cbMxEGoMrwEse40VXpm8iZ/DMZdmkdOgOA0Cn73Dz4Ji+7s2xSRItc3FgKQx2XbuBtD4k53uKKdwGmXW8ffRaNKJpiAT8Ek0Rjwdu8YlCSxzx6OvqrPU4leWXeuYZo8pe/JQKlVRyJPZYf1DToyxpFdMPydMsbI1SZaK52q2dyaFcNfxTVDMdYJriUkT7B5YcbBpifmTm65tsgaUbYPmZxqYtc2a62GaZTdNuOQLViyc6ECNjbb3Gutssg1bQy1FbFpkAwskPQiKSQTIBlKd59zVmDTBbTFEmaqkVmpca2CQS1pouzeIL/ScPlX/nazJeq4ydCfv7I6VpQZUNGcscKaxx4eZZAfpyEDxHb8IrLmXOelMRmsppReUAZC0kNwnISnoI8yGF7Qf6wdTfF6Z4L+27uCjo0e40FzFf1/YxBv1U8AwFhgmOOe19P0ZDmdjfHWwLfnj1c1z2Cw3UR5NkQ9nKBIcDkbo7h8JSC5W63qufC0L3TrRGL1ZqA6qpfUlgeJyN9S1xbksRsWsmoJIteBncGfUwjvtLTyedaUZZme+S/kmNqcF1SsR9PYysc6LbabVPAwZuWTkR06sokAlcV1hdpl4gC4e6hSYc81UWNvEfYr3TPedz4DFcPTW97ICx/xvZov5LKKipwzvLMPgJk9lP2Ivh52dQ3heDszS1Mo1FRLOogGKuaG6UvrERcm+TkkMAeva6rKyz7SZ5ThjDwTORe61HK8MLA2wMmCV29PamtYDvp5zgEwxM7tcJ2x9cuvEdN6N0wp5LWBPB7S2jhljbPPC5pxlVTiPLDA14oxjz7TQBorNIjG9Jv6oQHEy9dVNiREOF6OTwwN0DvaA/lhaHPoe0m9P6SIyg+o65yEbTuGNQnWW2e61lT5ZWlvRQmEG86wEpWSiVihJikGQefvtd+SZeOvN13H11i2Zb9MTkV61k8gtNhy4GeqmMh7q/R5+/87vBIpXTp/FtdduodxY1IDnQ+wPuvKMpNBdQBNPjyM2J4ngpKuhH3IyKYa9PjrtFsLhQNZinMyqMI6nsqbbf7SN259/gaBUxCtvvo5CrYL+zgE+evtd6WmvvHxD0g+24aTHBNlpave4yDzZ2VEzjsbSIhaXl+ZtE8mqMk02Z59SRvisNA1YfBc7vbM1UDEtHgejMV/alFl5mwQetgHzflhqgwuGiiSZBVBFrCcGm8fgveAior/NZjhmKrRe04bJCVmulrC04FpN8vWc2FyUe92ufjJ4cKyTM02PyKbQX3WW0ULLYgwufmpLzW5IkldkZSvEYgnQtYe6dcpzpgTFyaLPLCM9i0t5FBcXsHhqHYVmTZX0P4HiHxf4fdHVvAgUW/GIjXFje/nT5BM23q2gLc0c2t9M/8o5Q4DGOaBMS6KXfXZDSaf+0+ecBuX2+/Qx0qDYNiZjpdPnwr+RGbIOVpPJCEEhxsJiHZkMPWMj+EEWg7FzoREYpluMJFguqCR5Qa0p2Ugyx9y8CZB9v4B6rYlisQQ/S9Y4p2PZNdn5coNmYGEbrXTJXIuSFOvzQDHXJ9MUW0W63RMDqry/tlErmE7uOdcZY80NpNrf0qlc27DtNbZB27plGTe+x1pvPwuK+bdn5RN2LnxutMfjOmf2fAaKrSEw9w/+jvsGgRQJhzhh/QnU1EmNAvDkdTFDewPFCbvOa4voJDFzz09+1GQq6cef8ViyI2aRhEoUuYwAPYspA1AmLopw2Dp2BdP5vDKgfGZs9kRQzPtJXS3XWwZI1QlQiGcYBTP8PtdTA4+DqI//eOYG/lO/idWJj8NC0t6bu39i6SbWO3FbITFEVtV565LA8SWDJC6gZRvXeAaVO3u7rq10oyrZW6FeFSDlvSr0nbPSJJ/BpEStru86+/lZfNbexW9OHqFf8vBW7RQ2UcIy8qiNXYBAdplNRBQY8JoiT62q+bdu3nXQtaYeOq8kmKB8gu4X9D6m/zPxiRXI2fWR3JG3PgMK2n9wT4piBJ6HQRCLkXbVVnSXlj0ITk662qvYFIvaZMoyGMBmgtDZLpId5j7Ingq5rCxUN0+tS37T7bVV0EkQzMJYq1mw7Bf3UuqGWRdEVphrwRdffKHXUWOczsiYzt7WF7Nms+DUgLkF58YYmzTCslam77dA2AJPYkADxS5LlAR4ScCfbt5hJMDz1sK/GPnE00XdMcVpUOzwSoR+t43jR48QtnuO9ZMnpgPFZO24aJOdVPc0z2l7+nEs/S0tuAgYh2zIwAUhabpR9vNil+lM8OCzz7G2sIDXfv4zLJ3eRC8cY1bIqaKUBQl8HyM4n4L+6QzB0S7e/Yd/xL2tLZy7fg03br2GXLUu83MOnnt3b8tr+NTqKgqlEpbXNtVumIy1WmlOXWqQgynv53RO1N9S60M4G0/G6NO0vRjI3oVOC6OjNh5++qWqa2+8+grWz5+RHdvRnUe4+9GnkkVcfuUlAWVNQC8jM3ClyKKpW9wmE20aan6SDC4ucJSV2CZJJwzbDJQeiacY9ofSO5o4nsdgoZoVx9kmTmG/HYcDmRExBzonUnqQcgFiuo36KS6iigZZ8JfYwREci6WducWPtjqc1Iz0WURRqbsJy0mjwr2TEx3fUqZqB1oqwisVkZ85zRazCwwwmMprT4YCxWz4wfvOZzrLOLcQLpz+LAsvnLnUYDRDyHtSyKGw2ERjYw211SWlf1/U0e4npvjHBZa/CxTbYm9pPQO+Br4M6KXlC+kxYnMx/TkG/p7HFD9vwf82QP/seLTP4XvSm4ydJ3/PucVglODs5OQYtUZOTHEUjQSK88UA/ZHL6LgaBadaZKDI/1Hi5qQXjiHO5YrKWvHnQnMJ5XIN2QwjUdp4WQunp1eRBsUCXUmxsMlQngeKCSK53qRbZNu1Gxts+kcDLLbWWdrXAnTLgtmGb8VzxgwbADCgbmSAgWKeL9cmk0UY6cAxYBX1FlDwHtr7OIa4h1DXyaJuuf/oHgNT+dty2XGgmOdIMoigmKl2Y+64putz50whW0MnzHHSHlBgDFnEU+dYIn1x4gLksQCSr6dz0mgs1lHyFUpu4khrK61ECYqDchFBoaBz0ecnYJ3kUyGfx5hZhcxMOuLKZKqM3GeZLv6v49to5WL8pyuv4d8dFlBrjdGu5ue2nIR/ymCSlc56chSiAwT3Ln7WYBZpjytOM6ix3TLLhA5OcPRkTwxrrVF3pFIhUCMN7umUIFa8HPrTEK3pGF1/ikqxpEZZtErbCXt4t7ONk8IUi5MMashhIShhJV8R6CSY5J5EdywW9hdjD8XIQz8AdqoZddYjeVUIAT/xHiZ4pkmF/Iv9DE4GPd3Dar2ue9ob9LXX8Ys1NzwPgmNvwlbc7jmMM667H3XhpP9IeHHeMKjk86FrCIlB9V/IZlQzM2WXvERfzr22VCrg6pUraDbr6g5L4u7evXsaYwwuLGvE8UcAStKJDLHt38xc8PUc7waK56A/DEVIpfd+c2ex+WqBja2RzwJnmxcix5LCfVtXbT7bMYwwsDmYBsWGRX6UoJg1nWIZpAMeoLu1jd7+ETAKBXBkiZCZKWrrDrryAmQ3u2quoEFFawoNpASEMrLVTfQ8VaxyiLPI7YO338XW/Tu4fuWqfGzZ+rk/jdXgQUbknrwwEHjOeHs8GCJ8eAfv/+ZX2G918NKbbySguIKTbgdffvY5dh7Tei2LZrXqUqvVBlY3TqG+tKDIWW2QkxQhH+JwMFCUyfbULHjI0XwjB7WKprVL7+AYnZ19HN/fkuyD59k4tSrfxPvv/V7FhWKJL19AXPAF6CdhrMHusbMRCwupaU5SD1a5rI1GbhnOE5j3R5roxGlCG0A8U1tofpGJMW0fBy8nD9liMjo8pqyaEu2xNMBjJ5HQQpZzE48OGZxY/CabxGcl1oNsrKXlwomcPNhwxAT4g2EP/jiUFkv3lBriOHISD/o1shJ3NEa/19M5FEsltCchyn5B0omw01dVcK5W1uLEFtyFatl5OyvwZ1e+SJE+iyb8aUapwck4xpibUjGHMgmdBgAAIABJREFUbL2KwkIDy5sbKJWrPzHFPy7s+8Kr+T6g2BZwAYskPW8MYZq1NSAkbJOkxudZmpTDiwFWO276v190os8LxuzYz74nDYBtk7HX2Hu4GRGcHRzsoVr3UWAGyoswJYBitmXSdy2CM8yg5QTWCIplVdgfi6FyzY8ok6iKHW42VlEpV4FszqE8yfOZwk48cpOT4Lw3036TT6QB5vNAsYFQkzrYhmyaR2Ob0nIH3gfTFItd832tWyYp4b0wgGvP047L16alJ8ZCm07cWDd+Rnqz5nmoADth2bX+JbpMHo+EA+87wTFBlkAx12gWE3NPS+y1tLYm/sUEUCRXSC6QoeeaOx8PtNRLJHKs3TE5RTyjk4ljy11g4zyL1QiDLDQZuThybj+s27C9gUVacYSTIQvv6ObgdOWWzmaDkVGvj5ViVY0vWNRGUFwdxVpjb5cm+C+9+3g06+Gtzcv462ETpycBdmeh1mruCSpKp27Xh0DnfjjAfr+NXjSWXpotmWtBGQvZAlb9EppRFvFuC/0nh+o2R6tVrvftTkfNnCin4FrPGhLUSxgUszoupQql2BNYpn/xfW+APQxQm/na+8i+ElMQfOdGkfTD7BpLqR4xArXF7dxUThh+OEWBJklxBmXuIZHzlaZ3M58d8r7Yc94fBUFxhN5goHnDfVVsPDPetDueecIo1CI97b5GYaUn2QufpxvHhMgkjyaqs4qpPc+WVY5JTMxxR9C4srwoH+ISi8cpj+x1JIc4OmnJvcIyMgS3/KacgsV0Nm45HlnPxPFJizbutxaY8TUkyGydTLuvWAbKxoZl0wwU21zhMfh8LDvCe8F5mZ6Pdvz0usl/W1HgnNhL1tZn17y/eKY4ZE9uXRWZyzEmB4c42t4VuFGVplZbyPKk1Wm5Qq1CCfVCSYbYudh3GtLJWAwtF29VaucCdeHhoKNX8ftvv4snu4/x+uuv49KNa6ooBe3NWHHN1sSMuFVl69Iv3eMTPPztP+DJ/bvIVWp47Re/wNr5c5hmc3j4+JGYlWatirMbm2pZzYe9tX+s8yjXq1jbPIWgUsIwojG706TSPs4Bb9cPnfY4o5ynIgAuOtRSh60uoqOONFSMgNcvnsNOr4Xbv3kf46M2Lr90HSvnT0v60Y9DdbTj8VloR6aYkhFifIJ6WftQxmFqQJqEk8XWb2ZitRUFcmqxOCYBrASgTJHyp0VzxaCgFAw3pGqtMl+Q86xQpsXNZKx7T5BLQNzpO2N1fj4Z3AK10qFzetCmw8Wf0ThlFkyjJQsy00L+aIhGuarCQC7+nAT7h4cC5WdPn9ZPmqTXyhVEM+BkOMZSpa7sAR0oGJCUFuryOyZbUGrUEhs4bgRkWiaukNOj7CIrxmEU0lZniqjACoYivHIBy6c20Fxe+XphU+KC4Uasu39P68D/laDHH+llfhsoToPhNANrAG7O3qXcVNIbRPo93wTAT/XA3w8Uf1Pj/l2gOC3NsH+7gjP3MGlhSUebfF70hDI23KvHk75cCcScMfPDNUKOEM7mCf0wsWTjtKmgVKrJHnJxYR35fEmriwDxvNjaMZX2FUbjedtl2raZHMLuw4tAMV9nRXHpNK1JGbjWpGUuPN6zhXa8Z/Z5/DefpekbLZjg720dM1bfMgGmJTYv96eSD3dTTT6RDpp4rmYbx/WVIISFUAwuBKoTQKzMYQKKbeyogUXi+CASgexyoiMWY5aAYo07y8ZmuQvkMZ06bTafo+lCMwRaZKHV9Y6OCLHTuY8n6mRI/S0BK50xCPLIGhfKzraUAQlZazoobOQqmOVzIhSoKS4NQ0TTEA+Xsvi/M3v4oP9EHWh/0Srgol9DbzZDwy+o62oxm0Mv72EnM8LH3V3c7R/heOYyqJR4nIrzOB0GaGYLcq64VFpEc+xhdtRFHTlkJzMcHRwKZDGDW202nHUa3YmqBUwaBYwKWe2nK7ky8qMYwxzQb+RxlBmjELpARfviJEJxGKutc22axTTw0csDD4IxHnlDHIUDdeElCK7Cx3JQxlq+ilo2L7kH9zPZsrHhDYMVNZ6LtBcSm5DVJquvbAM12pRm5IvqaUAJBYE4gwSXT3E++a6Yb6rglFnOGfnhKSUbGRTzS8gzEz6bYTweYqHZlHRiYaGhZ6MC+oNdPLx3X+dGUMxrJQhmYR0BscmVbEw8evRozhTfvHlTmVrT5Es6mepsZ0GlzZH02mVz3ALQ9JwxIGySJJsPBnYNhBsLbJ9vmbn0Wvo8guAvExQnK6K1BXYLJi1eZq7V89Y2TnYP4DOip05tMkEhzw5rXYSx0z0VioH0niwoMMaTD0DpeLo4+GzskBPQ4wB57+130Nrdxc2rV3Hh2hWnJ6a8IQ61sDAKYWRHEE39zleffoI7v/0NRr0uLly/jps//wXzHgizOWwfHKijDbvSMTqbxqEibW8yxv1Pv8CTu49x48o1XL5+A136GAY+JqzM5eLDVW/IKu8J4pwDgyzsY7ROlwSCWqXJprH6yrORBwH87sdfYbR3jDPnzuLspQtK01CzxElGMT/N7Wxgj6MJ2sOBouiw3UVr6zEqLBxsNpGvVTANOOEDDENOlBmqxRLizonuAS2WNNCyrhf5gJ0GPQ+1chVHh4ea0CsLC2gfHqu4gAV8HNSVRl1stLRlrMRNGGQy5WKokk1HKcVEj2waZKuY5nOlvR07KckILam2Z6SdTstQl8XPlLPHYKACBF5DpVCUzRsLP9ginNZ5XNTZmIUWdALfmSn6FPbTszJfQClXdK4ZZKyGAzE0QaUsnTJN4etrm8iwx7xqVWien1HAYGOO+nPb4hOzih8pZPzxX9aLQLFp3tIMhYEeYwctqOOYtW5Pdsds8X9WSmHviRncJoVc9p40w/vNO+8KW20MGvi2+ZI+RhqAz4+T1G2RfeJn0zs+DCfY2nmIEAP5FLPlM+lf/p3fVhRoQQDXamqIR4MQOWpACxX5flcqdZw5fQHZDF0q3Nps9/Wb8o4YBMXmBpGX3ZuTWiQw+mvvt/M3Xe/3HZEv0mbb++0c0z+/7dj2bL79GT3/CPbMbSyRaKALRbfdcQVtBLss3GINCB2JEhmElXbqmZvUInF+YM2Gnr30qA4oM/vJNYsgWBpYSihmHkJ+T/nTnR+PRQelAkEcmcgwxGzQUTqfNTram0m8ECBPY/TDUHpZrsms5WE3OV4TEVc9X0ITOeSGE4G7YeBhLx/jcdTFo9YBBkcniKmzrdawXqrj+uIpLOdK+JvMPv5+tIOvwhOUWiORG0u1Bi75dZya5lAbu8JUrve0Vz27egpruTJynRDtO9sisJZWllFqNOTby32fDlP7vTbyCzX47BI7GGi9p+2Z7kvWc2yu724EJX6UbGr/T4Bpt5yVx/En4TG+HB8javdxpg2E9YKkJZRWnAoDnC00sFFuqAkKpYuseaozCMn7OBwP0R30VTvE7CWzzMpwsN4pX0QjV0SJVq4RC/NYcPl03+N5ySZWQeRU583Yh2OEGuD1lVOqASITzGNev3pN7hKcH3SToiyq3XbuMi7oC1RIT8cra8ph41FjLY6lc+c35zlBMY+XXhcNqD6bdXruOpMqqH2WFPg+czcdyKeP/6L1JDWf51H3U/b9n3IG3+cs/4CvedEp8sG0DvbRerKLqDdAbhIjF9PwmumvMQbsuoNYYIydcCRGT24+J6bTO0EVn7wheojTmVICj7/8Eiv1Oq68dF3sIZ0nCOBUDJF1UgtGlDsPHuGTDz/A/s4jrKyv4OYbP8OZK1dAcQH9AnPlIgbDEXyfrUvZ0YgRM9thTtHd2cdn73wEP/Jw7ZWbWDp3Bm36+sq6LavfB6EnUNydDuZNSphKIoOsDTTnuxQag/9C4DyaH+2i9XBHg3XzzGk1xCDQY0qT7LTaXAZOrsBCwJPxCNWggPbjbZw8eoQKmXCmxSoFBI0aqstLCIpVxDNWwEbIjAdigvcPDrC0uoI1WpIlvd4JQmfRFN1OR2x6IenHzgWR944AfnllRTIFcl4EpUqxkpl2o3kOavmfBjJMyjFnQhITfqatuHgZw6JFN/ky9sU2FW4kg07PGZV7GfQ7jt1mgQAjdIL1Uq0iJoD3hZsENWscKxwjXCi5HTAgoh6d58xmHgTQ5VoVzc0zyDca6hjIBJci/XmTE/OGdJuLW13/gJPkp0P9i96BFzPFw69lA+YBkbS0jnkzgMTAyaX9nrKhBlY5dvk6kybZewwU2+u+a9HnIEu/hv+2ze3bb1gi3tScJOZlOjZCFI/R7bXQah8jzo7gZVzBljY+FTtFukYpHBNANl9zZwH8bF5+3/mghOWlU4n1mnPhcV82fzPwWHMhVRn/zzUZMMunAouiMzkp5mwupUjlp0dLrQffZ4A8j036tvc97/XftqX+kOMbY2ZBDQEL9yYCEVvTbL2zcfa8c9VnsisaM2wp8CEXC3rUp0Bxlo06eN89Mr9ZRLOsgPE8mPLI8VC76qKl7KQvRes8SKA8j0THNEJvMhGY5L5EUMw96mQyVN3OQq4oezN/EiNLSYEHTPJZ9LJT7GOEznQiWQV16CIkPF8NLv7PeAsfREfoBcAr0xquVVZwrryAy2ERJY4/b4rjXIw7J3vYPTrGuZV1XCotodaZItpuYTIcYXFlFfl6BdnOSHv4ccdJMCoLDTTWV6S/pUzPMgJsTEIcEWfdPeR+IIkKs81+Rs4TO3Efn7d3cX/YQj8HLPlF3EIDUbNERkVF3zjoIOhNcK654lphD0PJLxqznDLAPXJg0xDDWazMJe8d9zXZs2VyqMDVwRBIq91WKu1oz9/GlzGy3DcJVq9du4ZysaQOdATAtFQj+0t3K7NatGdsQTf/Tq0w2WL+zrT39m/qifnNNYqgmODZvozB/T5z7k/5mj97pvhFN+fbFhmys0dPnkhb7I0mKHABYARGdrTfQ2/kOhqVGzWBOi0mSdTMzyM4YmGbBlNSqMD0yu6jhwLcTGOcPn9OhVxyXNHxI8S9IfYePMZXH3+Kw90nCNYquPLaSzh74QqyZFNlnO7MsG1gT8OJ0u9si8qShqg7wPv/8Dscbj3BS6+9jutvvoF2JsKYml9qiKZZ2YfRR3AYj6UD5kLJb3aq0abJgjW29aRZOL2EZ86ahqblLDYjGKWWlkwtASn1VNQvc8CzqQiZ2Ig2Mhz0x20U6ZGYzWDvyRN88NVnWDq1gcryEiqNRSwuLKFeqWLcbSmV9+DhQ6yf2VQryChmYUigjXAaTXWuPMcxU2eUQuTzikLzpaJYVd4XsrBqnpF35u+qtjYfxcR71SqyjdU3YGGTn8WC5YKTZZjWyYBEmvWx6JYFBdTXERgzJcmiBAUHSbEICx4L1B9Xyo6BJyNDrV8m61pwMoCaQdZIYoQZlPAaggDVU5uor60hVyhgSl0llV0McBhMSOvnmOKfQPGfchn8w3z2C0HxpK+A0r5ss7LXp0GxtEuzp/IGG9MGMDh+1dExZes2U7j1VBv6baDY/e2boFg493kI8mu35utCH4JieqwPBl0cHu0iprWk19fv7HjM2Mw35ShS8JgOUgOmzqnLD2MsLa5KNpHxuPamJR4plJu01XSg2IFtC5JdZz1afmnZhpc1luyf93x/KEf0LwmKuRYSwLC7HWUYVphtQYeTv339Sw5rXHuSrnfUs1omjcE7QTHBsaQYdEoiS8hHkGFTJF8u7a74zjk+TLlOZmjr6cZgMA3VFML2JY5pWWBmnXUpXX3oyysDv/EI3elEbHQpm0Mjk1eBPDvZyWGF9mRBRs0vxlQ6TqdyqGAXu0f9Fj7de4T3xvtozSaSRb5VWscblXVczFSx2I4ReSGOSzM8XPDwcXsPnzy4g1srZ/BvFs5jtZdB9rivgIxrtoihk7EkdDw/FqUTKGeK7FhKFxUWjzrdNOdhLqDEwWVqda2UCxWy0iE/mQ5w52AHj4/3ReqsLC/jXH0Z5/yqsomUXU5LAbZaB9h9tIXN6gJuNk+hOpohGEbK/KpLYbEgVvpo0MXxuC/DAGIXOklQwpenIVI00/Ph62wvFI5JSCILoNIZCuqGaZnGIIZjh/InK0STtWnibGOd4qzuxzrXURZhmnlbizgWGJzRrYL77Svs9Lu0NF8LfgLF/7x16Dvf/W0L1SycoHN4iOPtXUy6PeQpKmcL1AJ70g/R6bUFesjkzZRug4qvLMVHUMz0hBaUVEHZuN/F9vZjpTDIJNLWq1YqawIPjts4fLSNh599hfbeIU6zgcObF7Bx/RLyxTJ6w7E6x/m5ohjTcW+AIvU5pSrK+UAT7GTUwc69h3jvN+9g3B/glTffwvVXX1WkPIydtyeLuyo+2zFnxBaz8426zXFzkJDeafcM1JPB5kIlj91JiF6/r3QMQT6BG72aCebY2YftG/OFgsAgFzAWBASTEItBAd3jI3zw3ntoRyOcuXQRw4jv7WN5cRVryyvIZmNpgen9KMuzRl0bHRkvngvnN8+FC0iv33WLCP0o+33JMiq1qkA1F3VN+qKzYaIkg2w2r4//LQeKpBGHyT14zfbNZ8kiOgFVz3N+z1yDqU0uFvVv0wrON+5kkeNzJ0C2dCzH2GAyQn801PWUq5W5lRxfpw5PQeAAeNbXfaTsg4sg7x+BfWFxGY2NDRTrNY0lsi1iY2Qm6Oz7fgLF3znd/yJe8CJQHEZDBVwGftNMnoGX+U8VofHbBU1psGpMD9cd/s2Oo00pCbLS6+KL1kgCzu8GwN99y1lwxcLTducIR0f7yBUyGEQd51ecgAemom1zph2YmvSYJzLTvh4b8kyxuLCCRn0JPtc2NfhIp0zSoDg5L00aV9xlhWsMQlk4rS/pZZ8Pin8oyP3uO/H1V/wxQXEa2NjnMChg0R21xWT5TEPJn2lrPztL61Qqi0/epySwEAvKe0jXCjpSkEyW5VqsjCT12SR1phzLZIxp18bmEZQpIhYo5ljMU89rRE1ik2aWnh49970ZuuMhBqOhkyCUAnU29cJYDkosEq8XyyqKZ8ZN34lWmlnfZpjFdg34VW8Lf3fyQIXUy6WaCukoO1hDAaf8CprlKuq5HLrRAL+p9PFhbx93tx7h31U28de1Czg3KcqNgsOR++3J3iGmvbHsT5fWVuXQ1B71lSEkGOV5S0aXMMalMouvp5Iu8N4R7J+UMziqZvBxbxe3Hz/U364urONqbQWrQUVFef44luxyVA3wUfcJvnh4D+cX1/DvVy5hYZJBcTLD0JsqYyo5ELXJ8QQ9NkuhfQT3lkzW2RlSssG9lXVBbAqmZ+KCUgPvBkaVrUkyUdQOky3unLRVqEn5BN/LsUQgTPBLaQX/TecJyin4d4JdyidOnz49H1u2FvHv1jTM5BMEzzZm7bN/6Hz6l379j4opVncYLgQZD5NuVwV3g6MWZkx3U1fMytcZWwm61qpKdefY4th1bSKLYQu4ihISf0o+VP0+Qx3cRGwrrUc4WAi+4uFYaRyyvEz9rDQWcPXyFeQvLiEuUkAPeWTk8gRlPugz/PDufQxbLSwUSyglvccPWofYfryFg/19nDl9Fq+9+TOsnT2L1mSAkEUpBLbhFKNuX5KFhcWmtEmMPAcx+80TaLpIliwAQTA9JVVlzMWKC4/nqaiN4FjG95HbpOoLTYHZoSzOWDSXVwFgnfZy/QnuffUl7t67jY0L59SZrzMa6fqpqeX92TvelfaWsgm1/NQEpIQh5zpijV3hg7MAcpY1Wkj4XAruvAiKOaE5GelhaQUq6gykoh7XPYdfabbJAIVtdqq2TVgMeRPTSij5soltbB0ZDMlIqM1OLPUMNPO8GSCQqeZYmWvY6cs5dM0TWHXM8zdZhgpI4BoJkImflUtorG0o6ACLjNggJmm/amyYY4md1u8n+cS/9BL4h/u8F4HiKB6qDseYsxcxucpYzVPZbs7al21sNgf40zY/NrdIg2KTQ6THvR2H457ZGzu2bVjfDyQ/1eqqs6jHrEkPrdYhhqO+jCIIilmIahsw5WHcSBUQRLN5BzM34rmmVkAt8PLyGoIc/dpnAsVeYplpZUPz85+xSI8Fts4FIY6jOSjW+kZPWjbg+Za59JcMitOjNT2OeH/J9nFfYvaN66ox6M+OcMkSCGQpcREopiOFkwawNkfSNYFiT2BUHc6SJh1TekrTpUdVKATGzpWDYX5Sg42ABdOJfSf3VNs/+bmUTPD43clIa6vaHBd8V0dCx6bR2GXfVNPjq6ssP18klew5Yzlt0Jniv7bv4m/GW7ju1fHzxbM4l6lgp3+C7klb5Eu0WEaTdUP9IX5d6mIr7iM7jvGf82fwH6pnsELrpiQIZRH6+OGe7ElX1jeQL5ewd3SA1qDnCq3rNXWtZZbVZ1+CyQRB3geNmsnWkqmlZPGwBOxUZvj10QM8OtjFerWJny2cwcWoKGcNehHTdYI363g6xrsnW3jcPsTpjVPqwlcaxnK4GDNzPJygEGcVoNA+VUWLs1gdV1nrRGs1fi4L5OU9nNzztOTBgmruacb+cq9iJpevY5Eh8Qznv7m3MGNMhpfEH99HUwBKIqz49NKlSzh37ty89wA/w9YaFtpRo8z15eWXX9ZxLJg3CcYfbsX94xzpRweKZd1BLWoUuq51+weYsGsUvSBp0kBZAQfW0BVbBTnXJcmYRlmA+c6Tl8eyqFAsJY3LfX/utcg0OptdUIfK6k9auK0uLmFtYQk+gV/Bw8Mnj9Hq9lFpNNFoLsIP8opE2Zlu58EDfP7RR2o6UqsyjejSWgtLi7h89QqW1zdUpMBoGgKYvixsWA16eLCPlWYTG+fPoNSsOysXArfEc3A6iRD2Bq5VJCP8TBZecu6uqMJNErLF6rMubXOMTreLYqmgCRfEU1T8AIf3t/DJ73+vfeal126hutREu9uVJQ5fx4X4468+xcLyEl59/TUUyyV01cLUsUCaFLOM3DP471yRnpDOwshtju66W4dHeib8PW3nTP5AEE92nosrI1gyyaZhMnCb3tSlJU7kMPPUbcJOWdcwi6hVDJKjdMK11WTaSukw2uEk3sxcBPsT519Nj0g+a/WDpz9zajHh/eO44utcKtfDKMihsbounXWuUiJlrXv+dbbObU62gP1xpvpPR/1j34EXgeJJ2EfGc6DDArgXsYnc2MSyem6dSYNiGx9mLWSbHAEkAUo6OLSA89lrdhuT86e1Nc+Cz/Tnffu9or6SDhMZscTHrQN47NyTAUbTLqI4RDhxbdVLlB0VmR1LJCQK7t11cQ6Ui0tYWlpWN08G0dQXc81wBXP8kvPu/HQ4S8kdqnCIbgckA5JGG+x6xzVSJ8LPSADPN0BhSsryxxgTf0ymOH2+6efH33O/YurbNKEEMZYpS79PoJiWbBaIJ10Fp1GEMQEuSRU2akoaY6h7p3U7lLGX60bIikqOeQNEsgAj2zxjMwlmATytpeyKxi81XWAjLTpGSUHmyWnhKBpKVsGaDI5tgjE2R+I6S2BIeQAlg2rIwbEQ+Pg06OP/OP4Kv8YB/nN2E/9j+SxOj3M4qGdxGA7wuHWA92bHyHQHcoj4rDKRpvl8UMf/WriAK6gjMxqjXXJES6UXobbVAQoljKIY+4cHyvyxq2uxXtUesXdwoAxmY6EpdjqcRYjKWZTijIAuA4eD/BRbpRj/bf82DkY9XFzfxJvldWx2IAaYzTWC0IF8+uA/nnTURprAu+rn1V+ARd/sOlvshahO3HMgC0x7O/UuGI20v3BuycGFNqqJht/GngLspFZgnqlJSSIIbPlFUMwxw9dQ/8vOdMrUJvsXn6cBXXNJuXLlikCx1ThwvNhaRGKLcgz+jm2enwXF33+N+WPMzO93zD97UPxDonqlezgpqcubxhjTOWFvH639PcxGIzHFuUwG/V5nniagfo0PVGn6eatDan+/7g/Kv/kcgJGzFxLDSLcE9ocXyPEUyQqkJY08MscneP+dd/CQzTuu3cDN115HjpEm3R5oUTPoY+vBfdz+4gs0KmVcWD+L5uKi/G7Zk90LfIwJbsMQuaxjd4JsToP0s08/QTwaYXFtBYvrq2guLyFfKTn3BnpFsk3n2FneUCNLA3OCYnmj5mnenSxoiX8or0+MLjdkP4MSAWF/JGu7R1+6jjZnzp/DxrkzKiQTGPSyONk7wCeffIxWPMIrt24JGGd43mGIdrurDW6h3kAxX1TqVL4uuYwWKH6WmF9rHZ2wDjw2Awd+UV4hn8bhQIs+pRYExjxXk1EYuDattpiJRMtoQCTdBceeM3/yfvE+80vdCCm14fMje5IQYyysY5CkJh6yw5sqkOBmrPH2jA+p9FcsKKRlX5BFplLFqc1NlKivok1SkhZ35uruy5sDhZ8M2r7f0vXn+yrbkDgPOX4HwzZmU9Y0JOtDylHBFdUlrdMpiUhA8VxzntrsXrShTNlwJtEUG1DSPE5kQRrnkWPs3Od9vULdAdTn/y4t4eC/WdSnoDozBWUhJydHGI7ayNEWMkPDpwnGkxFi2juyu1zWscSUUsUT543r1vQMyqUKlhZPq8EN2WuGx6yxpUzsKbB0NlL6okRklqG0VVX0nL2cg1ZjwLUk5zPr5NhM085+DRAmgJjHf5axt+egtYAWGklGyl330+JB3lvOcX5een969vk8LyNgY2M+75O1QJnL5BnoUl8A3J/9ffq/7ZoIXlgbwbFHWQX/2zShSnUnneDoqqQmGrbQ8bpCZ5HHgILyL/rCa09LQJaz73QaWrLJDN5cj4AQoYKZrEAwNcJketUcWrrjZG8hSZpzxeD0umem8smgTcQsdpYF8HMXqNEEjaAoEFn2fJSygSSD1O1uNzz879u/x2+iffxvxcv4n4rnsHEQ4qgwU0c5Wml+5vexF3WxP+pi1xtjxS/hZmEJP5vUQPuM251dfFqdSEZwIWjgwl6EYBbgYGdfgQVtx9jVVdk9D7j/6KGueXl1VT/ZLOOoCjHAC2MP5chDz59hrzjF3x3dw96khwuXhH/+AAAgAElEQVTnzuNS0EDjcIQG9e6JpRoDEmqCuc+MsjP0ihnsZid40m1JynB6cQUXszVUe67g0BVou9bPJiO0cUL3I2pA5s4utr8kz8yySnwfxxn3S2qKCWwpA6R7CZ8nfYV5zbYecGxxLDx8+BB379512XXPE3AmME5jJlvHKMW4ffu23kfNMmUWxjCn15JnV+8fgvP+qSv/98uGaS3883af+CE3y+Y2Uzm0OJuOJzg5OsLxkycYdTou9cLFLqmG5gIdjx0LYSl8LVpJVx/9Ifm3FjwuItQ9UcPKKJe2Q2RnGVHzdclPVZUSRD/Yxdt/+/9iMp3hlZ+/hcX1dUWE8g+cRmDnyEGngw/ffQfto2P821s/x/rZs/JYjFhgwOpg2q1xDwln0jAfHh7i7oP7ev86AaifRavTlp6XKXpWhXJhUfSWpK54TcPRBDE3Ty68DA4Sfa4NMNtMebwcC8XCoVjp9u4RHt2+p03r1dffQGWxIa2ebkenj+27d3H//l0snj2F6y/fVEEaAeMwHONg/wh7eweolito1BpoVKraKOnFT99ofpmtmm3gprvUs4njOSjmQsEFlxolTmou9lz4eR2UWzC6lXPIvL2rK4awDe1ZucX8uvkcE3adCznZDTO653uYinyy56Qhq2triOkVnaQSTUNsTJstOvR45r1XE4BCDnG+IKaYOjWQHU/0ekxAml7CMcVPdaT/1In/0/v+9HfgWVA8HHVAT1drRmPj8tkxqbE7B0PGpqYK1V7gmkD9sUBgwtpZdstAnaVTn4ItNzdM42dzT2A31RjEzSUHpucbpVhafsU4Ot5Du3MIeCEyWeeFqvboChYTYEn7LtYWTFlbEGg949fi4jJWV9fhzRyI5TWQfSQgnr/XwVKBYpvX09CTdII1FZRvpN0nmJki06xueRm2uf2mpjh9Lc+yaumRY59nYNjYUHt2PI7dKzuOPc804Lb7lt6QnwdsFcgn69UP2fPS67c9Pz2dBLiSBZQ15mAgYMxveuGScVTmLopdEwyxxo71ddI3Z+tGEOfGTzIOyfqSZaa2ViQl61lm8mknKNZ1Jgx9QOY/ad/MhhEzRjx0nmD8lDgLMWO4P+4hWyzCLzpHBha0EcjTIpMNNvJsB85mGALYLih7XJ7i/dkx/ubgNt6YNvA/n72FtR7QZ8aCnvvTGVolD11EGCb7Kdswr4wyWBln0a1n8ZvhE/xN/AT5QoDrxSX8PKxjPSyiv9PS/nJqfQPNWn1+L1mIx2tjhpj3qbjawHY5UiOO5hCoTzwVA54EM3wetXD7eFd1S5eW1rE2zet1kmnSqQOuyx3ZY4Li40oGD+oz3DnelQxmI1vGq7V1nJqV3dwjW2/zMxUwsS5H4y7xw07P33QApgxtAor57LiPUkJhzlo8L/63FdDZ+Ofv0/IJHofAmaCYeCQd0PM86WJBXTHH2cWLF/Va8xq2oPx54PSfMuZ/yEqfnq82J1/0/h8dKCZnQt/MDHVnM2DU7uBob1eFYiFT+tQGc26RYRiOMRk5HbE6liWVugS41iZSWhwm7Ni9h4Vnie3ZiEL5KJTDg3x+acVC97Z5L/Yp/Ntb+PLtD7CwsopXf/mWvB2pC6KuKhwPEeQ8zMIQb//uV3h0+y5unLmBl372JqbVAgZZx+7IKiycokwmZTrDZ198jp2jA5yhw8PZcyiXSmppfO/OXWw9fiwgdvbcOTHIjLwZYTJVNhpNMJ08lYRwgpmGyCbAfMMQC8N2zyEmvZEiZ25WZy9cVkMRZihzfga79+7jwaefYzQe4tZf/QILi8uq4OXGTmB8dHyC4XCsIrRuq63CCYL2heVFsc3GVouhhmthal/sfMQv8xPmuXBSM7XG3zEilaaXaaRETsHXU7rB6nxJQ1IFB+n/Tk8G6rGZGpPfJjvGJxsEN4s+2ZYhCzO7Om+6jvA8JC2h+T+12eOhFnIrClTVcG8gdl6RdLmAsZ9BuVKRHKa02ADYslvuVk9Z4a8zxT/5sv2QBe/P7bXPgmI2sGB6Mz3fVIyZYojnQGoekLux8SwT+MJrTTIN9ne+j/OKc4X/NhbJWFrbYC21+qLjMqP1tU3Mc7KF4aiLR4/uYxL2UK0VxBrPMjGiGVOpBIwSIyGOIkzGzApx0aV8LYeN9U0sL68I/LIFrfN3IyAnO5vYvj01CJ27WTiM7IA6Z0885fWN5EHrQGVOzCUlFLlcXgWvzxYVclOXl2/i65wOmi2bZNfrGG4Hwow5NpBs7Zb5c551S3S5xprZPU1nA9L3OQ3QLUix83kRq2Wbux3nWUD+LLiwWgeuhSb54r7VnQzn6xQfBFsSm0RCoIFBU1JHQZDMgJ3XPuq1VVej8826dSyMPQzZnY7No1SD4ZpZqJ6F67rkczNl2MgYz2ZJY5QkiOqxyiKfFxPK4jtmXnnPaBemdsYkK8Kpsnj5eCpGdq8wxVZ1hr/b+RLDdhc3Ns9jo1BDOZdHMQJyo1h7c37GrqMOVBbGU72f1/VgYYa/HT2WLpkSjRvlRfx15SxexjIyhyORVHRVYstnanaLdHTKZORXTJKE9331wiaOFn1ZxNE1ojgiWQZZwx3lYtw+eoL2sI/FegNLOdcmmlJGv1KURJNAn13y6Mf8ODvCO9Mj3DvaxaDdxbXiIl5fOI1T2aruo3TdUo74wgH2nE1H/Gywx3NNy7X4bxvDHOfUDfObtTsEsgZ2jWCywIq/J0gnW2zBNvdCsszcZ22PNaDJrrGUUzKoISA294l0I5o/hYQiHcCmg8fnrXs/WlDMJFGGNmajkZwodrceiy0u+D4KBC7DIcLBSC1EOVjUPjEZ+NQLGUjT4kfT8X5foK4cFAR2BNjiyBWMpew7ORG5GLOfeKFFJvWBWNz1M2fQWFqctyOk2TkTT/3jI7z7219h6+EWrl15DTf/6i3M6iXZsDFi9uOZhPeVTA53b9/Bw+0tLGys4tzFc9pks/RhnnnOG/n9DxXh0oj87OWLqK+voLhQlwYr53Fx8LXIj0euSMwWdGOMyM5yErB4JVvgxJui4OURjqfo9QfSN+drZUyjECP6Y376CSYnJwLn6xfPu0YoGddT/aTdxvHxCRYWlrC2soo7X97GF599jlqligsXz+sc1cwiYeZVJJlEwOqylLQftclu0hSePxliaxktp4tKRf9NNqRUcVpkBge28fG/Tf9rgMXYM7H2bIzCjZzMNYsBtZh7OiYnOccCC1P4rMl6Ly0sqEqbGwC1xhPKW5LPpEcyx1U4HLlFqFpCzDRiPqfudrT58ZJiQcoozKjrJ1D85wZt/+nn8zxQnMtmXdvxJB1tRzctHtvBEkCqwIk76w/5YvexhClOs58qFE0AINc32xStwPPZlL0wZ8rJxQFA11nNrsmn9Gk0xHFrHweHO8j6ERrNCkbjrmsohPzcAYKgN5pQ4kCLqTymYYxivoS11Q3JoFwQzHS7y5g4IO18iFlwR0ZYvbkyBObuhpDTdGvCDNOZKybjBjxP0bJLmUBxDn7Osca2Ido1cF7zK83Y81q5lqTZXgukeWy7fwSWdt/4fn0Oi4cTiYX9LQ1aDaA81YA/DXjSMpd0QJNm91+wcX+N1ee58D3m3W4gxdb2NHtNIiDKQoE72WIV0T0HFHMscs0jKCZTzPW1dbCL8WiAmN1CKYugR3uG3vYZjCcxRuyERqaa22BEf2M2tJghzyI7Ps2QbYYnLkvBpG3GQ5jjHjtzlnKTsTKdBGcGwkhQUJvM91QyWVQHU0ko6AX8ZNSRJduON0K2UsTSLFCnOu6ZlEuciouoDV0BK9snD/2pGmq8F+7hveEuHoYdrE58vFJcxL+tbOJMdgGliY/eSVtgmt9lPy+dLyWEraNjBWF0ImqsLGDQyCnQY5aRGmgy3yyK6+c9+RzT75jnH9DnOYrVJZf7lYpPZ1M5Sx3kInzWP8CXJ7vKMLLT3bXqCs4GNTThJHuUWtDJIks2ngRO4k7j9k1XJG5jic/62cDMxjV/TxJJxezFovZj7qccwwSxabtHy47QeYKg2NqRE+jSvcLaoafHJ58hX899k+CZzLPhDAso/xSg2OaD3ZsXBZ3J63588gmJ8dWfPSM906jbUVFb5/gIuRlkhcZq25iSgvHTlI98+oJAbKfphOX3m1iHMW0iVjmfVwSpalgu4In5fjodmsm4Lj90aNjefqJuMywoadZrastYyWUxOmlh7/4DfPHxhxgMRnj1l/8ep2/ewKCUxbDo5AO0tmFrydaTfTx+eB/VRh1nr19BsebswViJG5708NX7H+Orjz7Rxnvh0kUsnt5Q7/ZZtQCvGKCIAJWsk1WIAU6KxLRpym4nM1/46dAxLXCBDZHP5OF7LoqPPV+sM1mi4ye7eHL7Nuq+j5euXFNzEVYiL64sK720vb+rFObp02dVUfzRBx+pXTbTLqdPb+ra9o8OxV7Umw11kCNjq4rnRKdNhp73nvea1k78NyembUxMDcpvulzWgs2JyE2KzC6LBhQ0ZLOavPw8syeyDYfH42dwIZP5Ou8DtV5JpTODIFbm0mZNnsW0XyuXtSjJYijna/Gnr7PSjT4LhbIqfIio46Z8pVxAzIrrbEYFGyubmyiwcIMZBdVsf50tdpP1B4KiHwKgfnrtH/0OfAMUj4cq0E2DYmP8rEiM44djm+CY49vS1el06Is3k6eWhGnGKA3wbDNwUh+n8zWpUpo5sc3V5ohkXknalbMlCNgZtCPpRDwdwc/Rpoqd5UaIpmPMMmVkPMf+6lgRHXuoFY4xDSFQ7OZkSZsw1wiOd0vREyAT8zIwJyimH7FrBuLcgOiK4+4dO0Q61ppzn/dR4JS8WmKnSVDM4r10oMCHL4Ij1dHPnpexWWlwYUHCs8DXnp8x7fxv022nM14GSvm5js1+6iqSZp3TAYnW6EQD/l2A2MaHAcjnMYb2mXbNBMVsCKGUOr1u2ejIFeTo43Rt0jiYdaSzkpzQzvSkpc514+FAa+NgNMJwMsUkTrrdxVN06ZJAycUkRJaSRbr6UKJI0oXdF2MHiuUgAmBMvSyzuqORq/UpFgQcSTZoL06K3rlmFot5gfjSLIvKcIrG1Me75QHeH+9jPxpgoR3pbwuVGi7m6mhk2So8g0nOw3EuxN2og3f727gzOkQfIVYLVbyRX8IrqONGXEGYCWSbygYelG3MRhPkYqB3fIIerVSHI+05DKAy+SzGXqR1PVMuYJSZyX+YoJj3mNeobAP32kRawt/VaGuX8XA0HeETr4MvZx181T9Ur4OzpaaKARdnAWozH8Wpr9qdGruuMvtBFyfauiVSCleGSntPl822eZ5eK2w887lahljuSL4vUMz5w/t99uzZuSTCssccDwS51BTzefM93FsptSCwTgeBPD7XLjLLZJ8Z+FJ/zM+ycfmiNezbQOo/d8FOz4l0sPqi4/7omGI9eDXrYQzLLjMzxKMhWnxQO7uI2CLR8RLy94v6roiKQIwDQ93IElcG8y22VNkwcnosgkgCtVJA27KZUjzqU564VdhDiHNQURsLTFiVybTCLIxRQAa5KMQRnSsOjpBh6+P1Nbz6H/8HlDeWcRwOEBW5uPvw6QixvY/7n3+JQiHAy6/dlC75qM22yiVFxA8++QIf/sNvFO2/8uotXLpxDcFSHZ3xELvtYxy2W2gGJaw2llAsl90CR2kB/X+T1tZhYkdHaYAYpVyMGbV7tEaK6YHoyTlDcgN212m30dneRi6MUCtV8PhgH8NxiLPnzzjd2mSMCxcuCUh+9cWXeHzvEVZXltQNp1auaGN6/6MP1QFvffMUTp8/i1KtKmkJAxJj4bkwE6Ry8U5He/w3P4fyDGvhaXIKMkHNekPnwGfJaJXPVhtvgkHnKdKk6ISgmMENgxx6PnLRoezDIl9+HtkBpq7ESuV8FKsV16aaGYNkk6V8QoHSJMJoMECYy8Jn58SMB79UwvLmprokqbgvSRen2eKfQPE/dwn807//m6DYBdMqBKMtX/LF8ch5YKCF49ZcIZ7HbKSD7vRVqiNmSvdrx1OBbgJo+W++hv8dBIU5KOZxLP1vQC99bNqrST9KaYAXaQ3qdI9xeLiHQpFjmL7jJyocpoLD8yrI+bzOvOaPL6eLAP1OX5mjxeaiLNjIThWLZW2sJk8gq6t7N3WFbQaKic/4b2Vj8iV9lmJHOhnEoTZ1d615ySfcNfnI+lzL3P02ptQCa3tG9je7D2oYYZraFAOcvr/Ppl8NEBuzNnfVSRi7NBBIg+g0U89jpAt3vw0U2/GM6TZA/ew18ZqtGFkEgBULslFF4gjBND7XV7Nm47qnYCmRlwgrE7qyxoMsbxyhkM8pW0gS4qTTxcHhMU56dJAge+9hRPaX7gwsrI5CBOx4J7KBRegxPOmKuZ67Bh+sufGy1CjP9D7L1HIvIAnDrCE9e5mxLZYLKlYvD2I0uzHWBhncXfKwWwFOvBDNVqj9VV7D44xcmTr5DB77Q3wcH+OD/p4AMQmt1WwBb1Y38MvSBi6MAjSPJzgoZREFOXkJs8Me+w/0D1vY2d7WXkaHk0at5oos4wj7+7uorSwit1THqJiVpliNSRjUhJErGGeBfjwVFqB8kowyu/PdHrfw2/EuHkRdNSnZnBVxtbgon2UCX8o6ov5Q0syVWhOb9UU14eKzZEZTAFhNBF0xHkkYZUZYAEn5RDKRRZ4FrlDfmgjxvjPjTZcn7nEEsGmdsDHN/CyC4q/u3FYWmv9N2QXdKxjUGtC2Mcg9mdJG6pAXGk3JLPg5Bsy/TbrwxwTG6Xn+XTvEnz0o/q4LSP/9ac8oKc7cYig3gVgFbXsPt9A+OGKCT5oeAs6o35e8gYwfATFBjnTE3ASiWDooa+YRZqYYzCLnTJD8jZ8hg/qc79KBTDkxjUW/YOqH/3/23rNHkivLEjzu5lp7hIeOlGRKJsmk7K4W2zML7AD7Zf7rYID91otFz1RXF0WRTJ3JlBEZWriWZm6+OPfZ8bSKJqvIqarpQlUGkIgMdxPPnj1x7rnn3svyy1EEduu0aVol5iLut1t2HToMFznIblxBdnPBFoVsMo0sI217vlmo3z9+YpvRlRtXUKgWMPQnDpBPgObrfdz/6hsc7Ozi4tV38c7H7yO/umhifrpbMpMQrx98j1fPvzcL99w772Dx/Dpm+RxGNAeschstvIkxuolpwnIgVizDhJXrM1kEJx69nFycCFCpvbUFjpX8ghleH5+g23GWZKVQsAwR9WoZ7eYpHt69h267hc8//RTLy0uYjgM0j5u48/C+STvOX76EYr1q0gxk0/Y+uBDyWmRpqaUiO6AJZe60GfOtpszgIPMtK5Ugo5p29etp2bI/a/W6C0JKAtV6fV6tzhZkls0suMwjBLSueiwNK7fg2MYy8THouYInXFQsWCiZMIuZ0dmSe/Cd28YUW4y4APIA1rGfZTLI1WtYObeBdKGERCpt/Sq3sRuwP2fEvz32z6kHBJzirIgCnDiOOF7F0AiAiuUUm6JsCnI5arPhbxnpPJbnCfSk0y5TAucHgSM3uXhkuDIPCEQRPHKTUnpCbpg6R2yTABrpAwfkAwSzARJpoN05wmDYdWwiY4CnbBu9cyl40ywK2aKtNcrfzWfh9Qn6e52ueVvYFoJkPsvq6up849RzCvixnxTsV68vGplhFfyie9OVPxj0f0sOZh42GiG8T9JlsdEmz+emhykuJ+Fn5hIvFl3mhSh9GPtXWW4UJMnPCOj5bAKcfD7lUZchonsq+FeMMe8r6Zqy/bCvBIp1nuQgvK4MJbGAArdsK9scHxt6dp7P6ypA2bwQkc6UoEmByWwPjyGgkizQ9XmUGcga9CbYkxXc9COgzf7cOzg00CSjgrl0WaxFoElrt2WjiKXY41/MLkGCgCxrb+ajO51Y3n3m4Lc1mGOMzG3Cw2K+gJqfxJjyD2Y7oTPYjDFXoCoTzEzjy/Wb7GyQmOI1uvhvqX38C47QxRhp38OHQRX/tPAOrmYWkR74KIUeCn4SJ6kR8rmMge7KIER6wrRlp1ZMo7BUR5dVV1sdLJaraNTq2NnfMS8ng+6Z3pMg/rB5Ymx3pVabjxH2M4PLR4kAT1IDfD08wAP/1HDGZrKIm4kq3k2U0ci6uUFpCKUb7M/vOnvAYIwby+dwIVvFMOkKhXBfZHU/Hsf+yLHcc+him9gnJLCs+Irn9jUeT1+KBSzyJwLv/C/HEYExY3akK5YBR1D8/bOnNm80dlnAg4F0HJsq/MHj2V4eRxKQezBBMa8p6UVcyiTvqrw8So2rOSijUXOG15eUSfND80veGXm/ZOiL0OT81RoQ9xz9EHP9FwyKI2hi1XimVsjieHcfp/sHVmzDdDpkGro9c/fTcqZlSjZQGxRBK0ENJ5f59HIphOkoJc14YnosWsPmksyk7TxODA5EY3WmoblNmZPQNGd+YNcjqGJwHAtG0FJjARAWYpoV3CJMpjIcT7G7tY/X2zs2qFYvrKGxtoSZF4JBflYb/nSIp3cf4PHd+2aVvf+3n2Lh4oaxzAR7RaSQH07x/Dd3cef+HQynE9SWG1i/chkrFy4gXWYKN+qfueklzDUUTqY2mPPRRmtSqaiq0JyJYL/QWmW1OjIynMSTwDY9ssjU3eazGYwGfTx7/AiHBwe4dP4c3iH45cbTH+HBd/extbeDd69fw6VrVwwc87lomDCrgwWGkJVPJKxiHC17CxpiwCOrLkliwBoCUdYGTjxjibMFSwTfG/Qd60HmwvdRrdUMrPNvlUNlzaRpxrNnZj+rZKdlyWC2kSgan++ZzMiwPzAWmZONJVF5juV4ZjUhsdCRVtoijTk+mGM6l0HAoJxiAYvr66gy1Q/fexTMb5v82+Idf04Y92e35XeBYtuDGM8QFXrh3zxe41CLuFyuAhwCqWd1eTxPjGS8oQKg/I7HSGsq9lggZS6JiLIoCBRz3dLm5kCf0+cyD7Ef9jFNTNBqH5tcgrKhCWVHRMqzFIJgilqhgULagWKlLCOw47W4WfIf5wy/J7jkP27C9OTwn/T/2jDVLzyf5xmjKfc+q34RpPS7BkrdJu40x8Yq/wgo5hqhfjFjOCJB+G7EqEsuIY2u2sHfXGfYfoFM9j/vz3tKw/1DoFiGkYCFNnT2k4C5DBsBbgIOW2uiNUfGigAC11NpiTV21Idso55V/cN2sR38TuBaudUVsKyxJ8NKIIL3EeiOAwx+xnYSPNFtTnAcl3PwfPXfD00q5iG2NZq5eJMzY1P5f4I7XpfAmOs/WddKJodZZ2hll5X5id5akiZWtZXxH8xulAL6CPBy2sR3vR087h6im54hW6lgYZbGeT+HG/llXM0voT5NIT2eIT0JsVfz0c8kMO0NkZ8msJgqwuv6RrRQ3nCwe4DTftcySdUadSvWxX5hgKDpo6cBjltNFGsVI2MEStlfp9MBXvktfHu0hddhH4nFMjZKdVxKlHAlWcHa1BXjGCVCC77z00nsTLr4585LeL0xPl84j8+nNTc/PZhcg/JJPjv7j6DXpEgmp4BV4IsHsNMgMYLJUuy5uB1HMLlMKgLBBMeWu7lUsv3S0rJtbxn7K8aXx1BCQWKI40fjSmOBaWOJnzY3Nw1sz+VNUXBAHMyKyZahZuRTRCJofsqAlzdY19P81FzUuib5h0Ax54m+iwPhH2Kn/ypAMacKpQWjZhtHe3voHJ3aQKKu15v4VvbYIl6ZezjtQJ4tirSu6PnwAwuyC9MJTFNJc11Yyd6oyIOB3ShjBXWmLIxhL8Vn2rWUHW+DwHB1ep5ehaCZTDEHUrvdNH0eA3J67R729w8xGgbI5vPGpJaWq+hNBpimQssfOeuNcPLgFb7+ty8sQOejjz7Cu7dvAYUsBkxLQwt8EqK7tY/Hv/oarw53sPrOBVy68i6QS2OWy6K+QpDNBTeFJF2XfMYx0+a4QBZbHBloEQUTikExC46AH0nHkjPIg8wuZRnUTwGmv9rb2cbOq5fWlk8/+QiNhUUzEHa3tnHv6zsmIVjd3LBE5ZuXLlg6N+qKeQ1uLlxgD/cPTL+1vrlhgJqf86c/GEWbBcEpXcKZOdvCsts0Omyj8Sf2f7K4qsIj8Gwghha1l7DJz3clYMN7SE9ogGLmFmgyxmbY0OhhRgHmLs5kzCiau8apkSMLzQwno7G5kNOFHCZkasikNxpYPX8OXp4MUVTK9y0o/tkg9M/thN8HirkmWO7eSELBMSR9vM4VW2cSrsDlKOePMZ9Md0jpTqQ7FrMiY5XXM+/KaGT34XgVcBZLHAfZvK6AEc/R9QTutHHZZplisOkArM5H+QSLyxMAEAiz8IaXztk6srqwjkTg3Le8Dp+PwJfSMX5mmtFsds7Kso1sP4Ex88Wy3Zw3qlwp2QM/4zrgWUU1c+GYfCLwfdM4s/1uI3WsOe9BUMy2acMW2DOgFbGm/ExMLDdlM2TP5CQWy6X+ZVtEnOgznhMHxQIaYvcFONhGnh83SmQ8iM0VSOdvAg6xYHGXtthpMdaSbrA9bBv7nd/xWQWSNQYEsE1OFulAeT31uQCtnpHnCfiLqZtXKYylkrP0lZHrnO9chUMUXBrXn8bnrlVfpXeVBVm480SljDvDvmV7YIVUBlDbnkpCqdM1TykzTWTpyZi4Ust8rknWQzsHA53Pu8f4LjzE0+AUS33gcnEJl+srRuT0jpqohhlcq62ikSyYVIHP9Kw2wctxG7tHB1Y05N3FDVxM1VBt+8i0R+gcNjFJJVA5t45stYDcwBX4OjphVceRgWFWvxv4Y5PXiSjh7xNvjCdhCy92tg3wb66s4UKlgcY0ZcGD6WFgQJZgeJAGXgYd3B0e4c6shRWvgP+0eBl/OywjOY7KX7vU4LZ/jbJJk1wYU3ymsh0xjcCfY+rdeSreEt/zNHfYl3zvDKpjwByJKla1E2DlOZyvDLjTmqbxxN9kirlX8hjKFzUP5DGQl0Rzz4xYpjANAiOfeJzGH/8vA599rSD6+CmjiXgAACAASURBVDolg42fyfDnsZonPEdr4VtQTBe/xcgmMOuPTFt8sntgYCWfSiBJ1zgXjmzGtEoEx3wx7FyTTRAAh06PNZ5OzF2TMa2cZ1aXgSN+b1G6brAytZsBY+qIIqZYx3Eg2oI5cxIO/mxvbeHxvXtIjgc2wFiutFiuYnXjPBZXVqwUZpCeoTloI1l07vqT59t48a938PrVFj745CO89+EHyC5U5iJ/TvzW1h6ef/EdDr9/icLGIq59/hE2Lp63uvN0A9E9ZaWn6eGnpc0FhvrdRAJ9f+yeiaWjGZHOPSja1KVlcrI+x8jze4I/9p1NOub47baxv/Panol6YjK+7OtnDx+j3+zinXfftfy/rw/2zB3KSn78m4YCFz9OwmdPn1oJ6ovvXEZjacn6m20iu22glUZFTLtnFi/lHqxIFwEETrJsJjO3WBVBLGaJwf60eLmIm24sn7fMH3HWyrIDkHX2A5O08DnoHqNrij8l6qGjzcMqNUUpsZjrmS+MoJjasImXRKZYwer5TRSqFXgsk81+JLtMY0O1Uv/cEN/b9vzeHvgxUBx3B8qNHl+4dWEBGrGEkkdIXyogJ0ZTrKXArACaAJEAjO4lUBh3H/LavJ6AoFgbHivW0wW7sVhHH8Nx3wJtx4ELlqJhyOC2dLaAYqGKxcoigqEL4hMbS7BHkMS/mWedGytZKLGVZI9p8DIoh/NPwFn313Nb2VmCYv0wPZxVkezbfLR1J3L189oZlo+3CJI3mmI+n/Kba75KJqFAOwFMyRUkRdC+EGet2E/mKYqCnOKMu4yOOckSsWTsj7hhJNZZrJf6ntflvbmO8TveQ0aTZDIyPOJjj8foHpJzCIi7PnJrlsYV/y9Pgq3lUQYSgXXeX+BZBgHfk44Vm8fffH4WviA4JnPMa8XZu7PMnHECkY6ZgX4yJvgZgSXXepO3eQl0Bn1XWTSXRsXLop7MohokLRUa6wdwn+pXM6Yvvu+f4ov957iLY8xqWfzfs1X8nbdqpaBZVe6g28bxadOC2TbWNuEV89gZtfFNeGhg+uj0BJV0DrdXL+ODygY2RinkTocYHDSNGCsuNTBNuTRsp0fHVisgVyxgYWUJuVLRgD3BqhFKUdxKOx1gJztGsj9BNfSwnMihwrkTlT9nMOA4n0IzHGOreYiv/WO8SI8s5eutXAPv55fQGAD5RAq1wMPy0DG+R7kQj2shFgMPOd+lbzPSjl6cSHboErzYJu4Kk5GgY1ArpaARUyxjiZph7X1aD4iPuI/SCyAgy3HGIiAEzjRYtW7xOgy2Oz0+MbKJ8ih5RzTWOJbjawSvpfEu4K0xyetJRqQ5oLVO8qY4gSWWWaBYXrW4oT1fQt7U6XizrMQG6ZvMkGdNh9+7Hfx5HRDxnK5RAsX8kGzxaROHu3uWCzAdBsgyatjyMMKKWvDRZdGatST9DQMhqCeOZJ+WPIiEBdnkCAwZoOa/yFJT0JUWRW4fZqlFej4L5Or18ejRI2y/fIFyymm3SuUK1jfOYXn9HPLlsku5kmIK+wBeOoHdg308/eYuTp68Rrlew2d//wssn9/AkPxNVEQk6A2x9e0DPP7yW0vxcvFvPsTitYuWMYHlNPmbC5Ll8wwTGPUH8PtD5FMZ1KmFSiXNcjfWwNVhtuck42rAMwL3BHLsL6az40LMHxoMLhCA5UD9ebaL6cQ3oHuyd4BzjRVcuX7NgPDWzmvcu3/fJtDNGzcMPHNCPbr/wIAiAwcpbWE/8B790RBlFgNZXMAs6VnWC35Hg8Q2QAa7MUAvCjLifZ22O2Xu2+bpqVusPW42Lt2SGUFKzZfLujzVrLrEhVqbKjfcaYhxp2+TlFIbySsMwDBBPQM9I305P7OcxWTPmRYvn8OU7t1UFtWlRdQay8iXq1b6mf37FhT/ea0jP7c1vwsUxwFp3BUvMMXxqk1FQEabj5g7saYCk/ybG4hAhwCImFa5GAWKBWL4Wxshj+H19B3HtcnAIibVYwXG0EcwHWEw6qE/aMKPqpMxfiKVYoYXlnIuI5ctIjVjQJZbE2QA6Nl4bbpgeU8ySJzvKkts8Q7nzplBqucQKy5W0pieeOAIZ7wFqI2cLtaAqXtrBNn0sgkU65nZx4w1YJ9JIiH2Vi5XGfZat3kPtk9GM9tnLuyomp7ax/O5AesZ9M55HwFL815FTL7GFw0EAXOe457Jscl8JpNyReusrW9RaXkBBbHkGn+8Pz8T4yzgLMZZe7605mLQeE8BZj2zQMwPgWKNR4Eb/c0+oPFDtpAgSv2ptTI+ryzPccqBM8kgVPLeylF7jgntTIYWOG6FL0p5CzAvJ9Ko+Ik5KGYf9bIJnJSTeJkY4G57D82gi6VyBb9ILuHKrISKnzR9cCczw063jb3mMcKFIqbLFdxv7eF188CIj9osjSvlJVyprGIjW0PeB7KTEEF7aGCymMxZRVo+H6UT2UIeq+trBogJhCf0YkReSCv0RVmHF2KcClEPPJTHQH4cWnDhMA20csBxZoqDcIid9gn2To7s77CYNSB/PVnFwjSFbjhBkEuZQfDeIGfp505zM9xdmFpqOeqiCYopw7BUe5bekF5NtgGWftRAMcdQBIrt+2hccYxcunRpnjaO71JVZS2wstWa4x2eQw8PgTHns9hgjjced3RwaHOBxu7ZtU1SH44Jjh/OAcMXlGRFudV1joxVGYcE0GKOJSfSuBUTrWP5t+IFBIq1FsTXxfiY/IuST+hhf2vSMVKZfKKj4zDr9nBycIjW8SnCUR8F6pASzjWuRSau+9O1zE1BZoKUKoEPy/lw8EUAjMnODRgxHQ0jaJn0nS88CgIz4EX9bcK5JWxRHY0sMwMH0PrqMlYXq5gGU7R7PbQ7PSS9LCqVKlbW16gqsKIjo2HPyjI+vf+QGQxx6/aHOH/1HSRLeQtOMPfTdIrjVzt4/PV3OH3xGp/eeB8bn91CZn3ZJiet2rm7jIsREmg1m9h5/tKyY3CQL26smrTCNkuy3wT+kSxAC7cmEt2YnV4PPtOrVauOefIjZiPNQiUT5/oKQ2N+B522VSqihUlWdf/gwKrgrK+t4fb7H5h27NG9+3h87wGuX7uGC1ffxVHr1JV6ptSk20GhVMGFdy8jmytYWjNlECFoFzg2F0w6M38PvG6/43Icy5JmmiEmiSd7RIDOiciyzlbeMzKUyBIriI7GAOUZfJZ4EAzP1+ZEdx8noIGawOVRJQOcK5UNAPtckMplLK6soszSz/QYWC0HVw3qh37OMiw/F7C9Pf5P3wM/BoolkRBQFEDi8XGJgphCMR06Ti2XpELR3JyTkkgINIltketcwEi6VIFfAVaxyvqcY9XkQFEhHRYYmoYTjMd9dLpNdHpNMGVjloVpTJeYQyFfRS5LYJdyRQYSjlxQfwjcc94RRLBNZKP4Odc+MovcFAmK51liomwJWivZLgLdTNoxlO6HAQUJTMbDOShmbnX2H0HsWVDMMwi0lVpKc4rtiLNWcgNzMxZjxt/qa57Hv5VCTLIEyRa0iVsLI8Y8zqyKxRUTHdde8xxeT2sL26tqqzKCeIykNAK8MmJ4jECxgIdcyCJvbF1TCkDm/i2VrJ18P2ynwK2C+NRPBCD8x2P0PGf3XBFKHMtki0mC0PCJg+34TGQwmB+R/9QEx8GceSq9hFWka04GmGVSyJaLxiAzmC6fTCE3TbiiHGHCiJj+dGIlk7tFD0cYI+UHaMxSWJ6mUZ4kkJ7OrOrdaTaBViWJ+519/OboFZqpKXrpGTJ9H2upIt6rr+NWZRX1MIvM2Bkp3CfSMw/Z7gT+YQfHW9smdSAYZipS2xNY9S7tWdEOxh9Z5qFU0sUscR/FzBX6GE4NXA9zHk4rHrbzAR6OTvD94Q5Oem0U0lkrHrKQyuOiV8b5Wd6e9aQAfNc/MDnD+4karmcXkEqnrZBJZZJAdvomqI6g2OSfZGVtsrr9hX1uxJapByPPdYwxpbHKd0/vqYJASaSR/SUwFhDlO+aYJ+jl3JW3yYIKx2PL6cwxR6ZYa5/mUHwN5HnSs/Oa8mDYvhnNtbgXLS4HkkQnvr5pfBsZFcmV6GWKj1mN27iUQuPyLxYUK/WWJX8XKCbyYOWd0xaO9vYxaJ0iI13VcGQAVla43FRyOzhrymUlMEag0wOzSbDSDYPcqNvhwGPAFYGesRbhzILXtDlosTYWM5U2a5oLNIFkY2mBcNrlNpzN0On00DzuoNfpWcqc5XIZjXIZzb1dfPWrXxtAvHL9Jm599jEytbJFpFp1m2loGTbuffkbHL18jc3GCj776GN4m8voZd5UuSGLbYwVJzv1roMhntx/aKlnGPjXOH8O9cUla5uYI2aeMCBseSVZJsgZFKPRAMcnh/a8dKNw8DGAkJWt0iy3GvXxnFEfjzBoNm0RphXKfMWFbM7qxK82lnCyf4jHDx6adnd5sYHAS5jumNYoFxyC6GQmi6WVZTAGkkYEf0rVigseSEVFQaKNmUCWUhW+BwZscPE0I4iMDSPjuz2b6ATC/Lzd7ZocggsBXWL5qGIeJ55NLJXWZBq3KJq933UbivROJo9hnmTmrIyeH9SScgMmjE/nUKjVsHxuAx4jyDm82G4Hxf8dgnsLiv/0oPYPvcNZB5tADBduAVoxlG+kCW5TioMLMWpiPWKL9Tygy7wzkf5W84qfKYNC3OUo9yHvI1aT38eZTAWKaWPT94nEGLPpGL4/wmnn2DI9WEGPbM62+GqlYRkevHTByjRz5NL4173ioJvudAuErdcNiJnXp+/YNq4bNJLZfrlPxchy3nF+WtGDOChm0RIWURoP7VpO9uA0wjb3GHGecLEGtm5FrJTymQu08p2YVzCm4ZX0RGytGF4ZHdIu8hoySBTzwOtICy4pRlyqIUZNG76upaIi3HvE2kpKIiPDiJcIjMQzXsTHgq6n540DZ5OARZIPgQY9o8C63r08CBp/PDcOVORdOztv5OngWkqyg0aPMhTE54gZhZQWZKLsKTPMA8coTWSwOKWDg6mPTjC24yglGHR7RtBQZ2zlqUc+CmHSAsvpybMCGhyIuTSKfojSNIlJgpp436SNBOGvCz6+z47wr+N9fH/42gidlVQRNwtLuJJdsHzBjWkamRFZ16QF/7Ff0l4Gqf4Ek4M2+icnKC0v2r7DFK0cB5R7cG88OD02mQfTpyayaQscJCBmRb3MMECBxbRSKex7EzxPj/Dt5BiPuocGniu5Ai6UF3FjVsbF0FWlpUyDqV/JKH+d7+N/bD+ybBz/dek6LowzKPgR487c90Z0OZaY/2c2KQFZknIOHLuAPOl4BVq1LnGcKyDWCmRxP4ykMQrM1Jyj5pgp2qQBllFoVWEjqZTGCses7hk30uLxEZqfkm5onHJeyOskOYaM+LiXTAa/zpdELD4v3oJigWKTUIQI+wMc7O2je3RgadnYiUxHRle3Fgy9AKtWxxyABDJ0uTMSeAY7n4wzF+qVpWVzoVDDVl9cMDc6zyPIZtUguT814DgYdH3+3/RlyRkGQc/KazLHJhM8TH1gOvJx+HoXYbuDMVO67e2h32xj/dwm3rn9IVYunbfUasMwMDA76Q2sst2jb+6YDOK9W7eMUQ0rRZz6Y0yGTs/G8tCuYNQU6QRwdHiInZdblpbMNiwaDxNnCTKClAPfBqeXtApHBP/MFEHt7dHRAYbdjm06tC616DMfqgf3rGKKTaLA8qH+xBZKq0wXTg0UF/J5k5MQEI9aXbx3/YYtNnvHh2bdMo8itU1kcmnq7B8eYntn13JoknmyxYPFPBZrVoSFBgz7nM8pxokTlf2kjYsJnsLRBP3hYK575GZKS5wbDRdepb+ywh2pN1WszKodT+wZuADRwrY0SL2+XYvjKl9IWxBeysvYIsQk9T71mmScyRavr6NEVtrKg7tqiG9B8R8KT/9jzv9doFgANA7QJKM4e57YNn4fZzLkVhQwOxsIxfHIDUeASvpWbl5xWYLcpQLqAp3amMR8OvclM+z00O010R10MZ1GJX4Z3JrOo76wgnCaQjij0enBS0x/FBSTBGDbCH7ZHm5+nJ/8XJHuKsQTXy8kVfgxUOyzqmSUX5jTR3Io897BGeVij/jMFmMQFS+QtpHtEFC3/SDS8p6VtYilVyCjXLBsL7/jWiAAa+t69CMDJy6dEegXOJAxII0yPxdQVTulJ1e8hNrHzyWHEMsvhl7HCiSzfWcBhlhrgXxeN56hQmBcgZFsG9sZf0Y9q8Yz30lcSsGKcDI+eIwZE1wT047dtHWav6Osb4zRYRwGg9JGYWCpSM2bMvGRr1cMdJ4MuhYcXsvkrZQy5QQMmmNhLmMPCUg9YDzzjaxixgrmCL6LU/zb+AC/mZ6gNJzialjEP6VW8U59BQUva+u8kWT+zApo5Fg62jI3OKlbj5UUxwP4nT4Wa3WUC0XziPJ52W6CW8bupCtFy0vP+/rJqUkomIKOsTvEFJRLPBkc497JjqWYO7e0isvVJawk81ifpI1V7s8CA8DJXAYvEn38OtPBrw+emx76v9av4mpQQCVImnySOZ+5l9B4MNxCHXomixlTp44nFpBIUsi8EcmZ7eucc2TzOf74fuYAOlp/OFbK1Yq9bx4jQMk9js9L0Mz0bCLEODf4fvlOOR/iWEeeD56nsWCYgBX+ouBizk9JHWSgyajVPOI4kLcmLpWQZEyf8RjeUznirV0RK/5XJ5+IM8WOLXZlJ43mmPhoHR7h9GAXYbfvsg7Qqun2LECLFesMVKVTrsBFxIoyAI1Vzxj9yqwILM5Alti0aZ6LlqT2VRksbEOL6pTzhXPRsiTkkUuMg+XNxhcimXEpVBiqNrUMFymkZi6qtLe7h9ePnuDg6TN44wCX37uOSx9+gMJCFYNgYpYzF4eDF1u48+uv0Dlt4danH+Hy+zdMWsFsE4NJgPHARTPnc1lLS5dOJdHvtC11GqvvXXn3XdMUTcYhjo5OsPXylbWbiboJeGsLdcvFyH/Mzcicwq32KYKRS6PCY3gd35+iWKDLwgnoM1ElKhvcZLWZVi7S7HJCcJDT3XJydIxXz56b++j//If/wxje758/w8utVwaKWeSEA/35i1f45rtvUciXcPnKFXPRNFstHBwfGbtAlw5ZbrmkeV8xIto0bONjUQ24hPUCv5ywnJiUkZB5JtPBhYWbxCiYmG6M/2eQD0GxbUYR8JZMJphMrB9myaktOtxwLTiQ6e0SnisCk82j1Gigsb6KVKnoCs4kKVl5yxT/x8DaP+yuvwsUyyUt1ljMiQCUFmst+nHPwBxARDpdaerkDhSoEkMnQMcNQmBJc0ysqECONKvxc7UmOU3vGIPuMU5OjjAJJvDI1pnhnkYmW0CtugKm9k0mCkh5WVfljrrFiMkmqFOGBD475yPnA+egipUQLPEYfs7NS+BOrPXvA8WBP7ZzeDyzT0j2wAIULlVcME/TJs9OvP8lheIcFWPOvpNxENcSa/NWMJuArTZ4ggv1n96P3iWP1drDY+KsPM8XCys5h2QPArdivGT0xOVbXGP5eRyE8zNlrxBYELiQ945/i3Xj8eYFjVJssT80LgWoNU5krP2YB8tY4CjomkCKWnLKKXjtOFNOAsn25B/4YRspoeDexn2Y9zb5RsKDn0tZyrWjYdc8d3UW1UhkUGUFuADwfKZiBSY5zzI5kDmmnKEzHeJZiyWe93B/eopRLYePCiv4fFrBf/YXLYMK4z6G3sxAZnKaQGGWRnECpP3QsjtMMkkMcpTBTdF8uuVKQWdyxuTK+OLY228eW6pRxo+kSwX4GaCbmSLpO4kPwT4B+uGwi4NBG/lsDpvlBTQSWbsf2V8y5sOiwyE87m5rF19NT9CZTfBedQ3/pXwRaz6LqUwNg4xJ+qWSCLMp9Ki1p9SE6UZTWQvoS40Ck5qYnLToZH7MDsF+pSdHrKzT50eZkRhgn3P5vsXI8jsVzeL4pBdXGEGGGu+rrDbah+OGuwwxedBl+HHvlY5eZJbGE481vBUF/ctbot88TvNW84T3JOv9limeSzNdIUT7oVuBE9CfYsQcmceHaB0cuBrtTMDeGxhjbIFi1JPlsiZMp/ubgzLNYJj+0ATkdLkLKJHNLFbKBoL2j48MOJLRNAurWLKXyAltjDFcKUSTScCVLeb/K8UCCjnP7jVh6WEGXjH/J4PzpjNUqE/t9rB19z4ef3vXUr/c+PRTNDbXLMiNE2L/2Svc//XXaO7sY31jA9d+8QmKm8s49ZhqbYbZxOn8yNTmmEKMbk5/glcvn+PgYM8G9fnz52zglzMVhH6IRw8e4quvvrJUcRvnzlkKlvrqErLFgk0+HywHPYE/7GI4GCCXzVuNeAbwMRiu13MpgaiNZrUp09ixxJEXmoFgGqOC098SsDPI4fjwyCzbCxubZlQwEJETlmnnCHbZzw/uPbTfN2+9j3Obb+qwM8n4/adPcPv2bWyePzd3EbNfOVksyIBWu+/KnGYzaRsXNlmzrvIOJyUXmWKUAsuYrILbyDujgRUasQ0jkkWYW7HTs7aKvRsPh25zT7kgHf6zDZE5qJMpcw2GzGJSKqO2suTyFjOdlFW5ewuK/zB4+h9z9o+BYgU9sVVcqAUKxBrKxS5gJeAUB8MCr9wM4mBHwEqblACVWF9uLgQi0uHF9cICRnF3vdKPGZPEdQo9tFsHaLZODbvkCi4IL5MrwUsSyC5iMk4gky4iky5g7HfA4DxtngLF0qLKayaQxWu56nau2p9kALY+Rl48/p9t+V1MMe/j7umkE7ahW5pDV1hDIJ3vgJI1MVCSMIiokFxBWm8er+A5vg+x6uyzuKRBYIjPIqZMm7CApTZsMVQOxLscxGKF4waJ7qXrifFmX+p98hh5NyXZ0P0E3NV/Gm8CtAIsMqpkMKkMtuWFjmlN2Sdss/r37Hg/O+ukQeY5vCbXUf6TxljeOkraSGIZs8l/Ucp2M9x83wAcg6SljyUhQ40xGdSR5yRB5XTOqtAxGK6UyhpAJWM74v7EdTXlYZwFnrb38W/7z7CT6APVPM6trOHz9CJu9rN4t+Ohn5hhlEpgnEkac8sNIzNNohAkLBUa//azHiYZyjBCeM0BBictY34r2bylfuXqTUkQJRPlxoIxxQwQHKamGOSdtNKh54RlqWC/mmY5k0MxkUJy6Jt+mMC2nQ5NYnHQa+H10QGOJn2rnLdUrODz3Cquz8pGmrUKCZNkkIxi+5jB4sXBLpqDLhbrCzi3sGxGQ7bvI0/WbRwgWc5bWwiKKWniXqzc4VqjxAqbLDHmcYmzrWJiiR9YKprvwz6L9lPJd+Qp57jS/NIaJ08W78f9V4Yw902NW53P62k+i3GWERs34mTs8Tev81cLio2ZjQCx++1AMVOyqcShCVEZNNBt42Bry4KvCGyD4dj+b5GZuZzpSQmK6d6n6yXFa48m5h6nK4KWkAWA5PIGtowZ9JKmdaUelXpiMqfxaEnLMRxZ0QzI42LBgVkrFlGmVcziINQnp1OYMKArih7NhizGkURzdwd3vvjazrnxwW0rxmEWG8srPn6O1/efYKlcw4effozalfPol1I4SgUI+wESA5cmqZjPIUed3miMw/1dbG+9RDabxnvvvYd6veYAfDfAsD/C44cP8fD+AwsyOHfhvMlDGqsrFvDA1DRellHcNDSG1hdhODNNbjabN6ubAYN8foLi8cix5JkS2XQ4Fw+lBCzU4U8MpDP/pFm9TMCf8IyJffb4ibHIN2/eNPaWIPn50xc2ma9evY50yvUpgx4fPHqEe98/wt/+4heWl5h9bAtuVGnOCoJEZTDdpuuqH5mbKSrXbRMu5QpLs4/4XqmX5gLNxPD1teW525ByE9MbdvuWZYPPN+z35y6bYoX94DY9TkqWvKW6jItkwM0+4SG/UMXKuU0zNN4yxf8xgPaPcdffBYo5BviPY0Wsif4WOCXAEUCJbzoCX2JPxLwKuAqQEfyZ4RerRsZrco3RuRyDkiaImZHkQiBFoIfgxR+foNdlDlYWkUhamV22u1pfYuFeZLMMDk4ZQJ6FHqYzd1wcFIvFlMEoUKDfArx8DrGjcdD8U0CxW3uYo9eREbaZR0yxtI+ScdFo12aseSn5hPS6/FvHxNunzVpBdWL23b0dM6v3GgfeYq/EzOr9xkGxNnYeI0ZWmmyTGkRGuK2hUTATr6s2x8G22uMkMI6FVls1FvmZApycV8B5AeLGEtuitkqiEgfFP8YUy5iQ943XtHiNdtuA8W/JTFjxMwLEzDZBVpd/2zhlHuwgdPmIrTgHjCXtTEYIoswUBNVFlvT2o4JZHOOZlOmAc8Mp8iMgzKdxVAzxdXcX/3L8FMmsh1ubF/F+toFGb4q6JSRNYMrnZ75fVoNlYQzm/Z1xrYYRQCQszMNKqRBrD0SFQ+rFMibdPnZebRthVimWUG0sGEvMYhztfs+q62VKOectZPQIWU9KfMI3VVIJ3k1LzbidcIrnwyb+n/wJXg2aQHeIT8IabiysYz1fQTWRQZFkF73cM1crgQWiZuUc9sZd3H31FMfDLs6tbeDK6iYWE1nkOhNLY0eAb1XxIukCJU2U//GHjD7BsQxYfkbcIkNbBJ+YXo0xenq4PxPzcFyTNOQ1ZMBpLCnuIb7GCbDyGAV88roc5/KyCfDOjamomp68LgLLOk6eFV3nrxYUxzemN6DYgWOTUJiO1pAmQoLCrZc4PTgyyzJkRTSyCHARvHmCYpNPuOA5aoot4XVUmIMgqN1s2YvjZOc1yabSqtre3oY/HFlUJjWqyo1JNwQ1plpwmV7MFjWyt9PAUqUlyULQGqLuSOlSAh+FVArdwxM8unPH3Jc3P3jfJhiDGchet/cOLejgoxu37Du6R9pcQBIBlxTMJk4/XWZS8TDE/u4enr94agzM5csXTRPEoDkGn9FS/f7uA9z95g5L2uHGB7dw4do1qxQ0SzsX27jdRiWTxXKjYVYtU6FR08RiKBN/ajpdpkyj+6zpIQAAIABJREFUwVHI5dE6bRlrU6tV4WUcY8vqdMrjKGaABjr7n++BARCDTg/H+wfmXuWke/nsObZebhvovXzxHZeUexraYvvtt9+iOxrgk08/tawdpksj6J2FJoOQ0J8aZLaJE2rou1KqxoQwmJLgxQ8iYMxKf0PTqFnGimzaKgHaRI3c2VaEJZG0anet01NbWHRtL500o0rsTrFUQSLpmbFFUEwteLpYtCImlYUaArrgCKAclTCv4EXg7nb65Nzoi29YfwxQ9/Yaf1gP/C5QzPEiYMSNQiBEOjqxIWJ62RJ9FgfKAkACOPGCDwJSclGaVyZifMU2OgbWBZ45UOyKaTCtGYNC+ZPPO48JvTOD9hEmw7YDuSYNY07iHFZX1lnEHtlcBWN6oEKCMzKfCfN2azMUG6l26rn4m3NR+tl4mjmBe4FmbYLFIj1K3CTf5GVzRvV4nsYpk3Fss5srzutisrUoawI3RoLi+I+ur1yrArxxIKoMEXHDQfIPGRl8Bukx1fd6Xr1LGUVx1lbuYLFzIk3i7L7aImNBekq+T7HxGmMmO4jAiCQWkoUIEGsMysASsJFhJvY5/hwCQ3Mm/gemi+YA20IQLEkIzxUjSqaeY0vSDoLeeeVUgmOmaIty35Md5n5NkGqBY1GaNu6T1Blzrec9KbcjkUFihDEvXPcpz2PGiUx/Cj+XQKuYxKPBMb5tbSOYTqyQx2aYQ6o/Rq1URqZaQiVMW+U6AlPKDKgnpgaY+8KY+17Gsz2QWaiobV4uleH1JwZOO68O0D1tmd6ZAXi5SgmpRArtg2OMjppIppMoXlqxwDuCbDLenHHZmSupwQBBVrJjiraT2Rivxx08G5zg+2nH2nIxW8VHmSWspIuWko5GAnXOfEdHvTZ2EyPMSgUD4nz+V69eWQD9Rq2BzVoDxdBDchIYqGefhpF3VOsGJRCSHPIdWQXXSEqTK+RNfyxPDj9X9hXJtfgeiCUov7RjU65ugQw3jlmtX/KWc5zwn7T6HLuKhRAzLawUl1vwO16XBr/kRYYDIomHYYlIdywvkLwqcUPuh4y6v9jsEz9pewt8dPYPcPB6F4nJGIlgDL/XR+g7kb659FhWkvqvWKovLWgU4htFn/TQabbgRzk/KbhvtZqoF0pYajSMCT1tt6xJFsCVy5nEgqCbA5rspVx8ZqWzGl2U9mbuDmV6tCDE3vZrdE6bqC8soLGxZoxqp+Vqje+8cqUVb165hls3bxpTvf1qywA7GWUmFqfMgxbvzt4eXrx6CQ52gktNBrK11Pu2t5/j4de/QWvvFFffuY7rH3+C1PICTtJTTJMhpv0uTu49RmL3CGuLK0hfvIRcvWaaapvwsyn645ENcPZTKZe3AEEaErVyxarwMRI4Xym5cp1kmxncEEVHs6+sciANmWmISVTBjhPr6ODAnmt1aRkXWa6a6ZJ6fTx79swWAgYGXnrnMspMKJ5wEc6cPEwPRE14NumqDFbyRUvDNs0xh3DeLHdWUaKW3FybzLXMLBLse9OozZDMpiwwxFgZlZylnjiqWkiWmO/A3H0cN7z3wLHoqXwWlWrVflsuayZDmYV2P7ZjcWUZfrmIhJdxBpxxyp7LX2yfsD/OSCt+JIXbTxr/bw/6o/bA7wPFArJiYOQeJ5AyvfrIVWnUnOeCzXWBxqA2BrEgYiO1oYkFEaAT4yeWRaxlwMpfCZeTm5kawhkDVjjvfNP6E3Cyeh0BjRmR7Za5Z02PP6OUbIZqfQFr5y4azeBlXEEefscfxrRzzpjnJQr+kjs1vqlp81IkOp9ZwFlATGuBgHM+7zY9uf91DTHvur48M+59uMAhtpHPzPspWEgAV0E9krboXfA6eh+8loLe4sysYe/I88d2SsZh61eU1k5AVO9QLLrGi5htuYcN6EeV/wQ4xN6qL9Ue9bHuJYCgeyg6Pw5c1J64e1ljUW3iMSohrXHL4wU04oZafNzze/4t0C6GWgCK45nvgqBLjH3cYLDxbRriN5mS3sQHRX09cwZabzQ0BjaVy8zLbjMVKIEg12t6cMkgk21mUNksn7Gg9P32KU57HdvT+dwM8iazS2/oZs+lW2XqMz53YRSi0g2QDxII8ikcFYDdYoi96QC7rUNcKi3inXQVa0MP/rM9DHpDZEhuLJddrv/uCNg+Qa01Ra5awOjyAlDOWa7kfuhbZql06NKjUY7YTYXoFJJ41NzD/9d/Zfvtp70CPksuWoo4Vt2l1tmMrcnUmGbG0OwN2vjn7isM0klcWFzB5cICsq0RasMZFsI0MnCeKspCCOq5RxPs8/4yojh++c5JGMmYJnYgOOZcJEbg3kr5A98TPagkovS9xiA9uCQDrYBOZKCKjNK6oLGnuRMP/JQxLOJA7eNvzW3Odd6PY0nrpYLq2Hax2uwnjj3lQY4bbT+2+P9Vg+IEg8W6PRzt7qN7fAQv9JGY+Oh12uYq5wApFF1uWYFiWezmCk843RuBJIEfF9tBv2+MIbVti/W6WWRmtYQs5dxGKwrgGk2cq5OpTrQo8lh+PiRATybtc/6zgZRKmyu/eXRs1+TA4wQxNxk3LGpxDw5xsL9vAO3yhYvotzv45S9/aeD4g08/xjs3rtlgeb79Cq+2t21hYdQoXSdy/TPFXOf0BHd+9T+wv7WFhYUG/vYX/4CFzQ30mQeSBURSM2RmM7z88ht8/+uvMZ1MUblxHZevXMXS+qorUmHxjE63y4C06WBsi5VFviaT6LHoQC5rzDgrylFXbGWeo4puzJJhCzkzdaRdjue5268/wP7urgGGKgE2AyfJPhwcWH8x44a5glgJMArWsBRsw5HJM3qttuVA5mJJ8Fxs1FEollBbWrSF1oI7ogAUHsNgP7q46KZK0DXMaOmoip4rUuKKshAMcLKTWaZhxB96CHq9Pqq1GhaWGmbB85np6uJvK+vJ4KNKGQvLDeQ31g0Uux+m1nHA3P3Qr/gGFMvF+EdFdm8v9r/cAz8XFDvW1nkRJGFQkJgYRyWeN+MwGnNiC+MAWcyIQBOvox+xKjyeLDED4hwQYd51p09lXEA6Q2Nvil6flauOHGgZT1CQ5jWwep229iytbcJnxc5swQWyMfiJkgMG0LKiZBjaXBS4k6dEYJ731/cCTto446CXz6XNLpNxedPPgmKB53j/6Bjm/hYo5nW4UXMdZvu0mYoF1rvgGikQKRZXm2s8YFHMkxhQfqdc5QKGZjzHpDMCt3L1qh8EhGUwialV/2lsmWeL64vviBQZTGKr9ZvtFUjXmIiDdH6vZ+RvtlGsnvrYsu3QIxaltBPLLclHfKJoTCrYT4yiWH/+5j+2Xe+DulsxyXGwYlKKeJaAWOp2MyyioDISL2PWIWAMUCZte2e33bH9sVIoGihmLmAy0ZSr0ZtJoDpOhOiNh8b28lmoB6YH2GoR0HMyS6IwTViVPJszTAlqge/uXQaFtMkZvtl7ZrmN3zv/Dja9IqrNCYrdKVKDKWq5IvaPDnHa6RoAXWgsob6yiEkuYYCYGTG4R5LtpUyDwXoTlnXPp9DLJfDt9jPcbb1GdqOBm0ub2EgU0BgnURkDKT8qz+3BAHTLC/Cye4Kvjl+RZcH75VV8vnAeS2EGBXiWBcOe30sgM0vOc0FbmrhILiODjO+Nc4Rzgnson5fgl2uBDC3KI1Roh9+9ePFinn9cxrfKttOzy7Eu9lescNxTxv8rlakMLx4ngz8u4xCzzM80vmXcxokASSrEUls1TFvz3qRnfAuKf6AHEgQ/LNt7dIyj7S0KSOGZPrRroJgTJpPNwyMtn0wYoyuL11KIRZWgCCiV5msUuRXo7WaWCrM2C27jUNJ4DiiylvyMGl0D1bTEyuVIAT2zCUNgPF+U+TIjxpQDw9yNM1dAgoOOonYymRx8TGtGIMfyk1988YWljLv1yW0D0XRbHRwdmmxBlWsYRMeFhhISAu97336Du1/+K8q1Mm7eJpi+Dt9Yz4Q9T4rlNFtNfPevv8bes6eoLy9j6ep1q65HcFcql5ElMI4CCggcGcRoKWGQsMWrNxrP07tRl8xSzgXm643cH2RHLTCSEoqpK9msDYbPykwhdF/yffQ6HQP1/J6BgDQ0uFByEks/bO7TVNrawMIgzcNjbKysYnFpCS92t40pvnrtmmNxCeIpoyCDbbnxQtNsW0XCjOfcXgQoketH1Q3FLLEvB72eLSQ8p1AoOgAQBFaNj9lMWI2PpZ/JTg8NkGRQqldRvXwRmXzBwLArYq1q9U46EWeKDRRHHPL/MpJ7e+IfrQd+LijWAq/sBmLhBDC4iAswC7AI2HDD4I/WB95ba4E0dJx/upaCqPidZbXhfGIFzJC6vZS5k7lmsWTy0fFBxOJNkUt6xhTbppn0UK7WsNBYRqlSxXA8QTrnWGwweJQZGxIMNHIa/biWWGSCOpvPpk1MLn5ly9AawO85p8Q6sp0CmHHAr3VGjKb6lccIFHOd4IbPNlkgbcQ6ifXl81E+IeZJ+t44I6r3FN+sBRp5PRXNcPd1gCtuuKidAhf8m20WKOc9neHimEAZA2LRBJwtgDcCDWeLnfA8vXcF2sVBsdqj8wXy2VaBZN1femP1tVi9uKEgY42/2ZcKKpXmWd4Ptpk/5jmMSvwSFHNPlFZZYNw8aFHfWF+eAcVkVUl2kFAgiWIp2+gNGDndNN8xizZ5ZBOZE5gAN5OyoDtWmmNGCMoibT/hCkviiuWOmeOYKdOSngXW8XkIHKfZlAHJTDCzDA7dQtIkDV91tvG4e4jNYh0fV9Zxy6tjZZJBdeJhcNq2VKKUQuaqZcBLIZFLAdWs5Uxmuy1OyQ+Rnrr8zFYNN+uyZbw4PcDr7jG8ahFepYCsP8PiNI13ZkULqKO38iA7xYugg+edIxx1W1boZDVbxe3KGq6n68j1fAtcZ2DeKJ0wnbJV4xu7inf9ZGh7nMaMxobGPI0iFePi2Dg6OrI9l/1Lw5hkGt8z9znqkM0ojowZ/iYQZeAdM0NxzHAMsE9VHVJrGceDsJRkNlq3JO+Jj1sZlnGmWGunxq7Go4zPt0zxT9zmTLbPzAOdLo5eb2PcaiJBXeloZIUdzIWeziJXKhmrygnORVOLInWjYiQIQrUYEiyF4dSVU460LXQzELjRcuJ1mNKNIJgvi4OKLOba8goK5RIyhbzTWFkdaTd5bVOMyk6ThbRUNl4UwJV0m4c3c/ocVrSjZdtrd/Dg/n3bfAhYqfFl22kBNqJqNVaRbzozdz9DDZgO7d9+9Us0j/bw/me3cfWTj5CsFDGZhgb8OTnHpx08uXMH9+/fQ6VewXuf3Ebj4mXLrRxf5GkgsF8I+rnoMMuH9SFr2lNzNhrZcxDEMgE6n5Pf8zc1Ygb0AUs5x0BGsRBkAOIuvdFgaKJ+ThZOZFYVFKsRZ3F5rdcvXuHON9/i3Oo6Pr59247b3ttFtlQwUH7cPDUGN08ZQyJhG6U2FwMUXMxUJjf6beAk8hoYGIhS85jrEkkUoowcLFLCPMoEwwzkJFNOhoNSCoJ3Sk8K5zZQph4rm6XAIlLCO/B7Vj5hCdrfguKfONv/9If9XFAswMdxImaDC730nZIWxBlIgTAt/jxPeuE4aBMg1ebCv8WoUEIhto/MMMHmxB9hNBoaK3R6emw6Xd6/whzjQegK2eQKWFpZc0UTkiwXP5kzxczDPQ1dsJY8JgJGYr8lEdOmKxDG543LAPhsYhh5rDbUXM6B2rNMseQTOpbP/AbIReDG9+el3AWKtSnr3rw2vX1yvcYNDt6T7Y0DTIFTuXeVTk4bsUCx2iKwKsAcf88yBPidjH8+B/cbuaAFJnk/fsa/z6awi3sRxHizPTI8pNOUl0KeyLjEhe3itcVCx/tbbu+zs0n31XvTmBVIFjhWQCSfke+B/S1gLEOFAsIfA8WWiYKSmJCrvCtbTJKBzC/zGHO9JtAzZno4QslPYCGdt7WW6yx1yPQgcr01oEWtMvemGYwt5nwwbwYNxIRjmHm9/GSGQtLlr38QtvGFf4ivR3voIrB8wv9l7To+zyyj0glRTuawd3SA1rCPjfVzlpWivX2I1qiL9Dsrlt6MEkbTus6SYDZ/glQDcklg7ME8ss1eC93pBJ18wiSaa7kyNgM3/o9nY3w3PcWjzgFagx6q6RwuLq5iI1fD+WQJ9cEM3tC3fWmUTWKSTpghQG0y93Aaukw7J+9K/H1qDPI3xxD7lKCV7eV7tMD+ycS+E5vMdyl5kSokSrpDzEMikPNBeYt1vthbzUVJmDQ+ZbSxLTpWRj/bLk0xv9cYFjZQHIEM1rdM8U/YAx0ontLMxOD0BEe72wi6fWSSCStywU4lKM7SjUSLNLJwOThsgSNBErnGVDGNt7UFKwyMmRXQ67Tb5oKnbml3d9cAMuUVjunsYn1lFQv1uoEhTnROcE4clhjWSzarPLLIzSqLXImUGNgxkVTDrF/W8QuCebQvBw+DZCiAp6CeC54tYLwIJQLw0Dw4wm+++BL7O6+xurmEm3/zMUoX1tClRUk5x9RD5nSAo6cv8PWvfo0hAjvm/PUr8Iol2ygVdMYgBLK5lEwQoDfqC1YwxNx+TG6egElJ2K9VZrwIp6ZPssCcVNoC1cr5ggOYubSdYwt6xKRooxA7w3PMsifDn8u6BS9inQn6uaiwrPaD7+6ieXyCWzdu4tK588ZcNE3W0jZ3F3/XlxooVMq2eHHTaCwvIZPPzfNuksG3jfdMJTIG54nREwgJBiP0mp03xTxKRQPdXFyZ9s/S0eVdCinLh71YR4MFPSoVN+aiIEFvnqot0llH49tY6p8w1t8e8qfvgZ8LiuU6V0EEyRzEvmmRF8CQK9A8IJGXgscqwCQO2iSfEGAT6+oApGMhmTqNGmIDg4MuTk6OoyC00BiiYilveVIdWKDnJINiueLmYdKDT0DhOS0wQbFVbyTDBwdE45pibbQCf3KJigmKa6ElY9CGLVBXoDH5A6BYG6nAt0Cc6yfnMYrLJSif4D14vNy5YpKVfk3vQn2tvpcsQMBXzyOZg9h63U8gVMyVALuYWV5XLJkMHYFiniOQLgZZkg+dz/Yo5Z7O0z6l5+OxknXEjSm1WX2htUuMn8o8nzVC4n/LSBMhxGvwM7UvHujHZ41XtmObeG+yjHxOBV9ZFoUowNyuG1/gwhky3LZpPFASwAxBidDyvpsHz0taqk96ddlOpiGrJ7NIMqUpwXaU4Ynrpr3jqFgIV1WO9dIktOs0czP4maTtiwSR7Nv95Bj3Jif4KjjGS/TRnPTwYXkNN9J1fFBYxvo4BW8UGmZg/mS+l7XyIsptH8HTA/hEvu9v2rwgiOQ4pJa5Vqm6KqkkwpjtKjEziR7DvkmMUe6RYlCdlzKybjccWMDgk2nbmOv1dAm38ktYzhSRT2ad3C6YmvGQZ1QKuTXj11wWDasiyMqP3DmYdCCSZsXfpf4vA45tJgCW8aPCO/L2yIvB+UmG2IyTZNKeke+YmIP/4rIqjl0ZnpoXHAOSVsijovGoOSewG2eKjcCMCAVel9eLg2Ltx1qj44bzDxh48xE3/8/s7Or+p99P/mh3+HlND0FdMUX5k1YTh9uvMGl3kaUVGdC1GBr7SbchGUIFs4jiF41PTStdIRwg5rrJ0gVPd6Mrh8wJyAFiKb2GI8vDS9BH/S5dSHS3081QLZbMdU+2ktpWygoIrDkg53n8IvcEB4GN/ciqt81RwXlR0BfdQWJZKIsQyGMfWaobSiEIqnxqfkd4cu8BHt65h3wug0///lMsXNrAsJC2WvEFDrTOCJNXh3j2zR28ePIMm+9dxa1//BzeQsUKUxDo83pcXOiSIkh88eSpbbQE4xTpm04tnbHsGmSfqKMi89Tt96y2OvuQx+RSGeQyTkvMfJGcyHwWsuWUIcQtSS2uBoJpUbKCXCI5T3djzPrEx+uXr7D98hU21tdx7cpVq0KEmVuUHz9+bNfle1jeWLOgv/3DA+wdHmCZicnPb87fP4PfrP8Jij0HkPk32XbTV8YSiFPPRlAslrk/GNiYqNSq7v3NQgt25Pu1vNW5LBZX10zfbOA+GkOqdJeAc3dpsr4FxX+0peMPvlB87RFAMS175DrmDeKAjWOda0q8rLEAhdyBYkW0wMeZlLiUQGBJADIOisXA8Xi1683/nQRjMOyh23VsD+cfN0CCZsqG0oiCRrmWMZuF76pJMcNMMkpLyWdz2uRgHnRqY5rzIkofFt/4ZOifTQcX9wCJURbAIiiOu+4FtKVT5X2Udk0vk6BYa6T6hO9EQEBzVc8tdkuMp4C5mHw9SxwMxNl4vSc+N48R2I4zwLq3wKw27Pg4UbvUHj2P2C5+L9bWyJsoqE/tFNAVsNAx0o7q/SuIkefFPRa8Phk/tVWgN264qU1GQMQ8mvExbEZSlGeafadS1lo/2R6SIXTNS19sMoIou4AZHbZSOkmKBT5HqdmU25h7AyUUJE46gz7GU9+YYXr+SnDZI/hDuaERD9E85NpJwkbgkB7WLPXHcCyqyCaC1QeTU3w7a+KrwT5a0zGWciVcSObx9+VzWM1XTP7ASnqcK9lU1uJowu4QXs9HcNBCejBFsVZCbn3B+or7CgHjysYaao1FSx/nM2sLC2KFgeVrNqOVe3jogvA63hSPhye43zvE7qRrpMqt8opJJS4mishaHYKEpYBj8J3NN8YBDMaoFVwhFhoF1FaThMpSpRMVFzsLEuPGoL7j/GE+Y+7lfH98Z1y7tCbJUOd75jHUHvOHAbt8z5RRECwTNOtH3jKti2Kh5WXRmiIjk/eQkRufixrfGu82bqK4AXlW/mqZ4p+3s4WYhYGBwkHzFKeUUHS6sBjn0OnoxmPfjCkyesbIsGJMjKnhwsRSx3LtE+A45sZZfkbrR0FizLhAsGaZCJKeBeR12207noMol0yh0+1ie3/X9D8s0GGpX8LQBphpvKLFwQZGxJrKkrIBFiWDj2/QnPy2GcY4RQbmse1FShSCEK+ePMWXv/yVFc347NOPcfHWVczKGUsCHqYSyHtpjI9O8Oqru9h99MIG9gf/+AtUCJzNhRXY4lJK5yx9DhlSssWP7z/EnXt3zdo/f/GiBbbVG0soFKuuRj0nJyPChwOcNE/nWT8ohyBLPPV9MxBoMXOi8B/1t1ok+XvkT+YTk3/zGPZ5nhUDkUC32bZUaS+fv8CoP8CtW7dwbnMzil7t4cm9e5a1gkGH/I6lQVmpj9rrew8fYGVjHe9cu2IR0YPuAEl48wo5xsowM0lkqcYZKBsn0xlmNDqmU3R7PRccSP10qWj36PR7tnhxA7Kgu3QGpWrN2GoWCUE245gDSizggUu4bVRRdoq38omfN+P/lEdrzuk35yMBmLSiAg8CVPxe7Fkc7GixN+M6ltJIf0tPzA2DY11BbAIscW2xGGJtbGSGzT0cpe0S6KP0wQx3rlGWL9nJBfg9vRQCfjyGGv9MOhel1HKJ+gU04oBIaZZkmMfbJ3Zb99RmJzDIY3UMr81nonxCLFAcpHEjFXhUcNgbMOdSlqlPeD/1VxyoSusooCptsfqY7ZPcQxuw5CBxg4TfydUsg8eqX0YaZm3oAopivhWMpPchY0jyA52v/hXTrv4TqNC7FThgGyWl4ftg+wRe4qBBrJuIH/afGGyNHZFAMlbOgmL+LZZPTJ3aLVaa/RpvM9vHZ2TFO7GKHF9kgucG5BlQTAY0XouAMJegmECPKdq4r3gcKySoZkljliV5U//bPkFdOwO/uT+S/QpD+LPA1lbqdpm67IgV8GZd/L/jHTxK9nCYGONKsoK/y6zik2QNF6d5k2MwlRrJIxLc9KgWRzOTXATtoXkok5ksKoU8EoMR6DVudzqWdahxYcOyYvg5zzJDEPwOJmN7vmIiaYCeOuB2KsQjv4n/Od7DLoYmLbxZWMJtbwEbQQbVsUsRytaTDabsg/sG9xTKU7ifUnaovPp87gxvEjHF8XVRXgmNNc19jjlhFeqJNZ743lTyme9S65oyWfBvgmf+I6imHplGtww57eu8L+efCAGtBfJ8qD08XuNKEiYZo5o3Mv71vml8vwXFP2n3c2m0CYp7pyc42dmGT6aYrknq6IZDDAYjgyMMIKOm1nLVRpamrG1mi2DnG5aOJjCLQpBFJAgW7U9QzAA9bZpkMOUysry2M1gg3N7RodUaJ1tI4MsFhRYWmWCCOp7HQDbL3BABdLOEyV7Gqs6Yvi8WDEa2lD/S6ZDBPT08MgC7+2ILRzt7ePfiJXz22SfIrzcwhI8AgTG2w07bioPc/dWXxgK//9HHuPLRBwgKOfisABROmG8OQ7Ki3QGG7a6ljtvb2TWwu7i2guX1NVQW61isN1DJVU1by1ySdH3RyqdOTBPBgC3LRA6G6A36thFzETEWmXmco/drm1XoNIhzoT9Tp7EASyptwNpS8gyHONjbt02BbhwLcIwybXz75RfGav/9L/7OJi2vSeZ692Afd+/dw8bF87j23k1MEzN7nl6zb5OaLmYCetskWASEoIKeh6hqFq9TK1WQifTOXDwom2DKG8pibLMPXIYOm+gs8Z1IwcvmUF6oobLSQLZStnR15vZLkKOOIvAdKjDN+Vv5xE+a7H/yg34MFHNsxoGy5qoAVzzXpsCgQI02GZ7PDcm8PGcqS8lFLdAmAKLYB4EYx845BnPu6YjWskQySrsWBXkJMNIQiwOwuE7YJdnPzXWJAk0C7wJj8urwuRU0x99iEePgTJudGCQxkOwjaYoF0tQXFlzM+IUopVR88zPmjLELUc5SXleMqPpR6zNBoBEWqdT8GF6Lz8xjpYvVtQQw5wx5lBOa65NkGKYbzTnplbHrUUVD6cD1WwZUHPTGtcAC+QIceic83rxQ0Y/erfpURo4YazHYkubwOB6jdyWG7odAse4pxl2GifYYgSmBWemHBWJ4nsaoxiyvyftzL9ra2jJZASUQZIrn8+nMAmeSv6jmgMAxmVWSUFxPKTtUZTyTPzClpphmejAgg9ygAAAgAElEQVSV+19jn4xq9PnImxpILs48nKan+GK4j38ebONlYmBA+b3MAv6v7CZuz2pY8hPop2YYzaaWTSKRImnBoh4JJMa+pVqzYk0JoM931O4heLYDfzAyry2Drb2FMvZHXUyKaSRqRaQKOSNZyIiXxlMUp0nrjxfo44vxAX4VHKJSq+FqeQmf+BWs9hPI+TNXTyEJeDQCyIyz2FTWsyC754NT7HealsL0fL6GVHOAejpv+uo4eaYxpvfIv7V2aF/WOONcIVFneyAln6GrE8CYBK4LWgv4zrlXEpTSIOJ3JNSoM1beY95Dc5bjVOsEx4rWDrVTxwp7SRYUl46xPVojBKiJG96C4p+wBTr+LQLFTQeKg3YPWUohAhfNPRyOLTcnBwFBKX/kIqc8wlifqHQwXxwXPVZRIyhmqhe6UXiMFgaxRGpeHLSSVeSgIojMFPNYIHsclRM1zZEfoN92lWaMRUkljWHkZJRWTO2Lb5x2/0TSrGEb3BGYJlPNAh7N/UO8ev7CAu0+//gTXLnyjqWF8Wc+il4KuRB4+fAR7n79tS1eNz/8ENduvY90pYT2cIiTbhv9yQCT7gB+b2Ci/8Q4sPzPBPnMqvD+Zx9j9dJ5s14HzR52v982AHnu0kXLoUxrmxObFr9YLGNXu10zBMhy0zCwfMrh1LI4aMOiG0kFMmwTYMaK0dhl1GCWEDLGfP7ZzCKUab5QmpIvFdE5OcGjb781g+dvP/vcziGYJoD97t5dY4uv3ryBd29csxRzTHnXa7ngFzNIUp61icwvQTYnK9v8+Psn9v3Vq1dRrdZMSsNFgf/owuMiYSxRVD6T48A2V5+LexLpYh611SUUGgtIMiPGLLRCKGSKLcDOUR8Gxt/+/Hn0wI+BYrmFuQYIMAgQym0ttlFghtfi3Fd+XZ73hu1171z3i7NxAkUcW2J6BSwde2JyYFsvtBYZO5mIMlJEgV5itbkhs3RsXCsvQMOYAbn+eS1p+hUgKPmA2Gq2WYyk2hlnk7WRasPTMwpMseqmDH19J7Bq5eJjoJjfO8LAZfDQmsnzDXhFblg+p9ZmbpxiiEVWqM+NIY8C7cQU6x0qWI3XsZiIKMOFCpLIkIgDUa0fMnR4HwJ/3kfaSDHsAqEaO2qv1ngZP3xmgQh+pz6WIaDgPK2bMnzizxXv+7NMsdOjuyC/H/rhdwK96i8xdho/cTmNWGkew35jai9K6LgrU1an54unnrSsQDFQrASVZJZNi0xvG7MyTQMjUgiIi2kHkmy+RHKBOTCOSCP9bbRW2pVJ/nK4j1+P9vEs0cdyqYqPUov4R28FN6YllMYzjKZjdCsu3kXPOSbb6Qe2J5KZXaosoDRLoX/QxHDnAKVhgMVy1eW8Z0nyxSq2+k2cJibILy8gXy5ZARJW58tOAkvZxsC7/UyAp0EbD4bHtr+te0VcnGTRmGVQy7s4FSuPPQlNA21jMQWcJH18e/oap/7A0pdeKy1hzU+jPk253M1RXMxZPCKjOe7B+m3j2hnR3JMJjvlbYJqSUAJkkVQ8T7JS7o3sa+6ZqqJH0CzjUB53vi+OCa0PcTyjtVDHnF3ztK5pLItQeAuKf8I+SVBsaa+mUwu0M6a41TVQnJq6RXU0mmDiu6os5o5PuMWRYn6ydBbMQAuR/6idClxBD4LixIQ5a0f2ndx6BNAESPMNNOk0MpRlMBcxF+N2r4thNCAIejmgOBF4LaYUoz6Y7ClBpOUBZMGMyM2qzZXXITgXWFYWCNtMohKaNpiYsqXXx9azFzjaP8BaYxlXrlzBbK0GIrRFJBHsneDrf/2fePjoPmqbq3j39gcIMlm0mHJuxij0MRKFhOmW1heWDBTvv9jCo7v37VnevXkdNz76AKWVRWwfHeDFve/RfL5veulCrYLSYg3rF8+jurhgrChZVEoi+AzcKIL+ENmEZ5YlmdnTVhPtbsdNNMpVcq70LPvRQAVTQo19A498X+wDTjZLfURteD5rCyfT9DAn8+6Tpwa8P7z1PhYrNYwHQzx5/BhPnjwxvdcHtz+07B0EyKxguFhfBuu8P3j0EPfv37dCKucuXnASF8oixmM8f/nS7rl2bsOCk8QE8zOltbHNxXOuJY6paqmMXCKHkJq5jIesVUZqoLBQteBLMsUEL/O8xW9B8U+Y5f/7DvldoJjvX65ygQsu6gKOYk75ndyVClQTKDq7gcWfjNcROOIYEzspA1MsEHWKAsW6J+9HOQSvwXMFTg2YF4qWg5hj2qRBSff/TDZlXpw3rIyTEPHcfL44Zy/jUg62QYykwKC8VnPQErFTbIdkGUoNpjzFZ5liueB5LR4bB3Yq3iHJRJwpFrAWgOO5yvYglkpstAAc2y29sd6VnkXMLttBo5rrjd6JGOg4g8bveE8BfWnLtZbFWfU4uIwztXwGve/4MZJzCaQKrPNzjS+5rfWOBPY1zgSK1Z+8Fs/n2IqDKIFr9ofc2GKcZVzF+ywerKg2s1/MS7q3Z2s79xQBobim2CSJXAqJgRnSEQFktZkMMfMXkwUl21xIplBMpufGqNpqAI4GYLQXuggdoDCdGWv77eQY//3gIbbDPhZWl/Gf6pfwwaSIa900UgMffnIGv5RCiyXlmL3FA06GPbw4PcJuq4mjdhMXllbx/solXE5VkD4dIWx1UGeas1QOuy+3EIwnWL16CV0vxFE4hFd2Y5dAOMfMicxnnJhh5M3g51IYJEOcmva/a89NJnohV8RKpW56ZuuPRMrqFjDt226viae9Y5x6gTHQwWiMdeRxtbyMKqvb0UI+I5+IM6zsDwFhvUfhibhxyusQ39DLqhLPnEfUHEtPLEPKMFJUjp7ji6wx99KNjY35vNUY1RyUgTs31CODVmBYBrkYax6vc+OG5FtQ/BP2QoFiMH1apCkmKE4zRX3g8kWSKR4zgIylj7OulKQtohHgVDCdpdSiSzwKvDIV09AFeNGCtVLGtN4zaavkZkUqIpbP5BiM2KWHnEFbkauOj6AITepzm0cnBpyZe/C41URpoTbPFUgGVK5WsTdcQHhPc69FOX+NFUo5d4UWX0tMHkzROWli0HXujclSCR5lG90JWvcf4+mdu+j5A5QvbyC7voxZMc96nFjIV1BhicyFHHJe2gDx0cvX+O7fvsTr7W1cuXoV73/+CXKLVSuTuXN0gOOXO7iYX7Xa8M1+F3snRybByFfLJq+oLNTnKXNsEnLCB1G6tSDA7v6+GSVKv8O+tMUkykNqmjM/MNaXrjBOEHPLMJuDlzDmmknfrZLe1Mfo8ATdZssifMkqtE5OLUMF+/7i5Usm+1B2CspfVhoscTvDgwcPsL27g3MXzltVQN6fQZIOTOQNwCPLXNeubO48eCfKDck2cxNRydPFWh0rpYZphxksEeRSKC0torzqsmEYKGaGD2OJbUt/yxT/hHn+v+uQHwPFAgoCT3F3PseYUhlxnjqD2m0ccWZP4EogTayg3OdiHjmvBXLizy1wLKZYLvM5sMvk7XCCN7GVtjmlMzbm1DbzODFOIpsy41wFOFj8Q8CboFhBY5IPSEIitlTgle2XNleMt0CT+kKV1Vh5T541AVqew/7VM6sIgK5FUKzgHYJJPpuMUq7pAgFiS8U4i2mNM4pnZSlixsRMxUGxk3s4Da/6SAywGReRfEQ5iHkNBQCqHzU2xAyzrRpL2uz1mcCLxoNAcVwaoXYIZOj5NdZ+HygW4x4PZlT/8Zq85w8xxSJqJEuRgRHvL41PgqjtndfosUpiFMxMOYEID0tTyv2LADB0oDhW9dtkEwxUo+eQTCxTnjGgbN5fURVS248juaML2EsYQM5MAvQqafw6PMa/vHqI1HSGv1u/gk/yK6hPmPYUGMBVyEt7CRT6gbG497wuvvSP8GLQxoDg0yvi4/wKPiyu4eKsgPLEg8diYWGA0Ukbxzt7qBXL2Hz3EjoJl0u4w7SI7R4qqSwa6QJa2SlOMy7zU8EHCuMZimES3VwCr5Mj3BkcWmq1G9VVnJ9kkB5PLYCdIHhr3Mah38fAm5lcr5ovondwgsFxEyvVBazWF02HTMb67M9Zoz3uLdG8iwNUeaSs2FmhYHIJ6obPasXjzK3mKc/V8dzPZfDxN8d0HMjG11dbg6K0hLyu1lDNHQFrjXWO2beg+KfshARG1GoGIcbNlqVkG7ZaYJFdVzzCWb4MhiKA5UvIZlymAILY+aQlcIukCWJ/5CqVpkUZEGSlUxNsqbhY1WqukHWN5guXNpXZF+zv8cQqsbGtNmiDAAuNhgFDDiAuJnQ9sVyw9DP8XAsQQSTZVy1alm6HC0GkrzKQPHMWFheZk04Lp9t7GB8co721g8mgj40L51G9uG4un2Jj0dilNC1TS082RZpgvtPF3S9/g2fPvkehUsKHf/M3WL10AdNkmsV2XF16f4JCnm1zi1un1cSDe3ftGRqNZaysrmF9fRPlap1YHUGC+YFnGPuuKmCn18WMScgZJV+tmkaLae3q5WrEBicMVPM52E/a+JkXmZKTXLHgkreTzUdolvl0NLEACBY+scp7SQ+L9QWbsOx7MhgE1ZurK6YLZ2DewyePsbjUwLVr1yy/NOUVd+86ycX1925ato0JpS1k8cYTN3GTrtSsGVYTlgNvod/pOqMrl0MlW7Z22T9G0zNHZK2CxoVNIJN2eZLZXvOgs5BK5EqPJ7i3FDt0BP77H6dk/ok/nB8/eJUfPp+yj3hxkfhm9UNnxDfUn9iiP+vDfgwUC3ApcEyBYZybHAtiEXm+2FG5mRVoJZAT35QEXgV8BJwVfKJNKM4MWjnnSIcaB1LqWK0P1EKaxCLtijqobVwDeV1rT9K5RR1DOJoHv2Sz+d/apASEBQbF2sp7ow2M9xBwlJtefco2FIv5fweK2W7zikUZGMTGi5H1PKdjFaDl8Zxz7HuBQjHF0vwKlAuM8vkEKG0tDgInW4tc8ry3rsH7Cgyrn7TRi9HiMeo3rc8yhPhb1xXbzzarz+JssPrLVoLonQicSkusewlMy1iJt4kAns8sSYmqj1nO9yjwMu5xMO9oLBe0xo4MFD4n+05eB7HGMtjizy4Zj8Y113eCYjGMRuooXodymJkPZnYPk2mENNZmaTAJoPkHrRoqg+cnQGJqqVUz0wBelGnJ8krM8xA74QW9cqaqIBRgnn8PmORTeBV08c32U/TGfby7cR6X6yumKSaP1Z356EzHGIZuT3456+MJutgOBqgGHq6ka/ib0jmszQpYTBbMy+mFLJwxQ2owQuvg2OJ41haXjBgiQcN/2wd75lmlx3BtZRWTQhJ9j77sKG1qkvdPoJcBtoYtfL333GR1Vy5exnK+jElvYDn9m6M+vN4Yq+kSzpXqQLWA7eQIj/tH2Ds4wBKy+GBxE5e9IjKs+EcJycx5WmeBC3bje7GqsDPnGU/RCGaO58j7qvevsSqQTJkj3y89pvIi8Xpkt+NGF0Ez5xBlFpo/HG9a01Q0RLIMjSkReXFjVmNNIFnrrOYqn0VG+NkN5IfG8V9cmeeftWtyJkQVy6btNg52XmPQ6pBnRCL0naswGKPdbpr4PZ3NI53NWSSnWZ5M+k3mNXSssjS73CyMPUi7Qg+WMWISGHuprA82uyi5yKYttYrKGyeiEqlMzcaXOndfMFp84hs7Y5o+JNCo1uf16be3t41xtIA8yi0ikMUFzFgkZoiggjqy5g28p12qJco/NLjd4hcgOfTR2T/C4avXePH4e5TyBfzDf/4nLF7cRJCi3ti5S+l+SSeSKM08TId9PHv4EL/54gvMMglcu/0+Lt66iUylipEPBGPmhWS/kAWdIMvFMwiw//IF7n75pVWZ21w/h8XFFRSKFRTLdaysbsCr59GHA5VmZLCqULeLXDpnzPmwO7Agv0LGBbSkqtT3vnGlkq0nM2AAg5H1mbQL5rBncBOd75o/ViKDxQPHPnZfv0brtGkVjsiGW3lbFkFpt/DlV18Z43T7k4+xvrlhUhXqwe/cvWttoOSCxw8ZJMdgQMpeJhO7Dz0O/GFxFbqgy8WSTVoXwUtNoit5zWAMRi0ncxk0zq0jXa8ZMKbrju+S+uJs6Notez8ela25MA9K5IL2cybIzH9z4d93ngW6/DYo1ilnwTH//kssUf1joFhMnDw4HAcK9lIAiua5DDhei3M3nq5NYEQuYM5ZznMbv+n0HIiKlRUY4VoVZ4YltZABz99xMC7X6FkQy2uI4TTPTASOZPgLoKqghIw/uTkF7Pn88TboWrbhRqnBeCz7i7/l7SqV3kgN4uBRoJfnCrSLWSQoZrvZJ5xj7DtzP8dKvvI5BMIVkCamWCy2qpLyfLZfGSXO9rv6VCy3GOv45/xOhoJY1zjbxWPj7WC/KJBQ0gWxtmK/eX6c5RfDLQaNzyHtM4+dewkjhlrvXNfh80kTHde7x8fM2SWB70oARwaAZH3q3x9i2wXo1WZqUkk6cD0VUNc4SM4mSE1HmCYzCLwMgmQOk0QawSzpJIwMJMUEHnykwgBepCNmIKlA8XxPNYqYnjfG5NCTC4xSTlbHLC1bzSM8PdlBJx2a9zQVzowAYgDbCSbYC3vYmw1xMupZtdfFTBm3cg18VlzHhXEGtWTRYmHGrIjKIjlkN8ch+s02ZmMfjXLVdMdM08pYnZN2y+5daSygVKvafWYsTU2tNoWeGc+C6ViJruUP8WR3C4f9Nv5/9t60SZIruxI77uEe+5J7ZmXWXgWgsDZAgGg2yRmNaKbRjL7IJP1UmWQ0G5PE0ZBit9ALUEBjq70q98zIJfbwVXbu85PlyC50ozkcE6VGwsoCmRHh/tz9vfvOPffce5tLC0DNtz2GWKRdreP16iJuV3tY8mr4Jj7DP873cT/us5c03q4t42e9LdzwWsY0m6OV5kiiFGmUuug2o9T1hhFfhg0C1lB2ez6vqbx++LtsnyI5JPX4mcvzVeuB7DWln5LNELvIlvEY/B7nNucgX1Umkq9y6PhdRcfLTqPysGT3OGYB7os98fe0e/7TBsX0wUhFMlPz7AxHOzsGiitkj/PEAAw9S9bwNINerRtIEatqIKpgW9k442KzKjZ9KyYeuOxXhnoMNBdgl+Eha1/cqFknM/NYUiYxOEBLwGaeW6l7GsGaGBCG+umB8sHT2+Ki4vc4NnpgYjZoYLi5MNPV2ACCQTI7ZH/Y4YaZmhXXwUfhQALFGnyEEa1EjIMXO1bSjAv16mu3rZkGAb1dfw7UvQrCOLP798uf/yMO9nfw2pv38M5HHyBc6SHyKxiNI+Spj2bYgB/kSPwJ6kGAYb+Pz3/9CV48eoS15TW899776LR7ODw5w+7+CdqtDtZub6K95MA+LRd9GToHdPHPT84RzWPTe/MZMAFvaW3VNNe8B/Q4ybbTCeHCITNPB0RylqyE2BgatuYo88gaj+w8e25l85iEx8Yq5r1WKjjc3TGjvbqxjrfeedsB2skYv/3yS2vMcvv2bdy4ddOeR1qrgg1OjTUptOlM2DTjwTnDjorFpm2MTUAw37ZyQpaE5ztD2FpewML6OmpLC8hYfsjGHSDMXQex7xS4v9watbAEvLY/BhRz7rvy+H/4x/YXU3Er9eV3v/M74PgVbNMfPtO/3E/8PlAsJ1VgQQww56g11inkTAIRYn0ZUhfTK8BXBsU6Hl+VmGIbVwGE+arPiAnV7+bQcz0UycPl74hNFmCU9ENgViCK4xXTy7/xWlSSTN+Rcy/WUU6CQBDflx6Q90naVV2n2GMm2skBKDsI/LxArNhf2UlKP3g+gWJeoxLaFOmT3pGvfK8cwhWLX77PYrzECksWxd81Vl1zWX7BY/C7ZaBIx0HOgI6j51GWzxgRwoo8RZKbQLHACccsR0v3nccpJw5KI6znJKAqAK+Ihl6V/KRx8PM/BBTz+LpfPJacIjkC0pWXJT8cA3/4HucxQdKjR49c4nqhc3fPNIXHRk4+u9IFyLzQ7V1MdvccmRV4GQiefYJJv4bYrzs7xoQ4PiP7rHdhr1IESAumdN7g8VMsZj7mAfBwdoyv5ie2XzSiDL3UM6kDk+9+kx3joDpHdxbiL9NF/DTYwGZnEd1mx9ZEI/YRznOrBmEVhGoVnFdz+PME/ixGg8rK0RyjkzPE05k1iFpeWUGj27aKTGfJDF67bgSPJR5WPJP/sZkH2zwfjs6xc3JkLHPqZ9Y5b8Wr43qti6VaC4fpFF/GJ/hFcoTtfGLP4b1gCR95S3gdLSuzyn4M9sMIyCxBzLEVNiFionrdVXuKSJDUHHZQIxB9Tr/zMHJGiW3ktF98rkhqFKtM/TG1xPwcIwMkmVTCknOdBF9ZBsG/EdvwH0Gu1nrZQb0cUZFTpUjIj6D4D+6fRKpOPhGdn+Nwexuz0wGqXDQsoB0nttC4iCx8SPBRZJArNKkNyECtMlwp4qeGNCnqfMIzNtWMhbFpcKwnKwpUXHIeDVqzEqJeK+ocWyjIxMamj5KnrIoXZC8JWPl3yiY4GRju4MTipGFSGhkRMsj0cpd7LoGMgLDb6xlbSm/Okv4Yqi9K2riNyDUcSUZTK5TORAWOj4XRWyuL8NhUhP+KbkDMNRgeneCzX36CJw++xc1rV/H2hz9Bd2MVs8DDNPesJWzo19CpNhF4KcI8wmw6wYNvv8ann3xiC+/999+3WsHtziKmcYovv3qAbx4+xJWbG7h6fQvdJkuxVwyk1qsNu+azs4HrdoccY0sAqln4iSJ/3m+K/8mIS87CZ0S5ihl4SiwC1wHJNjGC4izHZDy2xDs6S8zY9fLcQDKf2Xw8MvDP77799ttW3o0ODBf1Z/fvWzj8zz760F7N0JtBcZVMTNcduo1NoWPOGzo0fG78/7Xe8oWmlKE9tp+mrpOOCGUU3bU11BY6yKwUXY6KX9RsLgFfc1ZeMfddW+gf/qMElx/yDRUk/H2guHwcB5//mNH8kFH8v/uZ7wPFAlECtZwXYgI57/nsBYplT6SRFRgSwyIQJLAlhlEhxDLIEvAW0BSgLYfayxEiATqxPQQ0asAhtlCAS5IKgU+bcwXDaTW3izJfZRa5zL6KQSqXQRMYEyC3SFQBlJysw4V4eR/FkIpF5ucu1nhBJLjN1zkLAsW8B6w+IVAvOQLPJdmDroNjE9suoKpEOzkqkr+UN18ek+MSq655wWMIiGumltlYPS+BBj0PXq9Ao20JRSWMsvOjLP3y/OD3xDDL3kj/KVBdljbos4pW2J4G2H5ysf8UyaF6r7zixBRLD8rjlEGxgLLsnxwuzX09Cx6b43v48KFLvDs/v4hK0FanoHPEspu02c5xd/YkQZa7JHd1VRx5TUTVLiqWJ5SQnUAldZU5DKzxXrJyCvgvR1BN4cdzVJMcWaOCcdXDiTfDJJ67rqhJhCejPr6cHJjEwms28WFzA39RXcdrUQuNJDP2lUQM84C4f88bAfbCGEf5DOSxV+sddFIfwckEkxcHyIdTXFlYNrkeATD32ZPhOc4Ro7rkKi7JQbSufD5sD2Yy4TieOxYZKbppxaLYZJR34xG+HB7gyfQUh8kEawtLeG1xA/f8HjZnFbQmsemibT1V2HAkBFWKydQVCnCOW2h5LOY8V334VZKErmaX1rtseBkPGZAt8nw0l2VTZIvkQLICxb1792xNk8Djvk15k9hdXjufFT8v50jn4trjvOcez+NybUr+JadUtk6RJQH0MrN9edf4kSmmB5nlmJ+d42h72+rsMre2wlbE4wnGrHIQumYNZIlZHNsedPHQ+bAIskwmwazIAkC/ZF1T88ZYNNs8/crL5A6CUYJnsoxMcGPzDjHFnAiUVRBEETwzPG+SCmLvoGI6WPYx5+eszFcxkTmhOFloyBh+IjA2tjTJMTobWH1jAmaykATk9E6tpFuRtGXVMTzHMJDhDuLMlYcpGOW8ZoouV2WD4ZrEaXIfff0tfv3zn5uh+td/9de4+eZd684zqgAsUxNHKcJKaN5pi2GkaI6nT5/is/u/MVaAdYApOag328ZNBvUGnj3fxf0vvsDNW1fR67QwG47RDKpYX1qzltGVoOrK7+Q5+pMhBrMJ6p2WdRIanw9Qrbu2sKwNTGOjDju6V1YSp163xAz7UcOWydRK6S12e64dblHOjpvpsH+M7WdPnXTi/fdNN3zc71tHPC7o1++9YRpjnsMMGbt5sQpJ0dUsqLpnSiMwmU7dXApcNymyVEuNtkUvTqgf9z2srK5beT4yBEkQoMM6z1euoNKsI+J8CF5mgoujdY09uDH87s8fA0O5Sbhm2T/k59Wf/N00DncsHtU6Sf3/6Of7QLEMtdhN/s75wLnJfwrnK6RNOyGGkptDmakrg2cxd9pgVGGgLMEQsyfmuawR1cYm4CpGTxsIPyvnzkiBAiSLUdb18nu2fLLM7AZtpUCmNnOFOQXUJBvgK6+f90ZMqRhVbagCUSrJJiZS5xRgFFDW99z9ceysQDHvB9dxGUDzOGVJBH/nWlRNdF63rlkbL8cgaYLK5gkIlzdiAXvda4FajZnn0AZukawis15yFr5KuqHnzbGLkePx9Jwki+C4+L6qaWjMvI+yQ1aJp3imksXwe/wOx8EfgXt1tvuhTLEYwvK8kkMk6UiZbee5ylIZzXHaU5ZpU2id45klZEXrQB4bcRVQTuGxi6KLrCZMHAsoR6xiGsc4iSuY+Q20qd8n8RHF8KLI9Mbcw/NK4EBxULHoW5N5HxVgHKb2e8DPUSZZCzGoZ/hmfIxf7T7E3nxogOxf9e7iVnMJq14d7WmGTgrTDjNRPwqB85aPR+EYv54cYP/kBMtpE/fWr2Gr2kFrGCPePkZtmuDGyoZhg9PBOfZPjjFl4upCC62NZZPucQ+iPTfnpIgE0j7bNdBZBLvxAadBii+yM3w22jdtMRMNWZv4dncVV2odLMQ+ehElnykOgtiaZrEU7GK9hW7YRCX1MB2MLBJbZWc+EuyMktcD+DXXgZNJiS8jMS9LRWq+mMNOoq2QKChaxecsp8wCD2wAACAASURBVFBzmvObZUsJjPk5rk2SfCSKiGVU1YJyCznoiqzK7mgNlaNZZQdLzqPmlezb9209f9KgWNUnqPydnTpQTKY4SFKwPcR8OMaTRw+QRHPcue06sXFRjqdTM16WLEfGlVKHYgIQ6HJCGJPACgg0zIW0whT9hW7OHkxRmo1MMFnEdDxzov8iTMVFR10pk6ps4rNrIz1FZtbGqbWwtAlbyCbENnJCcHLR86JBs/D+Yd+6+6ysrZoRPegfWxWGjStXDJSZvrboiU5JAUE49U4M9bC5CT1JAmG2XFbTkMHxCfp7B5ZssPNi21jUt994He+++y6qvbb1cWdmLes2JkmGdr1hoLY2iZAdHuHT+5/hyYvnWFpfxvsff4zVK1fsGsfU36YZDg6PbeO5dW0TjTDA9uOneP7wMRpBHXdu3MTG1S2W57BkNpatGWUxZmmMYOhCUjQYql+5sXnloomKmCN6841W00JR5o0mrDYydbq4HOi0207nlGbWBMRAw3xmTDEZDIJsLkiy8Tt7u5bl+9Zbb5kTws3HNqlqDbMCFHNOEJzT6hrbw0oDoatdS7mHPct5asmHBMV0gFjurULJDkNorH3damB5fQ2d5WV4df6NmlIHf38fKP6nwM9/blBcFmJwrOGfCCgWA0hQUmY9FA4nKNTGwbVL4y59KOcENyI5WTLs/F1sMV8VktarDL4AIj+vxC2NQZ8ReBEjqXOIleV64HH4Wq48oPNzfGIcpV0tV9Qogzl+X4yk2Fb+TjslMCemUE6EQDLbPJfDoALc0lArya4M9lU5Q0ypASvmFhTskxwKgVc5IboOAWY5JnoWAuocqxLT+F0jMwIn2RAIkExF91WAms+EDsRlUCxWVvdcTobmgAGTgo3mvNG1afMXYJbeWeMR8OR3FHrmOHlcsfv6juYj31N4+oeCYh1f4yiz7XLOFOYWSCrPSUUl+FkCYkbh6KTws9axzWMb5Tkq/JfNUGEXOhZQIrmVh0iqLSSVBoZxhv7Zue1l6+0uetUA9ThBMIssMdycl9A3soGgOPKB9eEcec3Ht53IIqkbaRXrpzH8Zg2f14b4D7MX+PTkBZaaHfz1wk389yerIFF0WEsRhTmWUx+N0dyIou12il97J/hP6QGeRKeoj1L82WQJb27ewM3GIlbiCsLTKYLR3Ow+k7zPJyOrk9xeXkRlpYu8RSGjy1siSWWd90pJ/ZwH3Lv9wMNZJcUvvVP8Lfaxl47xGjr4r9JlfJwuYLnWMgKJ7aTZmCT1Unyz6mFnfw/z04Gx15vdFSwFLfhRCm8WY8yeDWHdEsutD0GYXyTx89kyaV6OWNlJsyhCUWpW4LQcnSqDUj5rgl0SSYy6yrHms+ZzJzjmMWg3GAknK6yKLVofmteXmWJFwRQd4bmElcQYvwoY/0mDYvpcBMYMrYxPz3BMYHc6QJiyvqGHYf8UL548xnw2wfWtq1jfuor+yRm+ffTQwNTWtWvOYBBAxxECJne1WheJIRZCpH60CHeVvX8+WBkL6psIwuixgXUSWaOTGxEBdDV0dYh9sqc11yM9S9HwAyvSrTCmjJjCFATINCTSaA33jy2EwuQvNgc5PD626hBLqysYz2fmMXa6XdMeJwzLRPSYA1sclGqwCcY0jpBUYIuL+luK9gmKqbF98Oghqn6Av/7ZX+LWrVuYpBHiiofzZGbHb9Rq6NabqFBXOxjjxWdf4leffYruyjJ+8ucfYvX6NWtxGTFpscg2ZvIDr2uhHiBIM3zz5Vf4zS8+wWwys+48N+7exvLWFhY2ryCu+hgkc9OZNceR1XM+6vcxmk+xuLJs1837xlAcy60tLSyajooJbdRt0SuWgbbw9nhibUB1XynZMK1hluL0yGm4V5dXbJOmjpgOCJ8pr53PdW9nxwwI9c1WLYKhYOo72Til4rxoOlJ0SCxMmrlyRnTKookrWs6/0wFjhGB5Y8N03BkXdrOO5bVVdFZWENdrliGs524gqGiRWm4BLQDzqrCnQIQ8+wuwZEjaZWcLgOiz7nxlk+IUxeUfgWCxxf8lQPHlMX+f96+/f9/1/6Hv/ZD3y2PRZsA1KNDGuSTgJqdJCZZ6T+BMjFoZwAm08tjSY/J9MXOXwZltXEWrZo6/zBRqfAKFYl0E5LSJCaCUpRf6bDnpTiyySppp/KqEIcDINSHmVa8CUQI+kg3oXonRZGUBSRrEZPI9ATutme/OZwcaBcLMGS2acPDeaaOUZMOFjR27LEmCmHc5FnxPIE7svsC6vq+kYDlC/Ht5I5aUoJwUxOsog0TNOTHD/L5kNeX5zOvhvSpHCDRHtOdIx112sjRWXjvHIamOzqGxKYJgYfEiuVPrqGwXNN/4eenXv2OXioROzcMyo677UdaWcxy81wRHqlJA+QQ5JEYkyRZniatnnLKWNmqYBQ1M/CbO4wCHwxmiwT4W/Cm2lhaxWK2iyiolZMKtz4CTL2bV0LVF9oG1ScWaXjzqpkaorEUerg09pFUPX9em+NvZU3x2uoPry+v4t7ffw91nGapeiDhwVi5FhHGQ4nFtjr8fvcCDqI9hPMPCNMNddPFx7QY2u0tYqtTRmeVoRbB8nLPDY4s01rttdFaXELYp+/CtVCmbapGy9VkSmUn8dAyYPF5iZKkpfthO8HeDZ/g86lu/gJ+1NvHeWYjNeYA08HESJHaNbPhBCuwfNzMrKXryfBe9LMAbrEjR20Anq8AbzZBN2JWvYueepnOg5arlmOyFKVCUf5qcwhF5jpl5mafwnb2g6CGgNVB2qPnsmYfDqKtqe2s9kjDgfWHUm9+lzphOIrXI9twLYK7okea07JjOI/Bedky/z6b/CIoLUDw5OzdQPDs5R5UVFdLE2EY2d2C1AT6spZU19E/PsLu3hxs3bmBja9MofrYE9plURS1upWJl0YzlLbRg9ORsIynCDmIqCZh5XAOYRb3A3IAxk8lc62ImxHUWeq4UVy2wkI6B0jQ377IMdrRZyYhpI7ByKGdDA6Ucp2lYJ2MD9mG9hjNqtuo1rG2sO7kA64GGAUbDIeaDsemhWWKFoIxMJYGmdYvzAwTUXkVzPN5+jtP+Ca6sbtiE5edY1JwFzWl8akEF3bAOTKY4efICv/3FJzg6PcObH/wE995/H9VuB5MkRVx48NRvWUvaHKilCQb9I9z/9DNsP9s2+cfdu6+h1mmhzuS3XsfYXmNSwxCLiWeSFZa3YQvOettdN0EDFxg7BtUqoVXz4L1tryyboZX+TZsPHROxI0y6vGDpZq5DFhcoj0UgoOQdbtrsEkg5BYuS33nj9YvQq9WyDgMDwvbcisQDleRjYwU2KmGJNkYX6BTMrRRVG72lRdOz0yli5KDV7aG9vIzG2qrJbGicZCCM3S51PBNIKKzW9+I7gTq9akPTsRQy432QF14GJ9yoWCrvQotcRExI43DLuAyK3Sj/837+JYFiXYmAAucR54XC0RYpKCo2SOrA+aIITxnYCHgJoIhtFFuoZ8xnLnmGJBkCR+XnJA2zgI3tX0XDmzLbo78JiPG8ApE6riQZApgCsbwWASvZHou6+P53WGoBfR1X81OawTLY1px2IMyBYtk5saU8nhEQrCNfJLG+nFVFYnEBZHkcJSRqrPws57aS1bQhiyEVoNc5xMzzufHaOA7JMcqAn5/TZi3nowwGygC87PDIgdHclj3nq5qL6Nnys7xvZd2x5p/uIz8jhlavZRZXc6GsP+b1qFqHwOsPBcX8fPleylZofou5Ls8f/X9Z6qH7zv2Kic18ZT1shv4rQZEgSslblmOKEDOvjpHXwvHMx+E0xzDKseIPsFWboFcL0QkDNMjmxzPk0dTIA8ulYaifkVjfQyuuYuZXcNzIkXkZ2omHpRk7ZVRw2Exxf36M+yfblrF8Y3ENNxuraE+AVuIhyDPsYIyvKwP8XbKPvWCOOJljeZjhp8EyPuzdxCa66AQ11FPPSC2+UoN8fnKK/tkpqu2m5Y4wAZ+MMW09x0nCzF6TzLTNDow60sgSxys5HjUi/OZkGy9m57jSWcTbjRVcHfnopRWkrarVN44CD5V5gtPpAP/BP8Q59fWjuUks7i1u4XpjCa1pZs1D/GmKbOrKv/L4SdXZL1t/tO2UYBIcsyJUqRHKZRb2so0uO1JibskCEzeQvJIzpnXKdSY5hcrFcW8ldlLCndYw55psgECznDTZ0PK+9qrd508aFJflE/OzAQ5fvLiQT8TDgYHi0ANOT1wY/8rGFgaDkUkTmGRF8EuWkNpQAiQCLuqD2RGOk4f1dK3GIsFarWr6XWU2m8atVjcwPDwfOP1N4FveH7VFLDWmahMErFwgTChjOTSTU8SJySHKP3zYnAgKT/CYMk6W8coksqLVsJIAOaEJvK3c2OqqGVgy6GejgZV4YSMMeqZcAPRiK+2GsZrGBFE/hQqHjbmX46TftzaT1g+91TIAN0mZNe2jjgyN3MPJs108+Pxz7D/fxtLmJj742U+xsLmFqbXHjK1NJ6UarBVtuq80Q3x6godffYkvvvgCtVYT73/4EW6+dgeRMQQw9pQev7X5TBIsezVzLOx+MazGnMQktufmOtItGtin182axdT9hqHbUGmUtYlYuK5IFtF9NQDhudJPZJJluI24IGs1mZoObq+oQrF585o5S9osLdmqaLPNxUqwKLARUMaRplambTaeGavNDkWUvATVKmJq5gikKblgWblaDZ31dSwuLyFgFjsnD3/MAeOvzpO3yhQGKqhLe3X9iVcxqHnGTGMH3i9o4UttQQsa2Z3Xk5TDsSYOCOfWodB0cMVk5f9z5v6pgGIacv5wAzBtfpFIpNAhndYys3exZovQOOeMvs9XhdfFsJa7sPGzYgfLLKiqKghkCggLZJdtB88hO6U1INbUnqslsLlohxhiMcPlsQgEcZ6XZR0C7wKN0tLquIqg8Xc5B86ZcPZM9k1j4Tk5Do5R9/flOF37aV6HWG/e73K3OV0jGSjeJ52/DDQF1nT/+f2yXE3Ojsar+6P7LeAvx5KfF4svVlrXz+vjucvOlZhmyVJ0vDLDKsmGAILYbIFqgVEBeI1NYFeSEel9L4PiCztValf+KqZYoJj3UuPka7nusTTmcgz4HYF7AXeOS6FxStT4bz4bIZ9PLeqWV8hYBpiwqypqGHk17A9jHAwTjLMQQbuHG40Y14IBQtbRZzVjapAz5sJEVqlCZJStJZ8yvBqyPIBXVH5KrVKSW3PUtM+zCE/HJ3ieDHEcppi2Q1wZe7g2Dy2/5lc4xS8qfRw2KZ8Jcdfr4K+yJXwQruB6bQE+NyNiAoJbyiKYrA4P0XyO0XRiAJeSyYrlsnimJWbVIs5ZssOU9NkeUgBTlnqjxpfGlKzyweAUR+OBMd/2nLPckvgsibQCHCQTbE/P8HR0ZImCbFZ1pd7FzdYStiodrKQ1axLSQYBgniNh1JWlZL0UMVwpQavvz/tVDe3/iQcMpBfNyASKy3Oj7HhfsMqFlFR7j8q0UUbB8yiSo7XEdU7GmPu41oNAteY0r1OEpN7jWvtdZ/lVcLjYxkqb4UUwNP9j6ZfvP/6/6HfU04YXPj8foP9iG+P+Gbz5HIPjI+ty1ms1MRqcmwFcW1nHZDIzY3b37l3zmMgUxxSlV6umM+UDf+ettw0QP3r+1EqssILAaDa1SUTgye+ZgY4T7G/vWCe51kIX4VKXpCqyOWssAgvtjonseT5KC1h6xWtUTaZBppa1DmVkyxPQwFYBXrS5EdiSPS3rA7nQGPZnJzVqddqtlm12p6cnppG15hXtjonuOfk7a8uWsWo1lbkIZpHJK3KWluu1bIHnMTeuqtWsZXm0oFkF0ggN1nmeRHh8/74Dt50O3v3wQ2zduYspdcTGnDrARkekDh9NJj+Mptj+5it89fl9y8h964Of4O2PPrTavWTMaRCihDcts2e092IHV3vLVjWCHf/IVo+T+QUo5j0n+zw6PcdS12l/E9Y3DetodVxLbW2oClFbok7skk9swftF5jKBjucjLDYJtuEenp27ygJhaIx2VvWd7IT1k4uwojSBxrgVulo+4/l8ilo1MOOc0Js/PbU50m53DVizUxKf/cLqqgFjarWDZgu9hQWTvQSdtm0WsJbQgqUOmAqQ+pa5/d0fhezlSev6/Zy9Rkv8rtNROKPOf1apxGUwUyIynyUI6FzUa/AoNXEZf64qCxmFwsKodvc/R6LdH2uqXgX+/7mN1GWmWJ3KxGTyfIpK0IDTyIttVCi8rMmlrRDoE3Mr+YVAsF7L4FPXKsaQdkFaZW1Skl/ps9qAxMaWQaDmCcfK+SzwRbAjmQSvVZUlytUcxDYKDArs8DySgIiBFtDTtSpCw8iRwKc2QY6lDIoNMBTsrZvHjukWE8xXriuxwBqH7i/vjxJ3BPr5yr/JGSnLVHS/OB45O2KiBPT4KmZXx+DvcpQlyyjPZQtRFyFpfl8gQM+F35UUgtcpmZxslJz4sjPAMQpo6Py6xsvz51VMsZwXgQ1du8Yt+YTe17yXEyNN+2WmWGy65r6uS04DP8+9imzx8dEeZoMz0xZnlZpphwmKhzFwPJ7jbDJH5lVRb7VRrTfRq+RYDOmYA5PRKWbTc1QrGRZaNQPKTLrjXkvyhxHRAR3QvIJ25MDwJARGtcwqSSzkFXTzABMvxnYwx04Q4QxTy5Phfrw9PsNv532r/EBi521vER/W1/FebQWNzLdjhD6rPjmizCKGVhjOs31EJVsruWcRyGbqIxtNTVc9Kso2NtotNDottHpd29smaYy8wgT/DItT1+L6JEhxVofppS1KkzmAvDc6w28H+3gUn6OfjLHV7OHG0jpuLKxiASFa4xyNGazngFXQADXMzlbNLSEvseiyrUuGVq16k2OLzakuQLH2D9nBMkMrvCKbq7Wiz5AxZv1i7p1am5wPnJ+yJ7SXkodyjmltC+vwsyK46Lzqn85ZXmev2g/+tJliPnGPXXI8JMMRjl68wOj4FCHDAfMpZqMJWtTzRq6kD2v4nR2d2sPhg7PJOhji+tWr5sWRKW43W9Z6mV4tu8usX99Cq93G2XhoIQZJK/ig915s42B717qyXbt+HVG3hiROrVZyPBijVauj02iZportgjvWvCGwUA8fdM3/bhayHjAfOo/P17JB1u9cgDRwLD3G5hQri0toUsZBcJcDu7s7ODs9xdrKKlvQ4fT8zJLyeuurpt01T5Gh4AyW3crgOMvH0LP1U3q/rrsQZSMng3PMBieozKaIj/rY+/ahOQh3Pnwfb7z3HnJ29MpgtYxpuaif8rn4qJvMcuw9eYIvf/lLDE+PrYHF2z/9cyxdvYLzJDImmNU6aFRYKzkaziwZ78H932JlfQ23Xr+L3tqKMcUWIjO9LSwxMJnOrdoHF1VrcdGcHVugRY3NssdJT1ghcILTecEg22bZaFo9a6t7mWYGOsj006PnYh2kM7BetTGBlcAxXYVswhrHFEmYHMdweI6Fxa6V1bHGMbMZJuOZFVRnN0KOI2w00FteQq3RtKRL6+yUw6IQ3cUF++dTZ0z6vmDPrYUp/+N8eAUoLktwBHTMEKUzeHGCvGDLtRELZHCjvvhneJldCmuoNRs25ym5IYg3w0nWuAhsCGZzE/rP/fn/AihWmF4sp3OAXDMFgjOBYhpyJU0JFItNFegUoys2WGBLGk4xmvqcNgxzNsPQ5nuZkRTYKgNJASp+TmwjxyabUgb9/GyZ1dH5eFyeT+PW8QXaeVxdqxhIRV00Tn5H8iW3ebqEG1tLBfjl+2QkxViXk+0coHcduvgjtpsRGJVCk4ZVY+B4GfXj2MRilmUTAnRi73Wf9RwkARHbqePyPAK6uk6eSw4Ax6b7q2euuS2HQgyywLcAr54tr9PsciGnklMhUM2xS9YicCLZgpwVzcFXgWLOSc0JAdnL80bOHr+vGttyYDjO8rzQtQtEyznQ/ZHDLWeMLOHzF48xODnBeBZjBmp5G4jyEGfjGY7OXRWTxV4XrUaI2XSMJGan0AUkXoyTwREm0zO0GgHWlrto+EAYpahFCao5u98BgyrtZsXkENYoI8isEgXf68yBhQSmzz2vAwOCZS/CTjbB/fEBvhgfY5jM0clDvFtbwV/0buAmOqjPUtt/lDBPuRxlfWzCxGZSZpetMUjFegOwy1yFTPJghtGLAyOuiBvWtzYtkfzgtG+641qvgznT48OKgWJqlHmeswb3U5aVzU3eSNb4RTrCZ+e7eDw5AWoh2tUQN4OuJeCtNDpY9KpozD1UY88IKYJ8j0ncQWglS9PpFOGcUr6W7UOT+cxyYqzBFMuzcq0WpV2FP7gxlaPWms+XgSj/LrvF58f1R/KQiewEycrJEEklp1ROmBxN7SVyHOVk83sCzJf3mx9B8aU78rI5gYdsNMbhs+fWTMJAGUFawvqHFHPHSMg2xBlOj07dwltcxPMnT5HM5qYvPjnuWwk3AmICr+3tbbRXnN7VvCuGvGshwiIDnS2FH3/zwMpvvXbnLnrLizhjPJlMXJQgncwNdBI4PXjwwMDF5o1rVpfwjK0gez0D0zKk0s2UGZ4yo8PkNYrjTb9cEHgmi7Baw65GL3/O+ifY39uzJLuN5VWMh0MMRiMsb67Da9Sskw7HQla5U2uYsaDOK6pV7P7QwSCIYykkShPG4yGOd3cwOdzD/rcPMD3qY+3GVbz9b/4Ka1tXcUZDW21aWTULI1YbCOMEdbKP4wl+8w9/j+2HD7C6vIR7f/4+Vm/fxDz0EFUDMzK+X0E6nsKfJva6/+S5aY9Z43d5awPX7tzCyuaGORTWYIJ67Sg2754MvW3ASXIBirVZcJE2i0LhxvgwMcNoGNfNjxuEaZ7YZIPMFDXWtbrdNzZo0SIfppFJQmxDC0LXOY/gPHMAnc6UvF7qz9avrBlTTADNMn7xLMbgfGSsO6ud+KwnWfHRaDZRa7c5VQp5Qm73I2zWUW+30Ox1LCHPWFuTL5DRJSj+XfmEAIDmizmArAs7nVjNThkdblq8Pwq5f9fzZjitZVVD+BkmnJK97vS6qHXazAU0TsQ0fMUX/8uB4u9vOPJ9TLFj0n84SP991TwuM8Vi58Sg8v5JK0znlqCYP2LruPGok50AIJ+HmLPyRmNruUh+kiZUoEqAkp9RiF5SAn1PIJbHUBi9DMokORCzKMDMsYrl1fEpP9APAZHAGdcCx1YGzJImiGHl9wSgeU94zwSi5NhTc8/3ND4BayXoGVFQc82V9MOqNwrjEwjzOrne+NkyQBTw5Xl1/3kMVmXg+fjPHN7CORAoFmDVOcWgK+FQQMDkVkyoLaQcYpElbRBg17nkjGhjLztH2uB1bB6TY+Y5jRksHAeBZ35O1yqZi4CFnBR+Vsl4vyufcPIB6TkVZdC9vswU8306x9Jcc7xyJnR+sy+MlhYsoO6H5oVAulhiVRx48eIZdnde4HQ0xzhhzd46e9dhWjjutYqHVs1HzWfL4imOJk305x1M0yHidIAgTLG43ES3XrPSq/UYqEaJJbux/CglCASZZIdcowyXt8P8nUYOtBggI8BlIw0/Qz2L8HfjF/jb8XM8bSa43V7DB7U1/EVl1aQImGfwAiczOE8mGPox5mmM08nI9nImz3Nedqp1dLwQrcg3NtqfRIieHiA4n6LabKDebJhEkAzt7nkfixtraK8vY5JT2kCoEhtZxr1xXvXRjoHeJLcyccdtD38328F/nO0ir4f4Se8K7vgttGPPJKLsZrfRW8JStW33gMw5AXHkeZjw+gMftSRDfei061wjzEmy5l/NhumfGaG08nClJmCyS3zlc5fDJPslySHnD5+z3eci4qJkOuIpzgWtB65JfkY29jKhIzsqeyabqQiw7N5lcFz+/U+bKS6Sf9jBLqdehQzp/gEQR6iyGgT/qbwIN/PYdXNheS6GN2hsjw+PjF2lnpbG5PrVa2hUa3j09AkanQauXr9uE5qeFRtLyJMnaH7y4CFWF5fwxmuv28QeNqlrCk0WQTE+pQn7O7s43NvH1vVrWN+8guFsgsOzEzDEstBw5cAImAjMGf6n8Zgxu5YTtlG/ADGNsIa4yG5mwpzpgAr2VN47ATi98clobOMiYGPWL1s8k4F8/vy5sX+UdNBAkmFe6HQtk3XKZLpaw0AnQ100djJkFOrH0wmO9vfw4vFTC+u8+bFrjzyN5saGctLX2W6apeYqVVTmER7c/wKf/t+/BLW2737wPm689TrQbCIOA4zJ5lMPPRljsL+Pef8Y46NjHD7fwXiW4+qtu7jx2h1L+POaNSyurZjG+SJck+XmDTOhcTAc2tg5br5Ph4OvvEYuKmqd5KUyUY4MrTa3tNjktGlx8Vkh9EJzOYcD0NYKu9G0DGI6QjIujC6wGkir08Hm1St2Pm5uNJSme2SCkB/i5Pj4Qmdo7BN1mo06Gp2OAXbTo5ENJFgJAzQ7bUvAs4z8mtuQ86KBDD+n0CbHxnMKtIhN4vWwex+7QskAOZ/AMzkNkxTNwy+8cIJKhu7Cas1K+7EuNXXOTAjcvHULuWV4Vyz7mVkqjC6ERXKpGSqtNf4i3bIr/u3slYFpp2XVj+6x+8rLishkFL/X+F3WREv7fNHh6uJ037Gbl+HyHwLFOr86NGl8Ze2pAAzBg9hbvvLZS3Mp/S2vlcdSzVgBHoXNy+F2bUICcHJkJBnQd8XESgerzYqvmgeap7rXAsMCyXLK+b462WlzK1+TxiBGm5+n/eRa4zHEqPJz/JvWgULpzumvGPjTDz/L95W4zHHb+iscVcfiuhbJHIvYWJWAEwjXOMWsmg2lBKoIw/LvcoJ5/8WWqpaxZBACkxwf/yaboWen4/F9flZMeVk7K7si4KtnIlZY57K1WLRr5tgUcaDNEIurChhiii9LbQS4xbJfMHyF1lPHsZVXqvLBc/Pei/0WW8zjmEzMSoSGF/WnBX7LrLRYYbMGRW6GQJN06bxmzUWxyrNoit2DXWyzadC6zQAAIABJREFU22jhaLF9BxlN6ouTSg2xF1gb6OEkwoNRC3tpGwv+Hq62+rjRGmIhn6IyDxFkHSBZQp6z/0Bg9iWYD6yNR+bnBpAJCFmAgWOxxHKSAny2XgW1dh1H3gj/MHqO/2PvG+QrHfyra2/hjbyDzTOWSatgzs5zlRjH8zEe5QP8ItoxwIvxHCGT8wLnXDbCOm711vF+96pplBfOYgQ7pwimCdo3NqxRB3NVGqlnzbcaKwuY113CM5nlg2+fIN1cQHt90Zpb5dPIqhzF9QAvKjP8evcxjqMxXlvbwpuddaxOPSxEOba9Kb6cHOEUMd5dvYErSRWrc98ik1k9xKTGNtW8O45FzkczG386mbkoYKeBkZei0nLtoCmpZC8CkoApE68ptaJTqUglpUTchxhVpqTToqWZ7al61mV5Dqs5MalOc5hzzph1dd1jpa44NuDM+S2ArSgD16iivr8PCP8Iios7oIx4akzzyegCFOfR3EqA8SHbzbeWki7L2GLVqhNYHMcE+uOJGU6CBILnk5M+pskM7V7XwAkBjDrTcBHsbu9g++kzrC0t486t2wbYBk0f1UrVOtVRlpBP5gaIj/YPDBQz4WpK1hq51fxlxznqcwmA7735pmNRmBh4eorjkz7CWs1CENb5JQhN+0xPkzVvOUkJYiiY18ZjmyXr65o2OLWwDd9rFawKWx5vbVwxqcWTR48vagey+gbBp5gaTUhrn82EvAI48f5Y15rzU2Q1H1vXrhp7SgkLZRNhnpvhYbOQvSdP8fWnn2N8cob165u4+86b6K6voT8d43Q0xcl4YOCd3+mxMHua4OjZUwPFQXcV7374U1y/fcuSCxgGCxt1zHLeucLR4cIqcJRthizhVnTB00ZNh0Ci/YsNt2h2og1ZzA7vk8J8Ykb4nVnBulJj3GKbcPaNZwOBs3OXMJClLjGx0bDv7x3sm5Gkp8zQkbFLUWxJd/wRgLAkDBoCY4MbrpUtywIS/BY1Im1TK2ozlgFPOYyl8V8Glgbq2DmpBEJpwMhwsyqJtQfNXBibTiJvZtByoW1KvK1OpcfycxUsb1xBd20FAZlt+gTFPaCm7yXCcQbU1hxD5eWuH1x2HrPBX47HnBsa1cLY6rtlMMz3Czx9cRr73CXryFOlRSLid4xj6Zd/Kijmxl0OI4tRlKPB+ydWWIZerJrkB/xdz15F7/m7JBYCTGXWRIyl7gffUyMOgROBmZdAxiWOCizJWRarJ+AqBkhMtACT/s7fy+FKhcN1PGlTBU419zgeS0AuNZAoA2CCYjkFAmYcw2VQLGmFO67TFPNHgFzOBccjplcMuMCaKmTweWlD5rjFHNvaLjW7KEsBZAsEinluXqvsgsCnWFKx+FrbcrAFfMWSiWnm9/VM1MGQ46E9kdPCz+q69bz5N12XgIXYdslI5Pzw7y9lD8754LORjTOHuJCEyLkSKObvBMUcj1g+3lex8+X5rbkiR073VWw9f9d9s/uTkQAY4cmjhzg5PkIczdycpZSwUkNUaVoViv4kxdl4jpO0jrTawWZrhs3GFD1vAC+ZIas0EadMGq+h4QWo0p5NRvCSuYumBhWTLKYExB6chpYAjpIis1/sM5BjFszwIJziH/pPcZhOcLe2iDtJA8uDFK31ZQx7VXwdn+Kb8wM8i89wUJthae5jJaliJXVys5gsPZ2M3MOd2jL+fOGGlVFLnh+hFntoL/Qwjec4ODoyaQH3CxJttBvck1nudDIaYr7ctCghNcTEIIzekmg7rmX45NvfGgZ5f+s2luIKOtMEvdjHi06On0/38HDSx5+tXMc7lUVsnLtayNMAOKkkRmLZvJplaMwz1KepdeEjYeH3mpiFHibG9sBILXbA9aquUtZFoxH2clCb8OL+cQ8zPMVKS/nLFuJac5wTnDM3b9682AulM5bjzWeveS6W2TnDrvKLOTMsu/rd+qG/Fx//yBTTU70EitPZFGC3NoYEjCkuSpAULS4Jgm0hUnbA8lQF02Vg4wIw5+gPTkx3QwBKKYFp1ZLYQATBLuUXvWYbd2/fRrXTwqnHuou5TSyCYmqLD17sWOc4hqKpzWT3te7SooHp04MjK/2lVokcy3Q2Mw0yu8XxOyyKzb+zY54ZLYbyCZTqLmGPgMCYj+Ja7Zq44D3PWGIzap6P/tGR/Y21eVkyjEz35pUrZhifv3hhiYI0ZNzQ+K+s/9EMNEPrVwzYx76TGDgww5IzGZhj367WMTo6wa9//gs8+uobq618443bqC/1MJjP0R+Nrdsdz0eWulFhqbcAJ8+f45vffGoNRG6+9zFu3nvLpATD+dS8ViYjmDNQyEjMsJERK9hTssYKP3K8KqUl48yx0xgxWbLctbAMJrWpyWvle5YRnrpyT9adkOHCimvYwaojZF0tVDifW0m7drdjSQbcRChbUa93PrtZNLdNTTIG21BqVfS6C8bOStZgUokS8uMctM/yubMzUpGIpKYRfF7l8K1CmHHmQIPWAYEwmXVLbogTM2by7uk7svOePU/flZ1LsxxR5sFvNrC6tYXeKgvdk2l3nR/DIv1PffP4apKeS2BWwNdZ3RJTbA1eKct4We3CdZd0SSKs6Hn552XKoWOnL0DX7zGaf2xnwLLTIVDM+cP5LoMtsMq/qYqBQLFAD5+DdKdyXpSsxM8qW19MrwCtQJzGodCkQuUChzof55YADv9fIJvzSYyw5EAct9m8IiRaBsj8u2QPClcKAAp8iq0VMHIAygFP/uO6k65V90tjqlaD3wHFPL5AMY9TZncdwHOhW43TcimKSIyYXTkoutayfKPMPAnYlXXS5Wek+6YqELrWMijWucypK2QvRqbUXJ10/pODJxAhB0MAVk6SnBdeh5hifVaRA51Dz1IOmDGMRfk6ySbEuOk6FNUgU8zvSy8t+1F2/hUJ0DEEigVUxIprrkpSZBGpoia75i/HQ1Kg3NRGjkGaJ6afPdzfw36R+2KgiJ3pMg9zv4G4Usezw3OcDadYajew1qljqdaCn1UwTTwMgzqO/AznmAP+HFv+DFfzOVYmQ0zSKjK/5uwMZRScQ5RLsIqRlR7L7HcjHOChkUV44I3wy8k+dqIh1lHHFhq4GrQxbQV4GJ/jk8mevZcHwEaji5to4XbQxXWvY1FFlkmb1n2czyY43T7AIkK8tXoVnThAfjxF7WyK+WhiBE/vruuNQMJs9Nw1NVnc2gDW2laZyljYWWKVMLJGaGXYTpsefv3kG9v/3ti4ZiXaWlFqyX9P2il+PtrBV+f7+NnyTfxFaxMbh5Exw6NKhu1khONsZo28rrVX0JhlqAxnCIeuOVVWC6w/wNh3SbCUDxIUs3EXmWKrElI4FaprbGOEZ9FTtYmWrZJd1Prg/NjY2DCNMSO2nCuyiZq/csb4XbHFmu8iA0RG/F40XLz5Iyh+BSjO5jP43PSLH5YOVj0+MYbm3RThHZZWs82OLRgtM9+gpiUWcQEbcLKKWI6VrbLj0XRmwJglvFj9odntYFr1MB1NLQGs12jh/KiPnWfPcWV9A8urK5hHkcknGGrvttsmRdjZ2bFJQ4CqzYRl4qhxVkFsguTt3R3TL/UWF1xXvDSxxc1QjIHYItuZoFhlanT9ZhBnc5uMlEJYm1S/YiCf/89rIovNeyAmQvVEpb3T3y0sm6VgqRsuCDf5c0STqclGmOG69/gZvvrsvrVqvrV5DdWVHqoLHXQWFlBtttDs9kzGYbrbJMH54QE+/b/+EYdPn+C123fw+r/+N6gvLFnTEOq3eN2Ur5S1SLZZeL5VhCBo5fXwfYWNaZC52LhYLRmv1TIdubWvLGXZ6h6JHdcmKvBjhdf56AkSPQYBIpeEyEQk+JhOJjg/7JukottsWQMVLuCD4yNMZlMzBj2el5KHaGZSGWmAOdc4d8Kgakl12gjJGFtyW1EZwow563PmcB0Fi9bCrJZCI8PrEvBVqMmYZ1afKNqZ04hxfiu8S4DMyhhiJKn3pNHjsavVustMZj1NblZM/ul0sLi+ht7KEryw6uot8/gFc6+5YKBLXG5ZElHImdw6csBYDh2BsM/SRXQM4BiJml99JSj+PqP4+9pZ/1BQXDbsui4BNoE1jk2JI5xrAsViefnK51hmVcV48Jjl98QWKuws8KfPC4iW9XplcMLj8Xz6G8dia7xgWS6DYjG+YiF1Xo1J0ROxiBcOx6Vr4nHEgpcZSx6XDoLmsV41xwiKpQu251/Mb0kRBPS0WbrzO/aZPwKpkkZI9yyQz88oAZLXpusxAFSwTmKxxY5yjJIiCRAK1AroyoERYyswq+cpfbkAsa5NUgk5GLKvkqVpvonBVvtqMdBySERQ8P6q+gjPIXZYUg8lhGruvXRs3L4mRk4Ao8zoyZFT1IGyALUv57nEhutcckg0VjlyfOU4aG/5mbKDaU5DnqDaqBpRdLC/h73dbTsPaxXPqTGu1JFWGtg+PsdoFmOjmWOjniMIr+Bk1sLuyEMfIc7yKdIqq0QMsZIOcSWIcZ05P/UOksxFF1gTmOCetpvJymnI8m+JJdBTVsHk5jwa4/72I2xHAyOrrnWXsVhtotKs4bOzXXxy8MTqBtO2v95YxsfeCjqsitFooeuxbrKHSuRsM5ndR8MDfHb4HM1bV/Dx4i0sbkfw9s/sMyzLicWWXW90PoJ/NjG98eKNTUx7odlfAs1wllr1CBIQoyowbgd4Ouzj4PzE8oDYPKTh+ziJp/g6O8eXo0OMohn+Zuk2/iJYw9ZpZuzwoBvgq3yA357umpTzo951rFVbaM+B6jiCH2dG0tn9qAVWLtWIL3jGEksSQYeCYxM5Y9FAFrEqMcaGA0pNouwzBXnDYzJqev36ddurNGcUyRBbLDymfV7zjk6ucMj32f/y338Exa8AxV4Sm6ZYC5Kg2CUqOY/5IgxAZqLQjyqspCYPWZ5ehHtNolB83zb1LDfdz2w6xfhs4LrTMCO14liPdq1hjCmZ4IPdPbz15pvWjpnVHChVYNicP9Qk0xBau2Gyp0UjAEozqGtmvWQe78Wz58irFaxuXcHi8rJN0NPRwMrJsaObtU4sWNuKtadhCPxljUieSwbVEkjCqgF7SiHIJhN8k9GkbMOaYxSbPbXNnMz08HQvTaQ/m1izEN4DgikuBiYe9g/2cbJ/iN1nz5BMZrh9/QbeuHsX1eUFoNVwTSoISlmhwvPQrtdwsr+Pb+5/joe//S2WOx18+OGHaNy9g7zecCw9hf8Eo0XmtIGVgiG0LoIFCCPA06aqzVilnvh3VQpQ+8pXLS55t9rcjIlLMqRkMmhY66GV1ZOD1Qiq5ggMj06sGQuZb7LBlEowMZJMP5ljM8gsjcYkvyw150gGgDKa+azo2MV7yix2tv0sNFecd/yshYfT3IW2PM+eHQEI2W++x/+3hI9O56Wcpu6SGe26CgBlTpPAVOEoOWDjdJR89gTFZNTZXZCJgannI/F8tJZ6xhjXuiwdx5JKgi1OBiGjaIwRK6iwPqZkKXFqdZftp2B1qZnjhsX1YDo0NkYprju3zL7frYR8mRB2jLpjqH/Ij1L4XlXt+VWgWCFnhbX5GW725eQ7bnJ8BgJ53xdmFggR+NL9Fggrg2L9jeeSwyMgKtZXIUUBlXJ4/jJDzO+K5eTY6Xjze3SMlQwj9lihTd5PAagyoyq2UAylQC/HpWRB95gL56eIdNBWCBCWAbdAsULt5Q3QSgUWoJj3lfNJYFgMrQAuX5Ugp3up56KNVrps/q56x5LHCOiV77fkGAKUYpl5X3g/9Uw45jJLzGvn8QReHev9MmFOz0LzSiy7RZ3i2O47PyOQyv+/HHnQPOA18roEmDUfBIqzzDmvZca9/Hw0Nr4vSQpBMW2K7ptkMbxGnZfvydGSsy0mUEC+7CgIFLMsmZ9nGI+GOD87wdFhH/2zM0yiGOQ4EzbxiGLMEw/VfAbfjzD0lnAcNXA6rlijpqVqjKV6gmYwQ5zNzXH36g1cCWPUU3a8S41t5X7IpHGrrFALMPYzHM9HOI8jTIMUuxjicGcPK9UWfrJ2HavNrnVIZVe5/3jyBA/OD7AUNvFRYx3vB8t4B4uI6hXr9pp4qSX4NZLcOr3Oqx52ahH+z/5jPKnO8Tf1W/h4tmIaXUaO09HU9gomv/P+kBzrrCxaYuDR6TGimu8ii0zUS7KLxLvjSoxBkOHF6ZE9E2KLLIBpjZ9MT42gWA9b+K/b13EvaWFl7qNfz7G34OM+zvBlfxf+6Rh/5q2YJnk1bFotY+qLIybEMtrTqKFSr7pKFSQLzf77picmKFat/ItISbEPCxgzR0tEI+eWIkhytjhnSP6xwQfxiua3jndBABVNfASqlVD6Iyj+IbvbRXOB35VPXCTaySizhqBq8RXAuLyhGLNatDcUGOFGK1aBwMTCP0WY177LUlysmWt9zVn5LDEvlKwle5wbk7y7ZxUS7t27Z5N9MB5ZzVv+P4/x6MED08u8fvc1k3IQNLCbGtnjzfUNbF3ZxOOHDjjfuPcaFtdXbXFzHBwTwRePY5pWhnFYs5H66YIZVzheHpvCrLy93BC4wPi3q5tbBmIO9vatPjPL1dWbTQPMBGgE7QKMZDGtkQABIbNOK76VNbPExfMz7L54jkdff2vX897bbxngTlt1a+5hhtgYotQ84iD38PUXn+OzT35pRuzjP/sAr917A/PVRYzNmLnQqTxLJkjYYrHWxbnpYg0sFkl3WowO2DmpRXkzkUHX3zXNxMjw2PyMElys3mmcWDMO1lWuLXQK+YCTM7B0BDN9W5mP+XBsz9ockFrVSvCwQPtgOjZQzGdGeQI1wrZR+J4x5ZSdjIdj9E9ObIO1pEAmWJaS0gj8OGYmZDRRsflgLUXrdfs8nyXnAh0YHoPPjf/fXl28yCYW4DNNdLHhCtzZcyz0inTwOF8492ksCeBZJSNjRY12Ewtra475btZZ9sSSLDhvLekxcUy03b8odmHx2czmpXVyKoCrmHorDcgui6xh2XKyHcpJaIxrzR7p+e9YAq1hg8EFBhbIDbg21QynVE/5Anxdsil/DCgW+Ck7TWqmwWfA/xeI1StBhFgzMZ9lBlfgTCCIxzZ2qwjJi+Usa2MlCxArZ5KeInolu6XnzGcs1pT3X6CYY2XkiQ6wEqJYbJ//uFkpiqHjCbQJuMrh5N8F6lXVQA01pJPlWOQIONbwpT5Q9lcMpsC/hXAL0sCtU2cDBJh5Ts51yYVUzYJjIMDnWhBAFcMuuyCwyOMJwEvjXWaD5YQK9KnGMf9uc7mQ4YmRLTsHmiOKWPEevASnrgKGungJMPI4qhUttl+2SOBV7LwcKl0D5wc/W641reROAQned/7IERfov7zNKoxtDmolvNBR8xo0D3VeORD8joAwP8e9SM+S74lsEvA2NjR0NZ5DVkWo1cyWPXr8GCdnI8xTYE6yI6gjy33rTneODA+GMY4nOerVFl5rNXEjGmA1HqFT8XBQ7+JRXsc3qOFtvMAVb2RNqdhtjlJGNqTyaiGSWgXzao7DeIZn/QM8HvfxWWOAK34Df7NyFx9i0RjV806A/1Q9xf/S/9Y6uv60dxX/Q3gD96I2ghkwCnJMazlmReVM7p1ZnqCfTfDZ6Qv8erCL/UaG/za7hn8b3Ea40rPjxvun8J4fo1troLm0gHS9a4CYEdXp/hHOWz6W1lZNKsJxW95Q6GEQ5pYwx/bVB/1j66cw9CLrgDeJ5tjsLOLN+jJ+Vr+CKxEbl+T4tjHHF/4Qv5odYH9wirU4wF/Xr+La8ppVx+imFVSjzPYtlm2lxpnYYjyd2N5EbTPLgkZ0lEyy6fJbuCb1z7WTcrX6uZ8zZ8UIkYIl1trnPLP9q1rFtWvXcOfOnYuouNa27I3WlsAy7ZXkgT8QFvL8FwzJn2DzDvYqBwICSiZw7e3ieHsHyXSCJkPzaoLhO0DrGDGnt5UxttAbpcSFkFybml8KsV/oO4v6vmagK4HzRtlBkp4octecg2G+iqvvyRJvBAoyXGSJq0VtU1aJoM6XAPTGtevGDHOTevL4sSVx3bp+A816A19/+aVNoJtvvo6g3XTXwUYKJdBkcyDNDLyRnWNiXYPF6ove5tIJcjMkIKfh0mase0Lwd7h/YMenNzeZzfD0+TNjOhn2ENPATnrGSGROOsHbxM5yZNyrATW+MM0ygX0SzU1kX11dQcLNO4rt/WbVdQ9iBvKnv/wERwcHxqa/9957lth4wK5/YWD6KjOq1PQyAY0yiaIski243FVhYBIin4c2LD5blTXSgtQGpFfpMqVDFotDI81jczFaUlChVWain5qJkHGwNs6zyGpTEqiyNM7w5MzGa229qWNjElEa42wwMNlLZ2nBgLI5KewkNI8QjSY4PT2ze0nWX7pu1Si+MBphYOV2svEMBwcHdh4CGb4SBBPQ0HjwPT4fa6O50DEnR9dUNiravLVZShYgUOwYPae9Z7vtRrdrob5KrY56x2nPNSfM+WIzGnYvLEqP8ZnZ3wt2mA4QNeD2PNQ0hFq1NEHMz3FtsuoGy9ERHPd68KuOOWfVF75ndLbWJSMI5QtiXc4Kkz5fMsZZwc7bOS9Z1D+m8YiAZtluCBAqpC7GTCyfws2aXwKlZQZXQEdzUvNX7JycWjmHvBc6vhh46VMF4AQ+ZPs0Ps4BHo/lIWl7+H2BcIU3tVmVq1DQ9kgnLNZSIFvMo4B5GSgLiAqIuX3KrcsyKBMbKhspHbI2VoJi2WQBRSW98Ts8nuQTnMOSVpgEp1ZzeRiFtlpjMptRZ0Evx4QrcijQq6kicC0ALuCs7+mZl3MZ5BiUgbykGwLpYs90jbyfBPRi2fVcBDD0/CWv46uOr31MjLWcBBEDDlykF/IRrXt+T4Bbz4/jEMBnApnmGD/H9xiFIpGi6IHOye9fnmcco+pLS75iY03p4DiQ1G41Lkp9HRwe4+nzbZyeDwA202Bp0NzDpLGAZ+MUj06H1ujo9sYatpIpNoZHWIon8HIfz+qr+CLv4VdJDW+f/wo/6cFpkCcz+FFiSed0tuPQN1B8XkkxQIy+H+Or5hQbeQ1vz5u4NwytjOpBPcP/Vu3jfz782kDpv9t6C//ddBmNQYJBu27J5Gk0R5THOG3l2KnFeJid4dH5Pk5OjhFEKVb8Ov46uI4PqleRdxuoEUT0Rwh3nZSis7wIbCxY1aHD7V1URlNUbq6htbyAZsVFII2pDX1LgmMTEpZrmyK1aPPJdIA9b2a9DlarLdwJuljNqsaM7/tz/Crt47ezY/TjCZbDJt5sr+H16rKxzNxHKPtgm2rql9lghPaZ94g9CBhlbnTblrtEYHwhGwyc5l9zjnI87tGUMRIDECDzPUVIZJteOmfOaWLODaPgZdLusqMmGyMnUOv1hwDjH0FxCRSf7e8ZKI4nY6tTfMEWFkwxAaoSlYxtyd3GrYQEAeNyKNS61HADLsT5BDU076wEYfVoC2bWjKufGzCQ0eD/U6agiTItwoA0NjQuw/NzMzQMK7DhAxmQJw8fGZAgu8wJd//+fQNKN1+/ayEOaWIJLLQpETBOR2NL9ErnkWOxCT6LcLoBwCTBwdGhMYg8p9gYgSIyntaAYjyy8c5Z5ms+M60xZQBmXAu2YTabg/VDEccmg7DEPupRyfAVHeWiyCWU2YJotpCw/SWZTrZ7jec43dvD559/blUwyER//Jc/w+LyiiXVnXiplf+yJDoaXOqrSu2vLZRZsDUGLJhtTE1awc4JxPAa+T6vS+FugWQxMnyP94PjJANLIMyNhY1deJyFbs+V1woqBmrpLVMCYR4tAwxpbgxoHiUmIeHYOLcIcKkfJiilcSEo5j+CXWqEDVCS9TrsWwUz1sIW40adOOtHCmTQUbGNhTqgKLlIIuT7Ct1zDnGcVih+acmec5REFianlo2/W4KH1YZ2TRW0MYp15TmoPU/o7MExdMb6UDpScZpfsgns8Ei5jwFhRQAyl1Evx0VyBj43ASOuF/7ofN8ByCX5gSXbsTtjzYFiRi2YeU0Gns/GWqQSJFs926JLH/ukuiKbDjgXXfh0PoHif0o3Pt0nsRm6d1rnKtsm8COGWGywGBNFbPh5OXeao/qugIqAkX5XlEPAVEyygLo2HgFHgT2BFb5yfhEUq65yGXRxHNyw6KRz/oiN5nG0jsugWIBRtlJRqHJkpgzU3T3MbK29ChQLQHFd8n3dM4Li7/g+RU6EqkjoHDy+7rs00gKP/F2AlJ9TjoFsgeyGnBGxmzqOHAqBU41fjhHXCM8lZrycyKc5IwdIAFy2W04S5znvQbmOs+7tZVCsqA7PWQbqqgYiVk423ur5l+pYa0xlZ0NAR9dEyYGYXo1R96N8ft5DgZ+yQ6KyeLrei+dpj9NVKiCRIukK8y+OjvrY3d/H+XBUJMgHmPo1HM2A47M5/ErdGlK1/BzerA+kE9PS7iQhjtDCqL6It7MD3Kxn6FQCK4fGmvlsYJQiMlY2r1cwb3iYV2Byx7GXW8LaYuRjaeKS5MnMftOK8L/3H+EoneKtlS38ZWUNvSwApQwkdIgVBukUj9MhHmTneJoPLCm8kwB3agsGQu+Fa9hMuwgJOJMcPrXHcYpq7pu8kE2oaL/5013uobmxjIxjLCKg3AsjL0NW5X3IEDN9hiCVkeIstv2U+T2231DmlqY4SWf4dLiH+5ND0zizO+zbXg+rqMGPciMg+Eya1RpW6m10ESKcJsjHMyNpeCzaWUv8zjPL5/HCipV1Y1RPVbwu2OJCW8w9UL0Sys48n7MwAcfHOcu1Swec+TZcK4o+8JhapyIVeG8UEfshgLiwlz8yxWSKwczPvV30d3YRjUcGipWIkFmWe454MnNJWUFgXhHDtmJMLhKSCpmEGQwyyGnRXY77bFHmhpUGyKoStDFJj4xlq9Ww9rw8ngs/OUZQTIsZgcJw8uHz/cloZM9ZGekMaZJhJetJ2QGP8/DhQzvOlWtXjbWl1lO6VDEfTLKbDkZW4ozdyB3MAAAgAElEQVT619PDYwwnjunkP25E9NB53m4Bivm7HAKbSLEznAyfWOIJx16vWQUI28CpM6Lmk+VnohgpC6VPZ04+4jnWlHU6CO6pDfVD3wAkAVVSCZDw86MJgihCNp3ieHcbn/7616g2avjgo4/w2jvvYEam0cuty08lrF1IShh6l7PBPZILhipuapSNrRhPjCFX2M7u7WRiHil/rPTNdHrBmFLaog2Q35HsgECY94uggGCSRn5968pFc44lttPuLVjqHRczw1h83gT1BjhZ8ochpEJ/fj4cGONOFsiS48YjM6a9pUUX/qXBTgkmEzOO3BhszhRg0ErLFZpiRQPITPOH5+fY6UjxO6qywfHQ2PBZjycjq8O9uLxkf6M+jPfBADaZ5+rLouo0gLZeIieBMDBr99R1bmNJISY7MvmCAJ6dH6mjFhix1tasZz13bBN/WLJHbBiBOc8nkGeMVUH1anOmFIOOK+dmynBnkahB+YnpjemYFCUSJbfwG3VjllgLw4HiAv6azIhr9rsNR/45QLEB7VISobTrmlOck6qvqc8pzMzfpYlVaL0cmhaTx3upeyUmj8+hLIUoA1IxpuZsFXID2RndXzritCdkivk3ARaBPJ6bc/nq1asX9Yf1OSW58RrLMgRtgNrYBIqlb714tqYxdu2WL4NizlneA4E5zRnndLjInhhw2/hPTmzN6jlwPPquks0EVMsAUcwnz8W1VWbAdZ38vFh9RdPEiPJ8Yof5/zyH9hgRMHJCHDPufnRsOeJyjsyxLhIAeQ6Oq+xICXjIQSmPR06SbAHPUZ5zHI/AiOoUl+U5GoPmmMYosE4fRgmlukbNLd2PMgMoh0SOiFhtHV/7YXnt8G8C0m4OTExK8fjpEzu3zbW0wgqnmJzRFgXwGz2M/ApOwxiDSoTT+MwICTKga+0errDbGzuHpkCDpEyeoUJnPZ66FIUwR1olA+v294VpaE0u5tYZFwZeyYyOWhV8Oj3E4+GxVWHY9JpoW+WluQHUYZBhLxmZpvcsmxuYXa42cbPRw1vtNdxuL6Ob1VCfBehOc2uSxRyKqOrbXjneOUSwd45WUEWj00bSCa02PRt7nY0G8Bs1LKytWAdc2lyWX6WNNn0vyac8x+owt1rHw06Ag2yK52dHeDg6xuNkgEENWF9awU2/jWsHEaqDOWLK4QIg4n7twxp+3OiuWDe8YDi35D+CZZI4o/nU9nyT/NWqiDLWfnZyN81tW9uULhLPEByXKiPJsRTu0RyW48hIJtliOoFlMktEg+wl54tIy4sF9Qf+50emuGCKMZ/irADFZIpr7Ede1AdlSTZqYa37S5JZMg/fY6ie4FgsqJphGAtDkOC73uEMJ0iuwE2WrCQT6OjRUSrBzb/bbWOauDqQTByS4efxFT4iyJBnbJtDqTwSmVkxyDYhmq67E4EyNwEacbK2nCDUJlPryWNwszLzyxCR52M8HOHZ4yfossJFt+sYgiwzsE2t6o1bN+17/dNTA2lWuSIIrSW1/RQ1cq1ULXu7M6GAVQuY/BUUoX8nJTVW0ertkllmqbGIBe9DA9Osxsx7SDAUBk1wFY5OjjE42Mfp9i4Otp8aY/XBxx/h3k/eA+pNRJQUhD4ydqWqtxzAGk+MkafjYcwWQTaTGqO5ldwxLd1k6sBUocnkNZExZQKRNiKVMuJzJyim8Rcrw3uqe81XShEINs2jXuxamTx20VvpLqBbbZhM4tNPP8WzF8+xee0q3v/4IzMcvD8ccy0McdTv2zG4OfCcBAmcOwpr8twElpx7aZoZwCYbSgeG94VsKMdRNkJixcUyisnlM1Y/ec6HC8+alT1Oz8w54DjYxYjP1Vi2QobDuWnyiqoKrDm9vBk7JskVNWIZNeA/JhwyUcZ0o3OnG+YPnSEZPs4LkwIUekqTWlTJejgUbGXbCqZddS5t87Q21u49MhNWEoigglEadkoKKtYshr8TYHMcnOONZguVJkseVl19UlujRbG3fwZQXAY3r/p/XqvYcM5BXq+qMBh7XkR1zHHKXdtisXjSYwrc8Nr5XpklLLO1ZVbyMiCVvdNYyqDX5v18bqUe5fAJsPI9syOFrplssclviu5zuiY5/GKOBWbFSpflEwLm+o4Dmo4pehVTrJCrgJbAFEFxWR7Ba+Ba5nPX9et6BcTKTKbAtBwLzVGuAT4HfpbnlnOn58vPCYTKEShLLXhcfq/MoooNFrNbdpx4XHOMh66VscalY/Jey3F/CUxfNivSPdfzF3iQDRCoFtjluSRF4X3nWOSslkmbl/fZgfeX4NhVWeHxlOAo4K15JtsqBpDHKssmNGbNZ36u7CSKJJLMheCd9uTpk0fo94+RmA2hu1tBMvEwTiqYBl08y6p4lKXo+wnyIMX1aoY71QzXEGEULmISeQiSBE3kYCuiOm1dNIYPRhhZEo5SKxjTuj6q4TyA1QKeVnInK0gc+31cz7CbTXAwHxlpZPxpFuNZLcKTcI5vo3OLGFO2cDNr4K36Cm52VtCtNZGF7JIK1LIQndgzeQIJn1GYGwZJ9k+xOspxbXHVIrDb54cYn54b80vJRn1lAb2NVbNnJpkqHMO4iDJWswxbYx/7beCbcILP58fWKY9l4RhlzKsB6l4FvcjD6+ECbjaXUMl9zNtVHM5H+HL7idn4N9ev4XZr2T4XjCNjtbmHEQTz3JQNsmbxLImtLCoJCuVfWZRKrHZBInK+aA4qEqXIj+Y85wBtIYkaAuOykyWnU4SdnCPlKfwQYPwjKC6B4vP9PZzs7pmmmM075JVUwqqFsQeHfdMD8SGxtBZb7RoDwmlZyCPIPnJBGBgx9rTitIsqI1UYFxbdplSBiVKOxfSQB56Bb7KsNhHCwAyKQqSmx/KckbENqDA6PB+9M2sFWdRFJgglEKARJOBhUw4aQjNMk4l9X1II67teCa3c2sH2Lo4OD7G+umahUI6DQPzLr7/CyuqqddXjuOiRjwv21HSg05kdr7vgqhnQWyYjSFaa/68kQyv4Ta1pXrFrp2yC56deOIlZszewtpFMKBzPHQhrVNtoVprwmV180sfxzjZePPja7tW9n7yLa2+8gbgaYsye7KwcMk+srB3BKz3QTqttDgjZbwJHAtDz6dhAN71rtbvmveI/gklu/GJotSFIj0n9tLHmrDtdlA1Swo3CPVrQbLlJsNtk+Z3Mx/neIb76zX2Ttayur+G9jz/CjTfuYuY5L97kFEVmuzqd0RniGMQon52c2IbO+83zBZUQp4NzG4sBjWhubZa1eVkrzkJLLSBTZqI4L7jZ8h/f5zMnuA6SFEe7+y4SkTutFx2rNvWLc9fqk/fBNtAi0aLCsCNlK4Yp3dzmZ+bxzBhcS4xrOOBNg2XAomhNa6Hc2dykPAI5TMK0ihj1APOi24pVDSGzwFfriJTbfVMlEVs7RR01a9BTzD8SwSzTZ3OS4XICdK6vRhv1xXVUqi5Zz+YIWWkehIabGLmwpv8UpvgyENbGrmfAa+XzLIfClYhn0ptCDiAgzPUooKu/8RxlTXEZ0Ip95HfETirCZU5v0X1SjKoYYh3DHJGiNjGjIc+ePTNnm8flZ/jD+yZbwf+3MpGbmxe6XNkwAV/OGYFRjYGfEVDUZlYGmwRn36cpLld1sATNC9voJDNiPbmGeW/FMMkmCpDpOUiKINApKYBkH7xGsVk8HsfJscmB5ffEeuq56jkI1EtOIvD3UnrgtJW673zVZ6Rn1j3TM5B8QveX35FDofMK9Osa5GwJZGjNiR3XPRMotvrkRZSS12n7jurblyqFGMcSO/Ze90GA+nKUg9esUDevSdeh+awIBq9f0Q9dcyVwyZo2TpY+zVKTlE2GAxwdHuDo6ACzOfeiAKxLEVVqGFVqeDrysDuhpKuNxWYTt+ox1rMz9Gb7+DZfwEkagIm3TT8Hs3A6NUr3WKJtBj+bowJGcwFWmqrO6xhWPZyFmeUEtWY5GlFuBFPUqWHWqFgCfS3KMA0TPKmc4vPhPh7NB9ieD9DOQrzTvmKtoe/5PaxX2gjzirWAZpfYqQ9MyfJ6TgJHoq3FMnHTGM3EQw8h0uMBRnsHrprUcg91JkgvNJE3qlYyjeCV+6GS2XhveX2tCPimPsPPowN8Oto3ML9Z6+BGc9HKq/F6DodnZmfvNJZwO+9g0gnRDxL88sk31jjkna2buFFfwFoUoJ2YgTUsYNU6woqL7gUVY6rJUBMYWwSuAOkkMuRIWaS0kNPoGWue8zMia8rOOGUU3Bc5py+vN0US+D3lsPwIiv/AHTCNKw0+wVk0MxaS8gnVKVaYL6zVrRUv6wYvNVo2OQlCzGiFjiUx9X8RbnUglaCPCyc0jQ0B6sXDLxgwsocEbgS3k8kIQYNsnDM8tmG3HCDg+QhsyRyyeQbBGKUOs8nkgq1QeJnAwzYONqwoSptwPGTtaLxplMjccpJYFQtil4Rd65qYDIZ4TE1ynuPm5lVje7g5kGn++ttvrGse2VOCCv5NjgAT8PpHx9ZqmmOj9phM3drGuiWNkbUkO2e1kXnPuJmmnsk8POrVKG/g4iBYyTM7Pj3LlO0juVGOWYwc6NRqWGk2EaQpDraf4dmLFwiadVy9ewftK+vYOT7GQb+PtWrT2k1aDeilJdORsePgyfmZSUiYGcswE0E1E7MUbuW1EojyGtk+W7IIMTPmhRJgFSCi21m4AJLarK2yR+o6aJFRSEIXvgknMaL9Pp5+9iX+8e/+HmGjhn//P/2PuP2Td3Eym1rdy5yyEYLjyBn66XRu8gUaCwIMZigbizWe2FzgPVtcXEZQZW3gqiXJcfx0TGhUtFnzmVh7XFbjKJInjcU3UtfJewgEuemMBi773pi5IZM4XlwAEZoszglGL5gwyWgD7xk3P5t3bWqra2jU6q5Bicq50YFLHWDnPLBzFx3ZuCGKaSQ7a3N05EAGr8FKDbKKR7NqRe5N81t0laSxJtPAV9Z8tvAbjS2drMTp2wzMcb4VpfkI5K1MEMdS6KNZSzkNmwiqDXOSeP9ajAKxLXfNlQHMinrTPwQUl0Gv+3/H2F0GwwIuvIfUvopt5ZgtMuB5F4lJStYyFrwIDeveyXkXkBKI0rzlfeB3yqDYHNlCvy5AKNZPx+OrNhp9hvOLoJiRIwFzHlvgXMwpowuvv/66OZgalxhBAzKN+gUoptNXBsECx+VkTCePcI7gZaaYx5W2kPeEUR7aJyfJaJicieMhEBbTrqRDrjP+TQk5YpokRRDwk8RFSYQClmIpyxpuXYu0xHJIdW+MIykcCrHCSrDjWARmFSHk3+Tw8P9Fiog55d8ExvW8yo6GzlFm4iVPETgpJ0dKAiJGl6CYf+PalCNjNq2IaL4KGHM+q36zbJEkInxVhQueXw6grk3OgfI4BN4vA3KuX9pBOT0piZTRCK16DeeDM9vL2NUu8ilxmCKu+hh7Hp4cMEekjW57E6vtFbTzMTDaR2V6gAdJiEHGeu5Ai0ngXo6FdgOddhNIImA+QZiM0UCMOtl+v4NRLcQsZKfOHI15YmCTMgpqjpPAkSJklferU/yvkwf49PCZdVldaHbxbncL7/SuYCOroz0lFnG5PiMkOMwj7KRjHM6GIMO7UG3gWmMBS9Wm1RtuhzXgaIDZgx20+lM01pbQ3liB32lgmMfWpppAlMAzoP1i5awoNrsXMuoYZ9hZ8PBpeoKvh4fY8pp4p7OOa3nD9MQEv7+dHmN70Md1r4X/pnYV536CqFvD/8PemzbJdRzZguduuS9VWStQ2AgSAAnupES2RDUldb9u9TNrs7aZD/M3543ZzOt5vUoitRAkwZ0gQSwECoVCbZmVldu9eZccOx7hWYESKOnN2HwSywxWqFzuEjfC47j78eM3dh8IB/ryqbNYKiIsDQosFCHSI2NfqRc/ZVa9FMr+T7oi9w2RarNqSroOZO+3a1DBr9htBj1s7wM+e8mShtFjNSXcG0gVZXG/4BxbW6IZkTmGs4o034Pi/0lQPNjdmatPVKitaqva2UZ3d38Ph/v76DRaAiZpHAgGaVzJoWNLZVbx01vjg9K0Nxc8jQKLpPigVQdTgJhN9fIyOVHHaWLT4YaXyc9r9IGRGRoJGnfh+MYJhodH8ho/w/ORzkBjR8+JPzwXr1VTEqRx8P8atdHJKOmKvBCAx/Qojcyl808JsOHx2L2Ok4vAjACLkXFej6TNgwD379+X6+YmyHN8+eWX4iRcunJZgL2AitlMVAhoDLmYW5WaRLfnUSmr7iGcZ3r74zFIOpGIeJxaakUJrUYTVfJFM8OjZUSZi43at3GamUKxUk0KGJXywI2U10fHQjcagjI+Q4JYbtAmumEoKPyMGnz+lsi/VRwhrzEIGZ0tIaMkzWSKJE7FOSpXS/BKLF6IMS0ShOUQYXkGn6oedx7iwbsf4vYHn2A0nKD1zFN47b/+Ausvv4ikCDCjcGRB1YxYWpmWowryaS5ya3w2jUYd5Qrv20hTJWmCo6MByqUmljvLMo5asKWAUtp6p+l8PuYECWGEoFYx3RH9mRhnRiFcubI5JaHXR5niHZazScdLGpjYTV2jvQQg5DNHZUakDZXE0H5sR0jrLNLZ4VwjOGfmgsWUGkkS4MC0m01FE+xyzDmvOR9JiyFvz1yb/iZdAqDes3RGsjJ7vJ697oHR8rQcVF5zo2VoGyr9xjnEezMbfSgOQ8CIZ7WCaruNhbU1NKixTflAaQ7CsjyuW1I4vvvHXVc8RzGjpNmxPJw5gvkheCDQ5C1xrfLzOg91fHUuqgSagiaX96qAVsGQcnQVkCrHTvmz/LwCPo3W6bNQZ0LnkUZv1Y7QzrHgjutP7ZRGVLXAkiDr9JkNUTjhmGuUUiO0bgqVgQG9F94bn5lGRBUgGb1RWyhpAxDieFqJTH6OAIk0Itpg2kUTUTIcRp6XFDLaL44n57GCfrF/zsbMv1XfVO2lgl51bNyolAtONequAJj3oTQSBac8pkaZOW78vxsFUxukkVseS8/L46mjoZEwTRXruV1gz8/otSiNQx0CdWR4Hl4Tx4xrl38LLY5Fzsa9lzmpCh+8Hx5X59zJlWCCP0a2k+fUNab3obQJBd38vhvp17mp0WV9zjoG6gTQ5uq9CsiODF9d7Qb3sq2HuxhMYqkKCkMfkyzDaDLFmN3tihJm1Q6mUR27/Qn6SYbF8hgr1Rzr1VC4xaPRBN1JhmBpHeVaHV42QWu4i05ygFo6Rlo/iwlrcqju4M/gFzlKaY5wmIBWqVSJpLEFQe5Nf4T/dnAbX492cGn5NP6mfhY/nNTQ9CJp3NWtAjveBHcmPXya7ONWeoRRANRzH+3Mx1pQk250C14JlxbXca7cRnX7CMHDQyylAYrTi/AaNUMVtLr72jQqDz3RRh4hExpGxffRGeToU02jZPaBTuwJVYO0ic1ajjuVKa7Hu7h1sI0Xaiv4p+pTaHgmm0Nu8ahi7Fgt97A8KNBgqhPAkaeKQKbYWnAUJUQrhiLHfUTqPiivZ53Sk3OIRxJ8xDpoq7Mv2UGCZRabW/UszgWua0aMGbBRp1LnJq+V9kTn6x8x2/O3vqdPOJHi4d7uHBSz0I4PUxYmtQ4HR5iOx1hbWhFQqmCRBoKpQv5mdJFgkRJkGu0RcEcvb2FBDI5G+DQyofQIaR8cGD4gz6keuRo6vqapVD49Ap5iavQ3eQwaGJ6Ln1NdTE03iZGomHQlr0tTnWqcNYLE4xJIcsMiX5UbDg0bI5C8XuGo2jQZDaZK7Hx75y7Or50Sj23/4ABfffWVRNw4DgScvD4WjPE4HB/2ameXPh6fqX5OakrAzSNX5AYXhj/GcZbiLs8X8C9RSIJpW4DCz0kTh1IkTgFpHc2wjMWmoXFo1MYYahN95P3qRihd0GjIIgPw9UcjKC7YkO/QB55l8JmSS3MkMRd9Ial2btqUxvX8HKUyCzxieJMhDu9v4tav38f29c8xG4wkezCplfDMj36Il/7279BaP41xkiGqVDHMhxJpZoQr9Ni5yQC3o34PYcgugg0Bx5PJyOgLH07QbrblWWjUiqCAsnYcL84FLUKqt5oyD0TrmF2GiCMZoTbobE4jEVoCX2R7XLoNWS7PQJ+Pjh3nNGX8CEQYcV9Y6CBLDU2Fn9FooKSvGKkODBjgc0gJ7qnmwqJV2xhCIs6JoRLwefF+KCvI91k5LfQJ0o1saplGk84P6RqyCUixhok89fr9uboKnyUdGY4R59qMFdk2oqAbbTyhhP1MimamVF5ZWMDi6VNYO3sWoMSRBcVUyjY0je/+0WOKQ8f0cDoWrnwUmkJBE23WxhQGFHMucZ1oRFBT2Jy/yqPlfSntQKOPOnZK41Ggo0BJQTH/1kI7vXd1ankOBZ8KVFzb4L7Ha+Ea/uKLL0wnMRtt1s9LBNQ6NBxrZo9ObZyWZ8FnT+Av12oLXiWaSlqUBWa6ySmg0vvn91mMrEBeR19BMW0fo9eci/zOcdT8GIDqXOM8IB+R40GQLI6adRI0IsW5qGOpkU21Hfys2nfltSpw43W6n1M7r1F9tUG6DhQ0qsNhluJx5EwBnp5TQbZG/g3wN84jz8FrdvmU/FujvPps1enQ+3Pnmu4Fj4NiM9q6n6j9/GMAQ8+pARj9rq5rpfHouHGcNGChe586h7qe9LyuHVdaiUa+1V7zvAxabe88wt5BD3lqCu/EMYGHo4QFc3WMUMGDfoxD9qCotXG5to9OmKBcaaOYldHtDbF7sI+V1RaatQCV2RSl6RglOu/xFKVqB0ngIy1BFCkIihklrsRs/sG5YJp+xJGHh8EUv969hzvJIZbXVnGx2cGF3gydSSENu3aqBT4aP8JHg21sBwmqRYAzlUU801zBml9FbUYVB+otD4QWsb6whMthG+2DBCsjiE6xT9nLAiL1SUWHw27PdPrkHlkpIWxUpTaDY9vyIozCmVw3bT471bFJCNtJfxWO8MloBzcGOzIf/3rtIn5WLJtobGbUj4gTWDTYT2P04pHUhSzVmqhnHgLuW+P0MWeH10FcIG2fmbEUWpupPVJcIc+a6ldSH2KK77TDrlIt5D1bdM25QBvCQKBqpfNvrhNd11on8+cAYjt/vlefEPpEmmDkgGJGivkjBtaqT0yTGAt1I7/F1wny+DBpWPmgVL9TuXRsZkHZNKbv6MVwU1MJFW6EfHia0iJNoNqsy2uaNlKvXTcCGgDlH3IjIRDg9zU6pIZXDbZ6/xIZWerMQeFxBMBEAWkAdRKJEbP93UUnN47lupX/RlDP4xMga8qeTUZev3RVAAcjSASmnKRMQ/M6+ZsTU50GfrduN0cCKOE2t1tyDZK6s5FGBQA6HnKvAtgMv4opJblWpumjUDR9Oa6s1G03TZEgFz+fjdlUj6kSms7m9yXyxoJHy7nWDUs/44IcXgB50NIlj+oK0g7czJVGoyZ1WhmjpiFbXo/Ru3UHX/72Pdz66FOU4hSLLCijPjLBYbOOc6+8jFd+9lN0zpxBykKwGdUXUpE0j9jxz2OUyEPMToYB23LTIRthd++RAEjfK6EcleUZamGk8oN18+C18f1quyltl3nPmjWQjYZnI6Bk07wZpKiDBjUOyGUr5hXCHEvpvshUlm2LfXR4KICZBkmaHxwN8WhvVzZngmItFlxaXpYuhvyuABm236Y+pY1GMVrIeabPi3NeNZf5HAhZBbZaMCsFNH5gtIuFm86UoCQJZc4qRUI3UkbfeUyJVrkqXdqGnVF6z5dszbiYiab06pkz6Kyvz0GxbOD/k6CY1xInXOslW9TK7n3mh8BYnq00KDGglXZFHTgFOlwHXMsaTdW1qCBInT8eU+kACjKfBIo5ni4lSAGLG63UCKasM9upULMmCorVLuhmczL6ydc5L+gcM8PF++IxVFJO7ZaeSwGuNtHQCKfagZpVstHNTgEVv8csECODBEL8WzdZqemwIFOvk2OjEoOkShEka0Okk86IHkedawWSuje4oJj3r04Nv+c6GG5xpDo0HFdVi9Bo83HmwvC1JbJmC74VsHI8lHKgAFz3JH1e4khaoMnj6Pl5XbxXfl+DABwfjeDzs38YKf7D7oJu0OBJYMMFxfy/3hd/6x7H35IxpbyplTbV//OYvH790fPp81Dwq86equLo3OBvzgnSHlkfMhoczXmsBMXxzIdf72B/lOHWoy6KcgMLyxt4NrqHStpH4i8h9hfRHUzQO9jFmZUIrdIUNW9KohaKPMBknKMZRgI4WdzGZB/tD2sxKkmBmc08ipRbLcSwHOJeOsHd7g6GsxSJn6OTeDgb1bFSb+HLaRfXBg9wLxtgqd7Ca60NvFpZxxnUUGdTVM/HYQW4Me3iw4d3ELXq+OnGFZw+mmGtl2NY9cEeiOQPkxpBuuf48MhQFumUV8sot5siicloMekVDDbQVpZnHqrkBAMiG3dt+BBfDHaEcnKuvoi/6pwVHWZmFYskFd1k2t5xxcf9MMFHkx2hPJ6qtoQbvV6UEUxyTMkvtjx0UZ9iFiabilRbUI4kWMaC98ciubYOReQ5tb6KsrhOl1OhYtiMC+eE7n9PPfWU0B+1CY/a/O8jxX+mS6CcYpFk42bogGKqT2i6i/KuorXK1seh8bz5Ho27Vvwq2FXun0Rv4WNrc1NAMSMTTDtqlbBwP1stuVKlIiytrYoh0A5XEnUpirm8kUaM+B0BelNjNCSdYaMjWmWpk0LTgCyQUsPL7/B1Tc+p8DsNqXzf9zCkZ80mGbaQgt/R1C7/z89qFDkejPDy2afl/ft3v5X3yPGhR0nqBe/97MYGbty4IZvW6XNnhQtM48xJy6JFgicBrs2GSNdxHCTluWioD2oEuVAIipWewgWd2pbaTKkIwLVdcvgdNZKa5tWNVDdK8ToZAVYlLud+1WDreMtzB7vweZjmGeIsx9QueAEMknXIUfZnmA5HuHPza9x65z1kB0forCygGpWwdfdbxIeHRi6ODVxqFay9cAUv/uwnWHr6AvIyo60Zi6oAACAASURBVIWZUDIIm9gymZ3WBDhIt7cxDrq7KNKpzIvFdgcZP295nbrJ8tnyGfMZ8flKp6iIUVDjKIihsqLpHK8wN3w20cT0fOHoUpZn7KUSRdZxJP+bY0kpwcNeT+gqdECWFhYRRgG6Bz1RN1FNYzqKonvM1pyWGiPOXZrIWtL1wqINpU4ouNO0u4C+WS6GnGabAFjAgMZbU0PLIFAnz14cI0bOrCyZpJBLgfDJBZQL08IWeGiXSR6NUmjTWDSuO2vrWDp1SjYQjRTL3JG5ZTornvzReepu5HwG48mR0Cc0o6Pfls/PTCErsw0ayVWwqEBH170bZdPUOeedrmNNles6VY6dAgw3ba4AXLNPLpjg5zXVzdc1KqlOIoMBd+7cmduc+Vhah0fBjs5Jzj8GBTgPOA85JuoMqf3UY/Nvzh2VB1NqgeH4VgRQnQTFvF/OczrdmtVS50vpE3p83pvYCEtJoIPO66ON4vW5kWK9RgXr6kjwfjnW+lnNbPC482yXVVKQLIWlzek5+bemlTknFDAq8HPBrL7mXrOpNzhWIOF16PNUwK1UCXWAXIqFRtLcIIBSGtT5elKk2J3ffwwUq1OnCioKijWKrVlNdcIUyM8dWLtu1RlTQKPBirktsh1LXedR1x6vgXNmMOjj/ua3oqKje0hKTXSvJLb2YJBi+3CEsLGI1soqns7vIJoMMEQL02gZkyLEJGZr5BhB3keYT1CKaqKIlMQF6iikqCwLZ5KxpG1izUul8FDQzqaZUBNQDZHUSjiIAlRGqchTdoMpUKeOr49HvX3859E9bBVDLLUX8YvgNJ73F3EODYkCUws4DzxsN2b4uDTEv23dwLRRwt9feBGXJiWc682Q1COM4gRldvI76GP7zj3UozI21talxiimpq8P1DttePUK9ku50BAYia2lELoHaRF3McKv927jYJbg4plzuBS2cbGoCG+Y+5af5kKjYB3Mo1qBr0oT/Cbexn6/h1WvgjcbG6JtvDgxjrwKAlAvnh1aWY/CBk5RvSod9WiPXZwh88wCY7FFDMDYbA7nMXGFOovqJPFvrgGlUejc4fc5P1xn9k/Bw+/pE6o+wWrP/b05faJkSd5iEG0bZzIHqOnrGj7dMDSayQVMAy2GbzCW9LLygHWzZnqbGyGjqVzo/JveDYt7+H8+eB5PDR+NtnZIUz6zGmQBdJYaoKk0XpNuNvzNHwWXOol4jbrxKGWD5xFjyq5BJVMgqJuLGkuNWovXRqk1pkWnqfCixoOhgF42A6FR5b3zNYkaN5rYvHdPPr+8viY6hrxn/tt+9Eg2NKb3CaYZyWQqlKCGlAwCZV6TcA/jRLxxTnTZtOhJMjzLQj6LbLXYiteuG7Yb9dXXFezKvbDPva0Y18iMRtlckCMiIuT0sjMfDZ5nAHqJbSypdBFGSI6O8Ol77+Pzj65jo9bBK8+/iLOXLuBw1MfnH3+E2598hvTRAap2YyWn6/TLz+K5t3+MlQtXEFXqmFKvOCvgB4ymmPQS+cTd3j6SyRjtBQNEgxnl1AbiWPH6pbEKNbTtPJUMQGBUFpjGm858M39pvG2UmAaICiDUPJaxZeqNXflKFHw/ZsAqx4uEQRoqqkTwmUjGIwoEjPJ5q/QDqTGcN2zNSe1kbXbD+ZlMY0kZKlDTokBJI1tVCI0gyvNhqs0zYI0RE/lhAYnnm4g5vwdPMjP9fk/GiwaZzgufY7XWkMJPFlnKelFFCgGmVGAwKTlmG6J6HaunN0zXKBbNBizu0HPSWf7joNiNZvG+GClmGlWdzsAPwW55TwLFru4qP8/1q2tOo2wnI8UaJVOgpnbABcX8jtJrdD67KXwXNPL7CuB0HPXYfHasISD41PUxtz/WU6BTq8BejmU3LNpBqtpwvbjKLbohKtBXBQJVeODrHEeCYqV+6T3wGjifOc8ZEaTdMIWL2n3UNnxxdKEVVKnjzWtl5FiKSKNoLtemqX8FgAo01Tnh+PE9N6KpY69gWD+rdtilxfE9dWr4eaWzaLRZQZyCcp0H/K0ayRIccZ6tW9znRreVOqfZBuWnq5PA61DKyJMixW4EW+2jXt9JkKF7hoJi3StExcbWyuj5+Wx578op5v81Qu5SKvQ+9T1Z7zbCrBF0Hl+fCd8T5z9Psf1gEw+3t+Z8Y+b2Mo+2MMAw89AdT5EUPuoLS1j2h6gUE0Q59clJM6tgHJbRh4/eeIDR8BBLEbDRqKBeJNIRT/TZWJ9hGwEJhYLZNisDKpm5cIZpKcQojLCUhWJvB36Kg+oM92YDfHBwH++Nt9FuNvCjlafwT8MlMKxGPh7lzkSnOPTxLUb4YLSND/fuobLQxM/PPIdLRR0bR6aZCGPVSX+Iw60d+EkmMqCUS6X97A76SFngt7ZMDUxk1RAxr5t1MgUlmD0B3luzMa53N3E0S/HU+gZOJyHaKdDwI2lAwqAJr+VhKcXNpIc700McDI+AyRTr1RaeXj6Fy2hibWK48JJdtI4Oo8nM6koBc0RdO1PL4T5XnZNiX7g32WetWIcgnlKfLLpTO8Xv8H06t8QQop5kZSSZcdRg4Z8CxHZOf0+fkEhxNsVkb3fevCOiR2QfBiPFArpY1GWlrXTj09/KV3J5UN40F31a5d7xQfHhMGLMz4mSgy1gIOWCwI+fVR4o/68gWCNu/FsKzCzXUCVr1GBKBM3SAHSTkQIJyqHYCCs/o0oU3JyUr6yREvKn+V0eWw03r109fjVcNKR6DolqW+6pRnNJ7+B1VaISdh49ko55TKcyWnT/waZsAuRjExQT1K1vnBYANc1S4SVT8u25555Dvd2UTY8Ow2QwEs+TC4PnpwwdG4rw97xbH9NBrFK1jQ543VoYo4BYn63eX2Gl0PQ5KuDXqCo/L9HgKBDaCpUrkiwxHdrIfWV6ijrP+wf48Le/w5cffoxnzl3AX73+Bs5dfBppLULip0jjCT5/5118/W/vIt3tojwDRlGKuBZi46WrePntX2DtzDlph5yk5CqzA95MgBnvYUjj4xWoVcrCyaXR4NyQjEDNgEw+E8oF8l4JCrk5aXqJUWg+e3ku3EQsfcSljEjrTXLUi0TkdOgIWjW0ucIDHaGa5WFPxmMZaypXMDJCZ4qpS4JiPm9X+WLuSKVTLDRM0ROvj3OO16vPVAARW5/bRh5Mu3HeSYbAcr95/7L5UdrQdkbk2pjG4zlVhucz2sSB8NkYDWbRp+hpS9jZgCbaX0ay+VpjYRGd9VVUKQUnnaGZAzgujnNBr2tk3UiaAgbeWzIdYUbNbWqbNxqgbJ2CJ0aKeY+MFEvWxHJZJZJvmxMoCFFAo6BVwbErc6WgSyMjeh7lXur76sSraorSshTMKkg2zphZx/yuqk9wzuk4zJ1H8ictb1xBqUT/bFyd4JgqN4zO0t7p85Toj7NGeU1a9KXXq4V2WjSjY62Ai58nUKcyBq9Rr83taMfXFCxp9FFT+epka1R7rmggRZhm7WvUnNfK+alzk9fv2hM3ksnPKg1Owa3YSsuLV+dVI128RpXcU2dB71HnAV/nPbrOuwJ4pZrw/qT4zBZDK3BXjrMCaXU89d70exxnN7qm1BCe0339SWtBbawGgXTf0Ai5e208L4+pToO7nyoQ18DGY8EJu8/p2Lvccx5f98BKOUJ39xFu376NQ6sYJUXWbAhF/WIvwuEoxkF/gEqjjQrVpLwZWE5e9oFkFqEf1rETNvGwP0Lv6BCnKxmebUdY9GL4pGHMCzVziRSz5oT7EwMlMhYMcMxI2gjhRRUjI8n3yj66UY7rk238594tbAYxrq5s4G+a5/GT/TIyZmzLgURmZT2WQjxMh/h4+y42e3tgM6g3Np7BBqpoH2Uie9astwQQHz7cwcVTZ9Cu1vHwwZYAT0rDUbJt4dSqFDuHWYFhBNE+ZgRZWkkDQu34Nj5EdzxANSpLp74a6WztFtpBWYDzHhJ8lh7g28GByHN2JsDZShtnFleEerac+KKmwbVPOl4WJxj0j6Qgnf0OWHRNgF5q1MTG8jmqI2nssQHKrpMzd04ZCGEDLUvhc7MDfO60LcQRXKO0a7S5XAeuE6f240nz9y8+UswFIg5WmiDe38P23W8x7HVBTrGCPkaJpOkGO41Z8etjo6sRicc7EEmEAGzGYKK26iHzmDTeNMKaxlIiuJDOfV8epgJnej0Eg9yECDD4Q61Qfo4glsfRRhE8Hg2MGkJNHXCicOKqcadh5DVpalL/z8nDHwJUptTLkeFO00Bys+B18FjuOcRgBb4Q7gk0yOvkZObCJ5ASg5EXAohpJNvNpmyMDzeNogWVO/Z7XTk275Xavbv7+7h79644EE89fVEULJQiwtM8uH8fpGwIT5HnlMYXJsKtDS60gEbHXTdpdzPia7qxkVOs6VIXSEj6R1sv28YWTP0bukomBVxVcrWCCIODA1z//e/xzedfY72zjLd//BaWz5/HKAzQm03hVX3UCS72u9j6zXU8uHYdg/sPkIe5jN+kEqBz8Tn88K9/hqcuXcYsKiNnVThpGuT91Woyj9jtmMC8u7crBZcExmxEwQirbC6eh87KsnB6eS8ExhIFp3c3TvDV119L6202YmH6il47Rd+14xGBvqgDMFJtW2SrceLzpZNDbi+jtGKsrb6kadrBgEEi85XPgk4Pzy3tQT3D0ZcIXbmEWmgi2kfD4bzQSvSsI9MQRACaoFVf5qM2YBG6ADcdu4b0/JpGnyFHu9ZAqcyIrAG/XhghZrQiDIQ7zEGUZjuWEiHHqtYkK1FrNSW15/M+553FFNr96ViDa3A55xkppu3gOQyFwjhsMnaFSrUZXqVW+D/JWLtRSI2cuZuGAgHdUBQc6Katr2skhmNM28Mf4WE74M4FMgpK+Jt2iVkdjewrAJKDsPCmyOacbUkl2znC0YsIVmzBLKUlO8tL88pwvTYFSVofoZEgQ1EwxYjqrOuT4Jzi53lNjBSTsqVgmlkW/uj6V4dex1eBp76ujgsDFgTvquyjQJfH1aiU2gX3PR0rBfxuyl//r5vzPPLlZL44Dkqfe9J1633oOfU5iUKL5eW6BXe8Dtfx0fmijo7OGf7NH94/v39M9TGjzPc18uzWpOh1nFwVvC6tm+E1q93ViKACdo6h0h/cOc/X+B6vRakjbsBCj8Nja6RYo846v2VNs8Xx0KgqSbTYSjHmkrNnJNhn3yqMp6nUiCRBDaEfYjEEqkGIUerhUerjduwhCSuIKhHOVIFTQYxm2kfIqDB1OtNcOLas+0hT1iEZXMDsHmsfGBkOBikWswjbbR+TRoQigvBwv4x38Z+PbiKPfPz8/FW85new1s2QMxBXLQulgVpMWTnAuEhlLx30DtEp13F+aQ2V3IM3zUyHXL+MdDDG0dYOVtqLwi9m9pZR2cbqEmbNiugXszvs6aGHYSvCbh0YVjzUch9RnAn9YhQUGOZTAdpUvwgjH1kpkILBzXyIr5IubsVdKTYk5/kNbwnP1JewEFUxDAzFLoTRVWYEepak8ll9nrTp0u22VjGd7myGYB4sELlcM29cG8M5IHbNdqnVz+vrGuQirmDmRzGRzlmdr9+D4u/YxzhxyRFkmkM4xbs7uH/zGxzu7YL0CQXFfhgJ8DLNWEwBhUYQNYLiRhN0w+KEUPknNaR8oIxmaaSGD9z1lFVuhxOZxyQQJm+Tn6eh5mQjgOTDJijkb36WRsZEoQww4nG1OYdwNSk9ZqMGymfjZ/k5flfTa3xPijhmBoSo5BuBOoEOr0lluTSdSy7VrGW4cWKkbLtGfl8Asm5KlpJCYEtNZMMTrEkTCAL7ZtsU5FHnmNdAQEWQTM+S9yAc0nyGb77+GtkkEf4Qj/+QXe76h/J9gmEej9cptA1qOo8NX5XP010cvF5GKHnuxYWOfFY3Yd1slOcqoJJttkVvOQUydieaoszCFaYF4wl+88tf4/1r13B24wzefuttoX70oxDdIhPvmz3gW7U6aiw+HKX49tp1fPgv/4L97S1Uq5EUefULH+cvXcFf/exvcPG5q0iDCFMfGLA7ExtfVIzjQ4H6wdGRGGNeF3nZjITIvFheBtsYkxOuhoWR1to0w3hzGx9/9qkoArz08stGji0KpHmItMj2Z0JDoc5kNQskesBnyvlO0CybvY106kZHj53jU682kIxNcwwZPxsdlY2WG1xu5MZ4DILiKiOwvik0y20Wg0Campayhmx6mpFnRuF5r4xAs5BTufLCCaVMn+3oRYdxmsYoB0bjWHjbVAapN+BVyqg1qT9cQVipCjjmuvDYEKdSl6YxJXLqmdYj79igF2s9LCg+rpL7TnT8XaCY84/Pp6zdH6W/yfHxOWZuKv5JJ9BoiUYPFfxppFIBgV6DAgUFJhqNUYdYo41uRkSjxLoZuZsSbQABBm2QC5Zl88IME9PKyCh0WDvAdcv/UxmEDgy/R1URKpZw89KiNz2PblzuBmbOZYq0FMjxXvkdrlHlRnN+fPbZZ/PCYfpUGiFWACw2yT5Xfc8FuhwbzifaXgXHrgyZXqc79not7jhzbPWzGnF3n6kLoDUCy2PyXtyx1ag2j6WOiwJE/ZxmwpSOofsSz6tcaI6TgkilKxxHOXViHxdfa3Sc16yBFH5egYaC+yfNUwX3YjMdet93gWK1C+oI8NwqZ6rPSPdjLUblteg8dgscXQeHVQDTZCI2ns4c561kTeGbmeqxFcdMnGexOXSWAxai1XE0CbA7SNCjpFvJQ6Xqo1L2EJGakxWoekAnHKFNLd60MN1upTlFLgVsonKT5UJHYyGbP5pKAd7DRR9FKUSTDnua4bNsH//Wv4uiEuHnZ67g1aKN5kGMckasUcIwJNUilwZGvFZKpnnUQ/ZNZusoHgudgcXT5aCMFpuUbO0iH4zhxal0qV3dOIXW+oroF4u85eEAnftHyM920O2UcFT10MoD1JIZGilEp5iqFAzWMCDBezmaxvgiHOKj0SNR0Gh7JVwuLeD58jIulRdFkm1GRY7Cw2HNw7gUiAoGZT2jaSG/2c2VAQ1xNutV03GPbX8lOGF+5nPfexwYq+2SPYjPy/KOdX5o1oNrhGuXtkVoqY4sp87VJwUdnPf+sukTEil2Cu0e3rmLQfdg3tFOUji20K5aKYvXpw9NH6D7UCRdqI08rBbxSaMhoGY8nqck+R3+zeMof5hAmK/TAHGjJ3jkg+bnuDHxQbMpBY0JQQKPycgxjQO/SwPCzYZ/830WGfFvGik3euFuMGrYJVVmWx9rOpffYwRZOXdquLlZsEsY+U3q8WuqVtJs3MxsYR49aYm05IWAbram1rFiql3Aa2aKwNghjYBHDB83XKYxZxD6xK2bN7HUWsAzzzwjGwgVL4aTMS4/e0WoGRwfLfDjmEn3vdHI0AWsLB25R7y+/W5XZG6WOsvz5gm6+Wj6js9FPVECNkZXQf1fD2hRrWM8xJ0bX+NXv/qVgNO//cU/4KVXX0Ph+9inrBw8AXrS6KVURiMIUU4LzHoHuPfRp/jsN++gt/kAAbUbgxIm0ynWL1zE6z/9Kc49fxVhqymgeJSlAoplA8xT4RNP4xiPtnfEWFLBo9lqGRoAwR6LQ7khMSoZ+GhOEvRv3ML7H3wgDtWVq8+Z5iXUfY6YywpFU5PAnymtKKPkmRFb51goSCW45Wt8VuqZCxijaL0fyvnluVmumER9skwiyOoEVviZCaMzU6FZ8DglGkpqWfJ6rHSbNvvghpOPTZRZAYby7xW4KMWGkXSP0XF4mCSpyBctLq+gvbqCWnsBTbatXli0DXfMxijhTWaDTMcRaRHNIs6QoNqSJ8RS/r8ExeJQ2zQ8G5zMU9Az1XI2KXUFs08CGgqOHts4bMGggmX3PX1NNwAXDCo4OQmKXNDtXotGbGgDbt68KWtKgaTOD845OlXkL3Ktcr0LWLeFr7K5MpXMtcxgBFOyzYbwABnVUfUUnsulfxxHj47bFuv48LOaiVPONNc+I8Ymgmzk/TQAoPfrbop6z2ob1L7z+mgzlAJECpkbOXaBtfu8FJSZSKGRonP3BBeIzwMJNuXvAl99lm5UWMfi5HNSgKiRXo6fZsn4njr5em4XdLvgVp0jBb56HuVt6/rV958UKVZnWWtiXOdKx1iDLdyflAftOkG6R/I+NMjE69SghV6XRsfVmeRn9TNmTMwew9dJ2SMfXp6JjULKHLfd1XxvJkW2oyLC3riM7UGA4ZRZpgDtGgFngmrIucu6ItLoCpTyHZxmJ9egjKgwQDjzC6PsQJ19ZrQKTwDhLGU78AyDipGS7MSmcPhWOMS/Du9hMxvitbXzeLO6jtNjH1W+nwEjHi+ARFQZlGMkl0XR/C5j0ozoFtUIW9MBRskUZ9pLaKU+Zr0hisORANVV0tgWWujGI9F7P9zdR/VeD41nzyE9vYB+mFtA7KGSAUnZxySEfJYFeNOgwN3hAX472sLt/AiolfFKYx0vVVZwJi+jzCbYiYnqcyz2mh42szGy/kjqjdYqTem+V4wTGSdmHIWSShqFZHgDyXTKs5rHCY73EAkCWG1i2nUJkljpNl176vTyGrjnED9Q+Ya2xQ0O8FhPmrffg2K7vwllwXa0i3td4RSP+4cgp1gjN1NyN30PdfJSMhOZ4MLjwGqRixpC9cwJgJTjetKAKf9LvXr9mw9F+VZqSPlb5XdokBll5ubfaS8IJ5OAWbuwcVOhR0xQrB3r+H9uDlSfIGBUo6mUCQXxOmlkYgVmI+PkUa+c9+BSLrTA0PBch1hotSVSrZ33hDtki+H4f5nsXNTkkDGCBE9AE3/EgNs2wgRw/Ixcj4K6NJMNlh3qurv72N7akqpYTnje763bt+U7l569IvdHsHT31u35Zsu/+Sx5TG6WHEd+l8Zxp7svBVWdxaXHokeaulPQpxEPRsImeQpvHGO5FGLRD/Hgq5t495f/iXv37+KZF17AW3/392itr2HizRDnpA5AuOglv2R4rJFBDR5Ta5MRul98hc/+81c4uHkbM7anLZUxBtA6cwav/uyneOqFF+CTV52xICQTIy5jSz4uiyp6fYmmSyc7Rv9ZRMbovXrdErbz0eoPsPv+x7h27Zo4Ey3LcW+wKKFekSK0UrshLT6ZGalUm8IP5rnEYLHIrWQ7CpHWkRtQzDnKa7j37TbOnzkn1AyZ86Q92KwKHRtWXPOH41/m841NgRTBMueCyBIywl0tm2u3NA7JSHgBpv3h3CGkg8c5SKoN5zX/zXW6G1WUSKthMeA0kY0iIG2B7dHLZSysrqK9sgZU2B6WhTKWL0xZNgJ5O15s1KJ6wvyEsdUazzjmGJ8EsAomOQZcG5N4YLJMFiRSao9jKmtP+MqmiYcLeJ4Eir/rtWPQePyJPwauXWdev/Gkc7v3oWCN6+3zzz8XG6P3o+CQm9mAnQs5NIUpguQmrqCYG5noX8swGvoI5wjHgc+T9Ck6OC79y9moJFJ88nr5txY2044oIJPGDVtb6PeNlrKCK42MP2ks1UaoLVd7zPtU6gvnLgMSSnlTOplGMZWyouBPr0fP646pAln3vLphz8fU0mz4t/tdfYYKbhX48vwnKWPuZ0/uRe7cmTs3Nnup7+l1asaNf5uMx+Pa7jqmunfpPqljoMfnNSpnnM+GY6PXzGMoXULpGvoafyvAVQCkPHulf7gOlVmtEtGSc3DO3rpzW2wIwSkLpmVMCcqkp9AMUz9AN5lh78hHNy4jqJnsYzHtAlkfC5UInXYHs9THQa+Pg/4mznSWsFxuoIYAM49BkBQjL8fUy1AJIlGiiBLKW2YYlg09oZHM0I5NEdlOa4Zr2R7e7d9Hu1LFldoyriY1oTOw5qAchEI1IxAmP5fjKJk7m+UjfZGc4C+qE9x69BCr5QautNawkkcIe2McPdyV71MrnjablA2OQWsWovX0GfhLTXmtks7kWnn8XmkmTTg4fowgHwUp3unexa3BHhaWl3BuaQ2X0MDprCRgmgV7sQBpgxnuZEe429vH9HCAM/VFPLu8gdWwhjpClLIZMDXysuyKynNQL5/ziXuM/NjOp+IQ2SyUznW+Tadibkucxew6RXzmFy5ckH9aa8P3NSDgOsauPfiL5xTP2zynCdL+oahPTJiGtpJsHMSUKT8PspHPbE93NVJc3BptdRe/eCJlo8vnbh4KmtWb0UUtEQMnPabH1AenEQfl8jVrdbkWRmx4jSSXEwiTr0zeH70kRjb4NycbaQjK09TCOk4ENSb8/zyC4bMrm0lVqkelkVKNMivHV9J5xQxnF1ckRbrfPTAamOTO0rMTLrZYM3Ms8ofsRsjzSQtsFk5Z6SKJrrD4y1bnyzXBEzmzwWEfh/tdUBt3sd6U9Ag3RNJHuGmd3tgQ8Pf1lzfEsJJszw1M5e/4WXKVOVaMTnHT3Nnfw+mL57GyvDrPAPBeRSHBFnnpBsBjkgZBqkFlmmLJo7xOjI9//Wv87p1fy+J9/e2f4IWfvIWws4BpiR0nAhTDDBUEqJVrSBhNizzEVR/pLEHVK7ASZ9i5/hlu/Puv8OiLL2VMyELtzwp0Lj6Fp19/FVfffFOi8ezgxxbabOAh3cMSRjONUohUOZNywCKOwJP/a6c6Asx69xD33/0trn/woXDSKK9Gg6vtNIU+UKtKlJ7jWSw0pMMbqRh0eKgOwmI14fyysDHw5fPcLG/fvov9vT5euvoy1k6fMoaHihzaspjFnfFE5oCRK4Sos0hzGxpFofiFJnJdMi3KeR+cL7JJFpAWopzPqtAgSgRhKFFvghIaetlsKxEaLMIsleVahSbBIjZmfYJIIsXUH660F6SQUdtpmE3UoF/hITuWcg6K6cjJG38+KKYkG0GxRnp9WyBCQ83OiHJeRpnmiglPEnw7Tiu6QFHXrQIf/ftPgeIngUIXeOlxNLqsGxLX0ieffGLS0JYHqMfiMxwW6RwUy/0wYkxpwSCUNKzONY3yaAEwj0XwoZQFgmT+qLNuwJxB1G7Uk/ZHJd60mIZzRD9XdwAAIABJREFUjNfHRh5bW9tzbXjNYH1XlEhBG69bwS0/ezI1rzQsdd75t75G26GRyuPnbUC1GzhRPryO88nPKsjV993v6nM66QwpuHYB+ZPuVfep75oD7nF0T+AxTUGoKSp0I8knj6NzRsGHnk8BrYI6N5qtQFidbI4HgZ/eo0sX0fvjeZWbrBF3nkvHWr7rB2C9MtdfXsyEQnH329tid+hkkezgSWGc+X+vvIhhWqAYjhEQkFYpX9ZGUqpha2cXyfgI5+ohTpUKafl8jwC3XBeAWafTRztXpNgadTELqJffNEBwMpVE1LSUiZIE9wqCZmmyEfoYpDGu5fu4VfRxmMY4m5CyWYbnh3iqsogL5TaaCSTiTPUG7URKkMwoLW35O0sx3t+6g9o4x/OtdbywcAqtQYb4/i68yVSUKAhC2RtgSPWfs2soLTblWthsg3QIjvNRaYb9hodJYGgiy2PgUWmK/31yF+FWDz9cuSDHjqRBicnekHrXqwIPvAm+ig/w6KgnevuMEj/dXMHTC6tYQVn4yeyAR/qH0Wc3RdLcAxjY4Zxg5FhsB/nDVKlg4EX+mSyTFNnbNtDqHOkc1Hmkf3NvIA6gXdFaBJ2ff8QO/OXSJ+ih5NKowETtkl4XO5ubiPt9RFYHVR6IBYwRAZrtTa4glQ/B9b7VYMvDqRr+58nohBo8AR42gqmespvC01SVnoOGQonqsgHY1sz8HEEL+UtMb1LzVbk0NALlKAI1kCOCBLupqEelx1PDJZ7ZrBDeLFP1vFZNWSvHTEG+TFBKMJbKCKe5yHNpcw9GFHlPagAVVEuhFSkMjB6HgQCtkCkyC370/mWyO9H6Stk0fqB0DBcF+Ynsbifdy3o9GReOCa9/+8EWOouLAnx5PF4/I4mUbKLDcOXKFRmvW7duYTA6wulzG1haXRGPVSKF8KUwMUsLiVBTk5fFFyxuG+VTTLwCTRY6zjyMHjzAtf/xL/j6s88F7L30k7fwws/fhr/cQZ8SfjFQDBOUEaFGqTUaxnIgHDG/5MHLYqzmM5T7Izz69At888t3sHnnWylwKNgkhr7V0iJee/snOPf8c6gtL2E0y5FxfFjE4FlKiG1KMWOr0TAw8md8PiwmE7WFEP7+Dj7913/F1r37qARl+Sec95gFLbEZK6biPJvGp/4mI7ikULDAju1d2RWpUpaIblQrobXYwiQZY/PBQ5x+6jm8/MoP0F7uCHAnMGfkn3QLRg0FlJBXy0KzNJdiD1GGoAmyHfC4Zvgds+4MOOH/J92+FGpwHpFuQWUSXoMWgXJuMGtCPVLPn6FWNlxGzivyiPmPLKkkzdFcWESb0eLTq/BqVXF62eaZNAqOn/vDSLHC3z8VKX4SEBWZuvFQrkmBD9cE/08es/I9KQmnYOy7Ihhz8OnIi33Xaycjgo8f02xkbuTxSdd+/JljB4Br6dNPP5V1pABmDl7IB2cvFTc1bW0nnzvXrmhM86IzW10emKyHgD/bxZCAmCL8fLaUXdKNT0AMJaRsK2x+h4pAGmAwskumRoLXFscpNu9vzWsuzAZsGwXY4h69bxl7cjQthYUFtGorJaKveQLLRybjRu0yP6fXqGPmOhPi/FO1wTpASsvgJq0qFxqA4FjQ2SNQkqpVO34ngaf77EwTGLNOFNifjKi68+Sx71putfv81Tk7GeFVe85jK0jlcd3j6ZjpOOi802tToKyFfi7Ada9RnQDdY3TtyP5kgbm7t7j7l64pOSfVUGwWhtfNTObXX38ttoLUCu4jdLakS5tXICmXkdAjnrKIuow8bGA4K2NvmGA4HKEaFni64WPZjxHmMfbrC8izEAXrm9mZoByg8HNsbt9BNfCw2GyhGtaQseWHV6AM0/55WmQYz6YS+a2xyDvw8bCa4/b0EJuDLqpJgZSUtiDEM6UFPFVeQDMzNBhmCxkdFoeSRe6zDL3pEO95XewMDtEc5VgKKrjUOYVzYRsrgwKlUYp2rYVHhwc4POhKwKC+2hEZOY7JLM2w2GqjubiAvp+JRj2qJamdqY9zHNQ9/Mbfw/T2Ni6U2tLQQ7KA4UyKAA/TCbazEe5nAzyYjbGQBDgfLeB0e0moE2xNXSXtg5QTYi6qrcVTKcATtSrysq2tF7zBQrwKNZxDobJxJTAyrpS8IDtWB1MNY10rMn/teuVcIDC+dOnSvD26zm+1kSfX1l90pFhSK0xHEBTnU4x7Xexubkq1KuNHJMFL4wJrSDXScXIDUUOqm4REU5nqywuZfJpCpmfEB668NL6uqSamq8VAcHN2gCsXshp5jUDwffI2dYII4CToSKaYzqv7KwIqGS2p12pYWF2GF2kv++Np4G4Kc0AvHplpu6mGxwX/GiFRcMzfnHzKMxYDRkCbZqKOIGk0W3SjRX2c8MKxbdSlCpVAiMZOxtKCX6qCSDQUuYiPz++fkXvyki3fjGCV58isUgQLGzjOWqihShSMKPOHMm/8PEExWS5nz62j2mqIgaD8WTwrMIlNZzkqcLTrLYS5J/cSsxgqnKEZhagXOe59dB2/++d/xujRLkI/wpXXfoCX/+G/oHrxPPaYfh/E8MZTVKIKonIVCcFeFGDqFaJcMYtHaPtAyw8xefgIn/33f8etjz/FqN9Ds1xGXqRyXTRgT7/+Gq786E2Eq6sY0onwSgiyimmXKYaDHTgYkSf4MxkMgj2zmQVID3fx/i//BzrtJTz3zFU0622hXwyPWOjYQzaNcTToIR4PMBwdYbbbRdoboFyiPBppGT5SFhj6HoKIVIMpSpSaYzvrKMTVt/4Oz//wDWknSi4aJYRECiiJZS6yEroSRlIsmSdTxGzYkWdyf2GlJFFozTAIXYXtgm2Rz/jARLaZAWFDDfK6GVFwHU7OCTpmyXRi5MzSqXC5Ca7KUUUK9ciVr9YbqC91sHhhA9HqIqYESChJqlI3cUY39efJcduTpvQYHLjvmKLasWk6YiXBdF2pw6wbvoArkZs7BqGurdHIhrtmFZC54ET/r8DocdCi9I8/vH59Re2Zrm9ej65/vkdOMbmZ/D//KQ+VG5mAMmbX2NRACpmM+gc/RzoLI8YCjm2RDAuEdDMTZ4EFeUGAlaUlyegsthcEOIpzPo3hsSDURhAJYnhcOnSagZDCKht98v0SjroDuVYq3ExTFoDa7mxCzTFtf0UOdZbJ+j3+MeMkPpJHN9nMgrmzYQGrjrU4YCeclZN/s92Mewyx47ZuhECYwJi/6cBHJTpOJiKrToMLtHXs9Xhco4b3c3yNxxPYmcFMH1tlhO+eASffKZBa26qAU+eyns+eWH6dlMHTo7nj8accP3c+nxxHFs65FJGTDojroHA9UTmBP3lmUuf37m2KdN9oZDT8SWHS+R35R8j9GSYz6hO3MfEaOBgX2N/dQyP0cKpVwWolRyUfgonAwyBCUtQwSkIcpT68cgD2+8m697BQZEJbmJUaOCo3UOQJOvkYJc471e+1Thb3QkZ/ycdn1JV2s1/K0U/GaA9znCo30YwqAoClkJnzN/DRC3PRCf4q3hPQvVZrozOLsH3UhZd7eHb1LF5MG2iP2RU1xjd7D+GNM1zsrKHpl7C9t4Pd7oHQ5tYvnMXC2orQ9FgnxOAD1zTn4LgaYKucoN/tSV8CP/KlMHBSBfaLGJujHnZHh9J1lMGTN7CEV7CC5XpL6CIzG0BTpQkJbLHp0iRla1gE1bIEouicCD6i5ChpISz+Js2FYfYyZfQMXY9Oy1zZxtYtyFy0a5B2RNcq1w+dbNIoNCCh8+9J8/B7UHwCFO9vbWHYPxT1CRZ3yYK0niZ5LNLAwG5uOuhqoB7zwH3Ipi+tZ23BhcoeaZqPD5f/RBqpZiR1CIp181PwKYDPesfzDctylvVaeF2yCYoqguHPSsXwyPQAZwqcslQnf9SDdw0XwZVraHgc3YiUt6fpKh0DRl5lE7XjI9eZ5bKA5mA3Myk4MUBMrRPoUk2BEXWrAyqRABbgsbsaZfHYlpgbkN1weR3kFlMQnJNd0pY2msTdTcYzKuHBvfsCilXXlN9jdIAb7NWrVyUNT1B86vQaLlw4J8dnBTKNUkL+KyOYdiNstNryzMfDkRgKHqNJi3jUx81r7+GTf/8PZL2+pJI6p8/glb//L7j04zfRC0y3QRZksIq4WqmJ2gmbOBMM1qtl5OMBmqQZJxm++fgjfPgf7yDKcumMN+l1MT7qiwzQiDJmq8u4+PJLeOmvf4KFsxsYZDPEXk2KOyTxL1HhXMaG41impi/nt6CSGfa2v8WHv/81nn3ueVy9+iJqVTaFmcwL10h4mSZj6ZbXP+zi9ofXMdg9wOqp06jWWjgajDAajcX5oRj7cNBHnoyRjAbiVPzwH/9XXHr1VTHYNN5sf0pgSlBMcMENgjQYRgmpW8nmHwKY6WC0DTWD6UehLnCN2TUobat3DySyQAensdg2AvChkQfkM5f1YdPzaZaYqCwNaWSKN4psJt8nKA5Z6NZsoHlmDYtnTwHsKkY3+P9XUGyis7phu6lkBZ8STaTKjYCnx+kZT4q86bo6yVdVO/Qk/qzyct3U4WNZIpE+M1Ht4+sNHisWI1+Xuq+iGmIzZbJui9xE9gk06WDSTSMlzFKhpK03aRQz01ZcvkPapN3IxN5ZfjcjeNJpbmlZCmVELpJdDVMjHSdgxmBMcTp4DOMkG5tq6A9leLkvtJr7Ww+wf9ATJ1Fsk2QnDCimwygOpf1xuYrUJ5Fz/UEPQ0MPOgne/ijws6DVdWo0EqrzgjZNGg9EbNldkuJppQfRlsyv0Ynw8ngh79Vq5mok133Gwh+wfEo+G9cRc/eEJ4PVAvFk9FgjGXceK9VkPhbSbMg+HCeS/KdA+MlznwTD5vi0UZO5dKE6I7LGLcDU+5b5S8WeyBQLCyDyI8ks0vbv73etA2Wj7CT6zPqyN6VeFeOgjkEWYucwFjrO+nIHq62atHouFwnyjIo8DeyXqniYZDgYJViDh/PVAB1vgiwcIWMcyosQJKxHSuEHqQA3drvlbwZ05LoZzGC9BvehwNAJPowO8c7BXemA95P1Z3ApWkDzKJUI8qDq4VYxwFb/QKggDKr8oLUmtEIW8v0y3sI3/X3UgzL+l+YzuDApwz8Y42A8QCOooO2XMd7v4WgwkCjtyql1lFp1AaBFxGg38M2d28JDpnN6OJti3PClfTSvOZ5N0Y0KPAwn+Cbp4eHhAfx4io3aAi63V/F0uYNVNFChTU1IT7GYxCoYcT2JIsc0l2MeDgeyJrmXc38VJZt0KgoVBNrSvCkykXGZF9PMdIXVGiRVvHLWsGIbzgcGU6hWRUUqd348aU7+xYNiadvKNEuRCghRUMxCO/GvZeBtqoz5V5sqc42CGoPHQDE39ty00tUNkMZ8DhCtzJVGikk3EEUK8kOtFp+CPh6XBvGxSJFODluY4G5kJkJ4LFdDY8AN60k8SDUkapDMPRxHRk7eG99XSoK7mWlLaC3QUy9urussPbWNpBD/iYIBQYsUcAXCJ5oDBY49uYgMNHH+F6kAHN6XfHcSz40JXyNwNuCYxY2sSjUNLehxaltZbuA0hgRYLOhhyogpYP6/SsFzytyFRrGDe9eYncSqZTFUVGVgBz6qLfB5tspV1Hjdoz7uf/oJrv33f8bk4S7KNHaVOjaefxYv/fSvsXTpadF1ZHSZyTVGJDyfaX3LH2V7VgK5yRi3Pv0cn7z/vjRxeOO117HeWcDtzz7HjU8+wvCob4Arh6vZwJVXX8arb76J9vkL2LXd7hiX042OTgWj5eR6E4DWShUZswebd3Dr9g1cvvo81jbOipNESXmP1At2xaJhzqeosXiyf4gv3/8Qo/4hnr36PFZOncZgOEE6Nf3sWUmdDUaYDvrYvHVL+MIv/P0vcP65q2LE+I+geBxPMIljabjBDnbsrsRIMUExj0N+GwFuY6ElvGgJzNlCEtlsGSGME6SjCRLSLSYTTLKpzBt2qCNw4rMnTWFvZ1cqoKs1Q7Vh9oEFhJwDpagijXQSiQ558CsVVNY6AopJSZmBDuNxpFgL7CT68Kd2c/v+kzZxiRQnQ9kAdWPW3y6g0mwL1xF1jA0wtlFN5/gKjrkGaRPo7Gkk0QVb/ArtiAJuvidgkDF/3zTd0R91zrWCX8G0Hl/HRYtVWLDENs+kSmnBrazNwgYRbKMVgmJG8wmMTRbMtOImG96krZkFejzCqhEepkTFsYtKAgq5MbeadeT5dH7tkkURKkUit2LuyTgfxgZSyq9kCmr397D18BEGbP6TpsaBtGtHqDNUzbDA2GXQEN7r37RFstFaFroBxX/ILXejUI8BPbt/uK+5WUal5Mm1B8yEhXOetcpv8jMngbdE0dNMQLE6MroHKCB0n7eo0Qio/m5e/GNT3mM3UdMyXgM1Onf5N4M6Sq2zG+R8/rpz3D3mk5yHk6D45N4kx6Ljbru9unuTC4rd8deouK4vKr/w+TN78GDzocxhHQd+j9Fcidp6zHaFiIsQvVGK0TgWx4z0nXLgoVXjcXKM0ip24hyPqNY083C6GuFCPcSCN0QxG8HzjbKCNw2M5nrkSTSU8zuiM8b9zDo75NBStlOai8wK/DY8wP+5c0P2wLeffRkXywuo7o8xmozRzWNRq6A+8Ua1jRebq1gpQiTIcM9P8H9nW/h8uANv5uF/a13GG9E6VsZGgjWYpDjaMrKWbHy1uNRBUC5hnE8xmIxxNB6hvbSIAwoOVMqiJ87GH2lQoFoYxzWLZvg67+P94QPcTA9FMehCqYUXS0t4Di05bzELBBSHGTPxZn+S9W6DHhGl2rKZFBB2D3sSFGE2ibacjnSdgTYqEcE4z1LAa4NjxBIMuqlDT7tinGprre1aUxvK+UmJVypWMVAmjqQW9Z2w73/xoHjOKS5SxIc9HDx8iDGbVNgiEaO1awy3ADrr6bgbluuJHi9Uo+/HqMixwTbgWg0hX9e/uXhFls0xVJpe1Q1QizPUMCndQX5buRIpZHNSlpKGthv7vD2uMwnUm3INkkRdqEVrCe8uYFbjoxGO+QZPDzc3Gy9fE8FyK+Ul92+dAzXqHBZyXiUVZK/djXBIZyC2UWaUmnE8y83meTVSPJ/UtvtghRX9BMcVY/g0gqFcOBofgmUCX75Hg1gqVzCYZDh4tItGtYZza2sC4JJkIpxZNnGgvM7e6AijLEY1LKNVbiAoMlSyBL27d/Hb/+O/oXv7DqrUleR20GzgzPPP4oUf/wjNixtAowLPi0QejKnFIqe2cRX5JJGWnF9cv47PP/5YIkSv//xnAtTb1Sr629v47Nrv8cnv38OEHr3wQHPpG3/1+RfxzA9fR+2Fq1KQwAg2I19SvML0MXW2meGYZqKNTH3Ir2/ewIPtB3jtr95A59QGJoyKe4UpaGM6K2dKK8FCpYqjbg+ffHBN5ucLL78irbml+QWjHmyJnGWoURpnPMVnH1yXroTn3vwBzjz9NMZUpSCf2Pek1z3nBI0WudnMtmQ2YivPkp0Za1UBxbwOdRp5r9xsGd1lJyR2MGJkQO6PVeJFLnJemgmQoo04kfMkEwN8RDqvbArxyN8lECeXOadBZWaiVUPj1AqWNk4jLLNxjQOK5/rEfyYi/o6I2BwUU57JAkFdT7qWdM1IdFb4mpZj63z+JJDW7A3Hi2Pigg8FHBrtddev+Lzk9tlI8BwsO6Cdz4UbEx1FXj/5zgTEdEAYxeG5SUXi+lEpSa7FecSZQUkbLVZ+sa5B0lI0Isw9jhEgFyBppolOhAA765JwbXQW26jXq0IxYBRV7Bwj0VS8sNJbxgkwHN+QzRY88zk6bQ+2tvHtt/dlTtP+EBTzh6CY/828dK4uIpDR0suFB812vrrRWplJVsy72QXdEzR48VhEik4a6UAnsgVupFgDDmIjYbI9HAM6daLZvrIi966f02wduyXKM3aAgAZt1EHgcZQHzOIzAwQfB8VPcuqMZ5YhiUfzLno8lu5bYuvZ6dM6YOKMRWX4qujyHcvHCHWaH9cB1df1HmUOOMdie/TvihSfvH5eG4EogTT/z6JWdSCpSnL//qbMY8kyWRUYyq9KlpWBMGbZwhImuYcxo51BSSTbgqgq86c3HGN3kGGWBVKf0W41UK8BZX+M5myIRjxCZWYaJ01Ig9T6DtYwEBtwojJrZmX7dL+is8XjfxkN8G+732Bz2MXCyhLqYRm16UzoeCzWazYaOF/v4HxtEeuzCIezBLe7j/Bl9yHe83s4qgWiUvWPlfN4yetgmQY/zREdJujefYBwgUpDDSN9GoVSJL+9tyu2dW3jlNT7cH2KAylBuFwK8riGs1qAjye7+G3/WzxqQObmC+UOro4ruNT3cVRiN77oMVAsUX0ex+oPKyCWFtYeENsmPOI800GwSlik4XE/4aqQZAuVKUh6taBY1omlSygodjM7ajtpuy5fvixrSefrSUfMruHvC+2k0K5IkVB9YmtLQHFIUGy1AIV37Bh53UjmVAYrIaYDLYY6S6WyX9rlOFXUGmU9aUDFSDOaYwv5NC3JYxI40Kvj/7WyVow/Iy1Wk49RNgHZLLAiJ5heKVvZUgWAXimjqU8wVLohq4GSict0J9M6LD6wkmkKQE+CZ/0eC8MycoTUqFAyxnL/eExOSAr28/9SXWq5ouSnMmKs9BDlCfPcnPQS1QmtBJktTJTIoW3tK4bQbgZiZPgsyqYaXAGWCu+bLnSm7SrvQ2RtMMPBKEY+maBTq0mXoIherbQYnuD+o4fwaxEqi03MKiwILKFSaiPPYtT9GYpuF5/+x3/g3vVPMN3dkwIChD5m5Qgbl5/BhZdewPqlC2h1lpCKZrCRNmA6/9HmNm5/9Y1wNFvtJn7007ex/MILZrtIYtR8H4PtR/ji/Wu4+fFHGPZ6KPEY0wyNWgWnr1zBlb/5ubSRJk3gcDzCzkEXB/0jMVKn19YxI68tKqN7sIebn32B/d0DvPHTn6B1ah0THxgxAmCjYayEjlhwUa2hu72D3737a4mOPP/qy6gutsF4HHnF0qmMrW69UKIONz/5HGM2W7n8DFbPncU4jmUMOLZ98vPp0LCTGSWc2PFuNMZkNDKyXIGPar2OWsvQb+gkiRdvz8PCuT4LKeNEqDjCuVzuiGycSv3xWTLyTz4x51iRmaJLcbhCo5ARBJGAYiTUjaUjECGthKLo0Tm7gYXlUyLoP5/fBBl/bojYLoLvjhQPhBnvRrAUxKoNUcDC9SvAiVmFE6D48TV6HGE1ztLjEVc3aqz/N8fjlmZlj04AFgXpHEtSjZhZMbQpUyjGdaTrk06Idid0wZwUu1pbRmAs5wx8odEIANUGPhxcK9HoXrsAUG6GllLBdKpSt9iyt1QyrbI5D6pVU6gm5y/oBJvrNBknOtIV+IUtrAt8dHt93L17zwB9UbhRDm4goLgIUpOaUrBmGxjx+D4r5m2k2IynL4DBfaaubdRnp+BUjmFl6NT2fwdeNAGY3MgX6j4gVJKVFZGS5B7gRvOndP4YX7Rj5gJvNzigjhBvNgrZyfC7o9yPXZuXIolZMDqWcXdtq0u90efIdclMh2Yp9Hr0XtzXT85ppSLydS3G0+s22Z9MbL9KuenceyyL6ly8zkV9Hupo0JnZ3NySRjQSZbdrKC1Yu8ICeNNBURwAZiv9CKkXISvVMEgD7PRHGE9pS1KshTWsV5uoVcuYlqaYYohyOkJrkqBJKlwQoFchKJ7J/iDzhF1AKVsocx3zvZbzXoNe3WCKbwZ7uNPbwRYmQotg8dvT5QVcmjXwfLAogZw+UtzL+/hNsYcHvV2EByMEtTJWl1ZwbnEVL8/aWM3KIgvH81KRYtYd4jACKo2mZEi5Jhgw4jNeWV9Du7MIr1Iyeu22cJa+FJuUMCOU10Pczo7w6WALvQrQqjdwahrg3DjEs2giblVwVA6lsI4d9zj3Za5YwC9F1AVAEY+QMCMyvRpo4yUgx0LZqWlTzoytafJhzk1gLOvcNgeT49rAJVUpBG85nGJdRxxXRooJjNWO6bxx5/tfdKRYHrbQJ6hqkGF61MfB1pa06y0RYLF1I0Getgq13bZ0sfJhqDIDJ7oaK76Ws3mAID/Ld7TAWTixVtqGBl34M5ZTxIkgPtCJynChDNhuRMqf5GcZjaVxZ7SMLYAJMJniJygWRQcP885fISO5iUk3avRAjZgCZ0mtWA3JjBOUagG2NS0jNbo5KZdQ71fUH6SzWlkKhYQD7URqGXUi+Z58nmPjY8CPRhnUW+b7/P+8II9qBRWr6WrTslzYBM08j6SedLMRPUNIhxxTiW5+tGWpPje+psY8D4F+kQjAa5O6MopRmhaIsgKfXL+GDz/6CJV2Da/91Q9w/vJFxFEDk7AmxrDsF6jmKR5+/iW++d01bH3xJbL+kYwZFzAXcmd1TeS/Vs+fEc4WO6yNh2McHfSxee8Bdvb2UW218dN/+Dtcef0V7LCok3zZjDJuPqJsiulBF19+8D6+/vBD9B5uoTaj+DuL3UpYfuYSXnnjDTSXV3F7exs3N+8jDQKJBrONMzfLqBTgYG8PN659hINvd/DCG69j4/JFTEMPGaXhyAVFIJFlCs2zU9Kdr27ig9++i5W1Fbzyxg9QXV7AiBsFG3x4hrsuusuTBHtb2/I8qIVdb7aNnB6DEkUuNBTOKaoPiALF1PDc2f6cxo90AYJiFtrJc2EGgfOO9A946O7vy6ax0DSdCRmdZEqtvdSRNtYKMGjQD/b2hZNWolNi1StKjZpUVJdKFdkQSMPIWXBF/nglRECOYKeD9bNPSSGkNO8QtQ5fuPmMVsy72zmW80l4+UmgmLz28aQvoPikAdZInxvVkx4i5OVavVA3ouuCW71vBWIKJnRNixMvtB3zozxbjgMzFerYK1jQz/BzpBWRc8/xNrbhuM7BPaZmqpR+weem9RI8ntyXNEQxVC7Z0Ow1yXVLUag/j8jyO9qym1QozTDM74ncQqr6SCv7SOweATJpBkxrCycpi9+jAAAgAElEQVSbKheBcreDeaSYkTDikO3tHWnsI3bSDo84CuzfQlDsRjCZ3RJeuxlDFsqJrRZ5KNIvHtfNVbuigQYFfyYybuhgco9z+sIxqD45d4QSYlVgZBxsIxFmkZj5oD2WSKil0bAAUUHxyXkiIMFW9su52WDHZwTdptNt5FcpFzofde7MwALukdhko4xhQIvOIbXdGvWW9DjjidoUw2lmpfNWgZ+bLXGWl8kAsFWwo94k86wwagW6Z+l+4u6Z7liqFr6uPf0e6VQHBz3hxh8dmSwc35sW3GtCBCyUn6WQhh605VEFI6+M0ayEh4cxdocxatUGztc8NKIA3F9LnIPMe2YJ8jSRY1JdR7plliIpAI5CQ11hFpT3QVAsa9wCY9IpJGvHaHUtMO2Wkwl6RYIxe2GR/zsr4dSsgpU0xJYf4+PsAL+b7eKz4Q7K6QwvFi1cWT4t+sArXg0r/VwkKuMiEz1hFuJVRhlSdvPLZ9h58BDJaIxWrSEFrpVaTRpasTGINHYigI14Z6bIWji+FV90jHfGPYyo20/KUpJiMaxgrd5GHoVIKBeXQSgXHrEUNfRtMSGzfQTF3HPoQum65u/J0XD+7LmeKf8pFAoGTEQYJJPr0TktmRUubgHDx5kotY3qOPE3ecXPP/+86U77HU08/qJBMW2dsD2LHCEjncMB9jY30d/bQ02q5AuhP7B8jICQhpUpMwIxPixXHk1BKx+Eed3o95KUztdULkw72fF4TOPTsIu6hKYReT4L/twohEQPLB+Xv8UAWu9IGmVYIXWmoGnwydllJb9sXAT9DGBSidFuSsLvsZuYgmFOSN4XlQiSwQi+LZDhubXFtKZLdUOnkdzvHSKeTLG6uibUBXIOeX9My7AxBPlbvKeNc2ct18/oFctGzWpzQgbn3mT87EI0DUDIsTSbiaSYeB/kZZE2IEVfZrMl14yai4xSqvFWXiTPryDeTStnYY4jbyw6wpUkw5JfQX9zC5/+/j18+8VXEkmIyiGuvPAs3njrR+hcfgHDxiKyGTl8GZrsANfvCzC+8/7HuH/jS6QTU9xIB8FPuJHP4DWq0jKTQIDXXK/UMewPUG8v4OlXX8XP/ukfUVrt4FE6Q05DKQocOUppgXKRIe32cPeTT/DF73+H4fY2SgQrBdkBVTSWVzDxAxykGVYvXcTl117BysULAgYpscainX7/EHc/+Az33r+BUxfP4s2f/bUBunksRkY8cgSSlhseHOH676/h848+wMJCE2++/Rau/uBVjL0cfRZXlcgNA0qM/LPj0mgic51gWjc9PiuCYjV20ho6L6T4MR5PhPetKizsZOeXbOc4WzAjmYI0w6OH27KBLHU6c4eLUQXem6od8FxM9TNSTJm+KPAkmiSFX42qKJzMWLQJXySAUv6js1oKEDVrIsu2dvYptBc67LJiRIMZ0fj/CIq5fhUUywZrtbpd4HryNaZOhTZiK+XdKNlxutygK3ceKxDQY/N9jRLyHFwH/HylUkOW2qjNCUUMjVoTNPKf4etywzNRP5faoiBEAbEb8Z5TIGx2zSBK1jXYKJM0VDBuBekuWn8g124Bj+iQMuVtq+n0PQWK8l5oVG8IihXQUWlA09BMl9fo6PD0YiOrODw8EntEG+lGik0Im9FsJ1IsbcBZwGXgmo4DefXKv9aIk9pq2SccEDi/Ftoza09d8OeCxMc3cUOf0Pf1PYJhRosZNdbsAukBWZbMbaQ7BxS46nWKDQ1LMgd4P/xbnHjLTde9QPcgea4WFOtneE/uOleHTOeABOBJNzlBKVIwrffvRtFdOp6CGL1n91wikOpws93PzEG8HTc5jhZ5WiCvDgvnBm0AZTp3WIsggawc6YxUtwAB1yumAo6F6ucFSPwq+rMQW70UhynQrjfwDEYo1QrEXorIK9CehQjiAkGlgXtJjM3BAM3WAs5VFxBMR4A/MoW/lk6jQI73QXtuAB45xwYUT0vk5PIN7uEm80J6H3nhe8kQH6X7eL84wKf+kUieXYkW8ePqKaFUtLMA9UkqOsOs23iYDnDfn0gx3lrUQOUwx6Q7wKP7D7DSXMD64hLY/4C9D7rDI1GEKDfroobRWlpEHsyQhMCUVCOfzqHtHMrSFaoM+Tmm1VAAvDdOsejXsRBVBRhLYRwd4dDINjL4IVllbok2AyOgmcX4o7EEMOb9ATgD2T2VwDsKjUPLKhBbQCnzzoJijh3Hl+PnBgw02EYVihdffPFYBvIJNLnvQbEDivPRUEDxcG8fZVINqFXI3zk1L2MJ8XNy6WajzR1oqLSblqa1KMnGSTw8GghAIwBmxJSbpBoAAY2NhqmmtptEbvU7xZA7tIw/iATxA8p1VvAhURITqSUo1gipGEZbJKaGlhNKeYn8rbJHnDzd7j7yJJZJybQKI8EsdOH1MLVKTg4/R4OiIu4HvQHOnDlrGobs7crnCPiXV1ZE/oYeJo258B/tvUrUQvh6EADC8eQYTdNUSPdsW2zum177sY6rcKOZerLd0pSvTFDM1tHUgNT74XPR5+WK+2sEYhYWKEqJeLLFYIR4/xA33/8Yn1/7QLhb7ERH52AUj0TW5bm3f47FF19BdYFdgEw0pwagHKfo33uAbz74EPdv38bB7o48g0ZMLeIZ0mqAsV9gZW1ZNJRHu11sbz3CwtIKXvzZT/DaL/4G/RCI/Qoky0WOJEEDM2bwscB5t9/Ft598hE/ffQcH9x8IvSIY55gQ8C10sHb1OTz/1o9x+tkrmJQCxMUUaZGI7nCWTRHf2cbH//wrdI/6eOn1l7Hx1Dl01pYEnMp8m/no9/q4deMbfHPjK6Tk5mYTrK6v41nSQM6fQaXTlpbQWRAhjSK51mRmBPPLSW6K+2wrX1UdYHpO1lFhuh0JoLBZCe1ixAITdfz4uxKWxCk96h3i0Kbxmf3gnGK70lqrOXckeTzON0ahCYpF4pUGlxH3ekW4zdQiZmSahSl5wsxLJsUbXrUEj2oiK+tYXTuFEpuTSIMOk96X33RYTyCZPydSfAyKj0Dv4WQETrMkGqUyUTwWLpnskfxts0b8Wzdu2g/XNmgU+LE0s9MymscR+0VHpsS2RMqlNZFaF1zzb65rOoO0Vartq0BFQcWTHHZ1gFQJRxrbWdk2kVQincvqjQq1xcq0cT0r0OLmJsBNo4yOFJraO6Mcr1FW1fI9liJj1FgAWeGhWiLI8cT+RKWKKY4ajawm+TF9ggouwYw9fW0ElI43+f9ybZHJdtvMIrNilIdjMycWAroRJ7cgWq9RgLHH1PlxG299vm7E1AV4qhLijrMAqCCQFDBtqYAIS4+bxKM55UTBqK4nGWer7iOgivrnsXF2zJwwcqD6W4G8zj3ym6lKo8EgBf36W0H4/LelZZx8ncfTf+57spWpNJkF3Pq+m0FUx6fIGdF/nLriLs/HnAJ+jt1DGVXPTGDJ/NChKslcoAN4sN+Ta0il4JYNZzL45AMzYuwVyP0IMSJMZmUBxIMpaUEBOmkfCw1mKDIElMEsqIscYuLVsDmc4ihnA5AKlioNLIQZqsm+RI2lmM7WF+m1S3EpJxq55zMgLrPZh4+qF6CRmvbLpC/sNIGPix5+OX0orZepGNEOyngrOo2Xqis4V21JrQjtBbOKK2Pa6Bz3MZIGIdNKgOdOncPV7RCz7hjD/S42FpZRmwUCSLe3HkpxeXN5EWGjhn48QtSso9xpII4IiAlqC1RToJYVkl3k+XpNHw9KU1w/2ERpb4SXW+dwutVBNC3kHiRAR24w602sAVVgbAJkhitMuy/RctasRJHYdn6e4yhzkoGlwoDsOV3K7jncV/i60idcB4zP/vz58wKKv6dPnNjQ9M/HIsXU1XRAcZgXiAcjeUAaKZ6TxPNcgC4nncp+qTFkUQQ3eiby+RBYEU/QQQBsNEtjech8mATKUtFqN2CJ4lr5N9do6IN3jZAYQ8u/O8lTVoOhG5lsooy9zmZyvfzhufk306S8dnZ8IaDlcekpUoKHAIRcZqasKYvEH/6fneQ4qRhx4bXxczu7XayurGGRlarjMQ56XVn0jBQLH5ryQstLxpiFplCD9A/h6aWZRNQ1MiXSLLWqNGcQNTECXafDXCUqCcCRKNx4LFrQHF+mXBn1pCfJseLz4Xjz/3wGElV2wJjws31mCRJZgHuPdvD7X72Drbv3sLawhKc2zmJtZUUikA/ub4rmc16r4+Ibb+C5115G1KrK4iQnvcaoLaOPB4fYf/gQe9umsjk/nEja1V+sImqVcWbjtHQ++ujf38E3n32JRqOF5376Fl7/h7/FuFZBUoSYUE+XEYPAk3srl0KJGNeKFOFwiBvvvYfr776L7vY2ymwh2l7A5Vdfx9W33kLzzDnEYYDY9zBMRvBDlrGw8r8A9o7w4f/177h16xs0GzXU6iVsrK+J7BOn3jieYm/vAN2DvjyrxU4L+3vbAvDpHLBj4NkL57F4ah3lhQ7CxQVkpbKcK6eBstqRdGAk2m+l4QhUNQIoDqENvelzEe4p6T2UwrNODNfdaDAUHny9Stk52QXnHDM6p8pJ1fkvxRdUOJlSHSMTMMxIMWX/MqtoErJJRsoNwxR5kjfn16rwak2snd5Aa3nZcIn5T7sxOqBYCQnH2g3HxkUdTn1FQTHbPKuxdjdzk+o3R9IN0kS/TQHXSdCh1CcXWOjGoEDIPbdGCfmaUp5IpZFmLBagCDywmSmOP9cE1xXnOm2D6VxnIsUKktSpd6PcQo+wgIMbEiO9fB4K/kSzmNF3afAxQ6rFRdz4bIc/sYPW0VdO8WP6wNYzmWfSfANg3fbPdF9c2xn5JtVPB9UPjMKIvM9TzTm1At8RUQ+dXGNRrmcRoE8FbWT8LFuGp1PE9AJ9D6UwAIX8SNdRUKzRqJOAT4CvN6MS9jz6O3/eNt2rY+k+PxcQ6/8VFHNz52tcLzYwPQ8cqCOix+JzcR0fOpey10gU3Dxz2kqttXBBsTkGC56nMof0OAIcrcrR42DeUI84f+eRY6t84jpzrrOn64ZjoNE/Hp/X5N6LzFlDJJWrctfbH1yD0+Je54vJRpp9UBzv/4e9N22S60yvxM7Nm/fmnrUXtsJCgAS4gRtIdlMtkmpto5mJkcf2J/8i/w1HOMIh219sjzyW1Bp1N5tNsnu6yW4SIEGCIHagUIXacs+bd3Gc875P1iXEblEafWRFIApVlXnzLu9ynvOc5zw1t4ez+JJNrvRMKixyY4BEYSXlk+6z+Pu0qCIJYmmLx2mAUZbjwXCMjU4DxyPai+2jl6cYhDG2R3ROWUKzsahnNCrGONoIcDobaPxIH8sqBm/rp2dEuQ6XHq5RZK2DTACSzT1ahdsrJ8jwYXiAH4/u4oPikYDsk7UlvB6t4YVwFUfSCM0ZsFVJMKnmiBsRFibAIMxwL57h7we3cKe3jSeXjuHfzzawHjSBcaJudgf3t7B7bxPdTgeNdgv1pS6SKMD9R1vSMq9uHBFLLH8qNiLJgJj1GYCkHY9qGa4mu/jtoztY3J3hjdWn1Om2Os3Qpl8z5WtBocJ1A8VaaokBfCBAYEwfZ+UZfPdg61jJbI/Ga7OBLHL7O78U8HkJxnxvecxX3DJdnDfPP//8d6D4d2Bi8Q28rRz4EdMko+GcKa7MUvS22e88Q0ymgJF0s+GqJCcTAUgOZOrvrPLawK9ji93Cy7/zi8DRmFn+nQuKWa6VQTF9io05soWzrPUqb5Rs1sFz0KJL/1tf2EY9r5jautMss8I2iiuqHifry02PQIjnSwDM91lKzoFip7tzer1IoJYgmufFAhxeO9/L46hVbS3G7k4PzVZbneG4uPJvNOPmRqjXkHGt0tVhqter/TWjd+9EQOBJRpHWbIqkCbS0QtCtIZW/rAF6XVetLuBFZpmTTQxiowGm4rWIeU2aMQ38HYMSLoY8P16brISKFM0kwRdffImf/Owd9AdDPPPcs3j66adxcuM0mo0GxsOJbMG+/OIafnPlEzSXFnDxB69j6eQJtXxWUSPHRCXGQjVEMHGAkMUamORyS8hbMSoNtgStYueL6/i7/+V/x4NrN7DUXsSpSxfx8l/8MVonN8BasOEsxZQLeFRFrd5U22KwY182w9F2B3evfIIf/z9/jeuff4ZOt4VX/vBNPPXyJTSOHEcS1TDIAozZUS7PUK+xYQKlMxlq4wSff/BrfPjLX2C4v4NgNkNE6RCBWVGRuwRriwkOf/D2H+Hkkydx+ZOP8OF772N/awvdehOtuI56t4vjZ8/hxDPPYfmJ00CrjUHmdPTKBLCJBgOQmfMOZgDJ50sm39LtfB4cjwou6XXLzlNZJhBG6QNZk8Hege67mObYacuop6T7Bjvm+TopN6aqVbTZ+tyD4sH+gaqoq52mUoCUsEhyQ+eMPECWZApomP0JOTejGlbXjmB94wSrOFwanaDYA2Rjiv9FoHg8VAvZ8uZvoJRzt8zoSWbAToremrG88ZsEwtwm7F5yPpZBqQGsQ3bYdc50rKJL0ZZZawN1arLjNZzcyMkYExzTJtAYTZtXZSAoFs57upOtN8bHpE5kaZUWZjaARbXsfq7xmcvJ5PeBYqt7M/bHHEIIhMU8MeCnJTVFu3OgdFh0WPUSAbkGSRvtmtmY+4Rba7VioEbgzA26Qu2ja1bDYG9EAF+tYpzMMJzO5HDTadZQm46VpjWm3uQB5fthz4+NFWRZ64MRO3cHTg8Bpq3v/N03gWK+nk0IqI3k51mDIrkq+GImC4ZsreP8MBDK43J9LUtxeBw+e8v6Kf1ccpNQl8CJs0O0c+KxTY5Wfq0Ap3e2eJwpNmmJ7WflfdkCLdOJljMS5f1QxW++PrA8N2w8lsGy7kPJ2UhzZHboFx5FNY0FtgKnxSAlgHlIZtiNA6I1SQTUqoCBUtVpycMIeVDF7hR4dy/HWhzhTDVHPd2Xn++4VkOlcwSNcAFBQrLlAQYY4ImFCBerubqVSgLAhnUskLdCc9+syjo+zgoH+tgqmUXQBJRb9RzvJpv4yd4N3IsSvLS8gVcbR/FKvoB4lGMhCdGlpK0WoFdNMQpmaMY1bAUTfBkN8ZP9m7i+eRfHiib+Y3gOz6yeFCBupgF2bt5Fb3Mbzz/7nEA7veYpl6C3MV2Y2svd+SNzOR/ipxTjPMUeEtyZ9fBlfxvbyRDnwgW8tvgE1ptdhJNUTDHvo6zVwkDgml9SLflaAroLUeJJqzqtIbRq2911hd30cPYaYDX7qrtMt2VKzN+c946vK68bNmb5rDl3vmOKfxciJhNQBsWcPsMBdu/eQ39rG0GaYrh7IKaYbINSR/WaQBoXB7PGsS5uvOHcrKzAq8Jij9g9OEtNccJzgeJrvrZI0X7EgwJjih9fMPj5HABWcMFjDXt9gVp+7kK744rOvJXc3s6u2FQy16zez5Bi49RJnQ8ZXk02v5nyesgUUzfMAbW/v6vXUL5ABpZAmp/L/5tGV7rHLBMY5SI6HM/UZ54/GxOsjcf7KXNxMg0wAY4DuxkSFj5NE4EnMsAEzATPSnlzMSbjmM7kMWubD629mLa0xZwOBZw8bGd9fGND50AAzOvivTFRvd1D/o7PTyzbeIqd317Fu7/8pfrBP/vqJTz70otoriw6W56UG2wAbq58dsPdbQTTESorHeSdJsaxS+ew/3xbJu0JksEINUa8tSpmoBYtQFLLkQcZupUCW5c/xQd/9Z8wuHEfjUqMcHURL/35D3H+jddQDVvahAdpJgY2oNY3jlRYV5kl6BQZPn3/F/jNez9HXszw1KVn8dL33kB7/Sh2kxyDrIJpToaLPphAHBRohkxJzRCxJe7+Ae5ev44vP/4tBo+2EZKhn7hNM263sXZ8A+eeu4jTTz2FsBvj0fam/JLvXrmKyfaeug+x01+0sID2kePYeP55nHr+edSWFpAQD9NMajIVKKaO2MkZXGUxQbF98fPkOtFsaoMwlk2OB1N6JdfU/Y7jg01T2NqUY4PFmmwUMqEciGwxXODJ46uJi6yOXPYhqtXQWOqK5WBGTlKYKbX+7E44w2AyRlYNUG00lQGg9o+690iNIiihIIIIvyaf+JeAYjaXsMYJ2gi8trjM+NoC753QfcGYA1z8Z0DrcUaR87XMApYZM4E/D1743QEP1/HNAnN7PY9rcjADJryn9+7dQ683mHertHXLAI89z3mwrm6TmYITc6Lh8cwJhPOaoNj8iSlbIij+JvmEQI8vonVsq7MRc8A8mRd6GSg+BJEOUOr9tA4Q6nTNeTiXtWnKGsrpDlW8nqeI2Eacn8FUL+sxtA6F2Kcsi/ePjHlcc/aX6RRLYi0LralcU0yGxI+z52agl5m6un/uFgg9HsiUwaK9z8aIgWQ+U0rZ2LaWgT3XOLv3c+eOkk7S5HQGFrXm+X3JwGZZUyzQ7Embw7FEG7TpnJTQ/fOpax7fMh52z1Pfsvybtt7yuClnKOb3yQeJxmDbMSyo4/sjX0hbPlb5PhlY1pg3b25fvOrO3YoA3fe93QMV3HEPmQUjBcRlXw4VwTGdX6GjEUG1s7fbTSN8kJ7DOB+jHQ2wWPTRyXK0ax2MowYeJgW2++zEOcGJOMIT9QAnCvoXF1rPWLBGdxwyoPyyYJVFxsyUjAjQARwfVVCnRCEKcKtb4HP08eHdLzEbT/HS0TM41uiqM9ykHmG1qOOpcRVxUcGY7ZrDGXaR4OPJFn6dbuHLylDewKeCDv6kcRanW6toZAEWiwijB48w2t7DmY2TOi96E+eNSBabkpmFZIbpPMRAIceERepRivuzAe6O97E7G8nrmOTEheYaThQdMdzxNFMDD0kWovBroNiAMQkyzXXeX2IuNvoJQq39fPZcm9jYSCQKcrkmcdzaWmXrBMG0rRs2Z/jdgtDvNMW/BxDrRtHBkJtKwQU8Rz6e4NHdu2LFGNVP+n2MDvraoHlTVSDV6QhwcTKZR6pt6JJNeI0XJ3zeCFXoZPoVMnLckAj+yKiIUfavZwSbJznG9G2NYy2wPBb1tZa2YgEb/0YAy25ls97QtVsN4FjdSjhncS31SWaNA2o0GuLY0aM6lx1Oft+ljhOS50SpAo/Lz+0NewLCvD4OQjZf4DWqq5T3WrTWrbaACkH6Ly1W5qHtCwht0bINnq9hxz+eB0GTNQbQIfgZBMW8dm9Hx+vVAlxhG82WiwRzl2KnjpUMI6Uqq0uLeO7MEwI8tx5tYlQtsHrimNw5ONk4OWkozu5qBzu7uHvtS1z5+fuoNpu4+L3v4diFp5EyKq01MM5YkJU6AC6dWYAoZPHkRK0wJwU781WVamLBAIFUhRKKhF2LXMetalSXtyULE7J0jG4YYnTjNv7hf/0r9O88QJUtqhsVnL70PH7wH/4tagsbmKCCIVJ9Rl6piPGv09IsK3D3i2v41bs/E+g79/wFnH3lIhqdrjbs0Xgm2zd6CfN+alNIE8RRKPaW+jimiPMkwd7Dh/JmnvR76rjHNtQ0cl9dX8fi8qoKJsmC8zlMR0M8unMPd65dw86tO2DLZXaj4yNY2TiB7//Rm9h45gL2mzWBB7lL0B6t5rxtKY3ZO9h3BaWVQM4oHFd0kVDK0LMF8qWeJBj0eujtH7hsCoE1rcCadfkxK73qXQscwHSSnsl0pGMRkHNzYcteLqIsyON7KZcw5pJjUdKn6URgrUIXjEZN9kSrR46is35EbDHtDkNKP5RqN12xSxeGvpDo9y0x/BxlTCifKLcItgIqen54V4AJswu+0JXvs6CT7+P8NwBjOmRLTdu8MnBS3gC4BhkDZwGpO45Lp/PL0tX8vRUOl9PcBArs/MW1x9Lw9tmPZ7LmYITAmPKVGZ+Dcx5hZogZEzPiZ8GyQJfXEBNoljcxASZKKSRfcx3lTCdogFPMke6rs7HSewwDM0XLYqU8UxEQMyHWNECfw0SAZrR3omFluw/aBMBjtpllm3JmXXLNq6BWR8r5oEYZORZCd05W/MW2zATV/Jl6ZgPHPAdr3iMW1smrPWhPZZsoLWlAAsbpJJXG94uogVADTiQn2JWTxXYKBuP46+DYs9EGGq2g2morygCZfzOCwAA0z7HcEMYCJifVOGyfqz3O718cr6ZxlkNMKfCz3xuJYd9tzNpx+VznFntZpr1M+8RkMs+C8ty1J43Hcw00P0v7iF8fLBjk2GZthgCVuh06Kz37v7HR/Dvt2bSXZlN19OSYIZPMYmmNc2Z+uS/RTtO3yaZ7wyN0lF0r0gL1qImsEmN3MsPD6RiD6QD1YoIzjQBPVAM0girG1Zq6wQXFTMX9Ec+tkqvQeFBx44SODO1ZKHcgsqot6ndYuBwUsmXbq6Rq47zPbqeoCAvwHpypdrEc1mUFy653e2GCO5MDXOlt4up0Bw+yIdbaC3ihuY4LlQWs1xawGNblttTOKsiHEwwPeiK16HJBtyR2tyOzzWdVzSrzhlocq2R9Z6Gz9RxkiVhjSR+rEbphA1EChEmmTq/8p94FNCtgQMqufc6d9OsyGNaksO+AjAHYiTRFMZmpzThBMokvZhYH6dQ1+2jU9TyYFTSzAsMYaujh57f2htlMTPELL7zwXaHd79q4pHOj7Qg3ZRZ+jCeyl9p5uCnwwOYK4/0DFTsxhcvFjV1WDBRzctrE5sQ1RtIWAbT4AJ0gnOyXZAXs1jJNxOJ2223HdqSZSxOkFcxY3Be7zmpcIFg9S8A3HI2cJKLbcc0Iwkg2YtRCUUKgXuFFob+THd4jSNzeFrvLgcdmDLS1Mv/WyFuSaAJ43z+2dOTkYgc5Y2WNvXCe/969wn9XCk5kWqhCNWu7qGsqWS/ZRm6LNAcnO4tp8/XyChVckSWg5UqSzIt8tGnzHL0FHYE60yt724+w9WBTwOuJjVNaEL/68kv0D/axGsdYPX4U/ajAvfGBtFEra6tiOdtFBY2kQLLbw1XfRQ79Pp5//TW8+NabqKyuY0A7sSjG/nTsOqSRBWIzjIBpRVqYzeZ2cDwvVcn6VtPGyFf+NQ4AACAASURBVM0X5jAWOi5ibvIzdIMAk/sP8eP/7f/A9vXrqCRTTKMMzaPLeOntP8DT3/9zpPUmhvkMB5ORxk6tGqJbrWH75l28/+Mfy7P3e298H+dffB79iJph5yRCqzG+nls9x5DYRY5tX5BTj1g8OjnUXJr5OWWSFfpz0n/C25lR00bEyVwl/Sm58PT6mOzuYffGbdy/dh0Pb99EHhb4wdtv4cKll9FbWVaVNq38OMa5KDV8B6necCA3CAGUIEC9WRcQ5dxjQw+5vHAxzKFiD84xjoP+0LGUtGBbP+JM15lhEABhRXme4mB3R69VcwnKZ8j+7B2omYk0/o36ocOLL57jXJY1ogALN8AQ9WZLftJs1Y0W9fUFgohenUydHgoo/rmgmB3tvl6qd9jQh37ECn4TJyfgNfFZMqgx5sjS3ya34jzh3x5PvRtTZ6wI566lyTlGeZwykOFYtdQ3/2/p7TJo4r0nAKFsioy8AXQD6ba2lpk66YIJJKYsFg3E0Av8k0FlkQ7XD7L5ntUxb3ULiA14qehGY8I2SufMY2CcbJqxQtq0mXErtX5lQSj9JHQ/fBrd2E/NEVq566QImmn35XzM+Uxc8FVFmleQqh01Ga4QA9pNkg2k/EoadhaNupR+RT7kTjJk7C2PN0vZppbXH6FCnTs7UwpYUT9KAM1W8ATaM4QeFBe6X//YT9pA7DPPPKPaDvOvN+KkzLjyPnEcqUFOHOvZmfTGQCv/ZgG03Vt+t6JkBR4+i2DdC+29Npa0NvtCPp4fCRV7DZ8pn40Bcx7DxiKfF8/LZEGWgbXny7nLYx8WfLp5Y9I97o8GeG3sOiDsXJQssOT7+Vl2XP6tPEd4rhzbN27cwKQ3UDDH9cEkf9aFTcVxJt3QqdAhiCOsjiRvYhgsYGcW4s5wjP1sgsVajuPNCk6HCdZmE8xQw43KIobFUHaeS5UMC+MpqukE1LgdNJiNqKCWBViehAKNid/7zI5MtRRxVZKFg+lIEjDqa6txiHO7zrHhfrvArXCC25N93Nrbwu3hnjqrEm+82FjHpcoKTqU1SSRqlVgS0VpREWjl/ZxkM83RWrvpEJKvw2GG7fGvQ9NHlUPpy4JjyU6YnSIo5jz2PQy0z1edz7caeZQINDu+iBK/N9AxKJ8kIpwyOQfNUGMTH99cZJhOxWwTII+mbn9TJsN73autNgPk2UyFdt+B4t9D5TwOiouJ81zd23qIKqv/SeVzsWJ6jMxKLVKkY4uDQIePbq2gywpakpnTT3ICipXqDwRQOUHZoYtSBUb6fPj8HXuxLy2todtZEPgk+NPkH4+0oJCt5eum6Uwb/drSMhoIVQyjlsZspaP1PRcw5sBgxC4P40ZDIIWAQRsq9dHU7nKhILvp7Y+00bLonun2x7ySmfKxxgrGRvH1fJ02AArl/YZUnhj8mzXP4OuN7Rj3h1osCViswEOTyQNuWXf5RZzXZt3MCJr6ZAZHY+xubWszWaHlzalTSjndu3cH9zbv4ejp41g6cVSaKE5+thcuBhMsVWIM7m/hyge/xmefXMb+/XtYr4TYePYCzr/xBpaffwazxQ72GXlWa2I8mTJqFECLiqeYJuwupc3F3O4BwZ+Yf//Fv0vjTeMMVrA3Y1QrBVrVCvKdPXz6k5/hs/c/wHhnB3TAmAYZ1s6cxA/+w/+E5TNnZRe2x4pygj8UWKSF2/Yubl27pnFED+KEDEk9lI+qomPfZIGLgfn9Kt1Mj8c0RYfMK6UKbFHN8cxUNsEubbC87ypBNNNTBpjIjLDwhFnlWl4gTsluzLB18zY+/fgjfHnrupp7XPze68iX11iaIq24MstpJm21gkT6tLJ9Ki2SyIfQNk3FTa6UiqCYQYeKTMgy+kp9tomWbjKO0F1Y1HyiZp4kI//P7la721tizOS2QlnRaASQYW62HSim1Idg3LcI5efzPHhPZPVT0M3BWcw1uwtYP3ES0fKqC2YIhv4VQLGyg3NHCe/P+7WCpMMGHAZULIV8aKfm9PLltLulsS3gtA1JbKj3XrXAzZhCG7PG8hlQ5M/z4NQHtvbZDMjJpHG9sdfbGlFmo7UhaUPjQMpcUwJrqaoAq+LqBaiz93NFqXHfrco0oLouyioIMD1jbCnS+drkddLatBWwMqjz6VNK4+jD7dPxxkTb/FQLE9+cw0Axi24VRORuTavQy5Be3GqxHmKcZeiPJ0R5zjVoPPYte+ngwAY1ejgC2Absba2c0Re7cIEqvW8lhyKQ5pjI2SiJ4Jqd1QhCKcmibMe9vvxlz5frHVPBYp69C4+BWgOivBayrQaYy6DY1m1lVXyDKAuQvgkUi8jw4Los17FxZ0GAFZ8L+PgxJPmMl5jY2Lafbc20rIplW/mzFX5z/luWwsa7aaCNMTaQa+Oea4GBYtNCWyBpYN4CCHNZooRif+uRgiRzzlF3uZJzShkUM1vQSQtMggijuI17kxz39iaYZIHs2lYbEZZq3DdGqOcJkrCBe7M2tg42EeYTHG3E2GDb8yxRN8V+k3LDKup5iKWhW3fZ8MPmu66d5Jfv7uas0RxQ52uPDwrsxTnea/bx82QTtwa7mAyGOB621PnuqYV1nAu7ODGpYnkM6fn5eSze4+dwT9D8pSMJWzCTZ2V2lRKhaoCpiblLbV/KoLg8Vm2tU4c5Wcq5ucXMn9Zhvw4YKP4GvO18jI1w4zGSVPuxrDdbTbHDlLexUYkKeLnG+4ZATvLCdcG1fOfP34Hi3wOG7U+O+3Gm52SKCYof3d9Eb2sLxXSsgdFkBEzmK5mp93dSdUUnHDycmOWFgpOLAFWWP9S9HQxxbPWoBgMLVgiECQwePtjE+tEjc5szMsGffHoFR4+dxNqRo3P2mRNy/+BgnjpiVygCXTJiJ4+fEDvLn/l+uj5YBK4GAD4ynnehoi2P7xRDIKAr9ywAB6RF0RxUZOG4KGhhz911WrRo7JUW55K2TMyy91Esbwj8HLP6Md0kf2depia/0P3yXsVasAncPCskL2NWtLPobzjE1uZDRYH0rqWe+NGDhwL/pzY2kLB/e1Qgq1bQ7nbEAObJFOyz3kQF21/dxGe//g2uf3wZ/b19tIoAK9StxiE6Z0/hwg/fxsalF5F12pgSzLHafDJDnBYKQsiMMjVlC6sYWu+kYQuyGCvfhCSl/Rc9QDtNFNUCrVoVldEYo9t38Yv//De488lnCIuUeQl14jvz2tt44c23sHz6OB6N+tKe8bM6cUNBGlNjHENiEch2+mdQMScPn5o372eex8OtTdz86ga61QjrzTbqzYaKRpuLXYTsWsTKamYzWBks7aSTsNRZmFS4zAFXlYidCak9TlLUcuDm9S/xzgfv4sipE7j0gx+gqHe49oFtOrmgEhDbRqy0mU+XKQhj+ozerb5dpwAx7Qh9RyM5g3idvXT5CtYc28NxR29ajpnRsI8s8Qyfb7hBUEzGpUndc7t9qLllQOiryTl+yb44zf9MhXBsTxu1WtJVd48eB6IaCh6Tf6VVl18v/qVMsYFHuksYiFDQ4XWOBqAkZ/Kd2hgYG5i1LISlBw3YlBk7/n+e3fFMqgEfHsc6Yhq4np+H90EvyymMITTGmWwxNcZcb3guJsEwsGFpaW2OnuFVxiT1IJFzWpkpl4I2AEwJm2vG6xsleEDPeSRgLCLX+dMaI22bnu6pGmocFqvJx5wMrZdQGOAuBwxzptgX9Ch69aCY3SbFkNKrPqyhQmKD7YVpKegbdzDImo5naNZiRHFVn09pFYFxliQCt5JJ+FGT0LkgY5MRCTak9xcoll9rzuIFscz8LlKB89k3TTGwYYGqMicLC2K9WDDN/cBZ5/mCRv9sysEQ9wa+T5kWb+9n6zSfo8kwDBg/zhRbLYnpOMuZgfJ91Zz0MgvbU0TE+EZQPAeTBto4tfFt52DA1xhs/t7GMP+mwNh7q1swbNdk52JEDH82b30LAm3s23wy+ck1ysMebknKor9RUukLE81O0NYwBR4ExVNgEtUwajXx1XiErZ0Bqohxor2MNr3vqwGKKMMYU4yzCAfjGrb6W4iQ4GS7gTNRjFo+xbiYYthkMBSgmRG0uq6MCZxXOLNvvHb2I+AcIhDmmigJAi3OKjl6UYZP0l38bHIfV4fb6iR3pmjizcXTOBV1sRa3pAeOJqm8g9ltLm3WMGhUsFOZOXY8BxYQYWHmMqosTCYDwbk0VNTnvozJdXu5/12pBai63nGdpkMJNfvKZLprMPkbg2OBY8/AG9NsnyEp1CzzxXcVFd6R3JuNJq6ZGaUajboIQUo8KIcjWHayVBdM2HrI5/kdKP6WoJjDPlAjhAxIZtjd3MLegwcIxiOBIbpQMJFFPWo/H0lDw0lktmr8GIJgbr4EvQSpjEw54YcPd/DE8dMaxIxCCdwWV5bFtnBwnzi5ISBL+cPte3fVQrjZbAn08LUqhMtzHbM/GrqisXpNn8/WvVzYzeWBr9WC5lPlBLpaTE0DzMp7S+tZ2pKgxBf/0SnCNjoCAEttcSFRMUcBnSsLLmwjNUs4pbENjHnW2V7DgWn/bBHi30yzZguzmNVpos8y9t3s6giIUwJz37BjOhrLu5YL30Kni52tbVUPs6iLJuPVjVXUFtpoENRPUzQRoFONcOuLa/jFO+/IMm1tYUFR9P7tOzgySjAKcgyjKtrnnsDFH76Ns6+8pNQVu8YJGKduDBCIqhEAQVuJieOCImbYFzbx77x3wazQNaEeIa1kqDeqqDHhNpzgs5+/j09+8i5Gmw9VmKdJfOwMXv3TP8azr7+CfiXDTr+vyJrPOwpjbYZiT2dTaZmpy65WXVtrtueW/o5FoZXQtdXOcvzqlx/g/Z+/h04UyaSdwcLS2iqeuPAU1jeOY8biUQYlJPyV2nbjhlozPmMuvITtbCjCKuJaymKSGNsPH+KDj36JhSOruPDii6iGbLHsU9JclBJnpafiSxZjsrCN3RbrXNgdeKM/NRc+FtVRUsOiUGnSul0VBFH6IfaO49mn98hE1+s13e/ewZ7mpwUk1Ncx2GOxIllfPgeTskgTaMb+XsvGYyTJRCCGTQ2oIV45dhwrxzaAZosfKqaQc8J9ebeAf6ammM/m8MtlYhRg+nbOZhXG11iK3MaS6SVN86sNmd63XhdsjFf59ybhsuC9nMI2ptg2DQNdBrbtOCblMPBNAoBONvQdNxAmlrfkqWwAXe+RvCDTZmjPh2uhW5ecVEpMIzd3D0KYPdC88QyPGGDvcW3a4vl9tMxUiTFm4D9fe3hc873lGC41I+IxpVPmmihmm+1jvUMImUIVKTI4jzUuqO3nuTEDQXDcYzFtrekLrjMk44mkD41aKE0qC+skkWCTHz7rIEZSHLo+qMMdxxyBAb/r3MhS+/vpm4UYcBRQ9jIFA7fMGLHojnaZds0qti51sDMAKAcY79LC+2syGCMlrIWzPetvAsUGbG3c2VwqB1b8PO6Nmin+WgyIc702EDvfa1gXMhzOCR1bV83Zgudje4Ktt/ybFawrle6LvgXQPJFi18Uxba5FBpD4urK+2sY55RP3b9/RPmSAmJ+pzoUsuvQDz4Axg7XWBJjWIgybVWxlM4zGCeK0ito0QLfaRK3RxCgMcH/Sw+6AgK6KShtY7TRwtBZiZTJGxA54lRkOatQuMytZxdqEI4i2bL5pF+3H2EzMdzbkGm3nIRlCWOBXzT7e2buJT/qbWhueba7h+9E6XgqW0M1dDQHrYBSEcx42YjyspLhXjHB98Eg9FbpFFZfWz2ADDdTHmcgkvpYZVxZ+ax57Tb4BYxW3kVH2GSIBUM/aOl2v0mRzyYoOokyMy1bqeWhyOytE+xI342VO6izMvYhuVZOppK2Ly0vaG0kcMkggINZxPWlpa449w+9Acenm/q7/OkXx10HxwcNt7Ny7j4gWU8MJtu/eE0O2skAt0FjAgQOTzC8r4QlSCMg4UdmCkwsHJywn4/adTRxfOyav3lt37+h9a0fWsbu/h8FoJFBMqYO9ZzAcq1EdI2S2RTYtLj02xUiyM11pMySzxkVQg4AFINRr+da3/FmLsY+WWOxCxkYMSGnQEGiyx/jcx5TteGuuEMoWNi1gHJy+sMI2KcdwufSEtdO0xdvuuTEHfB2vS4uWd6KYv2aWauHjYsQv3kt1JvPFERN6144mcy03NdW8l72DAwFjXjcZYy6OrU4bvVao7828gm5RQdYf4P71r/D+B++B7VOffu5pPPv0eXkPf/HLX2F05arE+2m1gmkQYuWJM3jm0qt44uJzqC0tKW3EMyNrO2OhXsgue85WzjZwbri8j3xOcz0bCrTZGpTpvwowChLE9Ug2aQ1KBB7u4jd//w+49u5/RSNhF4wMve4Czr36Iv7g3/wJ6kfXsNXfF2vE+9ZoOGcP2lnRck2SiGptLmEh8OJ9pH0SQXS301LhxM9/8g5u37qFZ85fkA6RYJpB2cLqsmQJTAunBDCSU7B7k2PKaLpOAMoqaaUvWeTCwKFaUxBJB4Cd/gGixba6H4UpC+dcypuZFWqDmepicEPnCIJisnaM7KvcZAimfHq923DneuvGTW1Yar5SDdFZWNAckwZVLgFMNzPN74pLeK0GijVeswy7dFuhLn91be7BauBCANuPW45JZk3oDiHmjg1DajUsHTmKlaMnUGl1lCqX9vUxUBz8M0DxaNxTwHIIHhzAUQq5WtN4kWWc1+7Z9SvdWNJcWlbCmDSbn6YTnbOoPuVuoKXMNNvx5lkYH8TytZYFMnDB15S1mryH1HqTLSY4tnXOQLU6CJZ0zAxuZMPku3TZfDdwYgGPY+FcsQwZH5tTWls8q64GH/rnvY99Byvd09yde+a7yfEauZlKC+o7W3HTtIYhPA+BYUoPCmryXTU9lce2NjKwpD2RGp2EFUT1hryOOT84T8ZTZnZac9aV59ygbSCddfIEFUoocnrP0MecbF4NSeAswNSt0X9WlcEDP0Ig/RA4mCTE1ns+n/J9sWdECR4ZY/OdF4NWYop5PfydOUyYVM2ICstqcd1g8Gr7w+Og2GVU3Hgs7x8GPBTc+H8cI+V9wGpt+F2+8r4ImM+XxzQtsUkqeJ3maGHSDvt8vp7v53F4vnytseD8TNXh+Dlu4J2vtfM0AsfmmM0Zvof1OTeufwXuN2olrIyW07Cbn3AZGOsZJAEq9RhDJCLMQvpa08UkqyKudjDKQ9wbDvFwQi060AqbaC031PBjKU+xNBqJKc4rCXarbLaUoZVVcISa32qAMVngNBNDSq2zZD9eo09yhnsQwTGL3P5zYxvvbF8XgfbC0gn8QesEXs4X0O27ArhBRFbbzUI6R1zrZrg22sO1/jZu9R7J3/hcbQlvH3kSZ8IOGmOXnWEHU+4B1uxFZJj/J7s07w8v4Gs+0NIL+5bLfo3R5/piVluPNZYYsHIah18HxXNQS6u2gmuBuxfUGDOLz+fC7Ln2Kna+JdnCNYvElc+Y8RhcV/gcvwPF3wIUu5QdmzfQsipFMWVV/jb2NzeRj4dqjLB19x6Ge3vS8Ib1Khot549LtoQLEru7sfuTFcHwxquyvlLB3XsP1JyB3rkETBwI7YUuRmReaf5OcFJ3oEbpwBntjFiscQg2CYLEBFmUxoVEDIRrkWiDYM7YeO2iaXQI/FWE4tsj20ZpGxkH2QEdCDx45u8XFroaaFxstBirsMkxdmISzLvROm6VZG/GWpU3ZFuAeQyltdQHPtFmxPMfHPScbhTO4ULMotcEMe1CwEvNLicUvVO5KDAA4ZeKDBt1LC84H2UuFAOkcpdozXJUhwm+/PRT/PznP0MWB3j1rTfw1MWnBU75mQf3HuDDv/n/cPfz64jYfYgRdQYsr6/juddexelLLyM6voadKMeA0Sw3w5FrUSww4wsKeb9ZVGlsMTdSnieLIQmguKgMszESNguJgG4Yo5XMsHX5c3z01z/CztWv0EAV/U4Hy+dO48/+x79Ec+MoRsjQH419QVRV2ly2gaa1jYBy4av4xTA6uQI1iqzU7dRreLT5AP/1vQ+w3F3As5deQmtt9VD64dntiYq8SIoyynaMglhKX3SnYg4VKgH1IMBisy2dJxkuLpjUo9Epo5KFiAOXNUjHU2l/+UxVeFMNVQjBaF7WhjyebI4qqNGbm8b0o5G099wkxQ4VOZrttmvM0qwLFEumI5N/lwZOZ1PMJmONVW2WwyEG1KMHUAtty0gYc1r2YzUgSDeGGq2CioAJAVT5DI4cR2d1ncLl/yZQzPFJ9wlKkgyIWgMBZXYCp0MnK8nrMYkFr8dSxLpmX6xkIMDAKp+3rTfSWKvFvC8S8kEbf7biIiu44r2SE069Pv9MCxZsLbGxbOeiGgSvpWcRL4kBXt8cAFlWyl9Hme2Vcf/MeRjrumm2T3bUSylUbOd1xXPnGvPw9R3vtE6XinjFInkdpNwbvASL5yPGuEpIys50zjlAaygDXM+mGlvs3E+s6s4V+HDNU0dhFaF62yzKz7wOn8V3oykElBnQmBc7pTxijNluGjMEMzYGyuagWGNu5kgTnntN2T3HiImisfWE6fJyYVIJdBqw43UwQ0jXIP5j8GhrrY0Frqdc54xdNaKlXDTH8yjrjXl8W/sNNJr0zeQ1v2t7NRLExqCNYdMSmwaY567MZ6kA0AgFe49AaRA4L3oP9I0ZtsL2bwp2TWphANrmCn+2se1IhsZ8LeQ9IsNNtpj7jY1z7s96n3ecIBMp5tFLfhIWKDPjmrFYrXDrM3sGRDGSqIU7j/rY2h2j3uii211EmKUYYYSFZhXLQYqVKZnlBDk9hVsVefuTjCAonsQhxvT0ZwA9njrrUt+wSwWstVh7qa4pLPBxvoNfPLiOvdkYLzx5Ac8tHUdnZ4JWUMU0hDKPbJxD+7bebIL/kj7A3XEfB+MhGlGMC511PN1YwcXqMrrjAtUkE1hlkZ7bb9xaVQbF6jzn/ZV5ntaEi/OZQa/JbXi/DGPw+ZgtpAVlLJQTGSPllcM/c1BsbjGcor65CRuO0PbTsidWEEhpIOeo5qzvamOFkt+B4m8JipUOVWUkhdwz7D54qEK7kDrUIsDm7TvY3XooUEGdOR8y/1FXx0nFDYmbvm1MfOBm1bZPn9xGU3IILXZhRQyd/Z/RC7+0aOc5ulEdeWZ+os6uhF/mYDEvFJIGWrXMGjxcmC3Ct0I1ghh9jrVL9a4EphnjIsV0iW3CtoHRRaFWd9IA8y21hdTSTN90a8mUqtrTp4VNg8ZzKKfCpPephjpn2mfx72r0kDMl75pyCMR7uzrqhymXYADCe0yW6sHWQ20ABFhKx1EHurbmQDHrU/ICi9UYkwc7+OyDX+Pzz65gfzzEm//xL7D25Ek10mD0yI2zmia4f+0arrz7ATavXEN3lMtbkRZzC0fW8eRb38OxSxeRHl/GQayQHM2Je57SbvNcCZzoRZy6ylh1StO5sOuVC0j4jIdF4pw9KtQGB1iN60gfPMJnf/tTfPXzX6Poj9HvNLB24Rx++Jf/Dq2TR5WyIih2LA0bm9S8xZsDrlzwOIb5vJNkitl0rFRWI6piudHE3Rs38NlvPlF3vlMvPoN0oe2euQcpTEUxGCNwd/3iXSMYAQvKYhhpszJf8gX6HocKFlVMR/aNbEaQC/Q3q3U69WhhtGYrZIrlZU2XEWY/uMlQn5lMdQw1bKlUxfLRk5JjgmOHVcSyVFtYkF8250rKwi2ySGos4CzEdne2kU6dZRnnHlMt/Jyw3UKt1XYOFaZ/zZyTC78IrJWRYMOXmK3bpyo6UTezuCZQvHT8xL8IFNuCbkEbQTHP10BxxlSjB4emKTb/XNs8eG62qRuDbIFmWR9q7J3Nfzlq+GyF5lCpetwq9e24Bqgt22SbvYFcYyel5feSMJv7PCfKwAiMeU8FctiIgPrAx9xneN0qvPMuEpJxqSRBQlz3ehIUCvh8O2V/DF2XL7qzanL9zp+I5hlrGZhata56nnFX2p6BnddeKg1O5tTrdn03aG/3xg3ZjXtrnuAMjN06KtkHO+KpSNB1u0uLEAmdJViA2miqYx7vMW29GlEoB6MgmzobxKCKtOLWVdNg6774NV71GHZCvIezxNlflToP8v88F3uuBv64LjJ7RqLAghwLYEyywN/bM7QAy0AnX2tg1UCGgeI5c+4bJRjrq/vuQYeNSxtrBJgWiJVZarNSK48nk1ZwjTCZk52L6YKtFwA/x6QjBrpt37L7xNfYeLZxXpYL2fgtgy7LiPC8mfXlfm7ArSzN4LMvz21KGPox3SKATpKKhOF6Oa5W0G/EoGHa/b0hpuMKVlqr6DRbFESgn/QQZCMsV4ATCBBTmFMtJJ9gFrCehej2Mx1n2qmLtOOaKlDMOeSbXWhfZSMW+W4D+9UZrjy6i2vDR2gtdHFmaR0riEWe7VdSbAVTHGRTjA/6OBj0cTsg8QAsRg08uXQEz3aO4EyljcV+JtaYw5GEB1llFvXRJtDsM2U5KiTq5mLoA1YFZTxXgmILgLkO+YDZsgPcJ8Uye0aXoNtawJt14uNSCvtMSSmoh6a+WMXsh9I0ZTJYu0AW3eMr3h91EfzOfeJboGIxNJljQrk4zVLsPNiU5hSziQqNHm1uYn97G4sLCxqcbBFLQGYLlE1ORuSckJYC4t/HYYFUXbEco2GLBl8zr5KUXtEBuQZzxGqh6M69HKGaHELWaKzm9n6GAmGMvHw3MTFjfgCWK661AHrxOVPbBlo5sJV+9Xq1bpvdsVIVDNLlgb7MXHAJzHlcLWJmvVK+xTwnenT6RYmLly1O1j1ufv1M86eJ/GytCIfOGATFbGvMY4wGA7GGTMWN+gMVlJw5d1b398uvriNlENHt6rxoHUM2US6UbFaRzDC4/QC3f/MpLv/8l0rLvPzmGzj3h69htthQxx3qcikxIFMTVyvoXb+NKz9+F3sfXUVjmMhpQdWtR5Zw5q3XcPrNS6gcXUOWBKhNfHTuHRXIsDJgkZ2czcKpbQAAIABJREFUZ4sJgnm/2ImI4FsdB1nlyyrkwjkeLNYbiAcT3H3vN7jyo3fQu7OJyXILF773Cr7353+CeG0Ro7yQvIGBQRw1tPnSlodyDhaI1dmEXJIUapqdnyezHq0o0vGvfvQbPLx9Gy8+8xy6Z89gJ3RpTgJ1Pi+OhXTMyne216QPtNNkirliMQfBtjck45hmoMhiDDVSCAr1vCcLIUscLYyBnqnaco8nWrgEYiJmWdidr657NKZkARUn08kLeUY/ergldpme0nw9W00vLC1pcWPAwYBxDta9VGSWTFQky+CIgKFFc3dW1Hfacp8whphDludCACfg6H3CCRYIitsLLVTrDTGLtJVbPnocKxsngdg17HlcPnFYXvKP15lvAsUEP7wPjo31emoFw5518uu6AWcrJjKQM78OFtt4X1pjYey1tv6UmWIDumU2kK/jZm86UgMa9hnGGJffa4DKwBC/q537zo6yNyq+sywV16iSB6ls1eTxzXJ552FM6ZfGWY1MvFNqc/kzYMxnaGDLMkrSF/vmG3Pw6nWHPJYyB77JD3+mpynlDyII7Hz4HGx9ZHaMG6yeh5NwKGDym710kmKCHatbLhCiowxBMV0lEgaJMf2sPShmY4EQaNDHGClitU4iM/71fcDWQwMQZuWme5xzHh8yx3bfLfixZ2NjimssG3qwrkXX4Pcb/p/Pl6DTtLVzsOJBLdd0Y4oNzJZBMe+ryTLKUh0H6g91+nY9xuwa+LXCOstO8NjmCMFjmD7Yrs1s5szy1D5b+8KINRSesbRCbLPj80GD1kAffFihqu2nZfmhiA3vjGKA+6ubNyQN4n3QXh46AqR8v+cAPAqwVwsEIBcnOdpJrqCOYHavFeNRxuYdE0R5C+uNFdmHzqIc+9MD7G/fw3o9wpPNDqrZFLNKhu0gkd1/O6xjYVCgT0lGo+pIAO/KwzEpCYHP/tC73WmeAxT1UI00Pp/tYXsyUJOOhcJlZQ7qwP1mjlvFEFuDA2SjCU4mMZ5oreLC4lGcjRfVIro9LRBPfZG9ZIM5pkWGSVgg90Gvxum8xML6F7riWmPjrd2y7huzZAoqXdbbZBCcq/IjVvMypy8ua6XLHsaWjDZgXGVKj+NyMnXPCY7kUKAYO5cwWT+WyKvvQPG3wMRuQfGgmJFNXmDv0SNsP7iPZNBT047B/j5Ggz4W2No4bmA6nHh2yTE5toGY/tWiUn48NUbU9Goj9/6JXHwmnnUxyYUmKkGTT49QMmGLD3V6Glg+SrU0AUExLVW4gHDRKDfYUBtlbz9l72XhFb8IRLmB8dzbjSbq3nSdA1qbLAI83HyAzy5f0WB78skn8dTTF1SpP0kSOSRosJY8G3lcgj/5O85mTt/npRa8DtMS2+/ZjWw0m2py8/wojWA7ZTkWzFI1b6BtnVJcbFG5tSU9KgtKustL8q7lJOsuLer+BrFL9xGI5gSK/R4++Ou/xRfv/xpFb4qnLz6HH/73f4nZsUVMmjF62RST4VQRvmxnWjUshzGGt+7iw7/5Ee785reyHqMMYT+doHvyOJ54+QU8+8ZrWDp+BkkeO+BOhtIHPbI5q/pmAWSs6GZChpKdeSqhJALM3hIQj7OpwAA7XNVnOTZ/fRkf/r//BVvXbqJ7bgOv/fkP5fs7rdMXdcYOICqoI2qoUs9cryGn1yZTekyzcvHK6ITiqrSpj11oNNCqBPjovfcx2TnAG69eQufECez5lqIG3NyGQ+bXgWECNtsA1FtBDRecrZ2s09ICbTLcvklGXqsiq1WdHoz+24QBLJikjo+BXuwKQzVmfGqMOrBkNlUQxGJAdW8aDB2AZmEn02KVAN3FBbQXF1w2gdoxJT6c7y01uioyHQ3QqjtdLv/G8Uz5BK246iWmmEV/zIx0Wm1twuyuZ+A4zWc4duq4GrhwU0qKAIvrR7F28hRCFtvxyn1qzwrt/jmgmD7FPF8DeZSoGFsnzarrQzPfoHWNXgphgNeCcFtLuI6YfVpZJ2wgiRuNyR9McmGsMn9vwJpsnIFiA+SWwrdxYOdQZp4tfc3X0OOVbeEf7e5Im29SL4JROx8V6oZVZ7k3cUWzAno114yFaQcDxWqLXpILqNtVqejGlvZ5S1evPebvy6BYdk50jPGAWN85Z0x64y0iGRxWfQdNMbaMZ80bmesv2WJfuCx2lJutP+aMncPoe16pydOY7dl5n2i/WKeNYZVtrKmdPQTXBiZNLqPGECXJHP9ezVOBYsvk8dp4v0wuYsDXmDfOe1q0cY209dbAL+c4QTEBpa3LJiuy49h4+n2g2LJ+dv+Naf4mptjAZtle0BhZdbEsdVXkHsbXW5bV5C3zbqnD4Rzom/zJ1i/LZloQYMcxuZ/JM8oBnrHo/G5jm8fl9d26c1vaYturuH4/Doo1FrlWhsA4olcxUEsdY0yIyA6mU7bgrlSxNxghzSroNDqoxm2MC2Bv2sPeo/vY6HZwvrOIMJ9hjBnuZWP0plN0wyZOBG0gZw3TxDXA4f6tMelAMdczzUefaQmrAQ7iDKNaoH8sXg7GiaQSs3aMz4MBPsn38OlgS+vr8XoXb2ENz7aP4ky8gPaQRgOO+EobkQrrZJ3J4j4WmqsplFurNG9LThNcv+3+zuUpXKs5fgt6dLs2zWyPrqwLg2HWASRkeTNdn7ufbOrhLBuVOVK5gC+i9oPOQDGDA7LM9C3mWs76BQYdKuplsyrOORX8uX2Yf/8OFH9LUEwrHvnrchHi5j8aY9g7wGwyUEpgxq5XU950l4obj5z1jU0U/l/Mb8m02j468iJ528j5OjJ+HAwCi75VMQcctalkRV0nHdcumrILLTge4Ko1slV6M2IcOW0aB4DZwLG5iIop6JxgRTTeck21QpkrxpLes1IRKOF58P/8HRni7c1NbN67r65ly2urOP/0BawcWVef9ikLEH2aUwBdlkJARBMBtvedupbBvAaTXVjUboU5ZGAJogTCAwd8mc6mDnV/d0+uBpx0x9ldrNPRtW3tPJLeilKJ9mJXBYr1dkuTToDNVwlTBHjw5af46O/+Abc+/BQLlTouXnod3/uLPwU2VnEQFuhNWUQ5RWvqCnmmzSqalRBLUYi9Wzfx63d+jBtXrmDWd4V8s4wejhFeeu0SLvzBW4hPPaFrY4MUbvxMG8/tZSxgYOEOrY9YfMQq5UqEhlj2HJM8QVp1Jv7FYIwvfvoLXP3pL1CfzPDs26/juTdeRbS8iGlEUDxFNa4jmzAqpqasghoL7uqR47VkJRVgNB1hOOy5IrWoipVuWy2nf/veBzi4ex/PnHsKzdU1JGSnmWKqRZJ9KOVdJVvH9ntku326WZpfJ8tQEQR/JtOVFYiptX+wCXZho/NEgy2ei0xezqwO5rgRiOfC5T1dqSdW0JA6Y/ywWkE9cLIJdq/jvCDb1e3Q1i3DmNpMunw0XcGp9NqJtyViZgMuIOz39rHQbum91ARSU0w2mrIl+g5bipcBJ0Fxb3/fMfeeKee9qDVrCJuRGnWQgSco7q6uY+nIMTSWlsUUz1ul0aHAQ7TftcTYhs2/kzUrg2KeT+jZJwGDMP5HhXaPg2LTRGqOemsrk0hYetpS6QaabF2yTcrYOmPpjCkug+IyG2ZAx4CQfZ4xbgaw+Ww4rymluHn7FnqDgfPF5mZYdtzIC7VCJygOab3nvai1trEKXf8qruOdytgPCxUMWMsC0jPM1t1OYFJyikN5ihhe1WnwbxVXECvbKrfZWjMgW0udlaT7XGPBJF3gubK42Vu8qXOdZfKYGiYgqVQxnAWY5FVM8xATf36cl3WOcbYRp8+344rnxZTWtEW6al8/IcDh08lsz06dKq/PyBcDsGWAbACbY4SZM2qLKSUzv18LmDg/ygVnFviYNMfAq429x+UTjzPF5XN5HBRzzNs45fFNumFjxdhbgjqTCfEYBnhtDzH3ITtvCxRNwmHzwa7F9mBj9g3g83i2DpgG2TK6dk72mZtbD6UrtoBS11by3/8aKKwUCCpORkcv85wllQX3bAZV1LTX0JtM0M8TNUIaF1X0pxF6+QhhMcNGt40TUQNBliCpFLgx6WF/NMZCvIgz8RI6Abu19g4bHHkXFhIHJjVRp0hmNKMAWTeWuwS/VGvCLCMyfFEd4Z3ebdm1MYv3RLyAV5Y28HS0hPW0hu4UqI1STOIAw1YVX4Uj9CpurHayCtayCAtpiHjm5CMKzrx8RtKEEvaxsaBsIo0AVJwqnYQ6ktr9k4TK+4/P+xt4RpnAeL4O+FoqW2ut3pnPk4QWa46S0USZc0rxFPBwDfH2jrZaf9e841sAYnuQKrCQZUjqvEYYjdHQP5moykJLsxZ3ppAyJJmzGLH0j9Is5g5BQX42c5WiaQY2IFQxkV+wJVsYT+Q5SJkAFx6lsGkLlSboT8dqzsGJq85t1BX6Tkw6DZ+C1WKepEh6rlMPnRYY6XOiSNvMVEXVpcetHfN0kgh4cNCSlW1YS2ovYudkYSq03+tJHtKKY1z74gvcuHkTncUFPPvC81g7dlSRnHkkEixJ/0MwNCTYd/ZrKjDz7hH2KEwnqoINpm/bzblUggwSAdTuox1X0e7T3ATsZ06eUjtHOS6QUQhypeEFxllkwPQ+nxc3KUajJHL2HuLex1fwyTu/xL2rX+Hs08/i7f/uL9E5fxp9FSpWEIxSRD3a3AB7QYp2M3KbWAxs37mJT/7rB7j+ycdIdvfFAMSzAiudJay+cBHH3/wjnDx7BmS82Qpa9j1sJlF1eiZJKaStzDGgtd8sQyusokUbPTWtSOV1nOUzbN26iw/+098hfbCDP379D3D6pfNYPHkMW8M+0GxIuhBWIhQJA7ap+DK6UICtwlnZzgEahZiw9fSo73TGURVNFhn1+vjVOz/DtY9+q8LDqNZCtd1xbhCNGqrNuorR5Fdcq+vnKhn7htN181zF4in15ar/udiN9we49vkXGI0nOPP0U1g5uSEmv10EGPV6GptsjU1WgxsanznTurRiY2Aj/bkvQuRY3tl+pEYs/OL4Jahl0NPotPVM1QnPZx/4Gh6bCzNTZ9NkjPHAaeNNTiB5UxQL4JsdGOf11DdbYBAnec90qs9bXl1CXmOHJXoyk6Goorm8gtbSChaPHXPrgp9//zRT7ACZfTlQPBJTbECCbDzviUBA3PC+rb4Bi2+3bKnAsnyCxzWfV9tcGEjzeZavX9pqryW2c+H95ufxucqlxvvWmnuLgSsLpMsAg+81Oy+xPL5hhGl4jXm79+A+vvjySz0vFaD5YFXShjTTJslkLj2ptX5Rf8t5HFU1l60pgZoRlNZwjmmteV7jy6yXnac2yXIa3EsO9JnMsnD9ZRcw37lT9lWljVag2oMeAmdjwVTErCIixwSK1c1nh4VwASUoDKRqGGUBJkUNM1QFiqfUOGYpYko4YlrK5YgrrGGgh/FM64Mxm1nq9dTeG5dsHNfuOjJlfEzTLK2mzzpajYYrSDwcb1x/Oc/OnTvnpGWz2byjHccIx44LylwzDbuv5THBIxIofh0UH9pNluUTNrYcEPLSP28hauOUY4NjmDpdnpsBVK4L/FyTWMhhxhdo8jVWo2Pj1j5L9qA+OLRMiaXsLSA02Z4Bc16rFXSVz9nILQPVPO6Dh5tqpFW+PyYLMKbehiaJtBYlZGEF44hyyRiVguAxRCutiiiaIkc/LrA5G2J7NEM660oWsbzSxZF2F+3EtbbfHw1wY7SvtefY8jGciNpYSvfQSHYEZEUecd3zARQzZ7pfKEQ0FGx016oJHNK9gnvWIMjwME7xfw2u493xfUwX6/j+8mn8IF3C02kL41oF9WmOhliuHNezHj5N9/BxsY8DuOZlx4o6ngg7OFtdlMRC+n6fTdQc89k/jSUvA1VgRaY4dfVQlDpybjMbpHnrg1iSEyrO85kj0wILY8gzP3cB83ztPeQmuMaoJkgmCa5jngXK2i/IqFPhR59kj3G+Y4q/BTB2k7nsHzrf/3xTj68fhCwfv9TukJZMjNysECmbCaAU4xF2797D4OGOqlId6eEWW052AlNbDMweh6nm/rDviihqsRYR/s0Wfk5627Ssuw91l3zI3HT5Oi4irgDJuR5o0/RWRVwcCIpTdujjYh7HqJMhYzojnaHdbOLa51dx984dnD//JNbX15QpoUzh88++wJdXP8fy4hIuXryII0ePqUXjiI4ErPxmb/R0huF4iiAPBIbbTIn79IhAifdUpFUMGXFz3aC7QWWWOw0fgL1+T0x0rdmQjphNTtjOevHEEXRWliRBoIZU9llkLFm8pFSOMweni4CYnnymDnafXv4MP/2Hn2J3OMTLr7+O1//oh6jUGxhOCQ4iROxE1O+hSMcu+mWRYVSX6X4+muDjX/wcv/z7HyEcHKDLZzkeoNZcwsb5F/Hcn72F5YvnsV3JMSR7l9NmLUC74lJEBMtoxJiysM5v6ErjsPNV7CJagrrPPr6M61c+w7kTp/D6y5eQNCsyIRfIqTmWlO+bMk1EZwHv8xuzQIzAlUVytJvJEtnT8LN5f7r1Ovr3H+K9v/8xtr66qf7x1cgZwpe/VDjBgjeOBzo41JraUJeXllBZWUbUbWOx25KNXBRW0GjGuLf5EB99dhXLGydx9oUXgXYHkzRFI6hguHcgFpCROcGPpeRrraaYuP54pECKBZXNLJDumK/jOCHDTHDNhbSztIi1E8fEaDPdR92/Akw2caELQJapSnw6HetyuElQzkKQt7a+jmab9lIuzUdpBvXxfB9tFB2UKPBod1dj9+jRddkNqSED1wMWr1RjrJ08ie7KsgA2JWxu8jvdPM/5m7+8TELsYICB2lS78XX45dYDbd5BVefMzy+nt80Sy1gvS0fbBs+1xIAz328sm60VttEbUOA4Mt2oZbl0H3w6094nyY93mjEAzJ8NjNhaVi72MiDFzYip57v37yvjZO830MJ0p+6D1x6KgfOMsZgfZi2YEjWW2XuZGlhS4xUyy5a+ZhLNRyxyaijJLAR4ktncIko1HLSy8tIJEQwl6zqOB7qsGJM4r7D3emhLXUvTKYeIHLVGLMs3/ptROpFxIycQyDEmIG205t3m2Na3yf2dTicEDcQhM+eFnFeYCSGAohcyAUEV3ShHVHhQz62GNQ4MIvJU94lBBDNuGRt+sIBben43Ntntjv943zmXOa4IOq2AzUAl/85xw73DZBVuiD/e5jlHmjkQTU90gRRzCChcgMf1ycA6n71lCo055PGVdfMZStOo2zi1MWxZRYL4ssyEn8ljyPPdfxmoNeDNz+Lfjf0uSy0sCLRrM2a6zJjzb9xPL1++rHqWObss60YfaFq45puwMOsFysO4aZCpJBgcpejkrosaocIocv/YNj4eFtiNqxg2OxhFTUzGAaY7Y2S9ETrNGpqtCsJGgKKaYWU6wQr10TIDmKnJE++rpGrUTOcZBpOxY+VlR+b08CRwOEf4mfudEP/3Vx/hbjES2fLK8bM4Og2x0KcHcYZ2s4VH4z4+7j3Ar5JtXE/2kUchTmd1Fd2tVupaE9ko7FRrVQV57VmAeJxKDkUAy2I8EmQqgGNzEC9zY95FY5xkIRv4cK8hWUfNL63TZIPIIsEQ6WDk6gV8Qw8GsWpSIjcP50qhcae6oUD7v6QUxlJ7uZONE44NK+IUroq/k0/8jg3r678up32+zRvYipEPpcqHmxN4+lSzCpLIghSojofYu3MPw80tp5uzatFSAZrpbE3PJF3wzG1y2hx8H3mblPxuUb3pr8jmWVEX/25thjl2bMFihEnQofewyjWuC4zEtao2ENkbpTNksymuXf1M8o0Xn38eS8tLGCQDB9zGCa5f/QK3rn8F+hI8f/Eijp85rf7royBDJa4JAE5nHPQVtXFkIwYCI0bAVg3KQU3QQoBICzVFk6mz/aIeWRM8TZCQVWk6UL39YBO79x+iutTEyrEjaNebCGYJojxQY446mfBJgv7ODm5c+wJ7O7sCPS+/8bqM9tkZ8tbtu/jJu+/iYDzGmz/8U5w+dw5xu40ZC364oc0mqIx6CKMaCKnzzN1/dm4bbG3h9uXf4pN3f4zpo000OT0nAVqNFay8+BTOvPl9LD/3FGbUfw5niNIAzSB2HefIyFWZgnUaawFW39hDC5t3UUiGY4z7A8lYqPEewrXaNrsoTnwbp2Paj9GDMXayBwFEojVq2NKpWFi+lvIJaorvXP0Sn/ziV2gHZI5jpfH5z5qkMEAjcHCm6741L11NPBM3bXZco5KQaeACzXqEVruGnVEfwwJ44Q/fxJnnXsSsWpdv8pT+nsxGcNx7mx5mJKqUydQijdcRXSfIZNNlZDDF/s6u3EcIdVr1hgIi3j9KdRhwBV7DTmmOUmSUHMGBaY5rjns6WvB+9kZDV3hJ6zffEY7HddKJnhh7eVmz0yHnTzrTuFPgoVbXrg6AY5ug+Mjp0+gsL4oNPATFbIVKLbrtzI+vHP8YFE+nEwfEvd0WNcUWLLDQztl5xa7xCgtnPcNn896AremQTS8srbZ3IzCdcBncmOzApBUECeYRWwa1BlotLV0GxS6Qi+caUEvnG2Dhz/y/ADqlSwcHsqtk8Z2BbwNCBqbm3xnksEuVaXsZ1HMj9A09rNpfP1NzSomDSTII0Iwxpj2gD+6swYekIATcqUsDC+z5LpkCw2bRZm4ZlONklJQdFpra5msV9xogHCey6GJGzBXYUlpFAMAsQxqw51MhYFxT05qqsn/VPEOjkqHGZ58lCFgcpGJVap4rSFi0RxM3X8DXiFKnK2YA5juLZrTuUuGQvDgFxPh/tVAnC1+JnO1nuy1tMddCAl4SKQaOTUts6Xc+G2Yly0HR46CY7a9p96hgUMWLzIRxR3HtFTiuKKUyQsbAt7HhZR00x7gx0zbetBZ6GY6NbbO85GfyHE3aI5cTXz8gptIHdTY3+Hex/b6Az87BJBu2v9pxjX23a+MeeOWTy+qcaoEsv4up9y4pbjC5wJYgmNIzFSQ7hsEVvjGg8yDRwKIahAHYrzexXanjThJga3+qPWWpUkO3GqDZoFQvwQQDVGc5OmGIhThAvUgQphOtzQUZ6bCGIq9gNh0hSCaoh8A0riKd5fLwZW3FKA7wMJrh8nALNwc7WkuPxG20xzkWkgIXltax1Sjwq8lDvD95gJ18KkD7fGMNL4RLklnUEaIf5tjJJ7h9sIujeQ0Xuuv6rmI3ZikrhdZNuUmQU5AEmRtA6Jp6MHMyY3GgyxBKFlp1oJgyB2W2x8mhTEXAOETgHSnmRbtemqjaFs/tGCjWWkfG2AfJCu6tCNTrlb9jir8Fyv3nguIskDpGZuwOFLsJwIXQQHE4GmD/7v2vgWJOXP4zxwcuBmbbxiheeiYCay89sCjbmBabwHy/aZ+UbvRuEMb2SSfJKk7PZiiCZ69w31WsQXs4pRMIiE13l+Ngbwcf//YjaTtffvllnD37hFLzHOQEbJt37uHenftqlsH20eeffw4bZ8/Ko1baHS7kKiwLnHeyUtUTaafFHtDQnvo7LujslEaHjDTDaK9Hik9aINluNWoY5zNNFoJr9jlnL/qwXUOtXXdRqFoNh4izAsOdfVz75BPc+vwL7NzfxHQ0lJ7u7PdewcVLl9BdWMJ4luDardv4/PpXKtp65sWXsLi+7tjYHFpMKsN9IIxVZzBRxXEstrvNLmxb9/Hlh7/Cx+//DAeb9wR6K0mIpFXD+jNP4sUfvo0TT59Hyh7yTAnPCuSc5ASBeYYON1kySLOZHDckHWGrTi6a3iavRqsnLzVgxK0NwKdTGcRQVy0rMeqymGpm+pPbMhlZWTmxW9wQIzoxFECjHgsY37h8FVs37uDV5y/i2No6BuMBppJZOD9gsvETtpweDjEduHFIja+B5vEsRyb950Tse71WkVNHP5lg/eRp/OFf/DusPXEWoyLUNY8pFeHixGdLezV6cMaxXCQ4PqgT1rNt1FWsF/TGSqsSFCswnEzVgnrj5Em0lxac9zHlE7RwG08UbLFggveGmxaLRgl+BYAZdFESkc7EnBME8IvnoGsdDKRHFchr1DVuKcNhVyRtqGQVS6A4DSMxxYtrK/8qoNjAJM+JbJuxGEyfczwwYOX9d6zbVODVwIQBaK4ZBhAMXBDcmI8w73UZgBoQ/ybgrGIwb1dnrLUBjzIo5jHKhXaPg2IDFWJ+aCdVr8u3nbpMY5etqMrAN49pjDP16Txnjg9b7+QFa3aVXj4mBpFsLuVKXmurbETE0k7HPjvpw+GxyW5xrOhzS10PpW30oNiumbB5mE4FUq1hiOYnWS+yxVZc5LvdUUqh6+B6SrAdRm4dJChWcw5mhJz94DRJZfkZBQXqUYAKWTOye9Zko0JQFSKtVKU8JlscYirphrOtcp33KMkgIGAHRoGJuIqKsj9OAsJ3WcBNN55nnnlGANkac3Dem8UYx40xxpw/xq4ayLRMhfbIgAXUDpBzjKlN+TxT4kDxeOx8+DmmTBph488kF/xbeUxYgGYZUct+cDwYuOezM9kHn5VpgW1c2ljgz7LD83Z8fL+9j9fAzyoXwT++99vey3O//PEnCiRsbBgoFvAqJXy4j8bTDI0qxS6FgvKkHiJY62IPiVuLU2BxTHcKB0j69QA7WYHbwwT3pwWm1Q5qcVNOV/UixUIUoM02ctkEt4c9jFBgoxViPWZTjwRhRrePBsKwg2oQI56MEU/7qGdj7NaqSIqKHIkoz5xGAbbDGR61A9wd7Gl8s3Vza1JgDRFOtRbw02ILfz25heu1ERbyGp7N2vgfVp7GGbTQSt39zsIAdzsFfjS4g8rdXfzgxHmcjRZQHc/E/HLPogORLEo5XgmKGawUTnLnJKmZiDKNBckjvBzUpX0QsT8Dm5T4AnWBYu/oJEcKL3my+6956bN3Gv8eFJvExea9McZqcPKdJds/jYr/JaCYQFjiBIp4tCrKulZtcGXiPTwExYpcvH+mFn5vM8SFhQuS+35VAAAgAElEQVSRJkm/r4cVE0T5zkP8u0XDfI3kD9PpPL2q6Lcaur7f7BLnP4PFaprA7CYmgONSPnw9Gba6Lzyi5nmauBR9p9VUi9PPr36KTz/9VNZm1KStLC/oc3c2twS8FrtLAmY3bt7SgnzqySexsLaCPKpgeXXdFRswcuTALn8+bcmoUWXLXjKAtGWZpZj0Bpj2hxj1+iBb2lzoYOXEMUSdpmunmheoB6F0TbN8ilk2VYp/IW6IGb77xXVcv/wZbnx2FZPdPTQJLH2Ry2x9CW/92z/DE2efxOrxo2KAt3b3cJCMsbJ2FBH1dQSoZKlZHT7uIaFvb8r0Z0UScm5C7VoNbS62+zv48qNf48NfvI/+g4cqKEuZvgkjnL5wHi+89YdYfuocZq069siGFjkatNoh8BhMxOay8pYp/sF0LK/quS8n7X6s4ICpr2ZdBWFsjkDQt7SwIMaHBYYEfCrM4WLhbaXk98pCy/FAqTRtJk2OiVz3p/fwEV576SUcXVnDkNccu7Sehq4WEwccqbclQCYjS0DLTWG410M+nWE8OEAy6iOdjjHo7WMwmeLcM0/jrX/z79FeP4oegwECFjIWXvqjYIzSiJoby2SxxZZXAgHfOp/XAbW2hWzU+MW065CdqrodLKwsq3LYQDHHrLTnBGnMLCSJWEmeq9kb8tgca7y3YiTCUECb95OFsgvNtuYbwTk3MGrx148eceCTQQgBibeXS4IQqxsbWKG04r+RKaZ8gl/G4kaR8zrn/CKz46RSh403+Drex/J7+DsCHGPCLP3MtYO/L7NtxuIayDAm14C0FU0ZCDUwbcyyMXDGuJmm2MCLZbDKYIH/5/jmudAtxvxe9Qw8e/eNoFjFMm4zNEBm9kyObTos7uFGaqBY4Icad84xahxLTLEBbq4HZKnEMvvNlvfUQLE59Ai8eVBsbiBcS1UL4pknFd7ZJswNvnAdJaWTVGexKoIqgbFrAOP8kSsYUfc+SxTMsYELLd7kOsP5myZaWzX+OLYJqmkfh0AuNTpX/t13FKU8j+eUTJ3EiNdBKy5l3VgEPXYsKu8Nxw/XcTaX4nkysDaHCX43WY6NNfv5m0BxAe4nXtKlbKbLdGgcFK74k0yxkTkGRi3rYWytFfspgPIOKBbU8VpN7mCg2LrTlUGxgXljdi1I43nb/moBX1kuZPOt/Ho7XwPU/M73fHr5yteb0vjsaxkUayzQsSQosFJpItof49G1W8qe0kFosNrA0KeTWrJsI1kEjKoF9icZHvYT9BjErB5DtLAgkiYZ7GO5yHG8HmOxyPHVNMH9IsNalOB4I0A3yJAOKYNk6/E24rCBejZFfTpAjZrlnI2hGmJ3uaeoNXMrwqAVSiNMkqY2KwR2SZp8lR/gR1tf4OPJNoLVLp4Kuzg7jvFitIKluKk9leCTconbi8BfZXcw/fwO/uTks3iusYYG63JIXgWFOuVxfvJLEpKUskinIeZ1m4RC+7+K4Pzc9iYCtPPkGmzrALM56iaodtE+SOa+57NG5hIjKOZBscau7/hXBsWaX9+B4n8aENvN/HavdK8iU/xNoJi/ZaTIx/24fMIAq21EfEAWUXMhMo1wFLtN3LFGzgTfmGXT1HGT42uU7mXXpCbb5TqHCnVg4uLuWybL7sRbkXBxoX6YmwiPyYI6gi7qp06fPon1I6s6j6tXr8peiW4Ui50WUnYKq9Zw/smnsHHiBIaDkSxrLl/9XG4D6ydPYP3Ycax5YEHNMj9XRQqkYclw8JrYepppRq8lGuwfYPhoD916U+CI57LT20djZRGrJ49Lc6ziAk6sGQHyBKHXcxOkX/7wQ1z//AvMhmMstzpY63TFIkqKMB7jWm8PtYUunnn+Obzx1luodzpKUbKNM7vBuSDGsfxib9KBTMzZhpOdLZMkRZHS87aBtWYb6aCHYjLGtSsf4zfvvYveg3sIRylqlH9UYhx98izO/uB1rL/wHLLVRfQn7NZHBqsi6QI9IVVcU4sxmIxUNGiFHy4d6QpwxHoFFQUfD+7dx97OjpMVtFpKgzYJFpcWEbcacmjgfWbRJFN2ZIHpvczNsNmsY9Q7wKe/+Vg2O6+9+BJWl5cxouck2SWTZHjjdZNPcLzIf9JXFDMgIZM3pqvFeIBkNMTm3Tv47SdXcPzMGbzx1g/RXT+G/pQgc4S84tKrDMDKWRGOAwJiFoQwOCKI4MKZ7jodvQFAMTlVN164wKptMO0FybyTCfTdlFRJPE3kJMHsBo8fcd4062ohbQEn30NATLDfoWtJraH7Lt0ymTtvXagCNKWyK8jIvEUhyBSvnDiB1WNH/tVAMeenm/uOKRbrC9f1iV3Ryrpd3keuD7wnBir4vawptteYR7qxdAZYOKdVzOutp6xYzhg122AMSJXlGpZO1ybnfWz53Y5tjIxJJPizde3k8W/fvi2/VwMrPG9bc42MELCh7tvLw1RMaW3ofQp6DnC1/roW5JZ502boC3+syIafYe9hxkoV7r5QTwU//vjmOWyv5VowzlPkrprZsc5eAqQgQw5Fjrl1n3Eo+9DfWTQkWzk6UrBdLZnzAkNq6Cn1oI2hZ3QblVAZKkooGIET7ErOQjsqb89GhjD3KXgwg8gVhZlBMW8OkLvr9/egXpOutzxW6O1+9uxZHZttoA2IGgtqwZCNIwEWL0coM8UExcwCmQzHfLYl8wvcOOZn82cbK5bdsMwmz5XnY4EZf+bnmaUa32tj24C6MjgC3I5mVbbAN6ax1/J3Jo9R8OPnix3Pshx2LLtGCyItK2LeyDwfgmLW02g/9T63Yjv1C+9lLbcJIK2FqO5OENzbRe/aHckC1p46A5xZw17DtVNmQFWns6akFlxfI4yTAEO6lbQ7mLbr2JkO0d/ewmqe4VyjjSMZcBDF2GcNSj5DtZghKlJUKGOhZMp7nWvdooNWQcDseitQvkBZXFatIOg00K8BSdU5r0hakVJvnOP/zG/gs9s3pEd/buMJnIg7iMYpejt7KOJQ2bbFVkfFeF/lffzt6C5aD/r401PP4YX6GhYSjsnw0KteLkXuep3m17VlL+8vFpRoffEOWVpjvBWijX+TqijD4wv0FKyX7As1JvxeZsCY98PWhXkQ6+0Uv2OKvwXa/ddiiuXj6pni6ujrmmJGNFbQoIje66EsFWRNByo0eg9DAQSLkDlRy1Eyj6PqfLaANRsyawjgOy+JkfaAWB65voCqxgU3TQW4CHytAp1gguwwPWH5efzbaDTAaqeNq5evSOf63DPPwqQX3PiufnkdN+/ew4nTp/DkMxfEFtj1qBiMRVGh0+YSeChKL3Kl/bnIUBKx/2ALR1bX5C7B9PYXt29IsL90/IjcLlRURVA8SZ2eKp/JC/W9D36Jmze/wsbGBs6fPYcTR49hsbsguQMB5KOtLXx6+w5u3r2L7b0dvPzaq3jhlUtoLy8LjKrpBSevF/rHyNFIx6g1mqoa740mmCZO+yStJyUW1EwWBQa7O7h1/Qo+/Nk/oP/5HayhpjbSBTuvPXkaZ99+A6dffwVB3ESRhyq+o7aSgQTZ4SeePo9mlyy1K5orL8wMahiMEOyROSNzS69mShzstZRfcLFoLXR0j9TJiq1Dw1BMMcEef9dtN7G1+QC/fO99LWrfe/VVdWTsIZN3pgEByyxYRoNThk4oDEgE2oscdaaG1YyggjDPsXX/AS5f/lSNLs5duKDObywwGYzH2Nl9pGDINkfKZgjoqSXmNRC8W0AXsOr6wKUo+Te6dPD1bBRDDTKZfALoeUdGWxiZQh1NBIapE+a18zPa3a5AsdqscmPncccTjS2CdDLu1LVxbPKzqClmcQpBi/SCs1SFlkWtiko9nhfa/WsyxYcBsdN+KhVcdUEwmTZrx2uAwRw3zFXD7hXfa97Cpgk18Kp26f5eWaU/32e6YK4d5kJRBsFl0GpAwdLrBiwsDc5xa4XAlr7m7xiU8XP4j+OeMgqegwEbY7BtY9TmxYJZpeRdqtYAjkk+jJ0WEJbTv1tDjHUup8t5jDIopl7ZQIwBY1vzy+BeaXIC7gqcdtycIDxTq6CBNRIM2iywoZ+rWjGT2fXe3krzhg4c83rSXBkSMVURdfe5SABqSyssKFaTDuaaOb+q80JYnuOQBYcVb8npWz5zLspTmbidQTHXCl8cyBQ39dDG3vM7n9H58+c1P+j8YG4MzJbYczJW1sDkN4HivKA8YjTXlRso1hhgkSClYSX5hAVfvA7LEvC4XJtMGmRBlRWXcs8zFpiv5TnbtRhw5vH4WVyXbV+0rEU5O2KZEbsmA+Y2bvW8fXDE36kAfjp1hYDTRIV2BorlLGTeGuZdbQw+nBvM7s0HyB/uozF27h/HL5zDfq3Afh0YUinoa3KtCK2aVpCl1I9HGNRrOKhVcGe8j97uNjbCOp5tLeHEjARNhjELjYM69sZTkQTL3QhRto9KOkC1kiGJm5hGbQwrTawMDlAbTyRJpJ2sXFdYH9GMxebyWhiEsiPpZpzgfy4uY/ZgF5eiVfzx+lNYbLQwQobLvU18unMPvWKmDEOYZNiZDLCdJ/8/e+/ZK9l1bYuN2lW1K1edOjl17ia7GcUgMShePV28Z+BeGLDfA2wD/up/4F/hf2F/dgB8n++T9BRJiWKmSDWbZDc7n5zqVK7ae1cZY6w1q7co6T7RphwAHqBxTlfYce21xhxzzDFVgPfdtcfwZL4pGQbxDe1FI8o/U+fpXLscQJXO3zeEMiykwjtfP6X5zsuTCJR1n1Ne/waeFWjRrcIX3FoDET3TqitwgZbue6pBkmVBvgbFfwUo/rIfYV8i0xSn5RMExbEvtKOm+Pj+Q2mKFcUQ4PiHjg+jY/LKAqCWXpKeKe8Wdys+IIsrIOF/LPrhRCQmjCDXFyio0KHnFvf0YCBI5KDm56JeF4e7+2i1T5WOP3PmjFJwbMih9DO1qr5wgYAo6bRx+7PPcP/OXZw5cxbPPPOMtkPd7NbevgqnllZWxJBwGwbuZ8UTmCpNzm3xNV4DAnIxS8kUrd19+QyeO3dOEen9g1104xHqSwtyDqBNSzBOUEYW9UmEBzc/w29/9waO+j1cfuIxXKVF3PqqX4B4kVxhg9InSVZMFe11aDm2fu4MQjZhYKVsMlEKVnYv6uA2RZkd5mTsT62TK3zhAy0WnsfLIhZG55QIDFu4d+tj3P7FGzj5/adYiBxzT//j0rl1PP6dl3HtqedRKlSw9flD/PoP72G328bjV6/ihVdfRqFSEii268X7yntKxpcLbzEXasGTnrvL5hTOuogBRavTxmmnjf3jIwG6SxcuYnXeLXaDQW+2YBRLIfa2HuI3r72uiP17r76KixcuoB0AfdrYcdywpTG1ltJ+uUlLCwSt/dhEhuxXmdZMbhGndIE1aPtbO7h+/WNpca9cewKVxjxa3a7G9JAgnk046ETB7ETVadjFSFrnokxGEobucQtR27WDpeMKNeWUiKiAkIWKXgNKgGsLtQAS5SzdvooqOa7ookIGUNriWkVFTWTR2SGx1+5okWPDjnKxKCkIj+WodSIGmoGgnFN6PckscpQYzdVUwJQpllFbWsLK5vpXwhTPGElN3I/8WSmfsEI7Y6v47PN6GlC0Bd+aHoiVHQ69v7ELYNLpcGNvTcvL7xuDZwELryX3J2afDU+6j6rtDQynQbGBVJuHLAVui5DAti/G4vlQ2mISCmO8xYx7gG5gRPIAb/FkzJyxy/ZZ019zviKLb0DIwLHJUizomIF9+cX+6SxvxyOmmtkZ3/1NhVIpa7E0EyWG1tLoGpOxLLL4w1bPAsgMHHPhzJKRbgPm1xxncpiEroCYwRptP6shbSBZ7MvW0BEKeTamccB+EOQwZO5R7LRjqKkx5nNL5wqzoovHbNMeI0Ov7axrYGPaWZ4X53p2uiNLa0XaFhiZl7GBTQOmlsm086WmuN/v6fvuXjh2Ws94WPKkj9O2W/bTsgqamb1cguOXXuLWlENBOK+bP2aTUnCccNvcBl/j2LT7ZEV8Yt91LC5AMslEutCO2zFrOe7DwLUFTpatc4WCrhkOCSVasu0c7LliWJ814z7YDIbNIjQX0pryqIXo0y2cHJ4gqBSx+fglVJbmMWR3URIv+cB5vBPIqReyC57yEWU5lMvkcRJMsRUN8aDfQqmQx5liDeeCMhYH9KfuoB8Ap8VV7IzyeHh4hIXKBJcqHdSTA2STU3QKi2iVNnCYX8a5+BiFTgskHMjg6hljYWK5qPlOjcB8E53t7AD/w+Q6sqcD/F39HL5TWEN16FwkdsoTvJcc4Y3tW2r8wSLw6LiNpUwZj1UW8VRjDWtRHpme83+ehjkVyKvwmx1P2YKZjK6Xu6WfQDH79KofOP03ZW2WGRfr7bXDBMUiK3zTI8uQS7LCmgIWufrMoW3f3CjS/0/v+2tQ/GUR71/x+f87oFiskO/uZgUHfBiNWSUoZorLJhCLoC0NZeDS9MaUT2jQsBCh54qkVEDHRYeFa7WaOr6Idej1cHqwhxsf/UHA6alnn8Ha+rqAFVuPUvumtcNbp/HPUjzG/c/v4Pe//72O6cVvvYSNs2fQ7rgK/7BYFoAZ+OIgTeSDgWOIC6EmKbOc4z7J2J0cHDrLrIVFnBweYW97RwxJtVFHoVZBphQiV3Faa7LE7MnOqtTdm5/g7dd+hV4U4YXvvoqz164gnGuo/aQmH2a+PVvDJaUydnpAMpRa5vKh2ENa2VALbAsVJyu2hS7So1osDzvqOH2gQDIVKT4K5YLENZOORPG4g6M/fIbPf/Fb7H30ibrfoZDHSTxGY2MDFx+/hiiaYm/7AJ16CY+/9KK66pEB5bFKN+g1cKqm9r7OZFlZXMiHu16p6nWCPwIM+fx6KcHOwb50inyNBWscA9HIWRFxAgvzWXz+ySf49S9/KWPz9dUVXDh3Ho2zmyiurOoeKBXqNZm2sLg06EjWT/w7aBRQrDkGngEMU1y0QTs8PNb4ml9YQo6sDRfmCVBK3MQ4G0eqzHdd/gRAWI08naqj46DdRXRKNwznVctGLM2FeRQ5Dvy4FWj3wJ2MsXTCQaDxTm9jFRrSIYXV/bkcSvUqiqXSzJ6we+o6IxJIUD4hSz+eYxzNmGKym1poc3kEBBy1slqbTsOiQPHa2c2vFBQ7kOAkE9J2xlMFhSy0M+9z/jbAovvg9ZuWEjaW2QJQSwkbODbwaYww5wSbc9KyHUunc7ucb9Ig2BhVYxzN6soYNjsWm694vByTBsC5bzLFW1tbDjj6zIix4AZsBWjTpsRCxo/axXIOM4AlQ3/K1DyIFXvM54jWZP51CyC4GVo8ccz+0aLsfV557gw+DQDye2Ots490i/Y9sdHea14BHhluv31jHTXXmOTD3y+yxpx3eI4jjltKDYa0rqRDTIgymyapYx6b8iQqaGMnPMncsmT3XLCT8D2l7V0zHEpVlZZmd0BapVGqRllUiik2MMqxRQkFwbEFDwZeLRC2wMZ0txZc2LkZKOY9dL7ZLtLQWpRzQJiSM9uutWK271twZ008TDpkbPXsPvrGNF8ExdyepBpBoHFqoJrfS5MxaWkEj89kGGnG2MaHBXcG/E2OweDYQLHaEhPcUdfOehXfuZWZKjYvam3toXkyxsLKKuIwi1yzinnamTJLMBji4OQYcT5AZX0Jk2pBXvJFBjfqdcARlUMHwPawg71+11lhFmpoZkLUaKuWG0kLvDdpYm+Yx8FJG4vZEZ6fj7CMI4SjE7SCObQKazgpbmIe+8hFXYFiNzYSZcc435P0mrHeQYC9whj/E+7geHcfP9q8hh8EK6htdQT4dxZy+KfMDl4/vCPy49XyOsrdGNl8iPlMAU2Espxj8XJr2Ee2WhIBRis4Si3q05zY43HKhpJzvNZ1Zs5p0yarNtfyWS4yvlGZPV+6L14aY+NW8z8DE0qX6Huc+jHW2OaStGGmvfY1KP4rQO6X/ciXBcVqOTp+VGAnH9iiqzLnP0vp8TgKRQckrUUnF6GZJzE9aVPFdwaG+T0+8NIr+7Q13Qpm2j8W8p22VfgyGfUxaLclQSBwffyJJ3Hu/Hk1bVBhB7VTHLRKWU9RZYV/p40PPvgQ9x4+ENP52NVrCDkpeh0PGWK1dWVXt3xeqWix4ZXyjPHutE7FwtVKZXWsI8gkmGNR1Omxcx7QolMqCBgzPaqUcDbEfL6EO9c/wVu//Bm6nRZeeOUVPPvKtzDIsS98ItaIrB6rvsURWwqm1Zfsg+djDI4espQNE9lFXkeiOcojNPlJJ+a0YpxAxNTPdLd++wEXgxwaSYL965/gw5/9HPs3b0mQrFbE+aKcKFiodfb8ZVz83ss4+41nUCyXlV5m1E4gaHo+Oj+oBS6BexRj9+GWwCN9gukNzfc4FsiW1BeaYMfC9qAndpTsKoGVCpW88wT9menfTKb4/t17KmSUzCCTQW1tDetXr6nrlTHUltrm70eaQcdERuUMwlpFgYv0mbI3ox800+dFl+pmdzZ2bmu3EQ7HThNPz0zvMWntnXkdzfSdQJf+1Kw47lMmMuyLua/6hh2qTua9YRrb60DV9pdFerxO1BkyM8JCUnZtYpEKgXEhRLVWU7MXTu6UnjCoIHstays1PilJs059Np8DflfAk6CHDG69olQjCiXUl5exvLH2lYFiA4IExabjpSWbuldm82LQbU4wTacBXF4PvmYg2Ypyxbb4GgTbprFv/MyMNfWSC5M9GDtoIDb9HQtmdX89+DEphoHatJRjxvB5rbwBDNYu3LhxQ8AlzZTbdg008f8GwuX8IH2hS72LofbXiwWmKr60gmLf7Y3PquRZvgUzj1mMnG8UYvN8WttIlxUet8CzX5RlcWard6pLl0Bbqs2zAgOBGzbWcY16BM6tlXfgWEw18pm6sdxNEnQmGcf0kmmcuoJowq5Cnm18GYSPMJ2wKC+Laa4IluEZKNY1yrhCIgbyPDcBY9+GmteGXtdi4vx90zXI5+VZzIxcOoiytSMNHE1bbGOC33cxCjOBPd0jsr2kICwzQU2xW4Oc8wj3zXXLMkQCQl42Z4GZjR2Oe6endy2/jfHlfed+bBtWVMrPcNvW2EOBjNrUO+ba7ntahmOsuAFxCzD5Hc0xqePTcQ1HuHnzJnYP97UWKWNFLTf9pMeRGjCN2j3cv30H7f0jPHHmAlZX15UtZSaUxeHU9XIe70Qj5JfnUH3sDKI5EhFjNOiIMiF5xXU2iwGtSKMEXY51OhVl2D+ggAplEdkhdvun2O7R7q+kupmz1RzOZFqYj1ooR30MplX0c00MSitA9pClgpqrmRWj+wrHKMkAezaoM+Y4Py0k+AV28dnWPVxtruGHlTO4ckxL0Ryul4f4H6d38bvje7g2v47/Ln8Fi1EOrVpe8zZJE8oBD8Y93Nzfkq76zNo6VrJlNPoT1AdTjGkR5x1kHMB1T6HYXHaI9Y4Usmxj5iF0RdQ2D9i9tHGRzhbyvnD71jjMnm+5cKUC7C8C469B8ZdFvH/F578sKGb1vbUzNebU9HmWyrHFgqDYUkI2afCBNx2YRcocHLPFwjfpsDaU/J7JJ8iwUB/84N59TSIX11dRzuXwcHsL12/cwCCOBXTPXLiIQqWqIhAWQ6n4iMCWbXYxxY1PPsOde3exee4sLl1+TD6yZFtt4okTp8kqlrzOmZXVRedDzMmMncqoIW5Waqiw2GQ4UkELO7otzjWxMNcU2JFJN7VJXrfXyIRob+/jjZ/+AnfufYann38WL3332yjMN2RTE+UyiGctianNc20jXZqR7Tdd0YWxZAKO/v8GFLQo8qFkIxb+sA2sL+hThay3fnKV7VkX27OQIV9EmWncqIetGx/ho9dew97Nz9UjXvrZfIizTz+Jb3z7O1i+dhWjwBeegV64bgJXWo8LKRuJTMnu55S6++T6x66xIjsi5kMxsmZs31xcQL05J3cOLXxhDsOMs2absB30NKNmJ9SPi9lmqnbIDoHOuaRLADW/KIcAA8XmamL309wjxG7lEuQYrAW0ZGBJmGPRWBRm6XimFwkuySBnmSnguZVKasXNwsrRxBUESfogf2+aVWXkTU2fSy46/Awro9mogxMe74sxBirA4ILpuzdpUfNeyg48uQCGAQnHED2LxXSREYxi76wxxJjBw8ilZXkN2V2PDLc67JGhYgqAzHmVXQQnAsWNlZWvVD5h+liCYmPjyBTzWjKoMwkD761ZshmLxvtkxVIcqpbKNnBi4NUWFm4/XeRk/08XNdrzYGDGMX7ORSDNujl20LGqBrgMVBs7LT1m4kAmx5pZYLF4l/riGYhKea4b62znaEGtA8YuoFVQwAyNB5kMWGZgzc/ZBooF4FLWawQD6SYrBop1jXwRI49LEg6eW+hArG3fFmZlLNJWXL4AjoWo1K5bS2qeh8uKuHS+/Fe9fpVO8WSKNf+PYoxoZ8V5loFYno1x2MjEgeJsQK9a9bRzWuepSyOrUYdzsHJzEXWjvjW1288jYJgGGHSgoLaYTKTNaXbNLdiydcbO2caqQLYHxXxPWl86hni/aM4K/C4L7WxsUSJhASC/b2Cc18Q079xWWhtsY4vf47g1BxkenzHPfI/j3jyH07p2Cx65Px6PjVNlMEajWWGrpGheKmafSe+bcitjihWEcUT5gnUWTBPwYhRjcOqbba3No5xkMZ/k0L+zg/a9HUkIWN9ROLeC3PlldJoF9IuUFiRoDhIF3SzIJCiO2eAww2LrPPr0t84XMAxDdKYT7PZ6aPX6CDMTLJQKWC4XMFfIIccsH/8xYKQUjgV8U3bOiwR4BQ6jRP8oZZDXKEmNQh5JgTKeLKJSgK2gj+sn2zhun+Kp+iqeLiyKcHg7OcT/ntnBw94J/q5xHv/96BKWR1k8aDg5CLXGcbOMrcwA72/fxnbnBIuVOp6sr+Jqbg6rvYyK78apbnSGVaXJn7iiQxXBjp2XeMQMiTchsMDOgiQbq8JH1OzncxiFfqynQQ0jEiAAACAASURBVPDXoPivQLFf8Ue+LCimpZaiIA+C3OLnW8ymIlw+pATFtpAYg2ETk0W0HBTG6HE71u5WQIFuCr54wGQTdDDgA76xsYFr5zaRIRuYJHi4u4sP/3BdbO3Zi5fkOVyt1aW1DaiJ47ZHjDhdhyo6Q2ycO69OYSNv8zamZMAzMtI3FlzlMQGuFoMp1L2PtmuH9BDu9NAsV9GsNWRyfjIZoV6uqLCKCwVBEeUNBD+MiEdHp/jwtd/h8/c+wupjZ/Di917B0sbGrFPcWBMzQTCtXJzcAuzUPU0woM8jNdeWHg1o4eXAj5gWb/km4MWofeoKutw8RRDmQLWBZy1EUzeZ5qYhkIQYYYhiKYMwGOHmm2/gvZ/8R3Qe7qJWqeHcs0/h8VdfRunMOjJhFeOIraVdO04rNFHalhM0ASbvXTIRq2sTOOUm7ZOWQJ1lAypzdXn+zi0uiI1lYDAsZjWRZTlJIpCNDr2c28dHONrZ0/nW2e2QjiXFEPn6/MwOTAtkqjKXIDGdrWCbZ7e4OmsqyesEGhyoU4DGquc4Rq/XQdzt6HVqg4uNqgO4XjqhNDut33p96ewJimv5otJ6ZAkIaAlG6S5gkiEX4DimSWwcAQLvIdPPYWGWZhcrTZDDFLrvXMRgTFpL+by61qJMgRK8NeabmljJLpvll4pTOTbKBclyvmpQzHN6BDTc32IXvabYOtrZgm1FbfaMEawyQDKmmOPEWDZ+Jg2OjSHkZw0c6Rnzlo+SDnitJN+fsdZ+fjFAY8drbBs/a3MTP2Npaf7m3MXryXPisdjx01lmb29Pdnvcr0CoB8bMMhnra6yO08q64hwtjlww/XkoxerZJ+tIp89QVuFZWmkQ/XeZ4SCjqufXrwWyhzJjf8qVfHGfyImCa8Jh19zAseZdDwKNlWTWg+CHz57AvGeM6V/MLI5tg3OKUr50G8nSljHCoD/CNGHWoowC14Rpom5lnCUwGUtfnA1KCMgmUkMZuOIitod3+3dMtTqCZlyxk/bvmyak5SU8NpIily9floe7A9WOvdZx+d8mWZgdt5eApEEx9+0K4B5V+Kct2cz1JR3ccXtaF3wTGAOvFviZbEfzkycMOLatox3HFjMoKtr2XRltPHL8G1usbKN/ptLBlsl8JLPymRN7xoyQsnVVx5BM8Nmtm9je3XHFYwxGfOEum0blYma4IEaYmcV+JYfJSR+l1hCDz7clC8xXSpi7uIlwYxGol+SVz0wi233zHjPTyfQ/5XoYBSjEWeSTApKgiE6hiG0kuNU7xWBURD2o4lypi83iALXMCH1ej3wTp9MyulEG87k+FoMOauMDdLMVRNNQ2YuQdqbjBJlhhMyIDbpi6YqTYk5OFGExj9IgwvVsB78d7uAgF6MEZ5+4P+piKxiKYPnB8mX8Y7KK5fYE+SDEMMzgKJ/gYTjGjaSFj7v7eNg5lmTi+do6Xqpt4MK4oLV57H2Gbe5266j7R8cLFcKylWMycUSEd6uyQFKyID9ebV7RC5zvy7P2Se5Z8+D4izIKe/b5/tdMsZ8Ev8pffwkUc+lJN+9goV13Z092ULxbnJwtqnUAoqcbxIdYDHDetXolYJ21MPUMA0G1KseHI6W0rZqb52VpTucwkRfI4iRHrW673UI5dJXmbOXYnG+omx1/OGcztfneux+ocOva08/gwqWLyLKa2AN3VkdzuWmdSqigQg1GtjxuMkJkA4io6IKgtG48RsEM0r12aBrRB7mC/mkHN6/fEEu8vrqG6tI84nJeIIkaWE5SlBYQ3LBLFKPx+x9/gv/4P/9v0hQ//8Pv47GXnkNjYRGng560Ssy+kAUiyyuTfkXDrgDmGCPZeClNHwQ6f6YoydzLWkmaQF+BM2Xr4oZv6+3at/I+yy6faUzvVOo8QqcIEqY+i+hNhphkxigVgE/efhtv/fQn6O8f4htPfwMv/ugHKG6soMWeJdMS4kGibn7Uyto9I8PEcSHtVxSjd9rG4f6BHBjI7HBR4ETG60zGn/eL/rqUCGyc2cTC0pKcEmgST5CZZ7EZ233nQl2Pjz/4AL977TdioGnkzuu8dvki1i5e1va5SJycusJHgi1eE4JiG1fSv5NRIVik3JHjke547CbHJgK8V7RRSmKNc7bfntIirloBWzqTsRCj7QtieL4cB6cHR5IzsGhRUo9yCbWFBZTn6pjQq5vjixrRcaSFJPAerQpYfIqVN99axtpiqzQz1RxeJtA5aUnHbi4N6oQXBHJaKVerAutpSYCbfTPIV8uIOTmXy2iurqO+yDbPBW1bmlEuhmop7GeWFIPogKYfV19o8/zHKWnHTAokxg5oUD7Be20LujFeaaaNcwfP08AwwY6x8DwXkyEYKLa0tAFfYwP5WWPM0lpf04RymybLsOO2Ii3LZhkY4b6MXTZttxU3iWFlce5wKHs2AmOeox2ngn0PviyQNz0xFzHJQrw7gH1WFfX+Xgm0Elh4uZPGQKoNr4CBguBHPwa6xeSmbC91Xl6GYr7Xs5QvNaK+AYgFE9xugQ1/CLTENLuMhjHoaiYgksI3P6Gtnby8na1nPsd5j8WrtG9jk5EYOW6DbDNb2TN7pO5l7I7pCrUUWKvQwRfH8hqp2QhZNmfhZ+NB18QXoPF6n908g/X1da0TNn6KRdfe2UChdYE0sGhSA2OKuZ1KpfpHUgWCYun0PVPM7/J+2/hNZxgMNHN/BMOa4/z+TQLE4+b3+R63wW1zzLg1rjDbdnpM2zPD1wx0W0bWfnO8p4vwJMvxFoOO6XbuE5zsbt66ha2dXUm6mPmTFjdOZOlI1pUEDLN43N6Az/lxH4cf30Zy1Mby2Q0sPXYBcaOoMUN9bzieoMDlKQ90Ks4/mG4hvKfZ0RRhlEcBRUxyVexMp7gdjfAgGWIuv4TNwhxWp8eooYVsMMZBJsDWtIydHsB6zY3yGBfrMeYzRxjEBcQs4gsCrf0kXCa9sUA8fd3pa03LySGLwvMFLA+meFgHblTHeL1zD3cOdv6oGO9sbQHfXD6PxydVzB0OsTDOqwjvdnGMN/s7+KC9jU4yFsFxLlfD840NPFlcRJMOpLIXZjMaX2TILCznFe+1zWmT9nDUIRMckz1XQyqzQyQB5YkUrZN+LDA4JZmXqTosk/5Ju1GkZRRmC/c1KP4q0bDf1l8CxSN1uqHOC8j02ti/fRenD7fR6bRRq9JkO+d0cdmcHj5bGMhpUK5ASQIBJZlS3jgu4HrQPSNGn1W2z6Ujg36Yws4AhRr7w7v0FHWuZGWOjw7QOj6UCL5SCLG6soLlhUVE9Qqm5YqaYeTHTs+5d+8hPrt+A/3uQJqzq089IQaNbN2YVjLy0Ay8Bo4PllvkzBmDgIYTCdPn0myxe9hpW8VftWJZKWtXfOeE9NsHe2idnuLshQuozjUFwHkN1LqYTNp0ggIN+o+P8M5rv8R7r7+GtYVF/Ojf/deYO3cR3WTs2qBO3IRPaxmyolwUErYipbm5iti4ELk0urEPXLTEppjdmGnvyEqTFU7GKNLqKI4wGLMVS6jInWb8WV7jTIwQsaQO+aCgh57A7Xh/D2/8+nWliJ946kk8880XUGbjkwDSPbENdcAuRL4IR37NPpInO1ktl3VPyOpTA1temHNV3aXijEXjhMBubZS+8DqzaIYBBAvGpgRXrAqfTNAslnQ9WDxBO7Zbn97CyvKaWr5WKnVUVhdR3VgSc8SFgNIBA13G7HEscR/sSEb5Cre5PL/kCjdpnVXIo5uJMWEajrZUDNZOu04WMxhIF1xp1IFSOAMoAi/UqB+fYjpiy1suXiOM2SmLDinLS9h4/DJqSysYjCN0+j106E7R76nzVxBFyLG402vTdI8JIJSepieGYwqyE44hxzRyH3zWTjptTLMZSSY43mYsNDFw4uQltL/LkD1hkxleG1b51+tY3thEaXFRwaC1dFe3Htezx/38J0BxT1X7rojNGDwybbzGSrePXaMOFtoZmDC7KVu0DUTagm9FesauGRPH8zVgy9+8H7zX/J4xxcYCW4rS9L8GEsRee/mKMchp3acxxdy+pbX5HelR2a3QNyXhc2cZLo5nnhMZPwZ41F7yu+k09+xyesYnzUgb2ElLMKzjnQFR4WTPgNq5KBOUWmRtnKQDDztO7k9NB8hS00c75PnQGopNMljc40CpZVcsOND+GTH5IlMGoROlhF0hEUGxrBZzWTkJcBsC1sq40P+YYNrJNiLKoLzdXWnYQzhhjUIWkW/pzLS3BTE8lxzHuyzaAlUA2ziB1x47BttJRRaa8zh//jzm510xt/t5xPYbc5tm//m36ww50b3j+LVAzC1DLgvqyBrXLprbTndb1HWlvaN3qzDPYf7mWLFxaEGiZUuNGTam2OYlEkpWcGUBML9jx2IAn+fDbZvUIl0YahkAS8vzXB5lWibY2dnBrdt3XPaJ91HBV1bAmGOcNnQKHGixF0/QvbONo9sP1DG1ceUMUC6IsAkftpDbayPTHWIUBhjNlzDcWECpWkYuZNH3kDWMug/JNIukWEMnV8LN01O0pgEu1DNYnUQI4jI6+QZ2syFuZsYivGpRhMsJsFIuoVzJYZifoJQcIz91GMHpaymlYGW36y5HkkiBEnOTzM4V3VrEMdkf9XE86qEV9SSPYE3OfFjEalBCM8qqE95knOAXpRZ+nj3E6zhQh8Xz0xpeSZr4Tn4V67mKJD39QgaVMYv1A4wIdgN2eXVtnSV7zDm5JP2S+bn6CALFvWQsaSXHvO6xbxvN51K+Q9QSZybqdMrapr/0kyYHeJ++BsV/AzBsm/xLoJjDkG6GIvS7pzi8e19MMbsAsQsbC6cIiCUp8FZsTLEREHLCpQ4yz4IDTmAsCMq64gWydPIBZLEei/Z8QZAGDCfuYkGTVJJEWmwIisk2VColtQZVvVA+jzoNwtlCmVq9ZIqSWkFmEYxiHOzs4s7nt/X9WnNOGkoWIlXWFuUcENKQndXQ9O/tuYVMAy2f08BUtzpZ1Yyx/XBLVbnzjTksNxcUnZIdokPF/MqSOpVRt0wrLBW0cTKn/lXV5ATEPK4J7n78MV7/8X/A3r3bePryFXz7v/i3yK1sYL99ghFT5GRDpwFq9HhVJTZB8RRxRglGLTIh+8N77ZgtmMaAGZjQos0HjRrASYxqIY/JoIfuMMI0V0Y/4WLo/I9y0zHyU1eQlUWoSHznwUP89levqdL4mW98Q2x7pdmQaTof3i4lG/4eMq0/K77xlevUFMvap9MVCORYYfWy0oJeWyu5jE8Nksk19kZpYkXfQDwcCjwusLPZYIAbH13HB++8i7m5ebz4wrcwv7iklrPTUoh+1umR1dnNWyyZN7Zpuvg+XQPuXL+Bzv6R7HMatRo2z57FxqXzWDi7jgE9j6nHHY5UfMF0IkE6WWKOCQYE6k7kmWIyLONuXwEAmYUoGaM37iOm3GJhHuvskHjmnECmWNxeH6cHh+gdHmHU66IwiXSvCYYIxo01IxuhQilqiOOpijkJdCnNyfGYmNVgYSKZ6VpVz4smTRbx0Xt2MMJwNECx4rouqvCUDUTmGmgur8xAMR1anPG+Q8Ez9vFLgGIDB1Zox/E3Hjn7OgZxBopt4besgi3OtpgbKDY9rwE0A6dpUGJ6dI55Y4h5/BYwGggyUMRt8XPGSBvATDN+/L6BDAPBxhybhtOAp+Yz6mj9vMHtyA3n9FTBNf+pqNNLJLht7jMNuox9tW1Y2twAkACiD3jsGbdrlQbGDiSmzP09syuGmVklgQco2FKQSOkCnzMCYg+KBaRSumVJTLyjhbSSLAL0lf8EUdL+kjBgvYRvoOC65rFAzwHiwSiSTzWPjQWslHJVkxGy0cAxa4UiMvmsJGZOJuKlctZIxLd3llGOmGSL1RwwpHsV1xTacJ49uznzwee+7b6aBMaCJMtKkLHlz78Eivkd3kNjgm382rXn/bLMhGVnzMnCsj/p8WNBnM115srC47CAkX/b2LMiOpvXLajjtk1qYWNwxn575xJbG2ycsxiOhemff37HSRU5h7ERi6Q/zlrSbYOBzARVNns67eJkZ19AmLp/7peZKrpTJIORfPTpTx8TWIc5hM0qwmYJk1LWMamUaMRcD4uYFOrY74/RixPUsjHKmRgDVLE7ymBvmKAfBKjkp1gsTLERTtGk2xP76TKzmx0yqvsTUEzJEOerJJqIyFGxGwvai3RzyKspDMfZKBNjnHFMNudnYgl1ih3FeDDt4Y3oELfbBzgc9bRuX6gu4OnSEp4I5nBmWkJx4vTclGdY0GXPmz3TZMgpHYmzEHvONtilyHnL8zoMqZ/3OnkGfNq/b9XOOX/CWp7Q+3f/Baw3Cw79vVIA87V84m+DjP8l+YS1eUb7FCcPtjA8OJL4nawuJ0b5wrK9sfed5dBVr3C2PuZizPRaNJ7p09SqmZ6xZMp8C1NValIjRtutggPOnBhOTo7EVHICY9taRvcExZxApPdl6ogm4Jy0ad5NLRoXYxZ+BFnZW9F67eHeDs6eP4dzly6ivr7s9MEsZCIDzFR011X+ykWDOlW2Fo3G6himKtdcHttbW9jf3cNcrY6VpWWd3+7BvoA2fYWtLaoWQg+YuB1OMAR2hSTGZ+++h9f+wz9jygKAK1fw3D/858hvbKJN6y92xWM71WiiSlkyo0zFExQnGWpSmQ5k5ydfcev1hRwRxrQZmNAiqwrxDEbdFuJ+G81qCfliXUUPca6kYj41AJ6OkGXrVbVlZuo1owrk6+//HhfPncdzzz0npnGQRBhOYv0j2DZ/Xi3kPvUrVoPFYmRQ4gmO9vaxff8hIgYP8/OSe7BzHa+1W5wDAQmyV5xkHHvhfC8jgk1KT+IYy40GTvb38ft339M9ef75F7G+cUYpWAYmZNo5KdkCYRIe8wQ1ac6sxfBgiLs3PtM5MnCinvk7P/wBrr7wrLYjv2XqoDs9acNorcemGPlSwbHIGb+ImBPANCNpB4MINohh223KJorz82hubGJuZQUohE7nHE8woq766BCnR4eYdLsIJ/SC5f3PisXj2FNBovyKCypgah0e4/TkRGlltlOmEwXBBOUrlPqQ8RZoYIU2maBxhAm1xZQjVcpiKZJsDuXFJubX1hCy6Yf3rvZKUX02l64c8dONS63/sXyCTDHbPCs74DWQ9Ck2ZoygmNeboNgWfxunxiwbQLGmPtxOuniIwMZYXdNdGsgw+z1JsMbjGWvHQ7bUtRXSGUCx1415FQvs92FA54sgxvScHLMcq5bGd9fEWbIZW27sIN8j2CJA5nc4J/B3GgTxO2lW246Dx2QssTHOBngMEBvAtkXS9m+soq0SxhgaKJYFl/SQ0svMQLFYZbnUPKqSF9gjuPWt2gk+2Iac84TkK764lIEyGTIt0MxSMchCgDHXhCiWPIdyhnyhqOc7Hw8QTty4lI+zfOm9nzg1zrSlYipZWUqgmCt6POSkL4rfqFVmR1EvHaOm+OrVxyQhcgGGA8WcD/l/czexzIOx1jwGBi9fZIrt+nEb5vPL7xgotutvtTSm67XxZAXZxupyTKdlD3yd98yCNLuvdrxpuYc5VPBYbHsGnG2eS2uKLUC1scDvuEAxwcnJCT799KZzf5ok8qF2WQ/nNOKCq6wsdQte98rzL8cZFDtj9HYOsXX/AXJLDWXnmmvLqFHCN5hictTH7qiF8VyI3EoVw3CqwnUFOnEWxUIDcZzFcMzXEnkebyUZHPRiREmA+WyIlXIWzVKCajlCmAyRZ0BCCV7ogi8eJwM0/cWucpx3OXZJAoyco5IyhCRRuL5lnLsKF3sRLRmgEw8wLefQCRJsnx7h3eQIv8gdo9iJcGZSxDPlZTxVXsZmtoLaOCMpBLGOrmcQoFMO0A0DlKdZlCYBgnGMHB3itE577OML7ijvMHtEEkBycUomchCSPIhstq9fIYnFehrLJH0R6VlQbPfVAmFb/5kRZ88Fk+uk5wrbVib14ozzmNpM9rfBlv+/3ep/SlNMex2C4tbDbYFiShtU7OWr5KlpJXuqG8pok20OPSgmK2vsiiJU6ge93ZpFsTapK93KaM4zfSyGIyNLk/ZK7VGFMRdzS5WRuYsMnBCrDyOBY0o7KOegw8RgOMSZ8+ewsLQodwgZjkeJwDlBOtOCXPQ4oRDI8riOWyeyvaL298qlyxpsPB4WHBC0raytaiKhFRnT6owGmb2TNpmyCUaqoVtYcvEYmcEIH73+G7zxkx+jMBrh2rnzeP7f/pcoXbqMDq+dim2yyCRZVd1aUw2GwtE0RhJw+zmlJW0BN1BhrIhNzqaFLBfLeHjrU9z44F1cPLOObzz/LUzDEkZBARG9bVnBR5Z4MnZdcwJeuYykImQa5xoNB8omrrKYgLhPAM8uhQXH+mrC5QLr08osAlP2IJmg12rjtNWSLpqssYKfbKB0JEEcAxAec6niGjro8TS2dMxK9r70xI1iEQ/v3MGn1z/G6voaXvzWyxgwJUvJCYBjaoi9nyu3wwXI2YG5xdFS2ryHep0a3v4Qrd0DvP3G7yTfYIfAb33/Ow4Uj0doH7fEFrNYsLbQ1Pmq+QaZNWY+CL4Y2DFDkc07nSTlKZNI3ZMoVyAQri6vYH5jHQEzJhwj3pYrGfRxuLsjvXZm4LyYpSv1wQGfJ15HBmSTMduMO6BMFng4GMnZggWOPJbG3JxkFNZ6PWL3Rdm6uYW01mwqzTem9nhtVW2eKQNhWEvbPwfvMt6j1k9jfwVTzIwR7x9BhwN5LjuitDOfQ7V2L+r684fXnsdj49bGMb9jgbAxemmgy9eMPTNmmGPIvmOpbNu2MWoMpvkax4AV8tmYsO0bGOW4MXbZnh9Jvnw7aZ6n6Y/tszynRyl73zrX65aNWTY2nODLai64fc0TnokUm+uZ3vQSlU6DW7YjDXjTID8tH7HP2Lao49W18eOBoFhFw2q/7BZy0ywbMFYhp28+wnHH+SG0TnSWkSCIVTMDx1RrAmTx7wQYkoEkaRIWMc1kMfaOG8VsghJdKZhNk+8s5wuX/eI45DzDgmUWhfL/hUweObno+GhNAMUFS2SKmT3hWLh48bzkVG4tccHOn5MuWCBiANls1tLyiS+CYpMx2JjhtbQMgGUx0mPUgm8DMOmGNOksCV+3bIjdf+7DmGmTbNjYVyDhi+6MKeb5GMucDlAVuPzRmHYyn88+u6VAgPMlQbFjOl1xt2YBPsMBu8NNMc5nJJdrJFnkbu5h592PNW/XX3gM49U6TrMJqlEGzS5QutfG9eMH6DVzqDy2hsl8yZEnlAKOA1SCIsJJkU0OMcgXsZNMcGPQxXiaw0KhhsfiHBayQxSyPQxKHSDqoTKOsDQMsFchyHYZabHBKlRW9xBJE7muqFZDXeYyKBeqYANtythIYjDjSrqHss1eLkG3FuDD0SHePriLT6ZtnNQCXM7N45v5JXwzWMCZpCi9NNcyOf8QF7CoOUrwh9IAdzDA8rSAzXwN1THkNqT1KzVnmmVnZpxobeCxUnrEedks1maZU1oveou89HySBpRpUGzzjn32a03x3wB6/zXuE5luWx3tBvv0DJShrwaK9LadrlhbPVReZysvS9/phq/zpnJRsQebhUd6mPNuUTW2iT2/spHrCU8vUKbfnn3ueeRyISbTjETrBMWK/MhisMEFUya0iRuOpfll9TKPjaD4tNsR6GIRkiK1spuAlRrkAJWVlks9KpqfJOqOR/0ngfPwsKWGE5xwOdmRdd7e2QFtxBZXVxTd5UoFddhhxbR6tbMW1yzKsgFK7Dp0dIwPfvkrfPCLXyBod3BpbQMv/lf/DrUnn8SAxboU3PNhD0JXjJKAxkXKDxEUT4OJmm4w1TVL2fjF3lgRHj+vMSdW6rfna3PYv3cbv/n5TxF3W3j51W/j6rMvIi5UMOLCofQp005Or5WjppjQiGyviv0cyBerT5/nXCBpAa+9fJ/9jyYAH03LCYDjoj8U28oiyKXmvLZDe7Ojk2PXac17QTMtxwDDClAYlHD7A36/28E8tevTKW7duIHd7W1cfuwxXLp6Faf9Adr9gYrHjKE2JoXjybbH/aTBgxZTpqriiXTAH73zPj76/e9x/vIlscUj6gwpNWm1FVxVKxWxvozkOekx7Ww2VlxcCJxpyafiOvqphoFzz2AhFjKoLi9h9exZhJWKpDUsP9LcGcfod04x3D/C4OhY+lwbg9J/Mj1M0M82yZ1TFVOqoK4xrxKrbr8nlphNPSjf4bPmNhs/SttzTOcKKhJkai+s1wSIS4tN11Y4Q92db3DjC7fyX4IpjiLv3+yZYhfTBBgMBzNQTKaYoNgWf5vcDfDx/2krKrsG6S5dGs/sypVqgpDWFBtjZts2htV0nMaqGLNqINxYYWNXbDvGLho4tgyMjS/ux4C4ng1fVGfAxu6DBfv2urF91ubeMl42Rg1s8Tj4Gn/4mv1t7LI9a/bbnkNj4L+4RMgFxrcSJjjldvScqdul+9Hf6UDIu/BQwiNwrc6Xj2zd1AZaWlTOTa7Aks2BaMmlwqIJ9ZVkwqDMS8SAOJdFMR8gzLE75xTZaCJrrZBzMJ0cshnJk4bBdObYkh9zHiQJ4tnoFFPMBh8MHPmzsNBU/QjZYq0VniG1sWNzZDp44Gc4Nv8cU8wxk5ZPGLNrUoY0KDbwadIb+4ztyxxVbKzbuLNgyO4Xx5KxynwtHQimC+0skLPXeI48hz8ntbFAjy46HHc3b34uUMyAyJhiMusExY6l5L0kMIYCaYLnShJgcncfOx98gisXLqL22Fl0C8DxsKfub7nDPqJ7x2hlx8huzqFycRmZegFjjg2SLTEZXjqmsNYmi16ugJ0oxl12m8wUsFaq40yUwWKOMr4O+tm2vKtDZFCJA7QK9DZ27WoeMcVOJkYCmRlVDTSOIwLQAWSbNspN5OpSZjaLDhujBO3iBHfDAX7auo03etsq4H6puI7HGyvYCMpYmRRQGblsG7NrgxwQF3NoBHktdgAAIABJREFUT8c47JziD+MjPOid4vKkghcXz2E1W1Y2WeQXrx3NorJQw5whFRLMRLFeZ5JByIdtFIOkhYAtu+2SCDGXIc5vxcKfIDx7zr8on7D54GtQ/P8gKGaSiw8FBx0L7Y7uPUB/70DyCVu0ac/GqnumesVm0AtUjBetWdxkrEpk2mn1uvqtRchXd3OitApcgZtkLC0RH9z333kXuSCPl199VYpXMg98UAmKqYl17GxG7hQHe/votk6l+W1UXPWvpak4Fs2mioVUnLSYumPKRfpmyhI840W3iP3DAzEnc5UaMu2BNM08t1UyfvkcumQwa1VUGjXpTZlW0YLJwjafhlQUDrIiIUoMCA6OcOM3r+P6a79FtH+AlVoDT/zjf4a1l76pNPuQD2BMY/9Iei0+xHzYRJIEvoKV0T8fbt9Ckg8FzzM9KXKhFTDN5bFQnUd23MP7v30Nv/v5T7C4vIwf/ut/wNKFK5iWq9LPcvLJBNTzsVLcmcYzGOCCV/e+v0y7scK3sdDUdaGbiC3AAiJ+MTWwQOs5ssSHu3uSTGysrklfLl1W7LrLsSjp4OhI9+LMubNie7TQ+HHD9Gu/3cbq/DymwyFufPihJDqXrlyRhd0kl8PuaUu+1IzkydhyHOnees9OXhuTTvA1vi+gxMWUgDcb4uDBNt5+801JDL79d9+XtovBE8c0AyaC3SktrXwVvvgrnyqmRo+MeKNWl92evJMzQKlZF1hnIVFpYRELa6sIK1XJY6TSZ6dBFivxWrbaaO/s4fTkyLkdqN0tmy0kMqcnC0JQzGY1LPCkq0OjMeeKeXJZNfVggMJj5jhkloJjgMEdx0cpV9bCwAmeson5jVXQWoTtRAmIOWINGClFPrMmeDTROMbxT+UTcewYXDHFM8bZ6SOHA9cljKyd2VNZit0mc2NReW8MvEgr6tPeBkL/HItMNs0AhDlx8LvGpBngsCI9k1kY+2tA1rbB7/IYDFgTdJtOlFfCmDdLmfP/PG8DwAY++D7/kZWzfdg8ZODYmGyBUWvU4Z+pGXgdjzUHMlNmDLN93q6LZUONDbdjsztnoMwsoIyhJ2GhIkNvx2YBvN16fk9Wft6Hm5kVzc2+bToBgBZozbGxs09jPYSaQmRECrBAbsTGHl02sIEW+5CNh1iEOh5Kr19DDiWm1wdjlxHJOp92aj+pA2UASjlpmKEsxxVP+bYb7rqPh5Lc8V4Ui6GaebDojqBYUg2v+bbxZHPDLJhPSSL+HFPM8WDewty3WajZfeBrdi8MhFu7ZsuC8rqlxzavu82T3I5l99Lj1e6j7AB9oxd7P30ulv0wtjodfM3uvZfyDQZOvkOmmPO5gWL3TLoOhS6YZMc5Mv7eZ5xB6zTAtD1AZ3tf65J8oX031/bRCbrHlOc10WCx83oT03oBcTZGRFkYsxKU8SV0V2BTqhyGLGpOMuj0I2QnWdSyIRpcb3IJspMh4ukQCW3kQtpIZpUJZu0D24LLypLqH+qV2cKaxf6cxbydH3XG8WmkBhvj/FTzXkVdSTOoIIdWIcGN4BT/68mn+CDfxbNz6/hvJuewXKgiHCYojJxEhyRCr5DBcWGC/WyEu8MW7h7u4mDURdIb47nsPL69dgWbhbqTbfA609JuklG2YxBmcBpOVezOY67E1NMHyIyc1IPrBKVCNACYaca5bvtCOzfnPvpJkwg2z5nt5teg+P8lUDxpnwgUj49OVPRAUEzHA6ddTJSS5s1hSlwsMSN7smtkEJV+c8BUCw8tojx4YSGeFgn/2jQZIcwkAgEfvv8Bht0Brl19Ahtnz4mJUEtUgkGlsPnATQVICFzv3PpcEdtjl6+IKeQPQT0nNuk0mQqh+0EuizILgAYDdZ+jxRq70XHC4ue5iNPBgHnAteqcFiZ2v2NHu/VzZ9TEgaJ46fD8/dDkEvDhcAUrY1mkJQLsFU6erTY++sUv8P7PfgmctLBSrKLx3JN44kf/CsuXLqDNRg2ZLLq9ASaRB0Ted5Xei0xFiZEPnPWQK2JybK0xSV8cGuVsCc0wwJ2P3sdvf/J/YHtrFxevPYFnXv0ezl57GgM+mNkJm7f5DnJuAmd6p5hzAJIL8v3793VvF5eXVGzmZC4usJCGLev0wAK1TGkxpdfpKaXVqNbEFtP0XEFSxjEg/OzewYHOgds0to7XjvdpSKlNry+mODsa4/233xLgeezqVTSWltBj8UIGGCSxWsyW/XUxTaalzI1VN7DF4+2NB5ivN4DeCEl3gHfffEvM/kvf+7YmUf5Tqs6zD5RUGJNmCw/HNbsocmzX2Lo6S5cSB4qb1JhnAwzpWVmuYGXzDOpLS2qF7X6cRR5HcDCMMDo6wcH+PtglUelkFlSSfZtOZQs3HvZR8p0hJwkX5+5ssa43GrKzk70SgXgSi0FWs5hMBpXSHDJBVmz34voqwmadN0DH4o9gNmy4GFCbr5+/Qj4xHjtPYf5zC7kDT3zeDBRb8w6CDktdG3Nr98gAa1oiYGzuLNDyAIHX34Ct5hv/uq6qr8y3gI3HZP7ZFiQb68LPWJMFA+um53Mgy2lgLfA0UMzvpcGWsXX8LM/R9J3GOptOmvswvbQBaBuT9h73aWl9vsZnjzUV3Cb/mS7ZnA7SukI7P3vNzskW1/Rv+5v7UsdLn+XRbfcBn702C2RSfvF2rfmb6WvafTlbKpeGJ/jJ8BmfTNFXR7Os5GS8JgQJ/GHdRIMNeRiA9wfOczvrLL0IZvg5gmIWjBQCBrru4aEOkyoNBRo8ejlhsLFSqDn/iSeeQKlUmbVNdnpax4JaYGyglufGbCKvA4Py2dPpx5Ex9vYer7/JFiz4MtmE3TduLw2wLUtl2dD0vo1B5v20wMnGjR0rAyOdt2eCDWQrqPGd6yT7817H9nykJRfumIdax27fvisbTNZxuAbPzq/d2nYTi6mpSm7qdLM07GQdT9bNy3Gri4XTBHh4hN6DPdU1sLtd5fI5zC8tYDQZYzAesDpYa6FaMZdCtKZjdJgFIPOac0RZZZhHjvqMKaVdMQpkh8n2jhOMwiq6lQruc07qnKomh2Qc58VySLmas/kTSxyP3HzJYG4wQn6cw4DzUG7ibGEpcRtPUcnk0K0GuFMe4X85+gTvBi18c+Es/tvoHObYcY82asMYURY4Die4l+njZqaLm+MWbnUO0M7EYoav5RfwSmEVl1DVdtnyWkTMIML8lDVOMUbVPPaLE7QLkKxuLslibpRBfpQoo0hHCmYlmX3l2kGWmTiK98WevfRzKfmTZXl83YE1mPoaFP9/ABSbpphghOyY0u2eiSOjKJsuata808B4MJTMgq/pIfELG3+bjRYnfTEftAhTW9IJbnz4B9z67DOsLq/iiatPojm/qDQ+rUuGZFao82TVfzav6PezTz6Ro8GTTz6JRqOhhYT6UC2WXsqh73j3CQKafrurqJcgnFX8LAjLFwryOW4dn2C+XNWEo37vkwTNpUXZc8mfN9X1iUGCzOfZqEHtpZ0ohUF3NcgiNxji49d+g/d+/DMkB4coM7pcWcK1H3wP3/jOq0hqVez3+6A7KB/sMBfKH9fa/OZCZ51Dppg/nAht8TfmLZ3GlcYpzqJZANr37uDNn/0z3nnzHeSKZVx46jk8970fYuHMhh7oTM5JMuKBk0oQ8FJLzEnXioR63tVB+1YBWCj3D6UrfWMJAymHO3ty62Dgsbm+LjZnlM8IvAn0+ip8pnJNi2XMhgsoEoHi6XiMhXIFmcEQH7z1liQEz73wPBY2N9CiTISd4mgxNaSDhtM1GmjlPqyQha8ZmNFixqPgojqIZOP33ltva2y++N1XZbXDDoT80fpNbZ3v5JVmCbn9w7196c4ZGHIRonc1MwjVpQW1iWZglCmVsby5KSAvxlabToFiRQBjHO3tSWPM4j66UVSLBUzGYxzs7KHTPUWNvse1Gmq1Jrq0Mhw7JlZgMxs4j2W1C3aNR7jIKdDMlFGtz6G5tIBys4EMDaizrujE13PPZhSXlPjrQbFpig0U57IU/Dh7L4Jix6QGAh6mk7SFPH2feACmATWpgsaFZ0s4Jg38Glg20Mp9G0g0UG1sr8kyDBzbuDOGj+8bA2NsazoFbq4WxvoZ6DagzM9a+p375Pb4nRnDymKwlAetgSBj+DTG/Ji1Z8fAFrfB81KLXTHuWde9sdudWb+pYMqDPb7P7fO6WWBoC2maQf4TAJxqWWvXIn3tvwiK0wyWADhZYmoiWdwp5xiC2zwSEgHUMquYiBpjtkwe08cN+ULJ1X2QTIliFAjKvQaWbPGEwInFrARhI8r0aH3mWHXOs7Jj85aVVlxFH3hea3a4W15enY0nfs6KNXm8xtSK+f4CKLZzM4CqzFZK40um1e5nOktH5tS+Y58xMGzBlGWx0tkCMs8Gbm0Ot2OwTIRlAW1M8Tffk2Wo1wwbK24BkdnCcUzxsy4wcxnPe/ceqACU2VzlqhQQea9dtSUHqAaPAzpQBHJ0YvbstMj2xtBrc/dPEX/8AOFhD7XlBVQvbaC7UNGauLu7rcxWwRfOc31g5oyd7w4zY3TzzCpMUE6maAxyYopJchE8cu3PjCaoxWX0C3O4O8ngRhyj0T5EPUPtOYvTgHKYRb1UECBmG3GMhyIT6CrBPjFhkpd8jTUznBMJivPxVIFYv5zBQW2K9+IjvNPbQTGa4tvFTcxnCmLEec12c2PcyQ/x2aSNB8NTYQSC38u1RVxYXsfFyhKeHpZR6bjmIb1GqLk9N4iwOMhozY4bJWwXY9yMT0W8nc3V8Hh1SdIMrlXs2MpiQ+IVyuIKtJmjNJLrsbUh9/UQadlEet3/GhT/DcCwbfJfKrQz+USaKWbUTl3MsNcH5RMyfM/nXZtdLziX9dbUabb4OS0aodN6iqEgUPU0q/z2/CLIitFMnq2NIVu1Gx99iM5xG5vrG+petLC2Qh8e2YKRlavnywJzZO24gMzRBmtzQ4UdlkbmpGhMpPUiF+Bh9S3Z2HGMu3fvagKhVnhtY90xmXt7iurUyKNSVmtgte/1Feda1PwAdm2VnYsGH3IWihCc8Dml82AVAbY/vI43/+nfo333PsqTCQbZLFYev4KX/v5fYfXJazhJYhzTtzmeChRTW8rGFgEn/HJJdlzWXjsNAO0hSv9mEihGFvXJCMnxHq6//ku8/stfoTecYH7jPL7/D/+I808/jYhuCoErjht16Z7Q18RP2YOl7DjvtFun2jff46RKrXatUVfnPgZCBjg4Dh7ef4AHd+4i6Y8kweB3aiuLcuqgvlvssm9QoNQ5fYl9mk/MfhLjdNBHMRNgsVLFpNvDR2+/g4f378sN44nnn8cpJQ7y5gsVLEgDnQJSPB6ei+nvjE1xiw8bbEWyzhkctfDBe+/LFePZl7+pIjl1fmMQRV84GvIPBo4RZUMaAmxPo3JClAVX23mdqnU1iwap1+T15GZKRSyuOVAMeiATc7IdqgfGVOJzd326u+zto3d4ggmdVUDfTe9WMRqg3+tIR4xpDrl8iHqtpsBPrDtZdVbte0N5Mt1c9IKwgFLYQL3RdB7LrGK1bkwpJjhtCO/K7f46ptjcJ+z5oisGvx8nsbqbuQI8V/DK4zRAa2DQ7pct9NyOUvfSNjqgbL/Ngo3bMCbX0tIEhwYGLb3MbZDhM7BtOmMDhXy+jQE08MjfxlobkOb+DExxW/ZMGBAxeQa3y++aw4SyTp5xlJzJZ8QMdBs4smtgTRbSTDG/xzmN19GyQkYo8JpSvkNgZeBHt83bsxnIsm5axlDqgnJce2Y9HUjY+dkinGasZmuFGpO4AFTHTs9hKxTk/xnUswOvACyzSFmMI+eSojmiUHJ2kBFT5daYJ4cJi5FV7GvtwdyaELHCn2l3Nr7xTaCsoQgLqGzsipAIAmxubuLs2fMzi0JeGyu4tDFi5/fnQDFfM4DL/VnwyWvBgOTPMcUExaY/5/7sHtt4T98TA+j8HO+dBWYm+bLvWIbDQD3H22yN9O3S7R5adoLnb4WoHEfch0mPyBSz0cyDB1szTXHiLfCs0M7dbxYSs6h6LEBMsMabQlBLBpUFaLWdLkafPpQjxeLKMkprTWyNe9ja2UGn1xW5tLwwr+6c0ShWM6biUgP9UoAuM5PTSAFROQo1l1Iy0yvSjjJBkGRRiIvYGxVxozPCw1wBF4oJFsMMypR9Rewe2lGL6EalhHI+cG3EozGKOTcuEyYs2URxGvvWy2wbzekvh3Ehg1YY47AwwYNx2wXs48B1ji3k1dnurgfE9+KO1pazSRHPhYt4PlxCqVFDOVvE+aMJsoNI5/N5YYRspYjKNIszgxwmowijcg6fxi38+viObEmfbazj2+tXxBjTlYLXsk9GeUL3iqmcLFhDwiYkM4LIF3Sms1S8r/Y+QbHsFaNIevqv3Se+QpD8ZUEx06YxHzhqctnaNh+qWYNYBS5aXkJAva01xCgXimIMBU6om8y6Qrid+w8laqd8gdY6bCXZZ2tQzaxjbN25h1vXb6DbOVUxxfkrF5UGppcxdZGZ0RTtg7YWj2qzoZbNBJKUPxCgc5KwtKR8E70WUDZy3Z4AOxlvfoaexvxMc35eOk2Z+Id5zC+Soc7JeYHsm4nhqUuV44v8OwmKOUgZ+cJ1eaLVGavuM1CqsH9/C+/++Mf47I23UGAHKBY01Kp47FvP49kf/R0qG+s4GTrfSBZTcfCz81CcmUhiQI0pu6GJMUmxojY5GkOmRZ6gIl/AXCZGrn2Mj379M/zqxz/FZBrg8pMv4KW//zdYunBBnYtUJRwnYin5XXPiIODjA0fNrIoqyZqwoIx2eYOu00MVQgU/vK6qVqdMZjhSkV37+EQFd7wHR32nseS1I8DhQlVrNPSbKX/+iPkOHMt+1O+ilguxWK4A3T5ufvQRPnj7XbmIvPTd7yLfqEv+MfYttNOg2Fg/AhT+baDiEeBwPerz0QS3r3+Cu7du4/JjV3DpmSfQpXtEJpnpxDnOOVY4fgmKtbD7hgYCccwK+GI+ARd5wDpN5ZgUWVjEwtoa5paXkaHjA1muGSh28h6NojjB4OQEJzt7+j0dDQSKKQ2Sq0nsPHZPOwN14DMPZgv2OLlSby+P77k6SvUq8uyqiIp+S8rk5Rtu/87j0yq6HW9Mvf7/NVDsXBryAsVjBiy9ob/uBT3nBr4MkFiWg//ndTPwmgbOJgsyZsxSy1YIZ8DBfJBtDNn9TxfjGWA0oMPfBMVpAKgx7MFEGhzzuxbI2wKVBj88d2OTzUs5rQfleaS79Nm52r752/xwuV8DnDw/PoPGFNu+zWqO71k2xPTQBmQNIClNnvJHNnDM+27soy2ynMP4WZ6bAhX/XBvrybHN9y2V767zCKOxs5zrdfuuxoI6CDkE5eQ+QCcKtv3m97p8fLzHcZGZHm5j3EeBc6GKnpla93UsdK3IMfvA/bqGEyQhrGERi5rl5qJg2M2LLNzd2Dgz627J62qgWPOPlx3YHJqWTxh7/OdAMV/jZ83ezYIUY2ItQDPm3oIk06Xzc9yGMbx8n/OT2RHafTEGmsdtLhYmN+N52nYso2JZD3vPALl9x9a74bAv4mh7e1djza3Rjim25979zVogYJSM3NzgCSuNJ98CvDBM0Ns/FijkmhQN+jja2ZGcrb66gvn1NZR8QLrzcFtjY+PiWYQNV8dCHTqbezA4mlIywyLyDO04J/Kd7wwz+Pwwwt4oxKS+itVygnoeqNdKyEQxjg92aFGF5fkGKnk6MpEpplTRWYJSg5ydZpFltnE4xoQF9tOpiCVSy8PpWHMl2d3BJEI7jtDLTdEqAvczA3zY38e9wYnIkbNBFS/nl/HdcBWP9UKcFOiOksHaUaw18bga4JfRDgbFAMvFGp6a1lGMXJHdO62H+OnBTdW8vFjfwLcam5iPsiouZYaWLaA5b2fHCUpxRgYBbFedDn74LNrcYoHTbC4T+PgaFH+FUPjRpr4sKFbUzkrZ/kCyCOrBSoWCFhkCUUoWCEoJlkwHUymW9JCrSYS3VjnaP8DH169LptAoVwWKGyuLKK4sYK5ckdVV0u1h/+E27ty+hZOjA5m9V5s1VOfn5PowHU5QyVZRrdfVPCOslNAdDlwb3JCpOtcBzlhUWzjp+do6OJLml0BvdWlZjhNMMTHaZVU/WeditSIgN4jHOG6fKs0uRpwPWZCT04KZiAtXcCLPslBkIm0RQU8xyKA6zaDY7ePeu+/hjX//zxjs7bsJhe2yVxdx6eWX8PirL6O6soYRfRfJpMi7mAV4IzUcIZBj8ZcxD8awGdgzMMCJkAww2AY7EyM53MW7//xPeOf132J5ZR3f/sG/wflvvICkVJqBYgYGqqL1bAMneTLlZIipC6Y9G2UCBIQCyYsNWfZon5xgPfOvVDpBXpTg9OhY42Nhrilwz2u7s7erSZItmR+/ds2RkmQvva6R14vep312epsCc153ePDgAV77+S8FuK888zSuPPUUCovzqvJlcRkZB1sgpF0cjWY2XNJAp7pM8dKwGpgs8Xu/+Z1Y42++9BKaZ9cEigfZqStEI1PUG8jej36cnNy4MHZV9EYWvDYztZ8tpEwhs4mBCo2Y9SjIBq2xtIygUtT6M2EnJC9eUFMWZEFRR2YUoXd0jPb+HqaUh7BjnNhGx5JJjpCjrMXZBXEcyB2ABvXUIldKaCwvoLG8iEyJzRKIwEtuoWP6WW3budA5ptCeQ71BpM3P8+LopjyaH9xi+Zd9iu36yvifBdajkUAxXy8USmLEjKWz9HD6XqWL2ux1/jZZBM/dAK6BAdNQml+xMajpYNE+Y2ycBY9W6GbAVey/t4UzgG6g2FLUaQkCP29gx8CPzXMmkTDdMd83ptiyFrbIGSi2a2b+3TZXcZsMzA1ISbPvG4xwu2b1ZfuyBdSusRZRX9lur9lvVepLB+5vt28EwH2bDMP0xjxOAWs/Nkwuo+csHiBJYpESlLCdnrbVBY4etfK/lYUkx5yz0WwNI0yyOceQIsE4GiGJh5ILZRlsMt1Pxl7fzmBcKLkAn22JyUirENN3ToydN62b3502mn+zuQ+zisykEHiafR/3z2fI5po/xxSnxx/P2cAu902CJy3J4XZsLPF9rgsmn7HsiRWBGmvLbJLtw4CvscAWvFhgYsGP3V8bi+kiQt699JwtIsVLq3hM/OF2jo8Pce/ePezvHzrJkArCXdaF98aadxgoHscj6YglAZwA87RVi51v9biSRxex9LrZ7giDT+8Bnz5E48IG5q9cwKBaQm+aiOy4//k9DE7auHrpChp1VwAf5MsYBVmcFDKIsry7Y1TiAQJaBpaLuN3t4d5JjGrtHOqFNUyCHkbDNvK0AJ3GGLSPEQZTrC8toEgCg4zwlE5Sse43AWclV0SZPsYD6vGHyqQl7CgXZlEimcPGTOzIGuZwXACOKhl80j/Ehydb2G+3QKRysbqIq5UlrGfLWMwU9R024QiDPNZPJup+utvM4t/HD/HJ4RZWS3V8p7iO+VwJqBTw5uFd/OTwJi6dPY8Xq2u4OAjRHAcojH0HPNrDMrs8jFAcs3NwgLjgNPCWtbGxyntoWQxba2aOSF8zxV89LiYo1iKpcNVPlCSvUh3totNjdbSLjlsqsOLNUtoucub1lvrkDePkwcFJhouvkyFWhy428/A+i2QlCJju3/wcu1vbSiHQfoqp38b6MjZWVjFfa6DJFpuTqcDI7sEuHu4+RHs0QLZUANsxN+tNbCxvqsGCASG1MuXkSi0e2zv7phBaBCZTWYOdHByifdJSGvrs5hkv/QAOj45cU45KGUsba8gUXSGg5BFc8CO2/hxRNI1yoYQigfGUzTYITjjYJ7Jk4fLFNtksNimyLSf9YqcBBltbePMnP8Wtj36PUrePXGaCXhbIn1nD1VdewpVvfgv5Wl3VtkHOtUROvMl6jlZdJGF8oaH8gzmpWTvqaCTWXYtqlGCuXEUwHGL79mf49U9+jN2dHTz/wrfw/MvfRXNjA72YuibX8rXf6yrVRImLUnxefqKFaTDU9TdGjjoxdgbkPbCF3boV9todyTxYfMYW3gx4eO021tdVhMPA46hzKoZ5YXlJWkQeL4skCPSU2s1nMVSXwhjFaUaWdgSL7/z2t/j8xg2USxV844XncOnKZZTZ1bAcoh8+mkzU4njktOQM1ix1b5NKNZpi0u/j1ie38MEHH2JjcxMvvvoqco2KshRkERiEjMYDgV92+auEZd0Las/ZxKXdamF+roliuST5CBdedbyjnoxFlmTN2ZGrWEJtcUFexahW5GJB2Y8WM0xmFm8MJOhNTWZjSJb98BCDTtsD14kyM8KqXiIij3DrXMZAAhmU5uoy1C8vzStjwUAkH7CAiKDYAeE0k/iIJRZc/NJMMW3k+DwTaDiphLsHnBeMKWbjBgK7dOqa37HjMMBoBWvGePFam4yCvwkMjSk2ttJSw7ZIGMNpmloDr8buzQBhSss7G7++M56ltw1Q8zu2P2PNOI8Y2OE+TLJhx57WnhtI4WvpczWG312HRyyifdf2a98xIGUBfkS7SAb+3omG527X0I6XvzlHpIGvQAmftdhpTY19tkCb27eOkDa+7F5ZS3c7dse606LRAVIez9HRiQq5up2+/q+GQwLfTm4xZFEVctovJRU890IxREh3CRZtsaaBwEPyiynGAs/uHqgQyQcwJqMRu8sMEwt5ffOgcrGCxx9/XG3jeU3Snr4iZmbd/6Zod1qzwmXK1tLyFY4vXmcLqixASWvNTbpggZvNkdzOFyU4/CxBMa8Dj4vkgN0Dy0QYsOf79p6BYgvq7D17PviddGCZDsJMNvbw4X2B4na7OwPlViDNeUpzYyoQjoJE9RXsYJqNp6ixgUfkspeTUl7zpLIqrS66n9zD4vEAq9euILPcwFGQYMii6mSCw+091W6cXVwW6cJsYjRXRaeQVzGlxuo0Rsg6EmYtS3ncodtOZ4IzCxfQxByOwyG2Wod5v6czAAAgAElEQVRIhokac4XjIeYLGazPlzBJ+rIFjMIyukmAw9Yp8kkPK7Uq5vJF5GgEkDD7GskqMJ/PolwsIIim8h1mtnNczON+OMavdj7Du8cPUK5U8PjCCp6qruBKto5KL1HxH2d0biMMQlTjDI6KU9wsj/HTZAfX732O5jSP75TW8WRjTQ5Yt4528PPtT/H449dk+dboTVCJXMc7EjnWtIpMsewJKWch7vL9HHg/lMUxEwJKMyd/nCnmmPhaPvHVY2LKvf8YFLssirtB04m8AOPWMfZu3cak3Ve0qNQYWxCTNZZswEXpcTQWGCLzyO5zpWJR3sGZfIgRB6b3eRVozebUQOF4exdL5boGKVOCOwf7albAorf11TWsrKxIv8p0RovWMkkk4EJ9MDvm2YTC/ZLNJLCrsEkDLXkIPMgkelaEbXaP94+c7dU4FrvBz9MWjIwwAQsL+dQStVqUxpTte9kprzghMzBGh56xpZLItWQ4QXkaohQUkGRHiEq0WwnE6E2DHIZj54VcDALU2PGr38Pt63/AG7/6FZKbnyhC5gRymgtQ3VzHYy+/gme//SqmhQpiLijZEGGuiAGZN1bt8XzYspJpKDI38ptNtJBpAcgTrBdRToCF/kgs3VvvvYvX3noHS5ub+P7f/0ga16CQR0SJCpwdFtNrYd6BOxb6keXlYkI21MBEZ9DHyWlL/1eBRb0maQEnNt3LwyM8uHdfYJFBDZmTQbeH9ukp6qWK/HR57P1JpGCDUhSOL7ldsJiGDChlJUEGI99mlqfM8x63e9i7dw/v/vY32Lt9F5vzC3j83DmcW9tA5vwquitNZ8lGmQcBAot6EicFobzHgBPHR3R3C4f3tvD+xzdk3fPN738Pm5cuK501ZAagSFcPLvLUy8ON34TVwV6nPhhp+9wPPVj5nFD+w6xCbzzEgAA2SsDsSKVSQ9ioY+nieaBWRqxx6FTJarbBToVW8iZB30TXgfeAEpTTw2NJfFxQxrSy7ybmmXWyPZKcYIL64iKaG2soNuvyRB5jqoImtg7/4k86c/JH730Jn2KCYv7w+SNoLbBRQ6rQzgHmksaXBSS8ZlYkJ5A0HM60vwb8jHU1AGcMq4ERMeRex25A2IC2Meoco8YeG+trANbO18C2Ma7WPYxjxUCxgUVj5Lh9c61ISx14HMZS23fsPAy8G7tMcGVuHA7ouGfIOjAa+LHF0ZhZYxLddXKOMdyXNQqx4+f3jGVUBscHT+kgwZwwLNAwwM99pcGafZ/HZMGlsd9pwM/7wW3w3PiP8w41rNYxzuaQcbaI0TSDMXWXco7wGknWX7ApByKEwQT5YCIXG5IkylEwQybrKweudU7qyumb6biu9dKGslD4woULWF9fn2mxje1Ou/bQ6LLTcXp3J2NwEg8Fn3CFi+Ox06bzx+QOdh+tEE8SMK8ltutqY9fYfe6D98uYYj4TZt9memQDuTZeLWthQVc6GLQgy+49j9EK7Gzftl1+7/bt29h+uDWzMbRnUoFEqqaH5xmzvXJI21PvTKEW3PSqdt7p1NRiFAmgxqMIrXtbCI7aWL5yHtnFulwarGtspj9GPZNH0ulj/8G2k6BdXkG3WUCZRWdjWu6F8hU+yU0xKBdw1OthctLHeqmB1bCGu9UAt4+PkR3lsFxoYA4JFnPsXNtFf3SCDts419Zwkp3D3uEpmsM9rDfrqFOLH0XIxCPJ0WjfxiIf2YryRFl7Qd07srhfjPD64W182N9FfaGJqwurOJeUsNkP0Bw6SzVm1thgKw7zaGVjfJzt4u3RPt4bHyjbuJyE+GZhGd9qnsVKUFLDql/d+xjlxQWsLiwp8x31BnI8qhfLqIZF+SRLhMcsB4vFh04HLrKIkiKfLSbGomOQdaPUGFUTk69B8d8AEjOl+uVAsWOsPDNKk2tOSOwaw4WKaS6m2RXVZ5Ry5sJMoVJ70NMkx7bB1kGHOtYOQWoCnNvYFMj6+JMbuHfnrpucplNUajVsnj0jrSRTxBX/m9pT03MKpKgDWaAJju4InV5PII4pxLnFBRd5j8YYDUaSLvDYjg8ONVkwaltZX8P88pIKkgT2vacsmUpGcwXWdRHMZQOcRiMMJ9R60nkjBPtfjEcdBPlYgJhFTuBDQEnCFCjRG5RWRJx0Ol28/9bv8Pmvf4bR7gNJLiKyyEmM+bWzeObll3HuyWuYO3cWncwEfSa3WOg1zTsvScIoAmLvqMFJr0fgyZabQU7SljlaR7WO8OEfPsJrb76FIB/ilR/+HZ74xrMYUujP81N7VW+VNBqgWAhRzIdid6kHZlCy0Jx3xWVkTpNYxV4CHL7okFpkTnT8zQK7w/0DFd5wYaLkoMKudXTfyASSo+TKRQxo6h4643JqEHl9ODnQjH1ESzqeX5HaypzYI4Ji6q1GnQ4+v/4H/P6N3+F0ZxelTIDl+QU0z6yhvLYoJwxqCi3VZK4ovD5K6ff7Croe3LqHu3fvYzQBnn3lZTz36ityiWAwRNlDNked8Eg+qDwPAv5gEqDf7TqPz3iCcomyBEjDy2yECqtoXZRwsU/cZwpF2UPlalWsXLoA1Ct/AoqnGY4y19BDfbuYTosJZAI9Q72TlvMo7g9At4dpNFSQZSBDBSWUg1QqaK4sYX51Rd3qmPZk9b9rwvK3AcUstBPL751nCoWi9yueqtCOr7N5h6XjJeuJIj2fljLmewQVtpBbStoAnIFf/jbQR7Bg7JlJLKywjdsxtk9j1rfYNaBr4NkAjYEJgguOD2PnDGxwW8Ys8n6bhtS2a4CTx2EZsy/qpU1nyuPncVtK382jvPNOnmASH5vk7Xq56/ioWY4LMBxI448xoQSiX2xyYoGApdJ5nOliMQPuBoy4H2M/TadsWkbzZbZsgN0Du0bchum9eZ/JTFLHagy2gtVsiEkmp3kxYvMP6oVVYEem2KXB6ShQpFsNNcyUMnG+kcTHgWILeDh/mRWhzYVB5Bg9SvHYCZUglPfVMgBpUJwJSMK0dN9cm3RHlQoowgXXMZ/jctlJqbwsIQ2K+Rl+Nw2KbV8zht0DT157SjoEPFONOkyHbkGP6YHTDLEBZmPI+dueJR4Xz8uYbAtk7Dj5/s2bN+XlnwbgaTBs84nGOv2iJfOiqsoRFxqr7E7H5kds5jEcy4Of3QaHhyfo3ttCXMqjsjwv2QVJqKXaHAoJkOkOsftgCzsPt3St5p+4iMlCVdlhOS4wSKK3dz4DVMtoDUfoHp2IaGqUaribzeO41cVyksHFegOVkH2oSSRF2Gkf4qTTRTOsYiWsIztMEBVjlArM4E4R0sZtEgsUM8OdTNh+nL4UUwHOYragpiKH9QAfdvfwcXdHxN18kMfSKIu1SQFr1QYapYojH3IB9rMJ3sAR3uhu4UH3GOUIeCZcwJOlJVypLmIhV0JIe7cp8G6uje1hF+NuX4WLlUkW4SjBuYUV1Mg4B3lJ+ShRITxnDY5+fDGrKk9lZUonl69B8d8EAP+5jX4ZUMyIzyZzRi9MvRMQM6qh5se1BE2UCjCvV6ZP7hF4FkLMr7kucIzS+PDyc2QlqRtm4w1OaFo8fMROELO1tYV2v4dyo4bl9TWsnNlQUR0HNlP7pjVjxCXPv1xOAKY/HKJHXWYui/mlRVSqVQGKCRtrEMxlXRqP6T4W2TGdz8+RgSZoBHVi1AbTR/befcSnPczPz2FhYxVBo4bo/2TvPZwkO68rz/NM+szyVV3V3qEb3hAgSA5JSRy5iZnY1cbG/qWzTqMRJUoiRdCBIAig0b7alemyWVXp3cbvfu9WPxSbECARs9oNVESjG5WZL5/9vvOde+45pYLaaKyshDEya7CUUg0DPdZEJeQbJQOEJUDgcCgkEI1SURtPHurOz36se7/8uS0KppKyJl3OW0FxraLlF1/QlW+/rdmXr2owXVbLoqlxpAihKD4BeSofEazINCwNL05UmIx159c/0z+99892nt759nf0wmuvqlitqtUfhShqEqhGQUMIW1WulGzy2d3esSAUAKExgJTHK2WzYuNc8gcg5hpGjPcBoARewO4A4pCmWIw2+miOO00tWW1maUFTC3OK0YNHUguHCF63sgQxxqMQET6N929Rw0FPCY2G6G6RixwcavXmp7r30cfaePDImjHxreR72U9ADn+8Ocn1WRwjrNXB0aH2hgONyxVdvf6yXvv2u5peWjKAbPHVhZJ1Lfdp0psMVWElDyDBqYJF1t6e6YyxdONnen5Oc9mCCyadhV+Cjn0sA8UECcS1qoHihFCPE0wxoBh21WEr07JtmxnfJuesCa/VFrZ4w27bzsmgH0ruAZQWNDU3q/rMjApTNY3QzyE/4Y8tLL86UOwLpqChLCmJCQIIlmyhtB8CCBw8emne2VOevzxIzssVXB7ggDZIsgJT6ODVAZxLJNie64OdYcsDa5dlmLQgc6hwbWfeysqBiQNcB9N58MN3uvzAgZ+/34G0Axv+3+26uBe98S4cTwB+J4GvVSIyNtibro4B4Sg0anEuHMjC8LrFJfvBuXHAmgfFrqV2NtlKtNmPLyh8Iemg2kFTHkg54+/XhM94JYDv51kBFNNL4AsjnHlINeOOx7KQpLs+TgSlckh7xIoFdwLuXYogcZCtedImzwaMsV1jghpY3MMPMGZQ/UNHS+hOraZXX33VqoycF36cjffzDCje39+zc4+DRGKpaXj2ol0OcwOg2I8z39jp4NQrBy5pcOmCzW0Ze+73NNcLUOhjEp/JL/b8GrB/fp/lqyb+vPvnXLLhYN0Z/ryciG3ye0AxskEfi/MVAP6dB8UxpAALtYwpNv1x5mdsorBxbDK9ckLUdqqo01Ny0NJ268A+R8UM+UA9Kmh40NLOwzWbE7hPZpcWVF2a0bhWtH4fXHpaw56GyCoLqSbEwg+HOiArYNBXdzjS3nDKnKLOlhKdn62YZd/eZKztUlnrzaYOt3d1MY71xtSU5tJET6ulUF3od1TGF5+62aBreITnyZJtwQmlovnbF/B+b6R6Gve1NjwwoqY4GKnSG2s6Kqo+3TB3iYNRTw9HLd3qNfWr9oa2+i3NJGUDxN+onNKFtGFAl4o3wLeuVKvzsTa6LXUPjlScRKolRfN+bhTKqiC9RERHeiQWocxBnMvMk9qdgtx6zfpCzLUpLN6+Zoq/Qoj8rwHFVraaDG1QCuVMYj5D9CfsFN3ElKpZIa19ck93769q+ewZXX/tFWuGg431yQ7/2fu37xioQr+J/dri3Pyx7vDJxrpu3bltvsTnL1/S7PKidcmjSYOVpvnCSmAkGfWDVov0s6mZGbOHsS7qzKTeGJk4GGS7hCpo3yiblw0Q22BAuRCwv/NUd97/QB+990sdPdnQ9PSUTl++oPOvvaTZS+dVXFjQsFLSEHF8Z6CoPbSSOpZElFpK1dqxR651d/d7qtEwBXDYfqRP3vuJPvqnXyjdaZldS20Q3CuweildWtG5776lpTeuq7S8oGppEXf7Y9YiQqNF80j2cKkfQByLjBsffahfv/9jO9fvfPtbuvriS+bpS7pUh7Qqi2YtqNcNZTwG4no1lLrNezoLZoF9sgEUNrRcsmZGQkyQKXCtGeiMRSHu2EBgaosNFgJsd297R7vNEO+Md+7cqUWdvXzR9OB03vJ9XHeuI7IBPKfN1qxRtfNm8ozJwGKZAcAVjPqjWDuPn+jmbz7Sg7v3NN7fVaUXyteuuWQg9/KzidvNgS9jEVeWdObll/TaN94xq7RDOnwB9ugak4L6vY6GvZ7dw+bZXC7rsHlk9xTbZzKA2bKkw1LR7Nw4f0Rg05AJKOaa2GIBWFopa/nqZRXmZ54Lit0Gze9Hm6AydsnAcTBpNekOmWEjSs/HfriBNWXBgj0d32c6UmMaQn9A3nLNh5E/hHwCptg1rQF84SOKBVf/GBSjKXbA6OV1X9C5d7GDV983B4h5vaaXi5219G042HN2zhlnZyydOXamje9wyQD3dZ4pdtDqYNIZXgc4DvoctDi49P13cMn7XIfq77WFOm42mbY4D0hxU+CYTzLF7CefYXvO0j6TQwRdKt/J51y2wHZtLMscMXyBwHE7c+5eu74PeSDsYI/v8fPgiwojsLJnyRlzP0cOAB10OfCjAY/SPcSDsfnIa6zzDtNBmUMLiimv7lhKaaabZIwspSEl1Jp3qZBkoJfv4734vFpQVFY1s0VD5m5Bsx0Jdy73eB4o3tvbtfPLfQAo9vvoeaCYeYX9dIkE58PZ4DxDznH64sVfd6nQ5zHFfv/7giy/mLMKYQZeffHm95mDdQfFfg24Rnw/1+DOnTvqtoMbjz/7/NvZaZsPMzs/mBEPUaLC6//mzNo9Z43BoQ8kjrAYG6vK8JxVbvFrJ1J559Ga9h6uq7XXtMXAEq5RtYoGk56FfMRTDRXnZkxbTCWTrY4greLEfO2bGmm7eyQdzZlkY7YxUrE2VnPU00Z/rNWdoZK0qilFeqEw0NVkoNKorY3qvFXtRr2uSmjWcZUbDWzBxbmysQBXH+a0cWKhHcNa0Rwkumk4PyTmGYEWR2qXpM1xR6utXX3Y3dat7r6RceeKU3p79qxZta1MymZXx3gNMUXwSXUca6s81gCHDBt4kAiR15HYfMn1dbclAC+LuvFRaOy2+OcsEZh73JrRvwbFXyEKPrHpLwuKLQkrCk0cgSmRCsXQXQzTRxUE/Q4exq3dfe3ceazNrR21eh2du3pZV69fU2mqrkFmo8MgRmnn/v37Vg6/dvmKUre/kswTFxkESXJEDVPeIGqZB5lyvzGjlFST1GzWcE3g/9F5Yg3DfgY5RABKNK7ldXoGQrJ4YU4N4I3/p/Sy/+lH+vnf/FAPfvOxat2hqnxPtazCbEOz1y7p1IvXjAWcnl+wJsVojPRirDbaVW7mImEm6OKyLukgWbMHozjpqr+7qds/+7Xu/vhXGq/tqtYNHda9eKRBJVVnuqD6hRVdeuNVnTr9guZmF5+xDUg3ACNgqJEs3GLj8RN98tuPdHf1rmZPz+rtd7+pK9evKSbxaDgydoZOXGOJaYokeQ5GvFJVksZh4ByONDM1ZVprBmCcRHb29kwTjo8zsgrKXjRK4v3IhAybz+dYzNC8iM+xATIa55JY+4ShHB6Y3GBmYc4kKF6Ww82BdEEGDfS/lUZNEQsnD3UAwFP66nWtGa2G3rg/UrvZ1NbahvZXH6izuXkMDNhfA0se2lEqmjwGMIDrxcz1q5o7f1aNuQX1sobIIUN91hDUb7dMBlSH8QUERJF2tnatuQ7QgMYYyQj/BhTDops8A0/pUsECCwDOFl3LOFksaOWFKyotzv0uKEavhzc3A3GufOsZGjZxGTkQgH1Ml/VxjqL9JtxQpmEKGkD2N3w+vPZVgmKeM7PwQ6+X7f9gODD5xEmmmH3JNwE5i+pMZx6o83zyrDqg8fc64MiXk/OTvE/uvJ63QfNFBPvgTJqz1HlNcR70ODh34M3/OyPI9r35j+93AO9MscsYnJl2TWleC+qLBW4x3xebKLN95Dt4tnifuyb4vvi1dZ0vVRBecxDuVl8cq7PnLptwCYcBy+wzHJsDXGc2HfjyviAlCBUfB855qQXH6cDdS/u8l/N+69YtS+YLIJJ6Ogu9go2LjEejcaRgVhHSManW231Po20S5hOzewQUD0fWOOVsryVNZrd/uPWDIwv7zvh/5coVG6+OG29zSaBoipFP+KKDaQBwbGx4Jp/AHtMrGflEO77frzXX3kGxV0AcDH8ZTbED1JOaYr4nD2DzoNhlP9zrLOryCx0nBfCzxoff0mczYJ1fVLoW/nhRZ8uVMKSEduDwb4vwBmhD5vu5hjTAgakbgmMgAyDCdh880dHalrlTEOKE5LE2P6O4iivOUFs7T7UT9TV3+ZxqC/Nmi4OVWQHtbpSqVYm1n07ULE00t91QsVDVbq2jhzrSNu5SHam8n+pcbV7L9C2VOhpHu2p2dqRkwRylhD3gsKcK84d5AoWqpfWeApqxPkUeg8UAPTYJBcEw/zKp4mJxVJQeqqUbnW19evhUD4dHJrl4ZzKrt9MFvVCY0Rwa69HY5H9Fph1i6kuJ2nGoRnE8VrEbYoJHn1Dm+kEzMc2MVEAzn+3CiERYmuwDUDAtcTbefw2K/8dh4s/VFAMkuaEGezt6eve+RodHBnL6DJKjQbAKYyDHY5Du8wG9xZFgMQe9jia9gaqjovb3DvTRp59o7/BA569cMqBGOpzr1njQKfHQIHdm5bQ1cbmu0NK6KBOz4koTC1PAxYDBCoNw+74sfYwSNwCbwQFdGWCoRxNEpWQaIqIuD5qHxkYyWBqjYfrLsFL2H7OaJVr5/l29/7c/1MNf/VbT/YmqDAzDvtmRtZJIhYVZzZ87q4tXr2rl4lXNnD5r+9WxRpJBFuIwNC9gAWB5ILKbvjDpqZFE6m3va/X9D/Xg/Q+1c2fVVt6TEQxpiJxUKVGxXtXi2UuaW1jSwsKSWcaZji5J7XwcdXva2t3R/furdiwXrl7WK996W/Onlu0cWDw2sg7TUoWyLyyxyS9gm+gG7nRDlHSSGKhlgnBGpkN075CyU2yacB5+BgEeYCQuREFj0WeLExqvSmUD7zAjnGtjETIGE+cJ9p3Fh5Wzut1jz2sWNtWpukSiW9a0hSzHJqFMbzvq4OEbWXMesotu60j9wyMdHh3qANlMux2cSHBfKBRCaAj3SqViYSO12YZporvDsVp4slKuHAf5hclgAN/4SyPLQM4z6Ku5d2DyCbbH4NahEjE1ZfcwDhScA0AxNoExiX8ZKKZRp5/EOn3tqmrLixqivw7uqsYahJpE+DGJgf3GW+/Cq7zXGtgYsOn6psxMg132E7IYnpXAec19aH8fI/yHYIpptGMCd1DsR2IsYy/cV1QjuMbOUOXlEryeB5l5FjLoZsNiwUvUDtK8j8BZYwdhXtp3AOHMqzO5DvYcUDtw5l5xttVBpYNQ1yrndbEuUciDeQfFDtacoWWfHNQ6AOV7XU4SmO2gMXW9qx87v+PcOdttk2Tmd8t59XuG8+aaZgdUDkgdBBmBUC7bvuRZd153aUgAraE3hO/x8jzvcabS5RQu23B5h2/fr4HvG9tgwQwo47kk7MO/R/RiYAs2ltp9fGpjTeKCojS4B5kUQwOz0KIJmIX4iDGIJDy7t2CIwz4jB2PcC+c/PAv8+9y5cxZs4Ocu2AQSn8azFRrt/Byg42fMs/twEmz3kE9wXfgOl/NwrYPbStA3O/h0mYXfM7zmrHK+QuCMvTO8fu8YOZM1rvo198+7jMIXYH6d2Q8Hw/yNPj8PePkc55/xmUqlg3V/RpzRzktgmHdsfLAGvNDIGzI4CVMZmd2e9UGwAEkY7/HeHVo1i2t09HRH+w/WrJHu4sKyZmoN7bcO1Rx0VT81r1qjrMebT7Ta3NIC8dBLp6xxrzFIFB12LYxrMlvTUSXWYSXSXDPWqFjTrWSgTzotdUeRplXSa4V5rZC5Me6pXRtqp9LX025T1b2xOS9Vi8wP6NRHlnhn8txskIKssHFkQIx4cM+yKmPW9EzM9aBa0GY60C/3H+lXzSd6NGlpKa7qrfoZvVU9pfODkhqDyKqmNheOgk0r3sUPko5u6lB7a5uqxSVdXD6jM405TVpdY5SRUPB+mv39mYb8gGBBImHjQ5bi6AQJ94a5vuZwyteNdl8RUP48pjgYNY3V393W1r1VA8WASxqRrJSSBumC/dCJPxqrubWlYbenhdk5zTSmVFVZrU5XaxsbunHnlvkAz83P68VXXg7duGliDCEP78bTTXuwLcijVDLmwB5KSwILNwsPtDcnlBkUCOFod0zHRLmbBg/Yx6WVZS0tnwouFOORMZ6AF/aFkjeNWdhWBUzxTKfjp5lSdbnf0d2f/UI//a//l6KNXc0WSgaacMIwSXytYgl22L/VVk7r1Esvmv8ujCQ3OFKKHmxNnKiDDdFwEFaFZvOVqpJg2i0ND47M3ePJzdu6/f4HGh8emp1Mxay6UFsMtNfrWlklRatcKto2aFwcRNLW0aE5cpy7dFlvfOMtXX31dSXTU5/R3dkxIm3IwhIOm4c2wXD9SsWCAeInjx7ZQzpbn7JFA4DSypMsSLIYYdhvymNIGrzEy2dgRtERYt/WOjqyAdjAaLWqpFrW/CLMfQh5CdFVgRGiQRKW2SbsODHtMat0wJ7plrOYZQCzMc/D4JdMo4bp1tGilQLD5vIJZ/W8JOiAiNcLBGEM+uoMyAQtKiWGOrPhBRSzfdgPdOAwVOjZW2jps7I4KYdoGzlmtLwMWpQoWbwBipFPAIopg+HZiqk9TPHUmWWNi4B9YG5kwDtDvcdP9jGw/AxcdpdgmAaYYoMc7hycUyRnYTK23QClfy/4/X1jyZdwn0A+waQMGIApfgbvQ6JUAH6hRyBf0nX9r0tv8jpYlyjwWQcEfh+xDSYvwNXzwINLB7xs7Eze8fiUSSd8Ic77AEHesAQT6Myuyw8cWLMv/PBZ9jdfhnZw7/vkQCNU0QIo9pK4Xw9j1UqlzMc9eDvz/xyfgy0+52A8rw0OQDSwh/4d/rezwb5PDnidwWT/nel1XbY/hw6GXQrhoM1lGgaCMgs4vtslIb4A8AWBv+YgjzEXppgKHhZuWK3Zawa40AYTE01oD0xdojFVrElYDE2VWDwiEwvVNUIaGAsNGFuCWWg0NZCX+RQDeHxfYItxovBmOe6RY322kKeEwKKwwEqOXwMUc9ywiWzLxxPOq2t48wAzL5/g/c7o83u3gfNFHeebc+sNcj6XuXTD7xl/ny9mfGzz5yCvhec9ril30O1VFuZDzj1jrO+z/+1g2OdVI4moRmXafQfFNr1njY2m5c5GH0gZa6iPgzMFc8K41ZX2WmoMY52emjM55d0Hq2artnjhrBZX5nU06mu331ZUL9v1Q7s7NUy1dfehtjY2tXD5gsorC2pXpMp4qL1hrN+2B3rYT9Woz+t8ZUrXmKcGXWnS0yjMSGYAACAASURBVNOpVPcL0qODPS2s7Wp5qqHpqQZ8kjVwpni9D4Z2D9F/gv1euL4ja+ZE8oDLFM15tvAoTNStFfQo6eofnnyq9w/XFJ2e05+UzujbWtQszXTZHAjmYay35L94rNvFjn493NGHvW0Nt5uaT2p6+eIVXZtdVulooKlBpPogEiEoSXdoskGbx5JY41rotcmG8OeO0tlUFea7r90nvhpU/KVBMaVvcuFHoYGGEjqG6tiSbK6v6dZHn5i+9I2XX9HC/LzGEX6YYcqkoe3jG5/o0aNHpvd65ZVXQlxtGhilD4h17rat9DW/uBhK7ZQ6cs0AprXKmAzA0fqTNYs8XV5Y1IVz59U+PDINFT+Lp5e1QJoYN5wm2tnatpAC7MFg+KzhDP1O9nMcG2qLgZESTMzXnuqn//v/qd0bd3Xl1IoWpqa0tvZYm3t7asO2wr5GiVqFWL2pmlZWVnT27GldvnxZZy+cV6nRMMN6esVbw6FaWG4BpAGpk+CdWKuUoIvUax7o4Sefavv2HW3evKPh5q4qg7EKAONKFED2cGDNVJNC2UDdsIi38ymdvnpFL73xmpbPn9coKaqHrRCMs6UURSYPcCDC4bYOWza54KQAO4wNHteHpgh7yC3sYWIMfX1m2qxqsIBDy4fXIk0CgGB0xywwPNSESQbWmNf4g/Zb5YIuXL5kCyUbiGDiKa+2O7agYcDySQMdOEzumEYcs/wLzVMGii2tKKQI+uTYK6bqFmmyweIp0xVnaUys/X0CsIYdWPBuR1uPHmr/qK25U8uWNjdAxwYzNAiaxlKSWAMfgyiR4sP+yM4R9ygdwrhqGHDCPg6ADfADnpYK1swIYwArAdMEU7x46YKBYpUrXxgUO2bOP/WxBhlvHEBxiNVwljhrrDOZRVAq50iFLzZ4fAlQPCBatVwOLAtsScZqhy/yRY+O47a9DO2smYMAZ3J9YnZGFfDrpWMH0nzGm7Yc1DmAdpDJ9XZAzL+duXPW2Vk3Z4odnAAqnP11uYYzgl4Gd92xAylnq/31PEB08OJyDQfdvlDzUjeMp8tKToJiZwwdqLIttsNiw0GxP9MOwPKaaJdj+Dnl3Dmz7tfD2eQ8qPXznAfKHCMkhp93r+RxPM5U59lOZ/75Ts5b0BZvhbvD8s1DPwL/A2NMEmR/RM8DzXOwdyXVyomG3Y5VzgrE3ZsjDdIKtK1Ii8Iz7zd6WByE6iXHxf6eOXPGGu7YT475eJEUEfbwzEPbjNiyBm/2LSykg46ac5tn2X3R5Ofu9y06OFa/zg6cfXGVb7xkf7064WywVwD8XsxfSwe+HI8vXtxl43i8iyIjgQDF/A0odlbSGf38c2KAmLFZI/ORD9t55shhUXdW4SPGO7jmIBUDZGIIYSBNkTlJYWGGK0PaHZqt5KMnj60J7+z1K6otTGuQTkw+xzzQ3N0zH+Cl2qz21p/q6fqGlq9c0szpU2qnI7WrHe0OJ9rcLajdrWmutqDZQqyZuKNSoa+OelpXqoeDVFvNll7oH2ixUVWjXlUS2TLLFlXDfs8AOtVN5BpW0UJnPBkoHU6s+onTlM1LJalVirReGOin67f1/uaq5l+8pP9p6qqudSrqoumhGkHVr9PXXjzUWnGgG9GhbrW3LQAEYvDSpKpLU6d0dnZRK8W6LRSqnZBgl/QwLEaUojDfpon6CKD/hR8HxZ5Iyn35dczzv3TWvuTrXwYUjw+OrLjbw+IkM+7HGBvrtKP9fWt8Wn/0yCy2rl64pEtXLqtvQCA2mzRKz+tra3q4+kCba+vmQ3zt6lWz/uJm/PDTT/T0cF/Lp1c0Oz9vpXQTzWdlQyvbpamBOUAQAw2DC4EKOE6wnfNnzppG9dHjxyazoEGMRiSaxPDdHZAGRskHIEpzFSxolujEqXMPWZi2Ya+rynCs1V//Rh/8/T9pvl7Vd7/1ro3Bd+/fN/BNE9aw1dcRXbTVxFbNALiZ2elQvrtyRYtnz5t2Kqo21BlLB/2wSiUMhMGnUClauX4y7Kk0iTRsHqn5ZF07D1a1/2RTnWZT++2gfwN8WCjEzIyK9WktnT2r0y9cUn2e7ZeNPW73cCdgvgmSE4vEzsrzuD14RHcVphQNnnkch4EQIAug4/qiA4Zhr01PaXpxXglhJugQKTtFiYFommhgYvghWZBJwJotsNk5PDQ9Mh3GC4uLIVqXiYsmBgalbs9AsU2UcWxhG+jATW9OhSAr1XGNfHJi30I0RmAnevg0K2s6YoHGJMvITUcvtj9Z0IVFa43GOlh/otuf3rBJ+Nqrr2pmeVkjyrgWawv7TMMfTWNBE40sgtGb+9campqHKhWLtphj0YFMwyYQ9JAWtVw29wnTmXEtC2nQMJ8+pbha+ywoPvGs5tnW5z3GoTt/HOKibdHC0u0ZCAUK22CZ+SBbFfTLjAdfAhSTMnbMblL6zoFi7r0w8YaFhC94HLC5pZmDKGc6XdrAdt1SygGdf9ae0ay51gGus23eROcAzz/r7DGfdUCbB5Hcs3mQ4sDEy6rO/nqznINVfu8AzBZsmV7Qgb4DHb6XZ8HZbHvmM5cBIxQySzYHxfZsZFpVtumgmOMLbG+Ib84zxZwDb17MSzsc7OQ1xXzOnyc/n97s5qw43+VJgs6U8vzmFwwuBfFr5WDLjyMvdQEUrz58YNfVWE8a5UbBIWM8CbKyHq4afXiLRIVKVf1BWDAjnUJGQfOrpdgBWPHBBJrZAjuMb8iVaATza8J+IJliHHZnGpNAUXGc9I0p9v4Sf1Ls/oiDPMVBIec2zwbnNe/Oyvs590WKn0/ea3KuwcCIgzwozi/CfEHvn+c1bwL3Sguf9X+zTQfFXCcWSxy3g3e2g1c0oJh720FxXjLhVYm8zAZQHNEbYURUFFJUPZUQ8gR2krESlxvmiQif+dhcQOz6Iz0byBrNBrsHenjnnt2np1ZWLFzImuzhg5iH+yNtPlkzG9DTZ8+o3KiYj31lekZxMTXibbPU1aRYU9otKToChgY72KiBbneorW5H2wdD9Ydl1YtVXav3VYrHKhYSGx2R7IxHNClTnQvzAQ4a1pQ8Gao97CoZjAwY4+CEK8WgFOmoMNFhOdLdw6f64NFdpTN1vT13XqfjhtnO+UIYkurW+EC3oiN9Mt63QJPlSUmvJLN6u75iumds1wrdoRpJUVFvaPOD9TqxMCAsCqkeuuYshfDkkP37oDLX5WtQ/GUmuC/43i8Lipn++t1OCEvgwe1RWh4Z04h/Yad5oJsffWLhA5dfvKaVN19XsVQxho8yBUCF7s0bH3yo2zdv6dzKab109ZoN9quba1q4eFYr58+aJIEHDy2qsz88dKzAaOKjmQ9pBNpOHvpbn9wwtwOSjF5+6SXT2m7v7VrsNHU2Bo7F+Xm1Wx21Bz1bmQHy0Pn6JGpsYrYUA3zZKpyu0GZTf/df/w89XX+s73znW3rnW+/YhP/w/qoe33uo+5/e1aP7dzQYdlQsxPbw4ajAOZqamzfgevbaNZ2+el1Tp04rqdUt8Q69apAI0F1MfHbfmMqpWt1Acq/TVmt/3xLNOocBFGOxhdVVlWAIAiKmZjVIkVFMNExhh8fBs5KOXpM9hEY/tNBW2oTxbLVNTVEnXKHb0x7d4VFijC/v4ceadTQxJpSBjCY5En2sJ4akpygke7lfqk0c3AdZmdv0uxb9LWFXhuzGBiYAJ9rs/sCuo/nPZit0rgPX3UqWFsw3tNjrEeXTrMnHBnXOQUQpDOTKAiPYdTFkAoZJR7T7EW13u2PVAwbew2bTkhEPDg919eVX9O73v68Id4lOz0CtJS+auiMK1mfdnja2t4wpZrucE6QljXrd9gfm3lPDWLwBitEUs/hj4QF4odFu+syKgeKUMJSspc71bY5an9cQ9zuPsOkSgqjJXOysASZv6BaSKR0I5//9hYaDLwGKYYoBWtbsZdRf+NYxA731OYbz6U1OLo1wvasDSC9nO8vK+9zZwQEHn3E7tyDLCGywl+pdauGsrDO4DloZW/y+9vNgmtVy+diazYG6AzwH2g4anT3N75ODbv8ePyY+Y5KiTCLBPrsPsjN5DoqpFDmjnZdJsM/eIBjOZWBWw3eFQBoHxVadyTyffVv+Wd7DH2csnenNEw1sm331xQCv8RwztnqTHb/z88r3eTMfv2Nf8yx3Xovt5wa3ljurD7S9uxNcihLGyACQWZCGaJpUAwvlSM29hyqTPdeZzzsEHQDZ1G7jfkgDBIxRJkdSRKUnS2hzqQrHTZAHkjbGt2PWfdJXq3V0PI99Hijm3nOZjZ8HjtkXQs4UO+Dn//3+dCcSPufkAds6GbbCPcO+cb78fvZFnm/P5r+s4dEXQQ6O3X3CF3ecNwAxVVn2lcWEPwO+eMnLKfy5MJ/iNNP0D0OjLgyru9kwflmPilk/0j80snhuyBisVmGMkLZVxrH1y2zcfWA9JjD2VNKQ8NXLNU0OWtp/vKHV23elUmr64ulLK+rggJkFhpTTgtYmfZWKFTX6YxXaA2teJ+nw4XiireFYO72JhodjNVTV+akZLdXatEmatd8ET/xRz4gEQLI1uxFxPgEwhx6b9qBlNmpkERgBDIlUTdUrJ+pXUh1FAz14um5zxgTdcBr6k2C+O8nErNw+7e9qM+qpFY10cVjWO5Vlfbu6opW4qum4YlZr6g6O/fgHNPxjfQeDXUosLAUZKft38ic/L5wEx1+D4i80q335N31ZUMwKf0zoArG3h4fqtI80NzNlqWW4QYj45jv3dOfWbW0f7Kvx6nVdunxVi9Ozpo8tk0o0GIngjjuf3tT9W3c0OzVtrB8NbFPnV0x2UJ1qKCrQoRwGddP3IcFY39TW+oaxvgtLiwaiGCDw1iVmGE3rzPS0Ti0vq9qo241PR6hNpjQEKDL2r0ULK3no5aCL5Afgzo0GYOG72h2aPSJV0lgf/vw9vffznyoppvqz//Jnun7tJQNLvf1DHW3t6en9u1q/+YmePFhVH3cMmtgstSw2trA4PaPZM+d15oXrWrl8VfWlJbNMM+sunCG6HTMXByiTtj0pRBoTX1xOrJxVZrBH82oapNQsbCiYw7IAhNGydnG+6PaVRBPV0qCPeuZkEBhNmGK2AfBD+wow3d/dVfewZQO5d/gzSRKfTaOeMQdxZJZjxExXsSWDMshYO4+f5DoxKOMPzbYoX3INTG+bMfzuOwoDhHemgROa09CmZppFK4nSiDUaqg9jYR8KkbrGLkKY0sTW76s46KjYaxlT0jk4MgDM3yQK9Y7aliJEM59LNVpFKWrU9J0//oHe+d53ddDvq0VwCAxcsRQa7AjiID0RvfpwYJ7J7j5xZmnZkhqZYEzOMgiTowV5lIvWUGn71ulaCXhSLql2atHkExbhnQPFxq5mCPZ3QLED1DxQtdZpaFiakri30Pd9FhQbS5xB1K8SFKMp5l6xJLbfoyl2ptgWc9mE7sxZ/v+5rs5yOYPrn/FGpDwodoaY9+SlFQ5GHbiwTWfc8mzxM0Aa2Lh8+IEDHAckDlLyfsoOmH0B6M+BSxO8LJ2XITjT7UDEj7eIh3nW7PM8UOxA38FcAE+hqpNnil2C4fvtgJ19zJ+nPLPt23bg6ufIWWQHvg7InWV3ptubz/w8uETFz4NfV6/orW3t6sHjx+q0Doz1ZcwDmoQqFsERRY2TkjnldHtD6y1g/IEZnvQIZ5rY81mwZriBtZ+yL7Cbdl4M7IRFhss3+Df9EcjZkFHYgpvtCWAagj2CNOFZdDp1qPATZBQATweffs6cUfeqgDe/+cIo3wzHlrgu3Ku++PP72cGy37NsP1+R8Pvb5ROfpyl2NwpbqCaJNa/DFpsu/Dk1I7/eHKPLemh2aBMqBDmCe1nmfe+ORaxAmAsAxbR4TLBl7fYCkE5jTYpoc2OVx5GSzkDDw7Y13LP/jPGJUvX2j3R474m5UwC4p8+e0ujcnAZLDW3H3RBtTKhFb6LOpK5iMlF5tKeSWhoUY20p0c2jgp72q0qry1opTavS6arSbWq62lelHGvQ62q/uWVuF41aVY1qJQQjMfeNMxmFSTN7xlgbMIYBJ/WuFGlYTsMxcavRzNnpaqvfVjsbbvfKsnjoX3Y2tHvQ1MKkqNeTWb2FZ3FpWrUoVb/Ewl12LLVxbDKRcadv+2CVxWKiIZWiQqi0WRX0RLnwa1D85THtv/kTQ1ZVNqBQLwKNhZorK/AhTU6xNNgN7hPIJ1L8cAup+bTe+vSmxdm+9NJLKldCdK81lQyHevDoockL0JGxUn/99Tc1Oz1z3DzCzUIDwI0bN4z5pMSFy8JuJ+Szoys272DvyO0PjF0kqpkUOpi4qaVZzc7NGZNaiIqan56zqGG6bacbUzpz7qw11dG5D1JgAqIk0x+M1GV7WMgBZuiiLaBbDWbakzFL5ERdPjMOrhMHa2v66T/+SB999JH+5Ac/0Lt//D2Nia9mw0mqce9IR1uPtXX/kdY/vaP1T29rst8ydpxtcuMP0KzVSppbWdaZK9d17soVnb94QYVKWZ1RT/1ExiAf9XsaU+ZLC2ZbBMNAtyosspX/MJghKCVjzfowkwxO2BoRsMEuWUNL6DgO+tLg0mGxwWiJyxWTGRBfDMOKEwWJdSwqjlotW60jOVnMYra9pGulx6zcawN1lrDmIAf9NqAYKz10zO78YMxJJp1gP7iWNKgZ61cI76PJrgxD3m7adg0k44nMter0rBKB7rrbPFSneahDEt86betu5nUWItgCdvuhGkAVwKY2PIqxdRqNNajX1C0k+uM//XO9/s1vaq/bsTRBHFXsPKO/prTb7Wh3Z0tT8wsqVqrGGgcWphKYzEy6gzOHaZUbDZWqFfNVJkIblh35Cj7Ftbk5zZ45o0pjykqOJEXxPZ8Bxc97kk/qKZBPGAIL8gmPuj350Wcw2V2Qv+Aw8TlMsS1G0HBGsVrtlpWeuRddV0yjkk+u/m22cECH3Q9MpV2LjPHk3w4Q8/929s2ZPme38gDQAY87AeTBmjOoeaDq5WFnyBzIcN3yDgoOWLwqwTachXUm1VlU32ffT38WeT+LIQdPzmZ7NcplEXxHnk32BUZ4voKG9bjRrvDMg9to0Qys5XW7ron2xr48yMoDffbD2XiXP/h1sO+Gxc2axRyIOTPv4NkXLNb0aJ7n4TnLM8acV5NLZQsi3osn8d0797S1uZE1IfY0GgeChYpWnBbMsYdj6OFzn5TNCozGKKRNpUKiSglP2xAJDV8XDbvSEBkaRELj2JnFrwv7VShVdPbsWeFdfKzdnYw06OdAcaYjDp/77EITyR2SQW+Y9GuXXwS4BtjchzqdYw/s/ELHr5cTSr7Qyevh/fnw7+I1t4Nz2U6e8fUFooNu7Pn8M3fv3jU5nD072bOdJ0qc7WbMtmtgyWmRDmlmNkwQJAeMwRiLDVz6kiBhCBlD7Iu5OcAcoznmOlJ9BUyj6R+OlfZ7qgNA213tru9qf6upw72mySRXzp/WpFJUtxQb4B2mUQhz6gdHh61KyYKVKv2O6lYZmGhv0Ne9w66i+rzqjQVNT8qqHPXV6vS1Oj0bOODmrib7W5qtSEuzNVVLVJhCU5vxxBZqxHg2UDIMDe3GpoN3MoBvkhARHhXb683iSPvlsXbigW62t/XxzhNtDduaHxd0vTKvb1SXdbpQV3EYYsmxGQzkVZChMO8eOwOZiQALQXf3mNhx+nWiYm13IZ/LAmu4jhBFPt754v5rTfEXnN++6Ns+DxQjp6eYBSjGHWHUPFTa6RvLi/XZvTt3TPN15YWrevnVV21V3yKFjEYpIhHX13TvV7+ygIaZuTlzZphfXrKBDr3vo41NKxvMLiyazRig2tjBbs8GZmQEAJmjg0NrAEO7PDM1bTfc5saGnu5vq9qo6uzKWc1Oz5sWrH2Ib+66gVwYgkK5oP6wp0IRhVFoFmHwbbcoT/bNYsbKizRJWTqa8a/GwnVLqWIseIZj1QYj3fjVL/XjH/2DZuYW9P3/9BdaunJZ+zgooF+CZu4fWImn0u5r+8Y93fjHn2p79RE6DNMv8cCPipEGZlhesxSyc5cu6sorL+rU5fMqzU6pZ4zsRIc9CjSpyhV0aOxTYD8MnGTekT448v9d7PAyZsya00o0OGLjxbyVPWyY5WdexLVK1WzGYGsJTYF55/rRxd3qd7W7v28TnskgKlXTHfNDU+T61lNjSLFuw9PY9styoyPrJn+6vaWt/V01SBnCtqxQVMTiAPYc7SW+w/2BAXBzFmExRSm+UjYrnWTYNtZ/Z2NDe5tb6qFlh+3db2p41LHBddLrGwg+iqQDxarFBUsVZIghDhymvThdtyREKhE0SGLjdn9rS9vttt7+9nd18aVr2oNhHqLTjYxNKBViRf2hWgdNHezt6snujsl/CC1hkp+emjXLQJpX+pbYF7rX2XdYLPRryEysCZLzTtLe3JwWzpxVqVa3CYTuehqsMnz7RR/Vr/59zwHF4Uszo//MU5nrZn6pafB/dmYqD674lA3iAJzs3vQGJges/nceyHqJ3kGwA1kHFA5Ged1Z3jxoO1kS9s/7dzl4tYV0Trfp3+ulagc+bC8P9px5dYDvi8Rjtg3AgJY8K3M72HAgzu+98hUAdEH9bpBahRCJsOhEbxtA0DNAbN/lftT22DAqBLuwvKaUa+LnzxllB15eCXJtMPsXgA2OEkUDxWkcgLOzh/5vA0oZmOdzbZjerLnVFw+AQnut3bbjcWbT929jbdNICz5rdpjj4B9rTkO5EA6aqw/7sfrWV5BaJSzIRoaWUlac9FVRT2V1FQ1Jxpyon05Z456fcztfthBLTTpx/aUXNTc7F6ozgAti042lLx2H5FgJ5gSrOhxO1O4eHlczOJd+Pzmw5RgApBwzoNidS5yZdwbfF0m+iHHWnevl55ff8Xl7xopFq8jmrQB9weMSGD7nCx8PY6LXA1DMPhmosqphGHNMruKVhgyc+dwCA9wdQaoEf1+TkxmDGdIEDbRZqirAODjMMIci30P6QjodwNiSXOkB6ndVRToyGmrzwQNtPdjQdG1ejflZTRHEVSupPeyHHh8SUaketjpamJoxr/zH1ZEGcWBZywRWJYlVUzuAciQRSUlVlVToxzocl/Q3/aI5CE0PujodD3WqKs2UWIB3NCGQy3od8L0O8zyZtBazzP+PY42Yw6jCwQayoLLXJtZA2Cz1tFMZ6ZPOtn75dFVPBy0tzMzq1ekVXY0aujCphmjrbD4pjdHOh+eL6298I3r6zEnL45ztWkBCZgUKA+7j7Lxn59wWIQRlUfnhumRz/dea4q9gWvwioLi/s62N23c13D9QeSwrTTN40jm6eu++PbxkzTPooPmhrFyqVTUZDXTw+JFphx+vren02bPmoUujGL66camsUyvLZjNmgzgDNGEgcaJBplNDFwpwg9FkxTVdbxjYPbDO2rvmPUzU7oVLL1iDBlICM7tIaBaDjRtrMhwoLXCnD7S9CaAba+nUirF+B4ftLL0pVhVgw6DOAz4eCWcDQHHc6Wm5WtPOo8f6yd//vW7evqs3vvWuvvuf/lIt/BspGxELHPftoaj0J9q4eUcf/OiftPNkQ/OWeT/Wk61NHfU6GkyGKsRo+GJbmTempwwcn7l6SafOndPU0jL0hlqDkQ47Xa1vbGr29KkQnJFNYgyCDHw8cDR9WWkqe+CG5L0XYJNxJw5Nc3S6ck4Bo8bwFUt2XtkGCw+8f21iRjJRDtYwPKzOBLL4YZjgd/dWV60sx3ZOL52yAduY3mrVHu7d/T37U2nUNTM/ZxIR9Fiw+wxqNCK6R7LpxxgsANaA42iicqdlISS3PvlYe0+3jSFmoIPBDU06UlJMAhOFV3VlSrP4YW7tmJUaWvbG4pziWtmaGAgnadDk1unpk1u3tdXc16XrL2vh9LIOul2zg2L/mQSQxQ1bHQPFRUq8SaxOtx9AM3KQSt321xrIzCQ4yDqCZppUx16wnMP3mOMqlVSdm9PimbMqVGvBOQBtfUZGfalGuK/g+f/MJv8FUEy5mgGdiTbIXoKNmLNheeb3GHzSuT8KNk+oP/KsLb9z7aUv8Pgdf/KaTX8f28xrXN05wkFbnh307/dFZB6IGzDItO+uN/bvsIVktl/eTOOsbx5A5rfn7DHngeoW76fpyxsRHbzwPPqPs7Ecfy+Lxeb+AgSzz4BiAKBpdY9dESZ273H/+PfzXtf252UhzgJ7Bcf103mXA2cZbdkDQDfXmeBzZiX33PXJLyoc2LHYYd8cYHlzHt8J6OP59AWAu4kcHbQsqAn7zRBZH0gJOy5yEzLGEoCEJ21nAOynf6Rkz5vJGIrEvndVSUZqJBOl49DI1o8qBoodzDv4gNphbKMaiUVbBT/YEZ7H2UK/SKhE9iQG/8/PPBYOir0xzkGx36t+/gCkDl59oeafcTs8B74up2G//V5ge67H5l5yRwkH2y6J8fPPZx1MO1Ps1w0tMc2NVm2wJDX6EIIe/1nwVhS0rNk1NPA2GoYGdGM5AwgmSTDKEkHp57DoYQu5CCgOdxDaHvuQWsgreElJSAUlSAdN73Cg9bv31dzY1pn5c5ZMW2jU1JmEnhGa9zh3gOLttQ2TY85NTas3VTK3hwHXy6sSFtpJUBaSjaK5BzW7Xe32pXu9VKXxRMvlRBerBU1FQ0XDI0Xx4Nja1cZsmjtZlpGx4KAYAEsvC44jmW0o4DRlkTKSWsW+mtWJfr39UD99clvxbF1XL13WlfKsFtrSXCtoqZGEmG/2hKbvsGDxhZ9VRPwet+TR8LznQTHf6THOxjDDYAPfM0Dsz6XLlL5miv/AE+MXAcW97a1jUFyYyFwCbAAdjvTk0WN98sknOtxv6tpLL+oFEusoLzMRaqxKPDGZxMMHj0xSAYt88dIVs/k6ff6CMQRdOowzQGcDawaSt59u6WC/qXq1ak4VsJ5PNzdNuA8QTEZd8zd+svlUpelpLZ47q6hcMgmBDfjRWPVyHDnGUAAAIABJREFUyQT03VZLGw8e6P1f/lqNqWl95/t/pEpjRu1+sNSyVSHewWgkeTAAxTzU5iN8qMViRXGvqzsff6of/vCHKlQq+s//2/+q2ZUzKtbrOjo6UC2l8WCsm7/9WB/87GfqHxxaQt/rr71iq+zffPRb3bt3xxL6WrtN1bAdgiGn2W4cBoUFmkLOn9f0ymk9PTrSg7VNY4/f/sH3dGrltAEQjg0ZxOPHj7W7s2OuG0xAAD86nGP8i63nIZQ2+RtdrVknTWTgjm0gX+B72Q/kB+isaUxExw3DaqmAmXk9tTIWJSTZMVjvbG0Zgw/INnBCYMrSknkbc015yLFXQ1IA1hr0BgaKSYODYeTfxlbBQCQhUc6s2kgi2t+38/fRBx+qf9hSrVwyYFufqWtqYU4lUu+qWTBHvaGpxpwB59/++gMbLN989x1VF+dMrgLfjp1aipbt4EjbW+sG6haXz6pUr5oOO05C0yiDe0oDRfNQvdaRpqfqKtTrah4FP1Maj4iCNp9RrPFojEjS42YdS91Cq04iEbHaMF/lsqYWF7VwekWRnUtzEH6mJf4DP8//ps39C412Doq53jTaMQb4AM/Ani/r5uUPMFMpoQxWBg89Ag6yfFJw8OpAxplO3ucssYNiBz3Ojrm+0z97DIZyVo7582IMYtYIlwfFvi9+TK5nPvlZAwJmWRX+ODixxWb2vOB57QtKl0LkgTTPsTPQSIn4Tp7dhMU7z0vfgzuS42eYhlzkEyym/efk9+e1xX4eOE959wkH+b4AcFDHPk3GiU3CLt3wRUteGnMsx8iClRz0uxyEz7hvbp7BtO1PImOK792/H1ILszhbAwaMBbBoJgEDfFHdi0QrSBuNMWVowBqM37ivSjJWHRk/lQwsxwzQhh8HrH4f8jfnFytQmr7wOea882Mg1wNxTIfxWfkEUjWcgvLXzO91B6HOzuc1wIy3/LjO2O9xv5+5X1xb7JUFl7c42+5SCB+z/XUH236d+Ly7m/A7pIsAY/vJmGKzccyBYmO5vYyfBZEgZynRbGZJcIEJRrpiQBz3BA/1MO9imp6HKkRDY4r7pBTye9N3RQYO6QQqQa6Q3NbqaLh7qMIoEGf1uRlVcJjKCBhCkawvZP/A5AanFhfM9WFQia2JDdcHpHYxdm89mrZLGhbLethr697RvpqTiRYqs5pLUy2RnjoZKO53NOwdqlAmXTbLJKBSh1mbNSuPMlCMzA5QHBtTTPO69X/QaIi+eSx1Jx0Na7FuHG7q/fX7mjTKNkfOdKW5bqTlqKL5asNIIOYHtMsEhLDQsDEr652w+8AWhCGi3MZOzhtzdsYSmz+GgWPizcM2bDHCgiV7Pmw+/tqS7d805T33w18EFMMUI5+AKabqS9ncJgzr5Iz05PFjE/Xv7ezq7Plzev311zOWYKBiHEpzu7t7+vWHv7Gb5forr2rl9GklpbJZfln2eZKYbhNLLWOTRmN7qAFflPYvX7hodmyAcAAaTRO1IpPbUA821rV5tK+F8xfMYsvS0AZ980+cKRbVbx5o9dYt/f0Pf2jl73e/+11dfekVdbDfKZZ0hO7RXC7GVvaBVWZQGiQhOW3Uaqk0GKmGn+ZRW3/713+jGzc/1Te+/S29+x++q1NnTlsjF38+vXVD7733njGl777zTb3zztsG4Al8IH1tf3tHN2/e1OrNGzrceGoADOV0NdO8oqkb4xpRb6hNV/jCvF78xlu69u7b1phnpdVe3yQmlNUobZFGB2uPsA5wbFKE2YaBOEAtn/GkNwZC3oN8hTI4gy6OCjz0TErtbld7h00VqxVz8uC62KJhMrHFChMJwB+WkOvQ3N83KQH7sLO3GxoGCqmm5+dM0w0wttV3P1jBcQ25xpwrtksJFdu8KqVj2FbKo4ctNbe2bXHx+O59K8PRPX75+hVNrywpna5pUI40TALor6cV7axv6qf/+M8q1+p6+zvf5iZVN47UN5sgopdLGnV6Skcda/CpVKfUGw9NFxdlgz3MBmbvrb2muqaJjnTQ6dpASQjJzMyMlXDNFQNJDGW1QsnOsQ1uWEIhM4EZt2CVSIWpmmZOndL00qJJKozlc1BDkMuXM037ww8A+S0+BxSHyT+AleB84TpCHASCn7WDw3zJ3Tdrpflj6U82R2fOCXmg9bwDQ3t9EoA6kHNGze7PbivsXy7xKc8UOxjxv22fhgG0OqDNgyjXyOab1vwYfZHJNvi3a4T5PmN1WRBNgrctz5aNI5n0yMEQ++kAy5jbTL5gmnYab7Br7HUDW5stbsNnx0pSxsoQ8pE/x643dXCVB2BebndpiL/Xf+/n2MD2OLKqDfISPye+kHGm3KoEOHdkbhi+yHGphGu1HSByrbysz/axcoQgYbw4lgJk3sseIcx3sWBGEjcYS0ddmL7UHHcIAYG4KESU90NamWXZZU5Fdl8dh/lkYSFZyh1jMYzxzMz0sbVfqVTO6eFDot2zH6QwlK2DpA+g69ITZ+F5rzPEXuVgjDXpQga6nU33SgnvyzfG+SLQde1+Dt1uDUDv149tOSh2tp/P+z4w1jPHQEbZfWJsIxXUbCGXrR34DivLuyTPGhBHKifhfYxVY7TWsL+wnmb7EVlPhN8zRQ1VjHtGgiCfGJhlGz0PyBOS4BYyHJvGuF4o2Tza3mpapYAsgsVTSzaPMZ819/ZUL1e1ODtnFcL97S0tv3he0UxN7UJoAGSfk4E0FVU1HAGWE91qH2p12FbSKOvsWFoslTWbFlWiN6ffsTxXHJTYR0p0SBpgiun8GCRjk0Yw/zGXWkRSLKsQMu7be0fBH59+EVVibY47une4rYNRz+7fWm+iORV1rjyt+ca0+Q4jZ6Qa6gsKALH1FWA1an6pARSHxV8YeGHMrckfYJz9DSi26ljmCoXE8fizX4Pir2Y+/CKNdoBij3mOWUFmlL/7wFJ6X3/8RPfu3rUGvLOnz+jFF65perqhQiW2wWFjY1NHnbZJABZOLVv3ZQ8QQSBEFrKAbALGD5aBB5mbCOC283TLwBQDWgO7MkAI7GdzhzYMjWhiQ3M23VCPZiAcI5JEZUbT/aZWP/pEv/qnH1vU5Pf/9E/18utvKWJwhdFEp0a5djRUN2NnAHwMWLaCJT0J1rk7UC1JNVUs6lfv/Vx/97c/VL1R05//5V/o0sXLarU6+vCD3+q9939pZftXv/GmXnz9VdVnGyHcoT9QvVyxwaGPLdzulnafPNCDT25p4859jfcPVBqH8laHgaVY0uwLF/XW976rMy9f07BatY5fm2S7PXNZAGRyrpGzsCDh/5lgcdfAyeM0WuvZ2cAsk0Lo0ceVih2v22VxHS27nXS7WtWa1GBu8Wz0CdFCMEcjk01gX3Nu+bSBa1AlgwDXjOu8d9A0wN2Ym9HS8rI5Z1h5LAPFMMU89KQOGjAggrOQHoNiauyl0VDFcaTh0ZF2H61r4+Fj7e3tqlguaOHCGc2eP63y4pSiWjlY/Y2kzUdP9Kuf/0pLy6f1xre+qV6hqH4hUc8WSEhy6GKPVJ50pRHHV7ZYaLRxSVwMbNFwoN2nG7ZwobpAaTet1VSp1gMDbxWI4I+NXRQxp5XsfuQ8Ddp9VSLspLiv0I7HKs9OaW75lCqzc+xEAMVZgiJP9P8XQDHnIRBOgfEIulgqMa7Re9a576NUHoCGhsLAeOZBZZ4xdlD7TILxbPI9OfLxHmd1uYd6fXzTn+nt89vKg2r/t8kdSIysVI4jjPMAx5vivLRtAC2TPrj22BcAeQ9be581wwZ3CNeTeik9fxxujWbMH9aBme9snMbq9zpZzDCOMcFhAXBs2wNqWGPws/Q7Xs+DNV8weJn1mNk9Uar3BYYvIGACDdjSQGuNlSHu18rnVi4Plod2XgDzObacY3OAlmdUnQ0PTapBJgdo29h4qtUHDzL3llCGp/CS3ybyNzunBBENx+qNAFzBjq9IeNGEpLK+knisGj0hLHLxtM9kEXw2zTTaBhrLJZtXIAtOn11RY2baSJJCsWhyGppF8xHqDo45LtfF+/H49Xem3uUpvnBw0Or3vN/rNk4MBsc+/5wXr8Y5++zgl+9ijGVsZfzxygXf6e4W/l4H32ybCuCtW7eC57z3e5g0IruXsCPNKogQIQAuf6aQ0pbjoVV1qKKRMKiUdNli8JLuDTTohXGAXpFyMlJh1LQmMXNaMv/f0Ewc1tMTFdOSEJcxVjcmUntrz/TOHPfczKy67bYKUWL9KY1y1fpJnj5ZV6d1qKU3ryidbwSnhgwY4g1QSavmaz0q17Q2Geph+1BROdX5YVeNKFEVKYrtwzBohIsFc5YwYcckDUmx8Ujj2DXFARijO6Z+YBIKpFyToDWGLWYi4XlslSN1ijQkEgWOPCRRfRSrMU6MHYfQ86qHew8/DxAjZzmulOVciDyYw4bdzG4R4Mw8CSjmcyZ3YhHyNVP8hwfGnweK6fQkMKDzdFO7Dx5p0moHRwrS0egrI/4UUBSn5gsLW4hf8OOHj3ThLIzxq4pKE62vr2s0Qsd7ytLkzOsQFiAthjJDMVjVYKGFtdru9o59B2ww7CS618ePHtkN9NL1Fw0cM5isra8qKUSaWVhUVClphLSAcAkiQuOCuhtbuvXTn+n++x+quflU9Qsr+s6f/0e9+MYbYg3fRJNVKCmmY5iByvV8WTnTSjV4PaDNHYxMSkEwSXd/Xz/67z/Uh7/+tf7ou9/Ta6++rN9+dEM3bt5VVCnqtW+9o2tvvaZROQ2R0N2uPSh8tpqUrZtV6qo0Gai729T6J7d0/zcfaePufe3vHyit13TupZf06vf/g868dE3DSlHNXte6qDlPR3tN7WxvG9t64czZ40bEpbl5A8E4MrCKRf9q4B6NYzZRAFJtggO4ZfpJ2H4a8Ewni+xhZspAsfkU9wJDQkmI5kYkG9jQVdKixXEvzS+oUsziftNUB60jk2HQOFHKGFQaz5AaAOYJvuCcAuqtDD8eWeNarR4YZfTQNCWSLlSPCtZgAdOPPOfOndu6ef+uyjMNXXn1uhbPn9FUtWJ64js3burDX3+o69df0rU3XlM7iq0ZY0gzBkMypTH01Allf0q1iYF4QG610lAVyU+3o17r0KQm/XZL3W5b++22zpw+Z0mF4Nl2uxuCJQqEDlB6feZG0e/0VStU7BySlpQSb316RVOL8yajwMrFrKdyksV/76A4gNvMPzNjipmkez28rsMizsFmfnTy39trGTNqS4CsycSBWJ7xzH+eREMmVt7nE7ixV9kEnt8+DHYKQ3vi5xnA/t1xk+cxD1bzjDH3u7Fo2bH58TkbHDTD/eMmMmeW7f1YHZYrn5Ef+H472P7sAmBs9yX31DOvYKQTTMCBuXNAZQylXYrMKSAHZlxDzKt+bvm375v/7uTiw8+vS0Yw6vH3+LU5eQ2MiT1u2npmzejffXJhlL8OPp7g6HDrzm093dy2scmiq7Pj4vO2SCCnFwbNGMhEfYuDnhggJ32yT8wvqXHFkjXolsYwd9iPBScM7ltCiVi82XnAoWcSUuZm52fM+nNhfun4WPxyWxNZdq8Fp5/Q3GT7kgHL/H3v54fXuTd4T35h4r83VjCTDuXvabuiuYZHv8f9+hkAyhxB/PlxttqbTf36sa9UWPEodvmGuR+Ztj+bu7NnxfYVG7LswG0RgSc8+l3OuQhHKmhE9HZaNGDMdTnY27dF5dxUQwszFY1bO2Ghn7mIQHTgwMO4a9vks7CuQ0I9JoYj9nd2jRih1wVm+NT8gv2bUK8nDx9ZNfHCxXOaXF9UJx6ZJSnN1HYshOEgKUiRT5Q0iovqW943/vmHIQ+hHxpGR6TJIg2hCZqFs5UtJzafR/FQhcpIRWzakJ8Ywz02KcgoRV5B1YAUxVgJjkHjoeGhbjxRD+MlfOnR3Y8mBsBJekVSiqTQdMRRuFdNmpfJg+wZyfTKHMfx85hJSGhCZ/FgZNRgaNfNqlKFghFMnGf017bYoPfqa1D8PxYU2+RN6svmhvYePsa410AxF5LSAMAUZhLAhAUabOPOxlPdvXXbHpxyuaippYYBtdn5BVvtckMcZcCCAIpSpWwDIuwBGlVuaPRTrnszH1/JgDV/CE6gjG1lqklHpXpFBUp5RBLjnxvFaiSptu+s6v4v39fTj2+p9WSdziiN5mq69OYrevu739Ps2XMmTxhih4YbApMviUCmMW4HGUWpaE1/hmEyH0MgXdzr69bHH+mf/+5HKkyGmqlPme50euWMXnzzTV1+7SVFjYqetpph9cwCAI/mOFU5KQapgnpmJTRTrKjQauu3P/2ZfvkPPzGgdvXll/Xad76l+csXNCwXzRouTkMJkoYJjpHz/PDBA9s/S6PLrsOpxSVNL8wZICwwaMASZ4lMMJ0sNmCN3RfYBi3U3/2BaZ3xFK7PTpsuHFBsrBCZ8XFsEg3Tb/aDx7ANasgqyhUDyFwXto1ejBhtGu3M0cLGq4mx7rBQTEywAeybg2LkE6QDdcZ9tdGpERAQpQaMAciU4Mb9np4SFX7zhh5vrpku/dzZ0zpF4+X2rva29/TCC9d1/toL6qWxWkhLGELHQRtWpGSWYvo/ULcfAg/QKE7VpoMHMuwndnyUrADI/Y52mgeangmabQaqVjewA5wfmKW0GPyVg24U6zdspWJj3BsLs2bpltarBogZ0ADFJ8HDH/6p/ldu8XM0xWHwDuD4qHWkDtaJZvv3rDztYMkH+mNwZONIAHL5Y/cJ/nl7G0XEuQewkGeXHaB+FnQHRvXkTx5c5F+z/cxplU2S5JNPxmY7IHyeTtomuEwb7c4bx9s39oeY4WdgMQ8u8+fGjsH8YEPDlAGjjI03K14DK88WAqbvtQJ26BPwfTh5vp8Hij/vjsiDXMaRz8oHwidP7rd9R25x97xr69fKv9vfY1K5USBLHjx6pF6XzvwMsFhSY2D4UkSV5rSTGFvMFR6OY7XMmQfpfvA3tya9QU8VDZXiGV6IDbRx7YoAF1PxI+MbqVQo2Dg1uzBr8jAIFgOUmb+x+xWHfQ+LMrs/GL8yoOwssZ+X/ELDSt3D4WfCTXhfXsICSHKgFKouAazmt39SisTr+e+zc4izi1cYMsDNWA8oXltbO64E2gLQIpyzRVJWwndpk4MzzoNVJHDVGdNsVlCvWFLfAHKi7nBsoVx9WP841nS1okYpUa0QzrWds5zt4iBLVmGcDFr4ROXxUGUax/Dn6w1svmc+REfMnIaUgjkeEmJqpqH1GZldaakz0HRUNFKlMx6pWYzUZaEQF5WMU5UGiQo0o8VBsjLsQbqVNSpV1J7EasWxDtpH6rX7QcqREG41VFIZabZUVhnXFcKz8GiOJxocj9UAYv4kiq1qQwx5aIxztxR6SZCSAo7tXNsiJNiwIptg3j1eZGX2dx7TcZIgcQ2xsc0soDIXGAsbg4gJOY62PVJlvwbF/8q57vM+9nlM8fNAsQ/S9kBmIR6wuQAJgB9JaltP1nXzxqc6PGzqwrXzOnfhvJXOrLECy69O0OLQtMSg1MfJohm8aWfqjePkn+PSQjbxEufMw84ghPfx1OKUlUTQ7wBda5W6gaete6v69L2f69EHHyrGMWMwViOJdRiPNKkWdemVV/Xmn/yRZs5fVKeQ2qoTDWiUNbGN6djN2Aab9DJgDjAGotcKBbW3t/Te3/2dhXrQqEZk8Kvf+76l1/XjiXYHHXXpmy4jw7CcJZVhPvkXli0FGOQj1eOC+uitf/LPWrt93xpBkF2ce/GaOkmkbRIDC0UZGM+6r60zH5DISp8VbiEkXOHfzP+fxp95acl8ixkkWXBwzrBW4/yvrq7agIkGDcs1GhmxM0PewsNXhymm3JSL16axj0UL4JCVPZMO2wXc7hPl3IJZ7SpCClGvWUz3zMKcWZnZ1I7PMl3QDOa9vgFqe+iT2Nw3AJkGikcDddKJpdKlo7EqSSEw7FgnZU0H3Ed7O1u6hQ/21lMLS8FZ4sypFb3x1jfMVaKN4YYxHK5tk53DbjJQfzJQpx0mL5jeSqGaMThjRfE4REULA3smh4npGlkgsCjBVYDOYs5DimSHwIGsaxvdnZKyyo2aZuZmVZubUVqrWkO/QSR0ZMfA88tmMH8FD//JTX4JUNxuH1r5+uTP84CugRYG9ywUIQ+gTgI6314MK5Sxlnkm1seEPOBCM3gSFOdZ5eeBZUtWJLaWhRl2SVlZ3hk3B0MOGJ05zoNntvs7zhsGVjNmMtNb81kHPb9zfiYj06H72EjyZIrFo0vUMnDMvWhAmLEk0xQbG5WNqb7fvlg4yfb+S6A4LG6w4sKu6hn779tz0OPAzM5v6Kf6DGg+CY5PAmpK6QbGJpEFDVFG391thqYmW0yEuHUDfQQrZC4HFvuOvlWBVKGZq1CsBAkWjXCdtmYqkCJSsZQaw2bSt2AHqwhXhUlIGYSkQVM8vzBtUgoPQ7F7ikheLCSPU3XQiE/Me99jnzn2Y2Y9O7G+UPKKQz7xLw+KnfX1+yEPin0R53/n7xUH0f47XxTxfW7/xj5AqgCK0RObbI/FHuchs2SzhRejmzPedg2f6VuNze4NNWIRUqpqUCrqaCQd9Ic6OOxo0u+omqaaq9dVA+BRkSzZAy7heoTeOZMycV1G6JJZVMWwnLy/b58zH2OcmqJUTx881trDR+aXz7XBxhMCjdiEo+midvd3tHtn1Zwd8PUfVAs6KCc6wikIBrmXaHqYWjDYTnpgFn7DYayoWFc3LWtvNNaTgwP1TeoXa7pcViOmv6OnvjpaLFc0lURKB20yFU3Ya+EkkN9GqKQhGjrivg2A1DBx1htyPNZYxsE42KCyECsXDDzb61mlwS3ZwmIv3Dz2PfYZSpsZQ8x2ssWoVQmyZ83+xrUiSwj+GhR/BfPilwXFJNiYxoryIVYr6FBLJQNmsKy1tKSD3T3TGHMTXXwBQFzSIUljNGxZmSgrF02iENPc69tDDBg5c2r5+CH3iQHtpw+uWLBxk9H1mdaK5lnI9tDr0uj0+PY9/fRHP1J/f89u9kYcaW99TYdEGfeZcEoalYtaeeUVfeM//kBzFy+pj40cbIBPctybw6EOd/fNYq5QLFm5nIEI4F8ndnQ40O0PPtA//vX/rbImevN739PFd75pKXCH3bbpkTo4NtApmhQMDOLVazki2JNRS4rGGhx19Ntf/Eyf/uZDvfLCC/r2f/iOpfkR2XxA8h6WZUlqZadyWjSdGHKSmcaUMR3uP8rf6H031teNpcTaLRpHocybs2GzQRj7om4og7lfJitwGvSwUIPhZTXsndWcbyQtRCXjljE9O2vfC+uCkwSTDwD57up9Y4h5vYJDBGW6rPw97GNDl1jJvXV4ZKDY9HDFgmbn56xrn/vJynlRKJ/ahG9MbwDU5TRRIY5s4cWgCpvb3N/T/du3dO/jTzXqDXTu3AVde/Vlnb58QVG1ZO4To8HI4sE51+NKqti0hWH1Xi5VBSvJftJ5PRj1Qqc1q3z+wHASHIobCa4TfZrzQhQxFQqzBmI/wbjFiorzCzawmwsHdkeFNDDEWcn5WUJRBor/PXmyfQlQ3GpRJXgGij8P6B6zIVkD0xcBxXgqWoBfTgLgYOQzgJjzGtMI+LusdQB6flDPBk+7vhkodmaPfXJw4e/MA0wvfbtVnEssvOztYDkwZemxbMFKn1lSZB5wO5sL246POQyZs8PjrBpnzJ2B4pAwZucNx48kVM8cFDs4zx9vHjw9b9rw+/EzYJrnjMpYDhT7Z10WEPYpeK+yUPTGOH9fnqXOM6h2zUYhgRDJksUBp0WtPnys1dUHVm5PkuBVi27VQDHQN/NmtgWVoVu80GlOks0bBDFBb1ItqxSCPIFgHMrcVH6I9w0JeEgnAIcyT3ps2RYWZ4xcITzK4715nouZ1WC437KxwUDks4f1WJObySEM3GQNk3zu98knTp6Tk4uIY8Y1u2/zixuXXnjlwcFYHqCjJ0Y6QTOjBaZAoACgkI+4/VfmU2z3N2NTpm21awfQG+GxXlA/LegwirXV7mgP6eR4rJlaVQv4tRdjFXBE6PeyCiBuEzSIZdW27Hwgd7EcTsbYmCbroaoQUBBMw4npcR/fuqunaxtaWljQmXPnjFShYjkcD8x/ePfplu7eva24mujKG68oXajrKJb1DzH3lwepyqPgdNEcHRhDTDLiuDCt3cFEa4dtrR0dmhPSwsyMluo1NRQbdlg72lN1NNZytaQGjXyjliK0xlFmFTpxpjhVLx6ZPtnZbRrO7bpnFQSTMIEhojjYjpZCj4EtcjK7QV+A5BliN00p4vQBS5+5ophXNBameJkzjzGesf4AwGcM+9eg+P9lUBy1OrYK5ELAzqJtAfQdl4NonBsHlo8VT6VSUm8ScuNNBpNp4JKM2QSQBLPznq1ueaBXTi3r/PnzNvC61dJh68iAIN8DGAaQALBhFQGt1UJZpTi1hrwPf/ErNbee6vK5s3rhwnkVk5E+/eRj/eYXP9P4xqrm61Mml9iOxrr01jf0xg/+SDNnz5mfrGW5ZwMEzRr9dlcDK5cQ41ux8oUZmo/GqkdjtZ9u6af//a919+MbOvPSC3r3f/4rA5XkpKMlYpUcJSHClpLkmKQzBm1F1mBmGsPh0EBdc2dbb7z6suYXF2xA6ALCaLojpKA/1CKNYIPAqPOgzC7MZ/GkoTQH60szCKCZVWltesaaJWiOczs1GIPW4aExxti30WHOoGnuFc2mSVkWFhfN5aKH3tqstMJiAJa4TWMac3jWHIeWbxrvXusI72ttY121RsOS8Lgu6LuZOO14u31ryAOMEOYC82zencWCpQ4CyI9XzH2aHdB2jWwwwCViwLVGGziamAylnqQGjvHPJFq8tbNvseGr9+5KpVSNhTnNLC/q3JVLWllcUHN719ws6kunNL+yrGKhak9TpVLTZBw8kpnme4OOXRv7LkAxiURxsB7zMqqxLDGTOh6yoRRq/tb1hgoLp4zlYPaqtlx4AAAgAElEQVRFw0cnP/M5ZTHgdQDFoQgelBQnE+2/gof8i27yS4PiYGl1cmI/yf6GCSB09Z9kSn2CP7mL43FIMvPn0UFHnjU+BrwRkq5n5e2T4PB5h88uOVvm3+H3eh5I20KYQAKa83KsrDfcOWPnrwWwl/n9Zl/sQNK/x/820BWNLJgGAGPnIluM0mQWWOhnYMuO3QIuwoLu5P44KPNr8vvOrS8qfL/83AYGjDLx767UXGLCZ1zfanaKHkTwnPvAr8Oz8xmaD+kvge3mmd9rtvT48RPt7Oyp1w/bQ07BWEtKmm0j253QCBd8vsHV7f5Q3d5ApUqYR+gJYEyz5jZbSAyDVy7Mux1bCKMCLGOcMtUISXc0f7tUAlDMsxx6MbK4aJNQhHvYj8WBaJ5Bz99nJ5+B/KLBz/fznp38Nk7eh3k98skFn18HKqmw74zn1iNCj02SGigGkFn1Lx8ElWmB/Z6gnjOJptSfJDoYjrTV66tJ0100CSx7uax6MVax11HU79h8zwifTkaqFhOVC4nS8cCYevYJxhWyyZhntL7J0Lzgk8HYoqBxh6fxDlkGYyOAGFkc4HO3ua/CRxtKB2N1aonSc3MqnZ1Vtxwi7jkHxuCGBCi7tuxTWgAUV9SP63rS6uv+XlPp3KzdU+U4Un0yUSOGE471sN1SZdDX+em6ZtOx4sGRkjjo0Y/nowkLgFSHBWQVoYGPPAKOgSoCJIkdJzJJ/P6jxBo8hwWm7KBHt2cx5xjjvtz5651ifQfbbPanQeri1xWdM7cgTeuWIkl8NMTQ15riLzq7ffH3PY8phtAJEYef1RQDigGLrgUleMKAYlYeNKPvQYgNpjMS65yBelbSqVaDJpM/U1MzQUdFklCm3cK1Yv3JmonH5xYytq1WtZUWYBkmhYGP0gpg2TV4pWIIrRj3RtYsBptZLRc0OzOlYgGd8FgHB/v6zfu/0P5/+4maD9cV1erqFgvanYx1+sXreuv739ciEo9aXb3RQAVsj1I6znHCwLt3YPZxaTn42UboogYDTaexbv7iZ/rJf/tbHcVjvftX/0Vvvfm2jjrdwJBahzj+iFnyD2UpjtuAVMlWhdY5TydvEcCIiD5z5KBRrNdXl4dkMtFcuWQejiweAJPzS4u2OIBpt65UdK2s3JGlUFJEt8WDA4vCqtUA8ZGePHpk3zvbmDKrO/NlRmdMc9lwYA1v1kSGkQ37wiCQBGDs3bDt0cAmI1IG+ZnLNN7bu7vWNMcfc2BgAVEsmAcyTZnWkJcW1euEhRJm5GjMK7WqsaqmAZwkagxwjRhbMwNNDe1xz4AxTXiAYiu9ZTGk6I1rLMxcF727rdv37+n2g7uWzMci5fyZ06qlRW0/XtfS5ctaOX/RkpA4ZuQTpiPkPqYakLBg6RtLEQimAORY/CGjCOCZiSAsoMrlqhrT06rPzkq1ukblIFExOR0nzMuwDOBsxybX/x+A4vZ+aFzKtKUnwe7JESj4M38WFHN6Pg8UH+t5M4bLWVff9jEwMFeWz1rDHTPzfv5zO0RFyqpdWWwtrN7v2w9+bw4XvRAQ4cyNgwhnRp3J9YkMfbkDat7rUiQHosffh83TMMg3DPBl/ybEw4E+VQp+3HHCrLIyFwgHqfbZrMnLwdbJZsFjYJYD6/45L+PTh0AwrW/DwR37nz9+WyRMQgPYSXD3GTZ5EmRe/PHln4EZqkyFsjkVHB12dIf45+3dILEeDi1FEucYnjW0wH6v0LBlBbcxgAM5SUhX4zmDXLHqT7lo8cQjQpviUDLHbhMmE2m/PZeMbdHI5GOEH9RqjWPAW6s2DLBTCjebumz8zoPi/ELwZDXC74nfNwv7Z/OLhs80a2aym/znfVHuz9nxs5FrduU9sMTYo1IBPAbRSGKy93nDtVl7eVNm9potfMakqVbUHcfao5pIihzWnrOz6vbaKuLvPe6pNOyqPBkoGqfqqaBxt61GOdVsvWoSBLz3LdvD9OD0tsU2J0WgOQVdL41zhf7YXJfoUzFGu1BQTyM92dwwP+trD8aao2H85bPSC4vaL410NOnZ9Q01vMikNHwGMDlvKYb4JZfUiop6ctDXo72mTl26bD1CE6p9+03FODTFBW2OI60UUl2er6s+6ioa95QWALpkF0ys6Q09cTIq6qA4US+RKpNYZSob/fCdVt0Em2fezknEIiRSdzIwUs3GAXADixLYwewnZ6ttlVA/B7xM71CQuoTngThom1P9IaJyPPnafeKLI90v8c6RtagFDUw8DubqtophLLDRfKDO5oZ2HjxSdNQWskn3vAWUwVC63okyut2oJLqYbVVbR/2uDYg0zFFq9wHT2AbKODHasLIBlIONLTVX1ywqevHMiipz08YGs0qCUayVK6rXavbw0BhW6g9VT2F4Y7XQ4hQTkxqYfocEHiFGp4msp0H7UA9//nPdff8Dra0+VEwMa2YGf+r8BV3/5tu6+q1vqlUpq0mM6ExDfXLR232Nm12Njrqmt00bdU2qqcrFRIVOX+P1Ld38x/f0zz/+kcUG/+X/8leqLs2pV0g0qpbV7HY0yZokRn0G5tRWknSzdo5aOmq3VMh0uBbBmvkX8iDwOn/D7JLU9nR9wyZn/sAEMKjiGU1jIn946FjNs9pujWnCGNjDBnMJEGbBQPAKP8hQAMn2w3cmISGOJhTrgmeSziY9ezTHE2tyMDkG3bbFspWNWM3jyczDizZ4ZnHeBgcGXyYWJnSuFVZ7jbQUMuSRbXTa6kUTTc3NaGpuNlssJBoddjU1qhhIZTskHgW2AceIoTHfNshgxjcYajLoKooGQc5RCeAGj1e+4+G9+7r70cfqNpsaHLR0cfmM3vyLP9PS5YvGvsOsM1BPsi7icgUpRQAX3KsBuI+OO4iZwI21noytGbHOeZ+bMbmKLHUs0hjt3HN+cEu2Scj++2xg/PfOFIdDeRbzTLTwweGBup2jkOCXad04J7BMxqBljWCGPew+CiwHrxmAyKQA1iCad6+whVz4LoCZb9v8L7LvcWaWb7GkRPNTzcD5iaY/B6hW1swY3/B9YytRmnwnSY79hPONa64VDmDxWXMbx+AssbO1eQYPb+uBBT0EXaqDFz7nzVYOXgNjjN4Vxik08VDeDxUFAMrIQArVJmOrrQeOCTt0pLOPJ5sQ/dbzcZZqDc8ii2ILzmGBm1k9MaFbtzvaakJ5el0rdTOmB0Y3+MJ61c6P3Vlj3sMCg3HcrOW4rmk4n17a9/Ix+2WVk5z7CGDWqzAPVh9p9eEDdSAUMm1vZBVFFhTPmhbxHDeAnWYgg3hnql3cN0U8w0s25g36PXOZ+X/Ye+8nOc4rW/CkLd++gYYHSIDee0qUG0mxv+3+pxu7sTvvzZsIjaQhJVEUKXpSJLxpoLvRtnxVZlZunPN9t5HEgJK4I83bDaEVENtUZaX5zLnnnnsuG1EE0rPPJJ/gfeW9JtAmaCMpQBkas5NWvMYMpmUHuCZrXWZwRZFrxd3DAqEHscI2rv9SsKhrfYDE5zts4d94KVli/rOmNDq+6Vp9prb6DLTFV+YNW9Pf6s3Q7U+0xs/PLUsmFjdSdAf7mPZ3sdQIMY8MaTZBUJvH5XGMcfcAa8tzmEtJUPVcAMI10RdJZjNK0ICcQWDgJEWUwklqMANSdo6bFmiWAfpbO7jx1SXVkiysLKtpx16Qob28iLUjKxizJ0AMTNsphjEzt0B7UiLuTRDWEkziBJNmgj0WpO8eoLs3xGOnzssajk1gtgY9NQOhTRsdsJ6NBjhaDFGbTrGfdtCnx3ytQHO2j2icI5o1MS2OoghowzkV4RdzTBW5QLFqadiAit79cvZwHe0QeVMCz/DqObgHfgjoybQbO8x5yjll9m0cF3w2WjsY9Nv7+QksHKdF4UOm+P/tVPn29/21oHiPlmz9oSozTe/JxYLsn0AwFyrviai0DYtH1FncWR/RdYCvJdgwgToHAZt3MIKjppTpiPHmHja272JYTgVyG/MdaWzpeUwNK4uq6tTU5QXGm7tYv3ITUaOBs089AbQa6HMDpA6MllgExepGM1N6J54M8Pkf3sXXH3yMLovSukMV5oVpDavnz+LC66/ixPPPoVyYx36RIU+BJqO+cSlQTNlAyY55rTqCMkeLmujpDLc//RK//u//HcNhF9/76Y/x1GuvoJxroR/NMChm6vJDFrcW19GqNV1l6nAqizJpvriRNBtafK3KmLYutAYjGKX+jYOfQJbWYSxONF9gMugsXOMzIaA9feKkLNV2+66Qjfeax2Ug41j0ugC0Nr0slw/0fr8nUMfjqoEAU2qMRFN2uMql/x0NnAUXmRUyKdQFisUpS2zubuPKjesqqFw+ekTSCRamkHGWLlnrQ4kWHQWGEwz2uxjl7F8/Q3POtYIWazLNcff2JopRgSPHj0nbzEib44jHZJrKUt7amMnc8Rq5yfE1tNBLnK2QFpvRFHvrt3Hr0lVc+eJLHF9cwSv/y8+wdPKEngePy7bgBN1jWWLRxN/pf3nPlO7X57oOh3QnYac/jkd2YuK4pfWcaR1nTCeLw/6PXw/aOP/2s/k/ecQHyCe+DRQP+geu41VIp3CXOhSD7juuCUAxgpZTA6Uv96zVtFb4osvDM2Zwwo3E6/QEKKvFJT6FboyqsUSqDvNV7/dfvbFjh+8xLSwdRnxq3NhXY3IN9Cj75F0pKK8xnbAxvNVjV8ERWcicPti+NbOB4moq1I7LzxJ49U0nuGZxLNt6KrDNgDWpaU1z7Oy9osIqOK8y44dMpCwOHcNraXQGIsrijcYCtKp18Bsz12MGN8xiGXtevS9cM0zHzO9NN8vP1nri5RScFwb2OGcN9PHc7YuA2J2nA+U723sqAKZMjjIJzWcGmCyuOwRt7nuTUZhdmuR8ZJ/Zyl3Fx5mKvij1I5nAJh8usC8OdfDOdtkxqCQDqC1mLQB/Z9Z4FjRpLVCw56z67geVD5p1VSbXxtR3nZ3fFSzzWREQs40274mdg8inCvC283/Q8SkP2JoCvUGGRlzDXHPBgb0kwH5/F6P+PlbbCVbrIRKyrkENN2Zt5MMeljoNNMkEZwPn8y6D8ghFkCJnd8IZXSxEbxySYwwKSU7V8lKShPpkJgKue+cuHj99DuHaAqZxgJsbt2U1evz0Kcn8CBK5H0tKQPco7XVuDZnSIpZ1QmGAbm+Mfm+MpYUVtNoL2B9MsLHfBVo1zC/OIS2nODPdwhybfOQBboUL6HFdb4ZYnG2gNhohLWvIyzUUbBQTTJ1zDYOqwrXBlv0fi99E5LiGKJxHlEBpnWBmwzO8uiXen17v53qX02WilH0rg2nuMwr+K5p9rYWV4ryQ9VwPQfF3nVJ/3eu/DRRTPqEeA0WG4cYdGCge564QiQ9NUTTFWazQ95sAgRb1vvLXCwNMwlIpfAPFtP8iYCaYU5thAEfWjirlzkKpgC4FKVMoOfhZAQsl1PDBWRc140Sa0qsXL+H9376L/v4Az7z6Cp588UX0uQB7Pz9GcGSIyVA26L1bS9GIZ5h093Hjs6/w8dvvYOPSFQ0sRcv1FK2jR/HU997EYy+9iHCeHeXYIjhVsRUtxdiOmoUdM7abJFvISDZK0N3YxHu//AU+/8N7WDt9Ej//3/5XrJw5hSEKDLnhkFEheCpDjMcsDJwhmLCfvEchijKTw8VYqdHxRE4SCiKiEAe9rmN6Gw35Nxt7w2dA83PKT/g9gTGjS4JJblTU/SolNZlIy1tVsLJdNo/THQ9RsCq3M+c2CmrF1bkox9ad2/InpgaY7Nr58+exsLCEPgOk2QzzCwvS/17yRXaM7AkYtWH7jl9cNBj102uyHIzlrywwlYRIGnUnt2B3vJ1dtQxHHOOxp57E4pEVjHzbaYFTAwnc0XxPeLIM4bTEkBZqDFrkWRsjTWLM1ZvyoNy8fguf/eGP+vn5V1/G/OqyQC7H1oBdh6jj1IZOyU+uRU4sXFLDLI2Q1puSeLA7HzXTslhjWbu35TGJBEUVKF1a8kEA7a+bkf8TX/UdQHG/ty9gKzmJ6kddqtvVUDnJAf/HFDRlSI4VdQBIIIHPz0sGHHvsNjQeU1o+Btg8bsXhwMCR2ksrA164tCO7T1l1d0XjasDMwOchyPXgjfPCgtCqPtfAkjlTBPSMYbGs36yMBTUi4JspbVpBuWd4D8z9R0szAyy6F1wFC8dmEhTrvXTEYeES7xcbDJWB3FnIJhN4GxPM11aBt527WO9ypmyI7iv5e8rcCISZcp5MVZxGq0V+r9f7IJeg2IIFA9R2n8ypg8DR2GEHVN0z0LOU7tkDAj+cdc9YvHQIztxKxCBUTHU2U7qc/9Q1TRIJl0I21xJepxW7HeqLBYI5f4EJM1Ten7iRxFpPo5AZUGYwvwmK1YTKa8V5HqxVoYzCMp88f66ZFsypxS7uNU2x8ay96QESnW+b/9XnXn3NoZym8svvCor5bNjemcHF/aDYDlsNTvkaO3d7XlkI9JFiMqYlXg3NehsFPf9nOba7+yjzEZY7NSxT7jcZIUOMbm0ByKdoxGyJPEaQjwSKSf7InpCNuBnUlS6rwNoNPXs+G1mCBkjyGRqU6o0LbF+7hfHePp569AKyGvf/Gq5fvYZbvV0ce+o8oqUOosEUzUGOpD8VwB0sN7CbZEjptDFzHevoYDMoShxMC+xThlhroDea6tqWOos4vtxBfbaP1mRPBFq/rONa1kG3DNFpxTgVbutv1CAXwTwykjqUSXgQy/coY0mdNoMAynQYBDDLI4tYFjfeC+7tGZjDCwFxyUJRL5GkkxZrVA6zP7yHDA6NIKiMDeIPZl0fMsV/h/3yz4Fiaa9yB4r3b9zCjO13B12nM/WuEwS83NBsESEodsDKAQ0K5gnklHIgAzDN0N0/EMhSBXeaiLmkMbWASa2ObEYf2bEATi1hpA9koxHqTLenKa5/dQl//N3vcGtrB4899zxef+uHSOfm0OUGEKdO48Oe46MhislYEop5FkIlM8y3mpj1B7j+4cf48r0PcOfiZZ0TK2tH5QwLx9fw6ve/jydffgXh3IL8fnu0mqFFWR5g0O+LXaYtW7teU9MAtgC9+ckneP+f/xvu7u3ihz/7GZ554UV0lhfVna47His4aM3NK5LU5jZyDKo2G1rb8Dp9CpKTjEwOmVkWsVEOcHdnWxsK7yUZXbP0EQufJC4QMZN3boYTpr9SEPgq6mTq0qdN5azR64kpFvsTB6ixgYYvmKP6k8910Otid+euGqg0Gw2ZqpOhpmaKTDEnZGdxQe2caT1Hn+N6uyUbNnXeqWgp6U4SjjIMd/eRDZmmLRE1anqfJBtRrFbN7733LoKkxGNPPoHVY+x86LRUsojzYEYbLNl2ptlLSj0SFfWxYQYXXFekHihga8UJ8uEYX378MbLBCI+fv6DPk57Lu45EvuteMaPjRuEKANkRsd1B2WmpEHCehRqNhgPDbkmnf9O9GakiCt45j4jum6t/zcb5d5je3+2Q3wEUkyk2UGxsMRdw+s8SFAuA8V6oMtul+w1IaH1Qcw73uyooNvbZwHa15svAHVOuBJGqX2DxFeegb0V9/yZvN0CBprc+47kx0KwCEfvewKZJKcRAhZTlfFOqINbWyy+qelBea5K6zFmVveV5mMxCQNgDKb3Gg2JjigXiKaHguKcLA5vrZIWznlQB3r1zN+BUvbf8nc5vVihYJPgV88sozre4VvqaojnfiET3U7ZnJZpNF9RaCt6kJHIP8m2L7ZpNEqPz8NIv00DrNf75VkGxMcTu3B2AppZ5a2sLV65ckYSCz50yLUks6Fzggwwnp+Acv9eVjWQDA/MDeqhrDYzQ5NpC1o6dCGl7dx8o5vE4Bmz8kS0+d+6c1gZjya3QW4Cf7X5jl8kzYFtllb8NBH+3CfifezWzgQTF1BVXGX5bNw342lg3WZGNR+0TdP6JmEXk+hajlrYxymfYGY1xt99Dp9PCYqeJBrNpbJTCNutxipBOEQRqxViFdlQSc43W/eU6IP92V2zngDEDKPd3zTm2Xed+F8QY7R7gYGtLVqfLBOXTApduXMN+MsOp559E0mpgcQw07g6w9eUV5MstNF46jzu1KVLM0GTHuyxEHQ2MgxD7SYTrkzG2J2NMZxEW0w7W6gtYjqaYK3cxLUYYpnVsly1cHNTRGxY41ojxdHOAlXIXtbKPKUJkQQNF6Loycv3iWmXNlyRt8PNHlne8PvkBfrOpkFo4c257QCym2DcSmjUSV+jqC/J4vKptW9VH5yEo/s/NlT/77r8WFBtT3Bv1HRPnU/16wLTHkYfrVBNBf+fiwYeqBaoh5wQOoGIyVRtdaj6dHU6qVDar9LM4RMFOaNS9SvNVgg6x0TRHRLZpNMady5fx3i/fxvb6Oo498yRe/unPcPzsWfQmE2nKJjPIPYDMA224yBIQFLMCOWiEkgY06Rk8ybH++Z/w2e/exW2mm4ZO+8xBuHbiOB5/7nk89vKbSNZW0E9D9NTtLkDWGyPsT9Cg1yLLaBsJjYvRu34dn/1f/4JPP/0UZ849gu//4Ec4+8g53LiziS+vXcWsnuDRZ57G8rFjOBj0ETPzY0QxtU2p18h5b2CCYmoACWr39/cEOBk8OF9Nl6q0TZ4POG041tdSmWqr6qUqBMBcMLk5sijOWoRSEkFtMn2Vl44fk2aYx6QBPrW7w15XLWdZkEdgTLs3ulvMtebULY/vZVvnlSOrkjvIXJyLgyJm78/o7WoonSEoLgYjBVEqOKC1XZ06wIYseu5cu4l3f/kLjHbuYmllGfO0auu0JK1J6k4rzddSy85rUYV4VEMepfpMpvCnucxrHCsZuNT0YO8A7/32N7h7ZwOLnUXMzy/qfkfNOooowtKRVZw4c+qwaIebBe9xZ2kZ7TMnEDfpPHIfA2ytmo3t185CqPyPBYoZJBiANabYdQgOJJ9gYGfAw4CiQBb3XFZZWxGdt7ZSkB2FTnb1gJWLshhKiyi1EcNE1jiJJbU6BNj3OSFwTnzDvoyuIj51bgDn/oIxY451HSGf/T0AZQzw/UDfATcKkF0zEH6Z7tdAnQERsT/STxdqguIEwwxcXcGRGDQ2dCBIyWaYTF2jm5RyAK5lPtAVgPbXUg0AJCMgKSEvbidb0/1XQwAXSKvzFu2fzHfX655ZfMrj873G7luhna39xpYb26o5kzo2nevv4XmZZEVsmnveDoT5jIGXURAM3Gs8cecboPgQtHmfawauLngxCYbrejf1BYnUdUuix88syXhKoe7lE+bBfK940dZMOlFQX0yAbPpiA22Ur1BjK1bbu5BYYPCgDfYQ2NynF/429vdvETSTsGB7ZxZj2/PRWFXRr2PGbRx+GyjgMyJjSW/eWcGx3xDTenu/K7C8uLKKFvcayg653xcTTDJX+JZGJVpJiDQoBJLhx4HqJoJEUgrXKc8XpzEolilDiJjnmM+UBY7ZJGnvAONuH+3dsbq83sr66Jxew6OPPoo2YtR3Rzi45TqsxseWsPTMo5jORSjCQp3laNGWsAgwTNCvJdiOQ/kVjyfEAzUsxW2sBjnak23sBgV2ogh3yhpu9yK2I8XZZhNPNnK0yx2E6GEaMWiknIf/tLl51wt3b7X2eB9j3eMQyFSk6Zt/ccxzXouYuieboIRCWTIesklI/80mR1VQXH1mlE88ZIr/TsD4L4HiMpseMsXUFNMdobrQ8yHzYVObqsHgO7HU0xR1NoUgC0nh+8B3Y5tBLR5vXb+hAjKycNSUcqHZm4yQHllGp9EUGGN3sRZ9Jckqjka48fmX+ODtt7F+8ZIaMZx45QU88/Mf48SZs+iN2bI5QdzsIMsLaZXpxatOM2ROyCK3E1UmN6MEbZ53b4je+h38+7/8C25fuqziO3kIT8dYXF3DU6/+EBd+8AbKtSVshTkiLoxFjNowx/Sgj4I94jspgsU2or09jD/8HL/4xS+wu72Hp59+VmDx4rUbslZ7/MXn8NSrLwPNBnrTMVpRTelfXjcBH/9x0+LGYPKJOv2f0xo2Nzfk5WspTd5nbnjcfMiuMBg5dvy4Un90+hCzQZs2ssQl5F9M30oCSVqoWdqXgJvvZTHb3JFVvZ/MURpFYpK3N+5ow2a3Op4HWy3z9WyScuTImlhjshJk+QmKCVrJZtnmpI2RLF6WaQzMBmMEtFtiN0La9MWhsz9KUlXebly9gff+9X+gWF939yEKJK/gZsugia9lYMBNiwWXHbo9NNsoWk005prSmtEKr9Ykgx+jWWclfaCx9i//7f+Wu0mztYD5xVX5CKedFtJGEycfPXcIipkmNzDAbnTtx84gIMvGqnf+z3du0kLowV/VYeIfBRSbfMJAsblyUD6hFs0EWrNQsilLB2as1vZNMlhdbffPgTXHupufKvV1D3AGE8My7PYRTHNtoAR7QS1B2KofbvgGPAy8GsCzTAoLYAzsOWDqCn+q7K2lljXnAleAbKDelmLbDA+BkzZH15rZQDEBqUkPeD5kH+28nDSB66mbrwIRdEUwrbEkJGSJZ5gwxcrgt8bKdhf82mdYCt8YYrsm3U854NCuylWxu3vsNIss5OV8tgCTr+PPvFa7P6at5rmaNzOPUb0XPC7fR49ykRxeI21MsbHuTJffu2fufssHmOtZ7tLN7HL31Vdfu7Sz1/cbo2waaod9q1pjso8y470nB7AW2EGpGgN9edCs+88UvteV23hZW1sTUcNMnNnOGZgkU09QbLpqy9A5ucZ//GLgbgDUnjd/ftDrq4C1eqRv+/23QQGu/XSeIFC0Z6TAzTPi1UDQxnz1HPUcSELRtYltt6ccfyn2xgVubO+idewEam26HaXIB2N1oRszcxxMpNuea6RYmmtLRoF8Iokh10vdX/r90hYuTJwbxSw/zPxxzvB+59lE+6+sNtkqejhG/fo+ev0hhitNSRPJAge399C7sYHbu3cRH13E8iNOZ1xrJhjVaLTGtZlZkFANnIZhjAGxQdH7XU4AACAASURBVKuD7e4QOzsHaKVNnGg10Rz1sIEcm0GJbTLZWYzOLMLZehOniH+zfRQYYNosBUJZG8P1gLaF6lfiey4oq+7uOmaUNwlbO5acSUkDxCo+5lxnG2xKpjgGZc8ZIG8kKla2dejPBUqUONIZ46F84ttmw3/i93+u0I68l4Hig5vrAC3Z/MJ2OOmoyfSSCbEJE5d6ZpOHOE2lwSEj2d8/kNvBXLOF1YUldaZjhzrqNJlu56RoLi4gXpxHnS4V1HxmU9T53/EIX3/wAf747++gv7Ul3RAH6Gi5jaPPP4k3f/ADLB8/qa47UYMtdWuYZuxUNZUVGBkRph3Ldl38EzvykC2uFSU6QYS7V67gvX/7Fa58/hmC4RghgT8S1OaO4NRrL+HJn72F2dFFTDO+t6FigKw3VPvJYVqqCvZoEGLhzg7++Z//GV989qWYEH7W8VNn8dIbb+CJl59HUUvRK3IMswmKcabNiUBP0gDqMf3mwo2TIHKu01Gl7fr6LemuCQjtvnMSEYDKtaPbxdy86840oLZ2MkGLrSuTVP7CLt0Y6v7La7jisKANoNNE4W3dVDHsU8Pd3R30ewc67iJ9j3UfI8knaEXGz6GsgxsSAwCCYzXgINDwulC+nnIRtgUnKKaNDc+H55k2GypuYQFlMMlx5dMv8dGv/g0L/aE2HzpUEBRQH81uewQYSkGzap7m5WTSminCdkvOE2SdOZba7SY6nfah7n3n7iY+++wzgejHX3oDC0dPqRU2P59NVuhuQulFqCp/18lP43FpCfVHTyFt0howR8ouazL8oZeEehc7bbMxk2K//j/kO/xd14U/I5/QxhZoycZB9wAGipUZYEbIp/qoqVO9HMcctX3ertEFavckBNau/DD9X3GqkH6zljhgZHZe9MeNYunnJ72BNk/aOjFYq7Wbskqy1LbSm54Z46ah9ugs9G00HCCltpXNhJm295rQB6WSTUpBptjS9oJjFQeK6gbmvp8hYy2EZ48MyPF9PBdmbOz8HLPtNNcCS2WB1DNn5tjB9xEmG0AkKFZ4Zp21zFfdS1EkvfJAzZwTWN9hgFiyiShWQMt5xNfydXSx4XURWHHtYoBsINnWD2tpbVIUB6Dduej+sTslXXBix6b6ieGyT5yr7BR2yD67eUZQrL/N3LNmJurGjZvo9nuugt/PJ/c599qEq2bO/6xsg9ry+qZQasvsmlbo/vtib9VKeKsrHc93CeR58nVcX+hCQX2x3GzowkOPdjaPovds7NxSOI5MOmMSkyqTzr+ZDINjT8XGPuA4zIz4BkBcv239MCDOz6gCIhtvNqat0YiNMXs/j8VMJYsV7ZmoIQ0195XGIvY+my9VqQ+f0TQbqI4mjdicqC5QfHc4Rby4gKg5h1FWYHtrB8UwQ6dBoiVCnXKbUR+1OMBCM2XrHbHHBMYysfT+Y2rhTRklJZEsBoTLLLNZkp4Js0d8TvT7DkIsD8k8J3KLYJH2dH0b3cu3JAuaLbYQrC1o/jdy7uc54qUaovkWhrQ3rcXCAqNhjkZEXJBidzjGRreLPmZoJ20sFg0cNGOM2wm2undRzwY4117ACmI0g4ZqSrrlBJO0wBxGaExHvtNmrEJQ3jsbCwpWyYOrFSdt2hgduKCP9Yccj4LIJA2o4c/cHFFdVhRiQp3oX7l/PATF33Vz+w6v/0ugmMVq1BSTUY3GUxTqIuNcAJRG8n2+jS1hqooLDOUTBDScqNsEsnEiHTHZxrlWWxE5U+8EPk12yJmfx4xesQSJVNYUBdq1BL3NDXz23vu4+PFH6G1u6Rxi6pnKEgdJjnKugQtPPYsX3ngTp84/hiH1Od6mbZQ5j2Tq/CgvUPc7lCooYzvp2XiMkjKDvMRgaxN//PWv1aUOo7GiuFkRIT66jHOvvoxHXn8Zy2snBJowYgFchHGRYT8fyh7mKFNL+wP86le/wm/f/b0Kjp546km8/NqbOHHuHKJ2QxKPUVliSP9mms6zC1OjoXNTsRIbdYzHLuUZJ2g1mwKyGxt35BpB5wey75YSI1tMRpeMMUExF9XecCAAyv7xLNajTIW/J7vKgIUbJDcuLqwMVvT5cy1k1D/5VB+N7snmMqU16Hc1mdnsw6L+/mCEXm+gcZBSysBiuXb7cPEVU1QBDwSctKFjOmx00NPr6KUcsbNUu4VmUsNkv4fLn36B659/jqdPuUpwAmH1qyeYGI9cy+r+AKNeXw1HOPacvZJrL6oKYBYrKJ3sNhamm3ndXHjf+t4bOPXy94DmvFhqad65SMWhivSYjuUmbZtYc34B9cfOoN6eQ87uWNF9oLhiZcRF3DHG/xigeEiGiODXbNm8fzO7VlnGOCiCQ/mE0sneSUCbuKzavPuCd63hmFR7XjXLcfpN5/HtniVZZGZ/KMHiJqM2vuBra4hb9+RDYql92l7H9M44JvlyphjumJb1uh+IVNlfB2TcedixHaCtBESHa+49LbH9yt7nOiL6QlsPmumHneVjyRgIHtTYgGlXghghcOe76vwTSnmZc+u1r+p5ykLQA1VelwoJWUjnO2RZzYI1dZDHKzNVCTNorvaAYLmWOKtNW4/cPHKOEiYLsM+yQjzeY2Z0uM4QFPOajSnmOTng+mBQrPOi0Qa7gI5GuH79BjbvbqlOwH1904FC935Wvf+8ac5/mNdre5OBXf5Xz9ffNgteDp1L/HjheZAtJjDmfmQglPeEAJ2gmMc2+VlVImFsuBjPPHf+8VGk+2mFu5Z94Pv4vR2H77GfbaxUgx6ngXcsuGm9Ldiqaoc5vj7//HMVsPP9eiZegmM/2zi/x9jfu4/8G5liBJQ+0HAilnxikAXYJcmU1oF6E7sHfYwHU8y32mi3GuoFwDV8Ohlg0jtAEpaYq7MIny4NZENZEOsyQQaK+fn0/zmUIHGzOQxe2BbaF91OSiyGTQS7fexduoHB7oHzx+40tacyk8ixyuPs725jOunjxDOPoVzqgByvagFmIWpT7mcxRkWJndlU+mSgiWaxiHG7jbvDXex3N3GmNcPpdhvReIZh3kRvFqJPCWYnwtFwgFbOluRcQLg2MYPpbCFVF0DZCOVPrgoYBUkStoim9lhA2GXE1HK7IqvR3GBG6AGg2DLx90M6NSp5yBR/B6T7HV765+QT1MeRKaZPcf/2BuIJDVWcxQ8nuiY59TGmjRVD7FhfLup82Dt3t6U9ZVtiAi2msAlUCaKo3WVbZLpNcCEhWExqTXUhovn3wd27+Oh37+LaV1/hxNIKzqytoceWj1/9CRNahEUZJrMpwnodF559Hq//6J+wdPKUCgNQr0nTw+prbTyzAsV4qoYYZGbbHafNTWnBwxbCtIe7u41P3nkHH7/3e2TdHmpBIPeIaL6DJ15/Dc+98SZWj5+UjRevcZyzucZEWrnlMMb4+i387//n/4GN7R1cePppvPLG6zh66rQs31iNyiYgrF/oD4cqRuJGpKKOJNZEr2qEZV+XJAKB+7s7uH7pioCi2jC3mmJnec/G04l+nltc0MJtFdMNpu+Yau4PNAGd97BLT/O5cGMkWFR6t91ARo2sOk2p1EmsMDtE9br7qk4nQGcwwwVofXMLN27d1vlzA6F7BK+DCzRlK/Q7tc+kVzEdJBj1ExCP+wMB6Xq7iZCeomGoAr+DO1u4/sXXGPX28YMfvI7FpSUx4fRxphxDtksMGMYOzNPBgm3FWfw52d1Dr9/HcOC009rEctd8wwEw4OzZ0/j5z3+O+iMX0EMs71aCYnpI0wKHTFNGNjtz7BmDu/bCIuafflzG9doMWYDCBV4V8U5XVgVGfy7d9R2m5P+8l34Hpng07LnKa19UYvZBZskmsMZOgcb0MuXoOwNqg6bHtC8MVVq1mLliUf7eF2wJ1HnpjLFhXEOoJ6bcQP9lhTtbqfvGOgZUjM00QGyAQo4Edd+MptLB8tueXfX3DwbB3/64jEWqAscq2BFIKOn77Vqac2MVU+wr2gXA2dSGgYYHhpQzVUGxpcR5LLPKNECse+YLeQw8G9AVaPUNHHgMrdmFK9BtcA2u1Q7XeP7NWEz7PK0flEDRAou2kvRIb9S1Jmgs+AJgFmLZmmSg2D0LxxSTleaxCXKteJgd7q5cuypbRwO07t5bwOn9rn3b8MPgQz3KvtmNz42HKqi+97zMGpTPyQA/CYPHH39cpI1JDBREyGIr0jVr7ac3rWfp7RxFEqSpnqW6WgIiLXj998sxLPDme0hM6L43GoeMrrG3VZbYzsfOwaQcBraZMaSmmPurgWBpvqttnf3l27g2cGzjkkXulE/QVJjdPOlAwbs6moUY0wM4iHBn4y7iqI5jy0dVaEdLS0qAWNS+t30XzSjE6vI8opz4gEV3zBpRrkLI7bJKkuWoMYsnNCTxsKjFPQ/+NCoDLJY1hJc3sf3FFSTNuuQSZS1WxgjjTNLBaKGFa5u3sHvjBk7TnnXFgWK53LCfAVKB45ze97UQvRp16E0gm8e1gxG2uz3Mt2OcSAeIpgO5CO0HS9ifQHvsYr3EmXaGxWiMIOR+Hqn4MgpdNoHadZSUBhIyFyipqXb0ngPBGRt9OHZY44ZrlgfD5rJDqanEyPaMvB+x3RarQXKb2kNQ/HfbKP8cKJY+psIUU1ownTnTe/5TJMpK8yA8ZBbIfipNKIZ2Jk9hWotxw1P6LQjBts303F08uoqVI0cYLwr4qMCOTq/UCRYFrnz9FW5cuoL5RguPnzuHEysr6O7t4ZMPP8JHH32E7M51tBlvliHytIZTjz+JF7//Fo6fP4+o1cGEGwWnXlS6DbdLGzGgSCKU/Cw2FGER1SwDm/6yS93gzga+eP8DfPr7d1HsbyOm+Tgjzc4czjz7LC68/AJWHzsv5wKl2bnATwuM7t7FxQ8+xGdf/wlHz53Fs6+9ipVTx5EznUwwJUeJqVwxxLBxYnjbIKZOCNq5uXCx5QLaVsOOVJt+Nhlj8+a6WGOCfII4vpeMK7v/EZRyQxr7boPUcUrHWMz0Hj4PblbUEJOJY4qSX0yZqliNCxoXJV8ZOxoPsctiyP1dTIYDPT8+Z76ewLyzvKwqYkkMyChVFl0y/2SruchyY+C/mJvIaITe7r5YqzBlF6QZ5laWtEDwWkf7XfQ2tuU1OXd0SZ7Dqman+X6VLfRuJ3Qe4P1KJhni0dQVek5GAsuUnJDh5r3cWL+lTeKxxx7Da6+/Aqwdw5DPlBXQalri0lu8X30C7IFj7RiUdFZWMPfEBV1vlX2URu8+UKxz9aKKv9tk/Xsf+DuAYte8w4HiqiUbt1IrgGKhHcGrJC/SFDq7IW14bLbjCxoFtLzkgr8XizSe6NlzrBO8ifklU+r9tZkFIeDjk6DLAqvmrT3vtwFE/p5jNm2kKgqtMn3VW1tljauMcJXdMTBhgKj6fm2SPq3KMWprpckP7O/KuNGPfeYJBjLFbOfqHSJ4vbpf3pJNrJpKcb6ZXudnW/GXAVyeK+c9dYecu3wv5wN/L90vdf5NV1BnrK6YQkqkArd+6Ll5twlj9PgaflbV7cYCDwYwYkp9FzvpmT2Q1DUzpeylLQyQnGSFsgQnn1AaPY6xubmFi5cvYeTP9949Nhs371rhC+/sucTRPVmJPQ/3LB1zbcex52vaamNbDYCePXsWjzzyiCsA9tlOs8czQMrrt/EjjOKfubG+Jj8hUNU65Rlk+wyTlGiPrNcFil1rad8ox1/A/ZIVK/Sze1VlgK3Fs+nW7Xqti1oVANvfquNYbDdnNLXZuSvkIjBmkRyL4KeU400z7HZ76LQWsNyaxyADJnGq8cBAeTocYLHdwFE6/GQTJASKKJBQnhb4lshexqJ1lHI7ymhIqvprlncDSRree4RozWKkd/vIdntuT1lakGPU+leXke33cfKJ8whOLOF6dwudPBRwZk6YZBvnuTqXqhEMi7uBQvtdICeKgxFwaYdd/GIcXV7CcjrAZNqTDvlO3sF0MkMzn+KxRoa1To5aOEVABwokmNAn2GvhGXuRIafrRqj8Y6ZOeJL4+MI6rXmcU8qURmqYxb3X3CrkgfsQFP+9d7m/fPy/BIrJFA/u3MbutRsoun1MCqcjO2ReYqbonB5Li3AQihm+feuWJspT5x8TGGOhl3npsiCLXcBaZIkbqWMCmb5Wmsh1XCKD29vblyB9cX4eKaNLArEokKXbH/7wB2y982vMbt+WZdGQG3SthpNPPI2X3noLq+fOIOq0NTnockBmMNwfSisVtBqYpCn6ZLyDEq1GDW12MDs4wDw1rAcH+OLd3+Ly++9guL2nwT0e5ZjNd7D2zFN4/Cffw5GzZ1TIVg6G2L+6jiuffY6rF7/GyQuP4Lk3Xsfc8TWUjRR9MloIle6fDiYoJ9QNRohqNU1apSWpJ8rZgc5pEXkvqQcW50GmOgCaYaICxYN+T5ErC8+a8s1ti3nlwse2xny/peUoVWErZkshc2FY8Gk9aeZY4CbNYonAp1vJtB7s74lFbjfrMr8nACG4ph0dWdilY8dw7MQpyTDM7kcsMYFp7rIIXPwFUpoNPVfZ3o0dM03ZRL+YyqZOmy7HUF4injgDdlrYURJigIiLp4ArPVbpKMFARG3nnaaXfzX/VRVvUYfOrmWTKT795CMZ2nOje+KJJxCuLsrUXefNtpm0CCoK3e9Bb4B87Lp/8dmSKW6dP4f51VU3kZiKZhMPn8rUhlT1x/0HAsXcAAW2uOb7f7LR8j7FvF3WvIPf087QmGIxJd59QkOcWSXT99JdgrUJg5ELRKhJbtQOU/IWnGit4WfNysPMBMc9AYYxesZWVgvdBAbop1pzPrYmszBgUwW5VcDw51bSKuByw4Qt4l0baQOrPBbPzTTMluJnl8bpzDPkbGNeuo1ThYfs+CUXn1iaYs0JBgbeTcDunQFVXrddq4ErWmEyeLFMC98jZpbtkNmJ0d9/G9N0vZnlDjgbK2zaU76HAMPkF/y7sm0kOzzzp/96KZhS/N6tQcfwrhyOYTWZkg/gPRjg67rdHq7duIbt3R0HZG2uu0no959KYSSlFNSmemmfHV/3hffSFw4KuJqXMu+Dd76oAlG+hnrgCxcu4NixY1pPuSYaKJa0rVbTs7WxY+OkyuRy7VNdxH3yCb6H/7Tm1F1TJr5O49n7JtsYNwBtWbgqkLZnY0Emz4dNO+hRbECZ56Vx5rNb1axCNcAzlljzlHOZln8MplhUxnvP5hhhhGkSYpgxO8libPYLSDFBim0kGPb6yiw26ikWWw0BxIRuKUGONChllRaHLoDm+fAzY8rdvH2rukyyeynJNu6YvhlGNKGrWQ3TiM8rVKFdujfC4MptuVjVFzpYevpR5ItN9MMCcR6gHE3R3dxGGgBzKwtg5d8wcn0TSrLa7KDHoDHPsTkeYGd2EoPZIpK0g3YyxiAYYyPPcadooBPEOBtM8GK4j1qSY1yOMQtqQMQMaIHdfbpxpapjadUjhOVEns01xhJkqVlHQe0wi+p8YbayPxG11YHAOZl27oSOvXcEgdajBzDF9/Igjk3nmKC/9nPPPXcocbIsQHXNCiq/PDxGWR0Ff26F+wf7Ww7S/C4xRRsWaed8W1UCFEynOLh9C5tXrqlnOP2DpRkm48JNiB6Yvn0zwQTbCFPTdOXSZfQO9rDY7AiQcAG+fPUKhtMMaydPYG5hXtXCd3e2xDaSgSSoKqfOL5NOD2QebPOQ9ZJqOUPplamV3fzdO/jTr34l0T+LrMbTQlKK449ewLNvvo4zzzyJrBFjHAXSEy9mibrEsZlGUUvQpfMC20WzajoM5DvcYLQ2mciY/JNf/Cv++Mt3gO5I3fYGxRS1lSUsnj+FV374lqQM2+sb+OL3H+Lql1+LuXr1Jz/Ayz/+IeKVRWTNBF12m6PuOpshJVs2LTGbFkg7TYR1x4ARoFFiwOuX3VicaCIR0Ob0zKXzwdCl13gfKVFgB7bWXEeOD9TnEihzsbFmHfsshuo7+zzeO6bxGExwbrABR6fV0t/l8sANgoFBu429nV197pGVFcx32m5ckL3KCwU7NNcnaD39yKNYWlpy2QC/uPMzNJllV+fsmaSBI6vnG24wcicTMZpNENTTQ7/ZdBagQbP+MkQ3d80EzNFAm43f3Jlytxa/spBDgGng0pbSbLFVJgEWFTRJistff4VLl67g1KlTeOTCeczaCYZsF62F1zUGsFR7Np66hhDMVkQx6q05zJ9/FHNrRwVQ5MdLVoNRvl+4tKFUQMr96dv/fy8n93yYVa3vF2oW2lGqQp9b3hdupKR6qIuj37fCwJmzFjI2jZlw3hvbmBVUM5XqJT+URVghnMbL2GWkeHxq7hkgWVqe401jgixxpXjNAJ/LOFGX6ECbfSbfQ2CZFb64jFkM34L9/udUZYirgNleV2WTBdwqGkF9DlsPs8i3UvRXLd6yolrerRyuGJiFX2XBwmUXVApUcr7wOotS505SgAGgAR5jOfmzMZ8GxHltDQLq3Ld69iwks1LVLI8yfrxPCNDt9gWITNp1KC3w+mMyn1a4yMJanp90xOaFLl9ax1xX77uAuNcUu8DBMcUMad3zcmy2Y2YnuH17Het3bjsddwUUq4BZa4D3c/UFevTTnwy6DrymCeoNp20mKKanuoFRe1bGniqF7YNre868F1wj+c9AMf9moNWkJfZz9Tr5PZ+9ajVSx6Aa4OV4MBDL43HfMy9kA9YmhTApiYFnC3y0zvmxpkylt4rkWs7gn2wxv+xeiv31zGz1s2383h8QcA7PGFxxveV955hhBoEbARlttrmf0ud+IJ0s0jnc6pco8inqcYi1lWXZn44HfRGf6iobMmPspEHEFFpvOS/kz++b9DAQLnzBKS0DU+csM5+nasqyF7uCvM4UaGz2cesPn2ncnHjyPOLjS9hnAVxCUBojHufYunQdk24Xq6fW0D59BDvxFFmdPRVmSPMS7axEFJfYLce4m60C9VPIgjkMx3vY6h9gOxshbC/jbKeFM7MBTvduoJ/WsStrOZcBz8cjOTtRg8+9kCRRmU1kU1dnY6rCWUcy88j7rfnMvSNmlz8GICXYLMXaN3N/kYbYLzKO4HHyVEowxDhXfSol+XsIiv/me+ysdJYy1Li6elFXb6U6ei5IoxF21m9g784G8tEQ4/FIYIOaVbEenBj5TFXhZBMJJuhLzBT2kJvn7rb0frX5eTSWlxA0m6r2F4vDQpfZDJ0kkr3L9T9dxHBngJPnH8Xa2TOqEGVDDjZXIEAmcFVKh53eyAVOR7j46Sf48Jf/jsHNdbSmBZJJrkj32GOP4LHvv47V559GsTKHvSLHQpCqgpW6RaZutWFxoFGKQM1tPVW1qTrWsZr17hRfv/8BvvzN2xjfuo65PEOLAncWtq0sIV5YxNZwgI39fbCXcyOLkC7P4/jTF/Dk97+HhUdOK7pmcd1kOEE+zgWMm1EdmGO3NK91k6bDFeiQDSfop8Th9q11nSsnk5jMwcAFCr6NJL18qX3jlxpO0I+ZPqHTqbrUcQFVo4/QeYASbDBg4fGWvU6Wv2ehElNOBBkExdPhCEdWVmVfZ5uIOuvEkViTW+vrsieiVZvp4Dg5eWwBE7bt9nppWdAMxlpYa3NtsG3H/rCPuEbLtDqCLBMY3rx6Q44eLEosFhdcatVbe0lnyrS6dlsHWrXAUwMZA3mNaShutCzsIhMwQ7uM0AlTfPrBx7h6/SZefu01HD19GtvTHnIWJTNVy4Imv4FQn0zpBJ+Bgg+mMssSndNnBYqDdl2SD22u3JKtcMdLHcWWqtb4m2btf/MJ+192QAPEpu/TynDoPjGk5t7baU2V/qQ5v0sLTtnYhfZidPNgapz3SgUm9+63ZZoMRNgGr42D93nqGtiosttnVLShWJEKAa9nZBlAcvORTjOOZG8osCt5jGNPOW/4s+n2zSPZOrMZkWJgwX42cGE/V1mYKsNWBcvStFfaGzsQ6MCfJAWeKdS5FHQfcJp5BQFMMxM8WDaCDJr3Lhdw8jUB/GxJM1ig51lodcqyjn7yiyoRkKRiAS+zS56Np7zB3kOnGAOwPCZBnAE6HcuzVfwcru+uOYbz7OY6y5b3umee6dJz9QGsza3DoCJwY4n/bz7FZMAdsHf2jXxWw8EI+wd7Ani6l2riwQDKAX8GQnQkSBCr6JJ1E1yzar4z5XSWo744h8Z8R1kwA9x85i54iLQHuS6WzgKrGsxylHJtO//IoyJr+GwscDB9sElGbHzYtVqWwgr1qtrraqDA73mfDQTb8aqg2M7NmHoD9jymSTvs9XScoB2bjT1Jc7x0ye4rz9ECJun47/NQPmSScwactE9z8igWSus+EnSqkUmpzCbn5yin7VkHtTLHfDNFLeRrSSDQiSjCQa+HYDbF6kIbDbZJnuSgUWYWBxjFJUZBjnHE4vOJXFsYaLNpBy1Xy/EUrZiElRtv3BsJxKf9IS5+9gXWVo7IzYpZPXrpUyo02uti/842Nm/dVtCx+thpRKdWcDctMEq9HG+cyUEqSiMMwgx51EIWt3Bre4j93ghpXMN8WsORZozFMkMnH6I5G+KrzgX8adoCundwvJ5jja57g10195G2OGkgDFyTnLDMUM/6KDOX9ZQbEx11Unb4u/clQoV7JBl0q4Hxf2ZQ4oBwiZR1BZRgstDYEzMsMnwIiv8OG+K3gWICEqbpisEA+7dvYX9rC8V4JF9Na9ushVt6mRJ31tdlsUbGg84HkgXMCsw3UmmQgmYNa6dOoz43B26i3GBngyEW66nkCh/+/ve4+KeLOHbiLF743ptYOnYcg3KGg2yq4rQwDVXhSpiWsMsUQVYSIxv2cOnDT/DZv7+D7YuX0KK+mLrnJMTKo2fx2Pdex5kXnkG6tIBMFcuBBtZ0PHYgMk0x6I+c8TwLv2wzJXgleur2cP3jj/DF27/EwfWrqJPNKHI5SUwIUOsNBEydhDXUxiWGQYFxFGLx7Cm89JMf4syTTyJSVzq2WR6jHtUk//ZFjwAAIABJREFUnyjqgdPyMkJmocqsVGRMAEtgy6CCwJj3U+Zf3seVbg0Ep3RLMF9QsTTeFo8RJT+rPx5p86LTRjX9aZZQZIqlc6Z9UxzJ1oYg58a169jb2cHJ4yewurSsEcdNVAwMDf+LQgyOju0dL4z1IlNsKWtGzaZLJCim3Vl9viNP5L3+gVzM55osfygRjXN8/t4ftQi++PqrmC0tIKBtj7mceN0ZpRlVhk4LfOF07UVCwEDcw7TdTC2l5+M6Pvnjx7hx+w5ee+stLKyuYmfYO0xLa/xSgTGbHVpU0ULMQAEX//qxE5g/toaw0/h2UExATMOAfzBQnMDZ7U0YkKU1acdDypD886L1ktxa1L7YuSpwrBqQsE2Yz9T0qw60BJLT8PlaMZdJA1Sw5DWrNtb4DPPRxL2W7FTNd3AjU+iLqDRXWHzri4Q5XyzdbWDVmDRtOlXrrorLRBVImPXZ/eDYzrn6WgOkVcZSLB0L7Ux3zGIdH3g5IOloocIXIwnIkNn0zgvOxs1lPHhfeH8t0HMM60zFxWxdbppVFuXynvDvkryROc9ctpBfVn8g+YTnrLgpT4fjwwZNJD4kD2ilyNPIZXXu8+9WutiDcM4pB9Ay5xDjMzTOvtGcQByLpszB2LHst9fXVXvC8eUYfaaWGZKy8XaAnB0yuz2MeyNJpo7Mz6uugkZfkgC06pLpKZvhAwuBK2beaNnlayEUtPhAm5/vSNE6Tp04qS53xoLzvLl+8lzs2iwTcD8oNn077ydZXI5lvtZ8qxXAeYcUfhZfY8wzj29uIAoKKUnxhev8nvfGZEIaH0Uh6QSzeCZtsaBMgN/f12rgZmO2Oh7tGmh1qAyabzNMQKwuseT1K04YzEyyh9wkaCMqJvInjmYTB4pjuj2F2KOdXZZhsV1nN2akrCPIpwKAbLgzCQvsjwdijlkXo7oXFqSPhtI1L3cW1bKZcj4CYtq1BtNC0ko2fKJX+cr8ouRXB9u72L9+G9v7B2gfXcaRs6eUkSXpw2c9KRwuUEAUMxvITno5iqSBXh7ixs4BRnmAucUlFX83UaAdzVAvJggmQ1wJl3BtFKDc38Sx+gynFxvoxM4TmUV35Sxyha2UqxRTRCQGZP8IySW4z3JcPsh/Xfsse334h2S+xrxmMcbe31gEAMkz1kSkzrXkoXzibwyMvw0Uc7Vio96cGtM763KCKKfUUX2T4jfLENpkUTdMZwD5X8p+aIwnnnhMKZe43pDTRBlGyMYjsZIL1JsdHOAPv/4VLn32KZbXjuOFH/8UZ594XFWng7LAkK1KWZzFojSa9RMUk62grU0+QZMM0GCEG599ji9//3vc/vqimCa5Y8QBlk6ewNOvvYSnX30Z084CynpdC5RYFu80wKJApkA4EaiztUWPQ7RFJqHXw9U/vo+P33kbWzevy1x8TEZxeQXLZ89g5cQpLLZaaOUl7na7uLp+E1c276hQ64kXXsSTzz6HxSMrmE4cI8L7U8Su0EtpVgJ0uJbOBoq5SKvwjk4L47H8hglCF1eWJfdgZE2QyHO1boJcUMi+cqG7duWqNhRGy/Q4NkbXsc2pNlHbDFUgQ3Y3rWHr9h2s37ylc6RfJ/V11raZ1mgqpOv1DttN8zhcpM1KjosxN1T5lXqATru1GRfneuoWQ1bZ18n8R2gyFTzO8Idfvo3B7j5eevUV1I4sokYW2Xep432ibRqZSKcLc10LlZaclkgzpvBnyAPnhRBkOebrTQHjD9//I7YODvD6D3+I2sI8ur2eCsEEIsg2z1w6j2NXm71nuLURETisHdcYiudb0p879ixA7BcqJwb7BwTF/YGYGxZD0XM6SZ01H90nVPimViehChllzs9gz2s4qyl/k9hYepjLGyvZU2mTHbNrKWbTr3J8W/GayXRmE6dlN9kNn5+kOr6dMse3aYgN5JjWnscgyLBUuoCR7xLH4xmrZlIuO38Dvff/19hs+70xflW2mcdXihyZsmxiidXxzS3w7r3G0vssEscrAaYPGASUvE2X5BYVUKxzJBAds4jP6ZS5Fqgg19wiKqDYAgLeQ2V5Ym815R1WWBNB6QQ3Za6T8kxvxpoTklhUAge+hnp+Xq8+M029FZ3zMhb4ohmBvMzZAthpjNW9jzrszEl1Dvb31YiCc9YkFpRCuE6VJbL+RC5EcZigxeebz9CfjNQGmGtFFgFpq+F0sr7D32Ggosp/BygdEL7nfmEZiOXFJTz77LO6Bj4fjhMDxRY4HTLzFW02xyzP11wljCzQmPQMLY9npAHlJ1yXTTtsY8NAqoFn+z3vke1RVjRJ1wneq8M54Ot+BHqZrvdBgWUgbO03mY59ljI29/mtu1oxpwfm662dN+/pJIixn9cx7e9ijhK8eoIsiJEHCQ7ob7zbQxyFOLLYxlw9RpIPEM2mXlucSdbIf/xIBq08v3HmnE1IDjWQIgldsX5CiR33Z2qCWbtLW1M62uQzbG5sYGv9DsLBBMunTmL1/BnkLSepq7NV+NAVvNLXfpAA+5RjBEA7D1CECYYIsT0YY8AOcylZX2+XGpYouL+NBtgYFOhPgcWkwLG5BCuNBJHqAFzAxmaWMbFOPkFcZhizQQfHNwv76ajldcTesvk/IDkDywaI9V85yPhGPT77o2fIeRQ7N5SHoPi/EhQzTd/vCxR3t7cBDl5OjIruhd9rQQkjOU4QHHEB5aJIvVBrYQ4NGsHHriqZHsNNOguMR9i/eh3XPvkEn7zzG9SDEi/9009w7sc/RnNxCbuDAXLKGuoNjCh3IPrICrG0KRfbpOar0UP1TC96Pdz5+mv8/pf/hpuXLsrnmJ2MOMmPHj+Gl197HUfeegvlXFtRY6bWipH8bwe9oSZbJ21iLq4pNceLnMQFZqMRlup1dNfX8c6//g988sEHWrxOP3oBZ558Cmvnz2P+6BrqTHnSMoyNKQYDfHXpMr6+eEmA/syj5/H8qy9jfnlV10FNH0c7J6kie8pBKDupN5ynKJlONiVgswpao7FJxubWoT0VF/pGp+10rqbJlHQikbsEj8EUExdwAmdpG2czgWl2xmv5AjleOxdXLspOsx1gMhph+86mUpdksJPULQ5k0c03VQ4Unc6hBpTXy8+yhZ6v5zG5gHLSDljsRzs8tmBmm20215hr6Rob7Ia4uY3f/Ou/4ebFK6oAXlyacy2dWUTYbqrVc0x5B5l8Fl3VEi0KXGgaeYx2QbBNs3TCbWf/Uwsi9Ha7MrPP0hjPv/kmwmYTw/4ISeg8XLXZ+K6CfA6UqJDVMo0x7xnlE1xk68vzAgD2JTbFKQr+MUHxkNtIKH27NKZJTQytWrn6FthqOEEAo8rsyGmQfQrX0rhqXuOlAvfAsmvMYWDAvH3F8lFKxIYEnnE2AEugZMVthxs+pRRscVzRYarYreYq0a0Qjp9jPrz8DAuYeD5W/GqggZ9XZeEMwN6fin4QIK4yytL6U4YQ5BhxraNciNXr3DgPG5a40TajNabXJDK4JCgW2+7vh7xQfLMDu2eUGOg+ZAT1bqyL/Y0jDEYj3UeuLwxgeCybD9YO3lhLrkVi4r1rDb+nBy+f2zSgGtpLinzwwfPl+s/iXF4jASXdcFxhmnt+/Dx2iOM5s6Mkvyi/4e8lN6BEimAuCKSTvbu97cEkGV8HYOXKM5qCwRAt5OZrNfQ372q9ayzMab1QAVNSqfBnRsKzw9Wgx2mU7+nd5Yc9nWo9ZsEd/eH5GnOHsP9ahsOCHcs88L7rupNEc4P3VK4ndBOaOetBk6/wc0yjbKC4Kr3h7yyIswDSMhF8Hcczj3Hp0iW3ZqtLohsvkrIwkPJMuc0Vm4NikX1GhL+z+ce93Bqj8PcG/A+DP2MzGbRGKXbzBAe7m2KDKWMYzQLsjXLs9HNMy0h627lmHdmwizjfx3y9dDIYZp594SIb6kyysQByHnnniFqKyf4ArcSRRSy0a4QJkoLyxhK1MtB/N26tY+P2HbHIZ06dxvzRIxiHJcZloWLByUEf3ZsbGredtRWMWwkOaqWTaowgMgVpinHIepYCA85xtjpvtHEwnmJ7v4vBeIJ6OcNCLcZqu4bFRgwq4SntoxRI44eFhdkI0bSHJJtgGDdQxDVJnghGVFhHDfF9GK7KDmsuWKGdiBcnT9X6wDWA0iQPinm8h6D4bwyI3YL7YE0xHwwrnbNeT/IJA8WlbHQCgQdNKM+YKQKmxnM0wv7unibY3EJHaWcOCv6PD7/GIo/ZDLe/uoSPfvVL7F66hHx3B6utNk69/BJO/OzHOHrqFMYIMGJzBdoRScfkJAK0iKMhOEEsQVHA9AWlBGSYihx3Ln+Nd//tV9i9fh2z/gDhlBqmECvLyzjxk3/C2pNPonNkGRlZpFosxnc0miANYjTjFI0yUSQakKXOhug06mjFEb746CP89pe/xPbmFp56+mm8/Ob3sXL6tFwvDoZjzIop2o0QNcoEaPI+zrB+Yx0Xrzi/zXP0vjx31lWbumDb2YeRJaaTRK3uOk31+ugdHGgjIvjU7/2mIoux7bsCxyxWZGRNQMp7TX9ovofaMoLQ3taOFiiCYGky2e2NfpgzFi85MMMNkUCGhX30USRjRdkGJzo3JC7mZGkEYOJQ2m6yx0eOHDm0GOICbyk7uWbQg9i3OLUFmuOByFGOD0mMuYU5mb6TjWZnwRtfX8YHb/8WG9dvaXy0Jj6dm0RO71xzz5qaLALlxlwbLVrzzHXQasyhXmvJezZu1sRAJ3GoBfT61Wu4cuOmmN7TTz0u14mcRY6R03byi2k50+XxXvO6pb9majoI0Dh+EqtnTqO5ungIirk5KLn8DwyKOe7IuHNsy+pLjU9CgRvKe8TmFnTn4MbrHDvF6tzXXMHcGGxztjQ75Rba1Jnq9vZilkomaKm6OEjv6YvP+Cwta8F5Ums09FqT4qjgq2Jla1IOK2zimDDwYfIiMaEeHIgp899XQe79bHF1qbb3GIA2cC+2Lyy0ZmoMelB8r1DOfRblE5Y+VwkHNbaV85QDi2+EIgDlnS94H8jONxouQLVUusknZBNGVt83pOBrmOmzuVF4nbMKTykzYxc8FojV3T0dlVOwHbfY+kowSXkaz4fvUbBx6GXs2vnycwiKec+ShJX8ruD1nszBVeOzlbvaFq+vey2sq86Xj7P2AseE8/GklGsMnAyOzHDAdaDddJZXJA8i1wpa7LCHJXJAMa9xpqmtC6EH+Bx7BMR0oWCQz3WNr7dCT8tkPAgUW6bMsnj3so9OoiKdu8/yEUBb8eKDNMVVUMz3GCjms+D9JRNNUMxslwHq6thUPYi/pm/IKnyRoQWYGmsE02oj7gu7LNjyWn4FhRXATVC8XyTo7W+p0I7PdjAFenmEfllTBzyC0ZyF5N09tOMBVjolWnENMYOffKZsL/2KR/lYNSfTaKYsr1ptDTO0ay2x11wT1NqdGBYhEtqhFSVuXb2O7u4eTpw4IdlEM6ipmC7rDrC5uYnbW5tqjLF46hgWThxVQR4vz7HMzMcUqiPiHsOivkmYYJrUsDuaYbM7wcG0RJC2sdaKscL+JWGOIJ+ojoH2hbSsI3FbC0s0swHiyT7CSR9ZYxFT6qHZgIf/KKGQNeG91eEQAPuud1pbPCjW7J+VIrmUsWIQSfkIj0EA8RAU/x0QcQUU62GpJSHZRxetGCjeW7+J3s6OmOKcFbRew6aJ7tPPBBcS/5fAwd6eJi4t1ygk4gPlptVMaxjv7mDj8lV8+Ot3sPHFp2hOp+iUrAgtMFtdRuf1F/Hqm9/DyqnTGLBqmlodNobw6amcXekmNMkOBbDIfs6KTMbhTRZq5FNsXrmML373e9z85FNEwwnSqSvEKY6dwvM/+iGeeuVlJEcWMYpK6ZZzeaeGoEYyoXVUNkM0Y0e9SHqoyxe/xm/+/W2B2KeeegrPvPACFlbX0M0yMdpsJRk3IsRpJp0TJ+t8vYOocB2iDljRXUvQWV3BJJhpsjOlNOkPndaPbVY9qCUjzA6ABKe8n/w9G2dQxkDmcmtnW0UPq0ePuA2AEhffhIPsCZ0jqMlaTJtKdxI4Lq2uaAJRb8cFr9untV4mQKy0cVEKSG/e2cDO1l2lXdeOHMWxE8cdi8HNkdIBVprTkYLAJnNepbw+Y4i54HLzsGp0pYSZBt3bF4CSHyOVECrYgNp9N4IAX/zhQ7z/23dlsl5jx73M2bsZOCCzXi0Q4TUwCJMVFFv3UmverKOx0EKz3VChp/TRN25o037qzTdw8okL6AeFfCeT0ElkxAhPXMWzAgvKVzxLxMWfGlksUpt2Bq0jSzJ+53b9EBQfyGucDjG8b5zrM++FS0md+QoLFNMRMXbBorIRHlTapm1g0jTDjqWfHLZpsPeY5IlARcymuma6FL/sHD0Tamyx0sC+6URVDiGGuHCBvQFrY8yMBRZb48+zqhm9fwX+c+ywXZ8duwo8jMGTTjbIVd8gJpW40GeQ+FkJ29sxcPNuLGJvVXzqGD6uqTpP+jV7ZpXXJy026yZ8E5pW6157eAaY/BClpylroAbXf68isZFzF+L5S4I2caSJKuu9BaFJDab0zWC3SjLQdB7xYJxrAwPtQ8s7GyMz93sxot4mjuPFBSquiFLg3X8+wfeNWzdx/fp1NefhGJPftTnZzNgwYqqakNlkjJWkrjWNgXyZRtp/yBRz7RJLR0BckaeoHsaDxUOfbFmFOWkLf8dzIyg+efLkoVtEVQZjLHv1efM+fEM+5u3beD+N+dU1s7vpcCjXH2sGwmfBv33DI9lnJ/hcTPZm2RX+TDBM+QTdgezcjMUWCDbZg2eDtbZ5XbS9zsY25UaUnRC5KfCiJIeMrA+q+HpmQ6Uv5j4QJxihhnwyQpm7cTwqEuS1BeTpHPoF7UZZNDtEM4mw0skwXxujGcTKEsbTXMBYHUiTUh7CvdkYB/lILkHNqIFGUj8s6G/SCo4UW1EizmbKCO6xQdj2ru55MtdC1M8Q7g1wcHND0q54sYPG2TUkx5clg6PTE92kOBZdwSeLWenCVEinO0saam19bfMAB3mC2vwxtJeOox2P0QjGCIsxxv2eMiLqWJekqm+iYcBiNEVt2kU4OcC43kEGFtY56YlakXswa+C3Copjl0DWl5h+H7RxDiqA9Gsen7EKHx+C4r8PKKamTQ9BQ8OBYkdPuEK7vN8HQfFgb08LT8GFlpPTt3M2nZ3YYw80yBTwIUZJiFnDRTa0aGI3s+uffYavP/oY3VsbaNH2ZNBHPBwo0h/UUwxWF3Dh6Wfw4pvfx5HTZzFFgHExQ8bFy+vRRgNf0NVoOuAiUwIWqxWooUQLJfauXsOX7/wO1z76GGFvJPDVmyWoL6/iwgvP4KkfvInGyTX0wxn6TLNJ+xihJJMYJJhnKn1/Dxe//BM++OADtRqmvuzxp55Gc24eOR0duKhxI5gWyMIpitpM6ZwmIrSjFLQZY2tJMmecFJMQEvmTKZ5REzscOzDWbKpZBDcT2VFREjEaa5EbdHvanAQAU8dycdOYX15UFztdvzfUP9jdk/aYWt2jzXlXNNNsSMLCoIdFUZSOdPs9bQ5mEcWAYbDt2H0CSrLVBNRcZE6dOS1rK0a5XDAoudDz9BZNXNT5zwCxMcXGoliByYzBk08BpzXatbnNnCmoLz/8BBc//xIvPfc8agGQznIdk1XlHDPywBxx7GXIh06eo9QwtdlspcoMBRkrVnrQH5NsfeLskI6fO41Xf/pTLJ49iT0WgRRc4J2vKo/B+81zVLqTaUOfwuX5U9c8bXXEFM8fP3IIih9qig/UadBAsYAjbQTpVT2cSMvr2FmnHY0Tb43m0/xVYGxMrTGZvO9MpdqmYOyds4x0aXw+f84R6v+N+WWhjgEFWyn5HkmJfKGWWbXRF/3Qkq+SQuY53A8S7HeHoKHSxVAbm7k9+I3MAEf1b/cflz9bEECmmLIzjneCYiuuc8y5+9TxxDHJWgNCt07ZMeX+Yy3Vyc77II9/Z5DM82s224fuFgykea9MY0ym2BwVOG8YUJOdYlaH9/pQ5tJyXe4E/vw9Y9rZwBHXINsLmDHkXDrUi/uCWbDwyJ8rGWK+d0JQpOwBswqOpVcAXWlqQSvPOxsbcjPJps6ai5X4Cdvs8lwFjgI0i1LrFte5WqshIMz1rjnfESAmGaEiPF9oqH5jlvH09oAukHCFi2rJG0UCrezcSWJCGRCvL+a18N6RBDD21wIw/s4CFBbRmfbXsham4eb7bD6YxtiCpuoaamOG77PP5/F5XPr/f/HFFyIoqqDYZDhKS1ZsAy0rY0FglVWW9jWhBtl5wHMvISiWuwhtdyk/4bG8FICBSh4QprIbKMmFEpOwgUncwUEWYavHLrIZ6o0Uq8zsxV2k5R5qZShQ3GJQJMYrk394FhTYzQcYlRnKeqKSSgF0FlSXgSQS9OynLILHkFd55rMtzPiWASZ3u+je2kQyKbB0/CjaJ44gW21j1E5EhMnakCRYHCvrErE1Mzg2TbcQozstsbEzxbCsob5wHHFtAWWSYVaOxHhPh31fqF9DEKby8w9nOdYaIVrlAGnWRUY5Y5g4QMx/hFX3Gta5Nvdeisrvee5iiT3RaM+PY9306LbGyZiCmfyHmuK/PTD+S6CY8ondWzcwZD/16QSUT4gplu7IaduMTTGGwVg+mrUrWucGFqX48L338fkHH6AdR3ju/GM41mnjymef4Monn2DS72oBG0SMFlM89/KreOOffoqlYyfUaplpjZDNJiKm/oeuWp2bS5K65hA8jxnbShZoIcR8EAoYf/z2O7jx+ecoekMEU9rwALN6iguvvYRX/unHqB9bxYjMRC2V/peASRtKf4jN9z/E+++/r3bDP/jJj/HsCy8ijwPk8uTmMhAgI2BnMVBYYBxPUY4zyS+aQaoo1oIHyg/YxY6AmFEeQbF012GoNCEXdzKq3Mjm2m10Wo6RHfUHAndbW1tiicnUHj99Sq2dOdkIigU881zNPQiKWZlNizsC1M7cnAocKZ/gRFIxCxn/cibQy8/Y39xG3h/Khu3o0aMC4uvr61o8xEgTeLPLURJLdqH0qp+4ip9o+eQ78VXZOW70PHe6aKgpi2dgOnNtdDotLQCTQR/XLl3GuNvHa6+8KhnEIHQMFYtpxFIwYp5kGB70BIpZca7ufoMhhoMJunsDDKY9TPIphsO+Kpe1WAYBnn35Zbzy0x+jtrqCHbbkLhm8uUBNz83bflGqwgWKWkxrPkJQPKo3D0Exu/7N6Pkp9sSnuf5BNcUHvS6S2Okdne7WgaDBYKRFSlX2ET1VmXlyntOWOjfNowGD6qYsgOBN/rVheFZQYMq7sDCQkTVY5BpHMHPAoNXAgoHfjKzVwGnd+dkMfBQMsZK+YsdlG47mvZhq53JiQKR6fialeBAgNrDFc7L0eDVtXtV6HrLToNVZz0kTfKHdvQDBbXoExQaA6rWGv6el6hBsHDOYE/PsrR0F3rxdW63WOJSUyIHDg2KCPdtYLQgha2ebselveX+47uhZexCnNL66iXppSWVrUitbes1aMavfJwiKub65Tn3Ox5xqXjL95iXMImAG0FxPlB0rCrHFN27exJiSCS37TgqSsKCL1zgLVGg32tkVKOZztnOl1SRbzTNTR0KCWQIBFHrhex2xjlfxHefY0vP3oJnHoi6W9pf8rwVCvC9WdGzuHlYManIc3kuCYmtuZd7FNr542w59t32gXv2bZSPsv3w/x7ONVX4OvXK/+uorBVY2Lg0EG7t/Pyi2zEX1+Aq0rDMfgSftDJn54X1i0FDM1H1WhYtRoHs5JdueNhEHuWRrdEahk8POCLjdy5CHTdR9gJAEbK6xh6jYRzOKMRcl6CQJaqpLKiQfKiLu9QXyqNTz2ukN1ByD4Jxjis1E6L1NqSPrDtSxkf+l3rgIEF67iy+/uohpWOL4hXNYOrIqBxKOMQZFPWr40wDT1Ek9kqk6ACEkdvBzXo2agxTjLEJ3yCxDCyEzr2GE9e4ust4eFuoJOs26JI4IXNe8wcE+jrQTzCUFarPRvYLEB4BiG2+SiTErr2Z7TrJi2m5bd5gZsbXIxt5DUPy3x8KHR/w2UExLSconJgcH3wDFtEIj0OPDMWaA4Mw2Fj5ILhAuJZ2h0aghjZy9z+VLlzDY7+KRk6dxcnUVaTlDf28bH/7uN/j4gz8g7x6gQe0wK4fDGk4/8QRe+eGPsHrmDGYsQgtlB6zON9wIbfOKEkZrDqTLhmg4wkqzgUZZqhf6Z++/j88+eB/xzr66wykh2GzgkeefU5OPY4+ex4RaUjLNrTkVdnzy3vvY+PhzsV5v/eRHOPP442IjKcgna63r9+baZMSmYYEpZywLSNiFzke3HOT8UuqLqcsklAyCC5u0kHEs+QRdJihfoGyCDhLUAxO0UudqRS/Xb90UGF5ZO+q8I30bVh3fm8aTTVWzjr19Ldj73a7ev3JkVQu6NkXPDpHN4GS+eekq+tQgt9rSDJOB0yYZhVhYXRYoJsNChs2M4LVAepshTljH8FR8Ur13slqOqjuXY1h47fU2q9db0i5T+rJzdxts23zm5CmMgxy36e9IFiSIdP1qEMMoWlG98yqWzoqs1nSGfMAuSwOMxgOxbqODA+zc3sDu9h7OP/UEXvrJDxAuLGA7oycsU4LfTA/zWsXseP9qA3UExQdhLFC8eHJN4/IhKA7A5h3OQsp5EPO5polzbxgPvY+mxgTBIYEzMyq+m6GXpxjIk67VM5LGIjKjySDS7PKUYvSdC7n5yauTGlxuiBx3tJzis/HaX8oKXI0DdfKOZWUamIBCTJ3XFBqINeasCiiqS67mgulNfVFglSHmaw1IWjpdOlufojZAYixe9djFjN0ie7qfBAWMCYwppM6S6+g0Y8N6F2ikZFippTV7r8h5h/MamW2yBh68JgaWYkKZ4mabexaLNeqYelmTHGk822TBx2w8FbDmmi7g7r2DmXHicxpRChA76dKE7anQyloOAAAgAElEQVT9scwFQ2uV7+B1GGx4PWrIYCQzm73AZxRqWhtoG8e1RUWRM2hdohaV4JWd7a5cvYqd/QMFtfzidbJOhV02p/SdZSX+cKh1kDIoFXLRMmw6VcfDzsK8vNgJ6EhKSDJb1Yr7DKkDw+7LbDDtOgiKyRgTxEoSyNbw/b5AeFUawd+b/pivU/GidXylu8LYdR41htgKQfk5VlRqY8VeZ0Cpqme2LMvNmzdVkGhFodVxVgXF98MIEUuVbIfGNOfUpJBkgUCN+xLJCCM92ovzcvcgwKQshc0nMhaN0h+eutxZgN1xLlDcKxuoza8giuvY2d5CMRlisVmiwyI3PsYx20CXrgMe99MZ29eVCGsuMznKxjhgEBbVJM9RrQubMlGaw4CYgTifG9toUuIzi5D86Q4u3VlHuDqPuXMnELNHAgOwqduXWdMzqUfoJ5QhFWiok6ILgkji8elT2kP2F0GKTD5pzK4AV4bAjd4InbjAaitGUoyxMN9Brd7EQW+Enbt3sdSpYbFdQzOkr34OjvkqU2x64ipDLKkq7zsza55ktLVJY539ICrjReuNJ7geMsV/B3D8l0DxaG/vEBRTU0yBhYFiPhACLE5uFVT4xU+aNuoM6Us5HWOuNSeex6UxU3kRcuGNwxlyVuf2D/Dpxx/g67d/g8btDeRhImuUaH4e555+Bo+/9AqOX3gUYbuFwSxzfc1pM0N9cUY9Eu2XyBjXnAid1bes6g2Bdi3G9sZtfPTeu7j9+9/i4M4dgb2Y+rNmB488/iReeuMNHHvkHJDUce32Oj789DN8/smnePzUabz82qs48cgjGKHAiAwvN1VOfq/5sbQuF2u2Y1VKRIWBjgnmxqSNMozQYNEYfVazHAMK9T1LoEK64UhM8fbWXfmW8jhcAAlUzTeXacHmXMd17ysyNUaopuN43byvWly9ZRkZKMko6nUdxyYYnwW/50K6d3tTfeWtA5cqzpmOnOtgde2oZBtkipmOJONChkrXMBgIePN6aRdH5skWWpcSdalZt7kE0i/qXjRr0v5K90nbNTJ5DBqiWOBpj6lbX1zAxVCe2WEkfbUiZiIHz1Szcx3TaGrfOptqkcVoiusXL+Pyn77G6vE1PPfm91DOtbCTj6QbZypO0gkW0zGA8SlS6jDJuPNnMZCsRo4SaYpZoEG9mzbNh0yxpC2MCq0wiMVcbiH3jJLAUiiwzJbKg2xyqDXW2uADQgMY32BR6ZTH6FWrvwsqFWhy42Bqnc4DdFQh+OKnELjRncQDMv5djB3ZTHaUnLiGPbIsY5fFZs15hnqXBwOt9tzVirxSOGbMXDWFKVat0vygmoo2kG2g5zBdr9oFD7i8DINA4EHyCcfk+XVUDT3cGhuzk9bEed6ywYwCEdo20ruWXtE+OOW12rMhKDYgZpZsCtIZ7LKDnvdlVlEPM2peqmZst3mimvWiGikxkC8mqjdQUOztxu4HxYfzVVX1Mz1H7RvSkQaIU+cOMvbNV3RPvW5ctm+AXGuu37ghv3Gm501KwiYLuvYRJX10QIIKjulZLXJkmqnGgudfb7dkz6bnzkDAe6/bMzQHD7cmuaDKvKyNneUaR/srkgsGJnlPeJ4mn7A6CgJ6AzhcJ80lwtZFC5j4eZYxMVBcZYoN+BpraC4pRpTw9wTErJ+oglwb03qfn0oGlm08Hl57RS9M0LlW1uT60N3Z0/2lvE6M93AgYmjh2BEce+SMmuTsZyMxr0kwE1PMr25GO1UWqy2IKd7rdjHodjHfqeHIfANNAtK8wP7OtuzOjizMoU6/65zFzdwLyOQ7Tfv+rEBGuZDPGnH+ExSPewNXO8LssbyBS9RnAVa3p9ga9DBpxBi1YmU3F9jYY5ihQZxAuceswIB1SDN2GGTgl6DkvswieBZx+g6dOdccny3gPvdFv46DaB5nlupYiKaY7t9BPQrQbHUwnuS4u8drbGOuxV4EBLnj/wCKbf6bHMUAsdji4psssQXeyjr4Z2jjgDsq172HoPi/EBSrmpma2d1dbN+4JvaNoFhNM3z6WV6/pbPz0YOrtJfUhONi7nVO1BzSyxSlA2yOtYkxHHXRrKfY2dnG7Xd+g/477+LKzdsIG01MkxQTdpZ59FE88/rrOPvck4jJbs5yaXMiMg8TWo5lSmHE9RaiuCaGiB7G1DjVa+yqVaK3s4077/4Kf/rgPWxt3FUTjbCMEEd1nH/iSZy78DjKuIZPv/oKe70e2ktL+PHPf4JjZ05hdzjEJCyRznXQZ+FJ4qzQWJro7hML82KU/KcJxTTUPSaVYJVMVdM358jZWW48kEZXJu2M+phWzAsszM3LBYIAmR3iunv7YiO4yJ4kY7m6ghHtXqYT3XfZKnkgp4lGEMF0MqNguin4ohoz0z9kvfyz0uZahmiXzjaJUgcWSlLPrIKkmN6oIY6ePonVY0flF82Fgmwdz+v/Ye+9nyTPruvOk95Ulu/q6q72ZhozA8wMHEFIxJKSVvvfbuyvu7FSrAgShiBBYLxt77u8yUpvNj7nvZudaA1AYQMDScuuiYqaLpPm+33vvnPPPfdcGCheAwdDsCNxYPAzHgewCygmGbGOucUgheSTfNQ+cvCLkdEc+NVJek8GLdnCzt3CNNXNjVQOS7oEPsa+D61KTZXhwPZud764rc1zW7r1g++pVyvpeDq22wVSjOgK57WF0T66Ze5VGOzDxJ+UqzOm2Azja1BsphhQjBFRsLxMOOTAilYR1jPsH41RjWZNQ8a5hlVbLk9zLeOQ5wCYlXIL9BBkrWwwtHaESY+OP7L3eE447dmJps/TBhPbZbY1Sy88apc+B7SusC71isHRTJ+XwXGUvlnHliJkHSbrM5ia+JsoP7/KyvEeAuTMh+s4zOKgi3/T4BNWlmivYa8iQQAUG7CWkvbVrx0X9mGSOABEeTwnc6xbiIEsROZexL2BMOD/eU9UqzqZqeTau/k1e9g6EWWQEQkFALyWtPfBxBMfkF5FvMctgD3ix50fp42Wea6JjcTWyQvSo3xvAMW8BwBJKtsnL11XGHMiFMASlPT8xQt9efdeYpSz5VillCZuIp8AFFORgDkcnHYtOwMUA4Ls7tDv+Z7PgDEtDZktDoIjEiHK6Gn9pBJ7fPBzmu6uXr0601dzTWJc8+zvCwXHa94f1z3kE7y3+J1IXiJ2B/P8qhSRGBlJi5OIvC7nKyxIJ7Bjm3+tkaSZDY+BKfk+xP2OtRh7z2t3ONHCsxMdPN5W++BIq4tLbromvj/ffqHbjx64WfziG9e1fn5Tg0ZZx42pqgV8ZtJ9H5Tq6pVaGlYXddAZaXtnT416VefWVlTVyN6+o9FA3Q4TEuljqSTnigkcLb6/42gf0sF0rNNRYnLtvID8MduOUt2jOkICxM/RCS+NS5SS0zoCg7DXGyRwQ/f4FE56mu4eq3zU1Wg60HCponprUeWlRU2RGcF8Myy1iHXq0MQda6vbbuuLk5b6zYu6slrVSqGtUmdPhcGJSpWGpsWKjnsjjxd3HMKeTQNb0LoqMSeh+DpA7JhFhWYuUZ+XTERlI36OzMX9Aa81xX96VPySKfZw1VmjncfY0nS0t+uBFcwRZygCDRXWlM6NjAxGYRasfDim8hP+CJ1u3zcbmQMT48Knj2AP6OIgoCBQPzrRs3/4B/3TL/5Bx/tH1ucy/a5cq+vc1at692/+Spe+/ZamS02dwApidzIuJa9UGq/KaeY9HyxkFuaEJjX8bCtltZ8/1L1PPtH7v/iVTh4+1QJd3Ix7hBlYaKlbqqiyvqa3fvB9vfG999TaXE2exizYatllNzppGQ8ZH75q4H9W/TjZrfigtJtH9uzKrDIMK9eP7JuDutpI0gBrb087fh1MoGvAAAG5s6elRz4/f6brN29aw4Sek6w9rnuUonEa5jEodcJsR5D0gVlO92zGyM3dP4KJLW7mp8iNRjo+bWvvYN9uFThRbF284MoA4BEtLuwTB6YN+rMfbARwXj+AGHBPZj9gEk+5YM/hxgIjwksaDnp6cPeuTtpHeu+99+xrPZ1WVCwtWmMYgX3+YHDTSNgnYdNWrdi/eDoZqTDo2wN72u3p3qdf6N7du3rzrW/r8q1bnjQ4RNfKnIFBshHjQKJrGFDM/7vJMQ8c4NpiX9cu17V59YrWzp016zDPusx0iLZ5Sh8w0f//+Uj3AM1d+kg7l/vKeq3lDvrhILk5JDCYgMQkDiYqPuwvGm5zo2yA3wCU8+DUPysW1eeAjSY4j03NGm7iCJPxUgY+S56wGeN5ZzrWeMVzci6A9Pxz2nklszAwphw0AT7Zg35deeJhlNrnWeBg8eIxX31fr66DWUKaEwCDwFFXvW57ZskWQNjgKCIl442zPhegz7WN12Pg1U8DN0LHyvNaZpIn5QGKQ9bBVEpiDx/8DSA3mElACoCS/eCqEnKvZETgqhS9FexFM8fZVm0899oSuMqTOdI4g0QcYMxnm3l4uJIBNM8JaC0igsjAm79Hs9xDFoVNZbZA4zXvHx5aQnF0xCAgtP+sg+yzW4D4KKRJfTCvsMntrisLMMdY3rFm0SsTf/BeF3ac6GPzdMQoa0cMRKIVE0aRdiHPgWFE5wwoJonnGhA3fB3zQA2uV8QQfm43Bny8s5WaK4WZHY5qQzDEUfWbl90Qp5w8ZD/hALBBhvD8H378ka0442deE3NjxmkcjLPAevJc0uf3LUGgBwY9bneowc6h+h/f18nukX/v7NoZNc+ta7y+oMK5VZ0+39XevccqnvS0dG1Li29c0PFyyZNEOe/NjhcbGpWqGpdbOhlOdHh0Yk16s15LcwbIYYfpfY2KZXVKyHjwlz/VcqGjBabBDfHur2u/UlA3D1nh+rP+eM/cVzP6JC689pAXjEfu5eHec665mXM48D4n4Tt6+EzDFwdamZRVatXU3VhQvYw8o2wiDJDfL0sDnDCINYK5Lmo8Guqro4pOSys60yhrpTJSq4gPeDfFJlhbJF7ZbID+JiQiMRXy9w3mSGOc87CefM8iWeGexf8D8COZiUQnmjdfD+/4E5+4boKJSuXvgGKyvol6uztminvHxymTK1RUzJpMb1ZKmrmD18A3lyhhiij3m1FRapxwsKbjM2vHnPXmART8rFiYqMvM+08+0yc//Xsdf/VArdwBy7G8dO2i3v7rv9L1v/y+eo26RhME8SVbjbHwAbDlesXZI+J7mkaw+SqjpaNzuVpV5+BQd/7x17r7s19q8uy56pRVVVAbJvLcpr717/5G13/4AxVXF3Wq9PojoMQCNTzIpdP4Gk0p8wekA3/WbTnwZ9YWEAwIXWmk5hU30TFGO/uF0mgH0xBjlCm/7R4e2DOTwAmDDKtjLVtmffw6JlMfZgy+2D09VqOewGqUG4OVCJYqgrK12blTPbLTeL1hu8a94kAwUO+cGhRZgtGoqbnYmpVtXX5E3z2eWM8JcKEp4rhzag9KAlGjiSaspGm7o08/+I31Zv/rf/yPllUMKzUdT5p+HrPeufEgGqsceNEm59L5mHI4NmzVikd21jioTo712aef6vGDh5a/nDl33joxH2zdgSUS0fVNtSLYG9gL3j/X1WXp8VhH1bq2rlzX+tmNNAKcAMk+4Ots5thshodqs0Gdf+KN+ud4uMhW53w00/rOoDiDY5K0bpdJYi8ndNldJEsi7OKCRg81T27qCklC7I9gvbgP8/vJB3upYOP92Hv+3QyEnXRx+GRW2FKtPo13CXz78XNTHyDXACDb6AG4DFAGabgLSSlDaTz9DMlOznJYv0gRkF+w3uI1B0sTTOo8Mzd/eyIm/L5bFuDFTXSDUw1hXK3PR3KWQCqfxFVfmyG6wiSNcDMT8pHcDMhr4v9hzfh5uEXwHFhPGQyX0e1mpwXcfEhmi0XHChrT+HvWPMkPZWL+n4FLPB7Xm3gNEA7JEbIiHp+G43I57RX+n8l56bUTA1LzGzG9MEGmNFGXhjqVTATQJGX7NzdipoVnEF4uqTcgJZr69wDNJN7EzIcPHunxs6cJ/PmsSiyuWTS+okNnHTDgg8l3g7F7FWjKtSVos+lzwhWr5UX1qzRKp8a/YPIMRCi28fcAfoOuNBbYI8TLZW1sbLjpjhjtSlsGxQF4+R4/Yz2GfC3ujRPGvE8C9AQoDklEgB0nHoMUk+LvYi3ynCFT/PVv/tlstH2Y85nDuveZGpMO8/OiJ2edU/EzKKZJcVTQak/qPnyh3U/uaPJoV9WFllpnVp1EHC4U9bQ+VuHWeV0tttR4dqL+F4912CqqfG1dw3NpkFRBDKPBcaGs8bSkAo23Q+nguK0SvTGVmkqFqRYqJTXHfZ32RjocFrRXxjqvoLpOda50rLOFgWo0rKuqo1pJ/UqqLp/iflVI1SUaNYfdvu93s1xPk2gLVEgTzrC3NuCY4TU9qo8F7T58op37j9WYFHV564IWL26qf2ZR3ed7Otze1cb5c5qst9QtT9XHHpFm0exSwajxp/2JjifVPBxKWqiW1OL8gE3G1QTT4wLJdfLZBlKbJAhTi+xFbN12bqpL53ZKJkhkglyYjy38f8TRWeKNBDQnWq9B8Z/4cPyDoBiLpVdAcbmMBCKxmAGAqjn7DWDmzdrrm1kA2AXN7yaCPC5ypm8FXMQEHo0NbhrDkT7+6S/00U//Tu0nz1QYDb3IyOAWL2zpB//hb3T9nXc1Wl4SA6NdevLw3aQ3Czsgg1B73KaDplaqq8G42V5PX/38l/r1f/q/1T84cOBYvXBB7/z1/6KrP/wLDRea6tBYNk2axQhEcelfPSRnADmzxHGoxSFKsJvZQdE4A3utoloVRo7IAY3DiN/nK0CXAItG1+wbmt31VQd1fgdQjNSi1VyYNXoADHhd1tRpqu2jfS220uQpT2vLQZT3Ot/YEWyHdVmvgP1gzaIMGBu11+34oPFhvLzoJpYA/Haf8HTDU5e3F5mWV6nopNtRZ9wz20pTTBXA227rn//+Z9p58kT/9t/+WCtrqyrWFzSpraQmJUz9Ye/IvmmQRJOcGW6zYJOxD8J6q6UG1QsaqnAwOTrUV198qYOjQ73zve9qef2sD+0pdkbYukW5uYbGOx/8Hkoz9cEc1lM9phs1FnTx2k2tnFlP1yf7TKYhADO4GIPt/lWCYq5LgOIU1PMI7WlurpzTTbJOQtceDFiwYeFOMaC8WnoJlrxmaazKU+tCxz/r1Ga4TAav8ywK1oUeXEBFAdZuOEwd+h0afApJ41yruNoAGIsSpcECVlS5oXh+z6TJbMXZWOivC8e/DxTPxxFepxuSR12NxskW0HFqkgfXuNqVQD6gmF6MJJ+YuFITwDbK6ezp0L6G3AMwm/oWkhuDE/Ss6TV7nxu7iDmw/isrS25K8x6GTc3xgMexw0ce585+NEjzdK3UG9B1D0CSHbhyVcJVp6Ya2nD27ZhBHzgXlF21goiY9uhRKSZP8snYTcRIpDyFk8l0lMZxm3A1caonj5/q9r27SW4BD50BtUFtBsXEMWIr7Oe42zfzDbAlaeAa07THdVrcWNcIy9A5fbHtsrKO1PceJw96X3JCna6mHFORUVy6dGnWf8B7iOSa3wEU8zqJ7UFKBLsfUolYD3Ef5mNo6NgtG8iT8Hy25epMAGee9zfv/9br2nKBfM9iYEcA799xNWAQUzVJHsenPS1T39o+1pP3P9Pho+daPbehtetXVDq7ouFSkrKdHhxpsneimxcuq9Zq6kXvRCc0k2GDWQLUOTiaNCPOeqBFGbEEvvicpgW3B7QgLkplPS439JT9qIHOVCZaV8nuEXTu1aojtRYmKo4PSI00EiAb54vkc88+xRqUhMnyNxqx80RWGNoYZsN9Zx3gMMFUu7sff2ZAfGntrBYbaeR5tbmgnSfP9PR4X0tvXtHppRXLJ+rjgjZPpqoOJsYvu/WpDopVtZF/ttte0/guM9yLBkOkppNi8vS2paQTbIujE4bIlnbRNOxkC8EJpEFmv8PqMAip+XgRoDhAc5yNr+UTf2JAnDbQH2CKGVm8/UI7D+55IaDhrVab7g6OmwQAwj0h9GCAIYIsJT2ADBk1pRN+nkZ4JhsfNiRADQbi5SFCV2pRTTKn47a2b9/R+3/3d7r/5RdCdMFC6E6nWlxf049+8hNt/vB7Kmyc8SZTH0YYyUYezcqBUqtonCfjkCE3BgUtlqraWGjqq9/+Rv/n//G/a//FC73xrVt679/8WJfefluDWl1tWBAO95x5B7iNoBaawWB85tmv+QwvyqWR6YccgOtOoIWJmF/48fuU+gimsDgEO67f5RvXDA65jnRc0zhksHlyotXllXRIquBripzkpNcR9k1cZw7JaFqJYMvvxwQ6nhdWhq/8PN6Xk56wVcrJgbvh+700+Y5hHcuLZor5COkEa4KfW3ea5RzowPE1tdwCJo4hBAcn+uX/9Z90+6OPtXV2Q0vLLTUWl1Srr1gCwmelUfcUOzrHAS4w03YasHa74AlqvEeaOrFJqxYL2n7xQp9+9pm9c9989x3VV9ZEoXZMA8+gr0Gn69JYJGZ095tFzw1E9mVmFC2VkDNnde7yVbWWlzUFhKNxxcsz2KnoBM6B718jU5yAUGKKE9BN07ooScb3Il6wHtzEmEGa71342MakOBpe8rhj2zBld5PQyVI2B6zMKjG2akrPT4meD+tes12b40vWM5vtbHc8oIfDDlkUiZoPmTw0wqNVswSB56SxNfb8fAz4Y5niPwSKk0RoaFDseDGTo0iTAcMWkr6XdY5vN2CI9xhjsg1kaZzLE/0MhmgqKxaEJZuZaJxp2M/sgzyJEAARcoozZ9acZPpcmPNdtn0Zdox5emU0+FIunowLbpozc11MDXiOb1TeqkyWLLgBlipjl/tMjMqsHkOYKIGTqAJyUqxoGgBZ8sXgoF4aOERc293Z02dffuHH9wjxTM5YF02sLudBE9xu1gT3OGvMkVBEIzHPQYWAhm2AEdcIII67jhn6aGAejX2ehDVbxG++4tJz69at2QTPAMUBWmL4BkwxMZP3Eu8pYmyUwwNM87fhYhFVPd5r/C0/C/cJNyf2kpf9Bx99mEaWZzeNBMxeWtfBunvdZuKDdcH9NDPd7mpJFR1/+VDPP7mttaVlNb97Q8W1ZbVLEw2WaloeFKQ7LzR9/77OvX1Tw0urerg0FcMm3Nfj4TKJpQYEslZplkzOMyX1qSBAGMGaTrBZ6+irbkmDalkLCyVdWhjbQnU4kLaP2e9TnV+tqD7cVmmYphgS+9mrjIFu49uNhCITLu4/yX07OCYXAefZ0SESpKOn23p6577euHBZ185d0MGLHe09ea7KQGprpKO6tPjdmxogExlPtKGaFp639eLRE42Qft3Y1HRxSUMD3bGdOZIGOvHBOMdMzBKna5/okjRsJgAx33UPkp10Uu+DCacscyJeBVaYjy3zLHHEwjR18LVP8TcAif8FUDwa6eTFc4Pi4enpDBR/HVMcN4huX8CcwTKgBsZzaTGV2wDEZhVSYwgbHGaOn0VGWxjhOzjWYhGg29Wjzz7Tx//8T/rygw/Vw/4GUDQaa2vroq78+7/W1g++a39dWAc7LyhNkaNRZ1ote3jImHG0muj8tKnqcKr9nWf62d/+P7pz+3NtbZ3Tj/+Xv9L5q1fVK5bUZaFWag42C2igc3OCs71oGJnT+sTrNqCdGxUaNysAZhymZjmy1AENK9/nOjjwwezkRh3+DsBrFofxyUut1PSW563jpxtsE2UjTzOayhIHgjosKfcpsk40cAFACOBo0EI7GHq4KNFFsLGEIesf473zetBXmUEhsWk13ZDD70Zw5x7AZB8fHjlYD0m8qmVVm9U0pa9c0XKhpN2v7uvX//m/6MHHn9rKjkYjA6ZxyTZwsHiMlsYCiAaZ2uKCu8gx5q82G15fsOe4UtRrFS2jF6xUde/eXX346Wc6s3lB195+U6VmSwPWAO+Fw4OxxIwdZhgBB+Jg4EAGKPZ7yH6VhUpVy1eumGn2e8wNOJb8zIHiuRAouLz/aT/+P8on0hpJkqLUfZ+07YDiWDcBAAw2s5QoKirBftkNhJ9Xymk8bwbZBhq56cn7I69Jr885rbFBMaxLXovcX8tcspaYhMxxqNOzrpz9lBKcJPECJM/riAMMkZz5QJvTZsZ6/7p7/ccwxcNxT+NJnqpI933uBSDuhL510GciaGpIw9WGngSuFXuJvRrJdDCOwSjy/jzyuFi2/zav2dKyYsk6WyRQvEdLiWDxllsqL6RRxiSNs4oXsoFqJdnD4SCUG6sBQmiKBwO8lIcGvKlJtWr5hJvfbEvFp9QdD12xCVBMHIfpQ/PqmJ0rCjFYhVgAKCYuktS3T071+VdfJnu5DIoNVAMUF5JVm2nL0cR+tjCIbcben5y48ZjHgZXm30hmlldXVKpXvWbw4OU1hNRkluQxQmLOyzjkKm+88YYZYR6TOBfynUhQ+HfY5YV8IpLBSLIChIce/FX9cSR4kThGxY/rzGMTxz/65ONESmV7vLRYE+Hi9V7IMj7kALn6Qdzz2dUbamFa0s6nd9R7vKPvvPuOHl1ZUD9rqBmg0dw+lT54oNXb+1r50Vs6vrGmL9elpe5UZSoEjNB2tTc3VJLEFoqiEZK4EJVg1t1xoap7h20dd4vaWF3RUrWgQn/P/Sbt0VB7/ZKapbq2lltaHnVV7eO7P3biynnQHvR03D2x9zD3nYbz5GpVVqveUGNU8vCtGJEMKObz8Nm29p88183zl3Rt66K9+V/cvq9aZ6LxlXWdrNZUu3TWDZo04V2qLWt0fKpP799Rp1XWmbdvqLbcSqPrc9xBCuLzPHtfz5rpZj0Y9EG89MCOvggn3VkayGOReDlhajR+R6oZSdiskj43aGg+yX8tn/gTn7h/kCkeDnWcQTFMMWwtTPGrmmIaJ5yd4laRmWKC0cLSojcuZbFgHAm2jF6MwM0ByMaNbtwCYxNhm+jeBAN2TrXz4IHe/8XPdXboW78AACAASURBVPv9D1Uc9F0CMTN0/qxu/OTf6r3vfs9DQtg0ZMV0mvaZdmYtHExiAt7r/bL2Hj/TL//p57p9/46u3Lqqd77/rs5e3LIVS5+DnYa0QrIqI6hGYJmVoWIE49wkK/9OXuTz0olYzLxXFn+MPbVRfzao53cAsshMwh6J33NJMGf+yFBc4s3A3MF3zuTbGtksCeCgZPAHZcJ+L+nRHDBardTBW62ahQZE07THv9GIxmPH67GHaQbFvP7QMHqs83BgDZfBM0lK1oUH6CYghqaY5zztdlSsV1VuVJwENTBan0q3f/2+vvyn91WkuaeG9+fQLDiB2qyOmzZSo49lMEDZKmM1+ayYwavXq1peWlKTMc/4tFYqerG7o85wond+9Be6eOOmBuWasLXHaL5Clg+rlK12eFw3WTE6Oq9FGGXeW2tlVYvntlTClzQDYg+KoVTCLPu8FwNL+gD7VwiKU6KX9r+DfC5r01QV+zp9Px3OfM5Lc+YTS0uvaJbJh178HfslEkYASuwzA1V7laZWRwM35BS5ITia+3gdPKcBa3Z6MXtqzXFKeAF+IeGI5/Pjl5P8KVjQ+YT3jwHFrybKZq1HVC2SdSNTOQHFxNNgyLlW/e7wZRm2mMa68/1wfAl9PO8tejcstSrITj1m7HNiwN70xFGYtWKyHePxkMDRADuOJuIsg/A9y76+s+qgNZ3J0o6aV28w8OdwnOI48hlAca3GVxqwaNAeW07H2gi2GtcAADLXPpxEgu3n8YlBw/7IOmDAJw2dd+7f87AKc21Zu24pEwnZZJx6Wtz9nxTHhdFLb+QYOkUM4zpxjahykTwAHD3NjVgTzWg0a+e1VhgQN7CpT04evGbkE8goHLvxzc7XjGsQVSiTAtm2juecEQdz9nwBkFkf/K7jf9Ydh5VeJJfx/Dw+7+MFVbHPP/O6DlDs353r1TFBRDKJztZJQxqN7j04Lfg8Pbj9UKOdI9166009Pl9TaTDVYl8aH53q+KtHOr3zRBeqi6q/e00vVkrabRV0pbLkmPmilhh2SAMTBJzfaH/pOaAXgL0LYVUo6EFpRXdOhtrsH+nmyrKD+/PeVEfFkU6Gx6pXh1qrL6syZaz4qs5Pnqs2PUkkRDEPvyowL6Csw9MT9cYD6999D3t9LY2qapRxwklnkO/ZtKjxaVf7T1+oNinoTGvZk1KPn+3owtqmeu9c0GFdqpcqWv70hSb3t7XSWlLn+rruFE81Wqprpc5IMOJK6OZTwhFnnwppam1iivNAGyfsqfIyaxROFyg1JVKJyEk+f0HCEzgqErKIf6zDSLq873JS81o+8ScGxOkGfL18gpGFBSy6nj/T3qMHGtOgAptSrnvUKDfJDAwarLlDilJYWCAZcAyHWlpZnk0CwteS7wfgCp1WsvmpujmHYEn5IXn94SDe0eGTJ/roZz/XvQ8+VLVLdyqi97FaWxf1nb/8gd744XtaOL+pTnmaBltQohgXbDdWt+BeOn68o3/85S/04PkjXbl1Xd/+wXtau3DOrDK+qO6V9nrGdxNBfS5z5OlnEdCiASVY1DjsCex8hBVSsAJhWxbDMtAEw9zyezAWlOK4RlyrAGZcIzNkWTLhgymAGUF/DoRw/Ql40WQDYE2szkt9YjD5BNwo6UXj3v7BQWJLM5AgyIfuON5DMBXupu6cmqEDaMMUx1SrCO4BiiMQuhRYq2qE9iwzSDTBfPwP/6j2iz1dOZcmRQ0nIx0f7quEFhDT/TxCGhCP2wXXkQPSU7FyyZ0jm4sxX22gGnHuyjX9hPHOly+JlUv7xelgKNINmvwAOrzu/oAEaqSF5ZXUkEW5vFbT6jr3ZEXFpSUxfzfW6+ywCXuxV/akGyj+Z/34b2CKWSOs307nNA1QiGawbLWV9kTWr06Tlne+PBwyK34vrL3i2rqcCwikjopUJpvWuzzKQZvHANvyMEubfN+96VKHfrDFYX81b/kWt8UNdBlAAjpi3fNzV68qiRXl+/wbRjFATgCiAM/xOiKpjJjwh5ZA/I7Z8yn7tJvALAJaDvy5QzTJIRg+kmIu8Tp0zQDFkEzE6whwxuvlwGZtu+0Ir29iyXCkw/39tH+bC2b0eE+A4kqjqiFWVB6YkBqDeY3sE+v3c/yBKQ4ASORhiFGfQTw0z+F1PML6rqSFOlMNYYvTvO9IQtwvkCUwlgMgUcj+7lx3pFc8N6A/kb6pqjgeTfR8Z9u+vAOmKRgYJwBI2A4SAvAVDiWwcrFOTw6Pkm9xsWj/d9wlkJpxnagEYf3m5szCNEkp0N7mfgYSdRr44rVzj3h9Fy9e9GcMrGIN80kM5WvosFmHxC/uC68z1kvct5Ce8f1woeArfxPETKxTvhLHiYtMHmUMthOWed/sbDdnUMU0Uq7JOMkT7UftQUzJwm6pUlfv2Z6On25rY3VNhbPLKvTG0l5bx3ceq72z7yra5bfeUH1tWfd3nunw5FibF7e0eHVL25W0PvD8xV/YBApytqzLNzj2Gphqu7CuxydTLQ13dHZtQYVyXUfTpnPaSe9Ya4W+is1F7QzLejps6c3JU22U+rNkheEDEET0p8ASF6guNhvWoJ8eHWtNTTUriXHl3kezJPdveNpVZ+/Q+mh8jjkzr127oe6NMxrgjb57rOUPn2n0bF+NMysa/uUN7a9WNKlXtH5KQt9B+4DIPYH0cKbhfTNxCJ17+AlbUVxwk2aQW6xLr1fvkTTdMRL9WDcBiuclE7HmQlLhNZPlMa9B8Tdw2P4hUKxeT3tPn+jw6WNNej2D4lKpZlAcrIuzwDktEzfa4KXT9UJ10NPUAMplUpZObm6aHYAxrQlt8ig12AACC0Ua6KTKaKw6APLxI33wd3+v27/5QMUec84rLmeUN5Z15Uff05t/85dqXtnSAWbp1bqK/ZFWphUtFmp68NGX+ul/+VvbbF371g19+0ffV2Nt0aJ6QLFB5yR5m5ZpFpgWrHWLUi9AMpheFicBifcTHpUwr3w/3B6iucJNCqen/j2Y2Zdjj3F5laUmq+vrWt84Y12bNw2MRcg1so1VHMYRTNlwfNCMw/UKkOxNlbVjTBzjY36D8e+wauL189pOmQSFtm80cjAHoPKYHnqQS9EBAgxq+j1vaJf8SgW1ux3/XpQN3UiDRszDS7pqVesGxfhbEnwMtPs9ffbbD83Gv3HjpiU2qhGZxqqTGZldgCXrWQM8ZLzzSdvTleha57EpIx8cH+ng5ED9fnfWjc048Jtvva0f//t/p4XNszoaTNRGztHrabFUVLOKX2s92fXgdwtgYAx2Ec1yU6vra1paWU06ZiZszWZcvdyAPtS/Zj/+TwyJw3EtdYX8zkdw4hOz5FQWAMWAiogDdm7LOthZA1T2qQvZQSRYyWkh/TAaUPn/AM9uqpmk9RVMnWPCnAfw79i7ZU1xvJboyg9HCu+TuQEFgOoZgEZOk8chs4Y9DY2pj9kfFvbY/rZzOujY5yH7MPs8Nxns68L0/O/EwefDTUMN+h3vQ0+4ZlXO+eQClrttUrrUoMjvBOAnyZ4lErl8P39dAXuW/DDchua37E5xsLfv609Trvs6YtxxpajOOLHQJIbcL1dscj9HALdotGOZeJ+PJuqy1yckQ1NLJDwUgQbJMhPIgkRJFbO4zzgKzCZ2Mq0sV9yQdVjq0WgI/+vwJp+Mp4419+7ds80Xx47BOTs0J0ozyUO+x6HdNMA8aXuEPVUp2HiAEQkYLiTNhQUnypAjSE7QG/P/JPFeP1jA5UbCqL4FcEdGwfqIigfvj/OOD9+/btfxP4Z4BEiKNROvOSQUPM68DjnWauiMec/sGwgVptk9evI4VWjm2P2oNHrd4eHN3hxN3XeTZrjBvOL5O3Z8nrZ7Onq2rXJnqPEJjdQd9U9O1TgdaWF1WcvXLqh+Y0uLA+mrX/1W/f1j1b9/U/Vr50w4eG4A01pFPCW5SyAYBwisyVhjYIV+YUVH/Yr6w32mLmnoSkxLrWldjfFUi6KhraA7nYEej4t6r3isrTo4NMt8EKuXS2maohgzjaNJmrYKsl4vL9qq1bHDul0qQxNPROW9857a+4ca95I+e33znAarDe3v7Wnns7tqPW9rfWVVS1e3tH95SUclmv9rOnda0EBdDctcZxo08/WzfjsZD867oXjNcBly8j6zEc3Sr7CvCzJnvlo2zxJHkhSVgogtsSdeg+I/MyiedDraf/ZUR8+eEImd7VUqDYNibpztYthzTHmLYDdKYy2j0Y6bjcUOC5DMmiYmNk00gJn5I2DnEawlSn3WiLHQxvafreI3WSprcTrR9r27+s1P/14PPvtMxZ0TLWCaXRjpZKmqGz/5kd7+dz/W6tnz4nHq46Iq7YGefPSV3v/5P2n79Ejv/uUP9e4P3lNzdVm9wsTlRUryvEYOx9R9TFdrVQcnxw4+BFS0WwQ22BkC3c7OjoM75TMAMpZqFy5cMKB0J3C2V+P/d3d3/Rg0HfJByYu/aeVA2Wy17AMMGODauMkll0dCGxaNRQ6kaJfzWjBYyIxwGp6QQDDXtJaHd5hlyzKKOOzj4PW/s98rwZuDNiY0RQmPx3SpF/cQDqs6dlUJEPVGA8thAhBxXzno7FN8cKiDvR01pyU1WgsqLjY0XaiZDafT/mTvwI8DCKW0OqnCshSkfi8d1Gj58kx4dGFMriPbx2Zpgol/f2C24LTf1aDX9SHx/NkTbe/u6OL16/rhT/5ajZVl7XV7OgJEj8ZapNHP0ouGD7yxmaGi4NTri0sea72yvq5irZH6JHxFXxr4xxZ8DYq/HhQnVitbo2UwNs9wBTiM9RSyqgA1Xt95ZHOUCYONRvcZazm6r+N+ePw3H7nhjudhP4elFb7DUeGxdrWSmgFpqkFOgKMD7CmvB1mOgQkWYsSq3GgX4CRA8TwQmge6wejMh+vfB4rNFPeTbznnfQEmKpr8aJLt9XSwf2z2FTAXQ294PEBj7M35vRoHqRua3cybEt44bEMbDFMcA3ccD0pygy7XmxHnJi2wuysVLXtKevFkq+l7QpJCIY/mpy66/LIbX91+NEnPV8I/oMaQoaoK0xSXuD5RRSS+8j54/7BqsIrcj5Ac4JwR+kkiAu+JWPvgIUAwXWHIhKhszTOmwbDazxgHCUrWuM+MRuq3O44fPHc9y/u8hIgJZQrlE/XRGMOoaqpmoWypQXxEosf7QdNJ7If0IN7zvIBifhZMMc/Dz6IEHgxxgCGz9blJkb+P6mJIjRznc+NznC2AbBIEPOwdj3LzaroGqR/E+4rmSaRjGRS7kkcvRR5vzO81VNKk01d/+0D1x4d60WnrtCqtLa9o6fyGamdXdVqeqvbVtp7+4gOdXVxR/3/7tvqrDa110n2ZlqXedJASCWwOxwNbmrmpnMSFZKlQ1lAV7U4aag9Gmg57OludmN3tq6G96aJetE/V7Z1orSWdrY61XGNSbPIkL3N/sPassIaG6o16llB4mEW5osVyw64Ucb55aJUdRIoGxq6Y4J2OZWuxqE6np527D3W0u2+ybvnqlpqXNlVYbHh9jA7bdudYYSBJZaRuDVCcBr9wdsRgjuQy8bvnBLZ+MSnRSUuWl6Xq1kvNdwDeIA2i4hHrdx44xzpwD0zp9US7bwAS/+FGu1G7rd0nj9Xefm4PWEBxr0dGX/KmheVEx3l2Y2NmHB8dlQjWGf7AQkZTDAPpIQm4UDAuOrrOc6expRgFeXRpgXI1nIk3Arqgicf31qYT1TVV92Bfv/753+vhL3+tynHXYGp/PNCwWdWt739Xf/Xv/4NtiKis3/3sK334mw/UrNT09k9+rIvXr6qOP2e/Yw2ZzedtUs976+no8NCbF3ALEIapACgSiAngZ8+edcAGFPOV3+OQwVx+i6lvGxuz5goOWIIif8sHgZOFjCaue3KqtZUVX0O63gHFBgNowWB48jS30GnZczmyzphclxv7HABmYzBT41DaaOnrPNvGa+U1eWJVnlwFQMCHMRqdHGAzWxWlPO43n3y/tdD0Ac3/n3RP3ThpVignNmbbSmXbtp0cHajcH9vGp7Lc0rRZnXWXc8hwUHEw40EJo0FCBDlu4J/9HGGjDHqGyaOWf3N4GgDliVxgaT4fP3ykjz/50HKI73z3PZVbTR32BjoF/BfLWmYKoB0kymmiFc2L5Ypqi4ta3Tir1tqq/+0hLLlMNr/xYmDHq5n7N7I5/9wP+jXyiYw0A3H+i0yxcUVo8fPhNH+wc92i6cgjwLPOPUr1/D0/58MyilxOZm8Aii0PQP9NhSSaiTjoAD0hqcjvA6kAoDKqGHgPO0mfpC5xl3cBcP2hKw8eDQyDjSUbpf/sqU4lKdZ2gF/eR/hZz7M8/Pzr1sYfAsWjXgLFJISlbGoKwxTEwdH+ieOgvYirJcepKKEHOWEwn0FVXEMzu8SNSWLZ2OM+nLOPMw2EswY6AC9TOEkYkLxk2ZbBNoAWkJO9kUNaAWFh67NC0Y12U6z4ynWd5gbidGj3PclusdV00x2v29e1kO0zIR3ySGVLKHCy6A/S9xyD+Jr6MSrlqquPEApf3b6rXi9NGgQUu2kW0CukAQm4xCClaPxliBDxg7hEJdN9Ec3U7xJgww2GeEHjjQswZq2QMBcTKH61KsD1AQxfvnzZGmOA6jxTHKCYtQIonk+YXOHLFYwAvLF+uMdhuxb7IZLLAMWcHV9++aUnzTnGz4HiYM9n+2Q0UZlPHCN4zmJRJ6O+yvWqupwHxZIWaw1NjztaaU90UpwaFDMYyQkQOuTTrl780yfSUUdXb96wFhdbu9WDgU4GPTeDj6k2TEdulLW/tdna4FEpE3Y1Lk7UnZ7RdFRTDZ/hYl8nmujZSHowZkz3UOvFid5cLqlQ4RoV7LY0HSHJkMbuacEKjlObAV8jS+g4x8Mazm4ceYoj5xF7nHtvciWPjcaObvfOY3Wf7rrhcunKeZ2ca6lfTxKY1l5XR3efqNQfafXCORXXF9StJQ9imPFkD5em1/q+zTXVkSzCXAf4dZKeE1MnlqXUbxFnbayFqOrG78wDZldFMjEQntmvmeJv4JD8Q412g+Njg+LO7ra1vYDTg4MTjYaJDWbjUmrYOn/eryxlckmLRsfv9t6uAzmWYrH5rUfLM7udCeXucOuQR700hAH7oTJuDOhkEyNdLRfteVmYDLXSaGjnxVPd+7uf6Yuf/1wHe4dqNlqehNRoLmjr8hXbaL04OtLnd+/owrUr+uFf/ZXOvHFFpXrDo0JpNGCBHbdPtWIbsOSg8PwpWfdUVy5f1vaz554eheZ3f3/fAREQzIYj+IW8wIcxhvBLC7PxnvwsJAf8LdeGx+E9I7WoF8paXV72/xPM8OilXEewgpmw5it0sxwkmTE145uvcUy98wbK2WewBD7cc1MLz8nrRQsKmCfYwm5Yd8jBAxjNAToOvlc1k3w/NMulYsEML88BSxvgJIADTASAhKbLfvc0afHqNTVWlwyKLQVh/G+pokmXe5umBdIFTnfxq9iM9+n3jR4ufDg5vLwmi4kpZ1xotaKTo0Pdu3vbcozL16/ZcaI9GKiLDrlY1JmFpg+GAcwL3epoSFtL2ti6oDqNH1V8OWnqw7Ir2Uu9yhNHAvI729F6l29gg/45H/JPAIpfZYrng34CzBnQzk1oitgwX1YOWUD4rc7rRi2dyB7WAVJ8CPlgytr77ErhkbAAvmztxhqlWx6dMAwSGkv+liSMg9eeuVkDTzJPrEKXS+IYeyIOphhIEnrAYHa+7pb9S6CYeIr+lkzej+MGnKTpPW3DYidbsgmAIienwfKGjde8nCOSWZ32NR6gXU4xxb0KldR4CyACeFIlA1gQ92jEGuICkqUw3newxMSjLHnxtE4P12HPVVUsVdUZDDUENKpsUBzAfDDoaTJMjGyZQR4QHLWqQQWNYQYyTAlFEoBLBk2ElLbZe5YRpFjtUezVuhNw7s/9B4+0t3eQXlM4KWALFixe3rRh78Y9BhRXYM2pDOBYUCim0diQAKP0/hgEhYyi1ORay2wxj0mzFqAqPubXLOAGMgQZRSQnkaAECcE5GExxIoBeNpdHD0qAXzPpwyQ9DMmKZWt5TLSZXc7AnR199dVXnjpq0DU3IjiYxHidBQiF/si9OAbmTBSlsEjM7XcdQ3FvAPiXrX8peyoq51pjWlStM9KLD77QiydPdeH6VZ1/66aG1aJGva72Pr/nBIKps5WVlo7HfTFUyWxqZohZ2WUSnOKJpkVkeRjBLalUrOuk29OjkxPtUn1eWNZSraqlyVjr6quCexTvvdtTdTpVE1/x4ViTcV/lMi5F6MqnBtrcHV4z/UThfc41XGospEZTkgJbqdFvNNV450iHH9/XSmNBKxc2NVpv6XAl2TRWOkNNv3ymF3ceeB2sf+emmhc2PK7ew2tzA3iahJirOznmkASaxBkz3Cz1P7BfoooRksxXk+lI6iNWRDUizrz5nwcx8BoUfwMH5B8Cxf2jI+08fqTe/q6ZWkBxvz/W/t6Bs3UW3OrSsn2KA2BFCZ9MHKbY3cjZ45Kb3FpcdJCNhRKNS4DI/qCj0nSkar1plwsVysiBZoGBxYfRfWE6VIWRwft7uverX+njX/2zBjvHqvZpzGPiWEGlpUUNWk0t3bio7/z1v9Ha1csaNivqEThGUwfByWjizYKlF8wmvCOsLkH84tYFHe/uq93uuJGC0nzIC+Jw4L2hrySoNZcW1Z2kMh7Xwu4VeVyqgS8Ma3aAsFykULLpuMFzto7CNcPuBjTT5/GjLkvBkpPhh7QzG4E7ERkMfC/4QCMI+CVYchicP7elzc1NB2BePzIOmAVeB2OVkYKYrSOrzwNUgiGOTDYy3GA4fBgCYGGHej3LJ0IjDhvi0bnM5Tg+MSNDw4X1VNWymmvLZh54jHqhqgoBmqYcFc0AsS5OR0PreB0Icle5reqyBZo1f1FdgMWaFFUaMWyhoGa1pEG3q9OTg2TQv7KszqCnHo0NSMsKU63VG/Yv7fM+KmUtra5qaWNTzTMbEuyDgznPkRp40piA3/14DYr/2zTFFE3ny8zzayiYEL7GfgomJErJLifme52GcOQR2rmaMn9YIBMIUGxwHZUGAACsM9p0JjDi09uoJZYHGyQm26EboMw6StUiQCJgGG0xaxsN4+9MCMvNVAFu2CsBhuKgezVU/z5QjKYYptgMI3KdGBiUQTF/N2/JNi4kv3c+5uUTkWwEGxWgbHJ4auYNRpj3QjyhUcnsL8CI6h/SJRLvSvL57cJo5vfk90M1JbsZ+B5l1gvmjqE5JI+dPsCbJqia+nnEd6o8JQkFf4exBeVvXgt7EccKe0WTBIwnBsVu/OsyoRDwTKxQuh+AZrSvWeO7vbOnu3fvJ6BYSV7sAF6/TogWriX3OOu9PeGUNUHp3ElHWnd+bs4BvJKR/dFUydj6pQWvkT6Sj1Ihe/K+vKvzgCZA6ptvvmnSxPITmGvuHY2DvZ5jLo9PfAxHCeIlvzPvUBFsMF/jHImyuhux8x7g/lJxvHv3rt19uO9cz6gMzsuL3HRIY6Ib1POoc9Z0vawRsd9KmFSZ4/q1y1M1J2U1ehPVVFTzZKjis0Nt//pTDS6uqvXudY3XW1q+d6Dukxe69+Kp7cqufvstFZcXdDwZaFqv2Wt8RJI6Sc2wBoPTniqlngrqql2q6bS2qUfdFbWPBmqOR7pQH6jcKGp/MtJOpa51Kg2nafz4UrWqM4st1TgbOCdwVnHVAwZ6ooFGOp4OrW8n2eP6minPTitOgEfJ05wKUet4qOKX29pTX8WNZfcmeR+fDNS+91S9JztSs6bG1XMaX1qjC9fEis8lM8UkYS+nfQK4kz9ymvTrog9S58wQG9RmPXispCAN+Hc0yUacjCSbf0cfRjDKJG6RPL22ZPsTA2MYuvmGIZtRO+OZqHewr93Hj9U5PFQFvR3MWrGi7ecvUgChc7/ftwYVWYGbUqz5cS3f5f5xp+/ftS0XHcXLS7PxmM4icynHzTGDnsttNOogf0CaMczz1K0rY5NNxuoNyAfHWpuWVO8NbNX2wd/+VMdPn2kBsDboG+Tc/Isf6PqP/0ILF85rCFDN5djRcGI2xIE2T8NBF82/nz96ok6nrfPnzqnT7Wp3d9/vjYMWUEmw4f3GtDneGwuVZg1YXhrfolwHm1qpJj0fm4eF7A7hkEfQQIiXJtZIgNJclkkFu2zdQhAbT9Q+PU3+nGSco5GO9g9eapyHA5202zqzedZJyO0vbqs2Kur6t97Q2a3zvma8ziePHuvh3XsGz/hRrm6cMTOLWwcHgO8F8gSPb8U/NJVq3QREs1GjnpoJkRXwmtpJHkMZltcfgwQc6GmGo9yqsbqdtEbwF06ZdfqIzlySE15jsOTjHPjnWcYIBqHJMwBijREcsx6vVE0uETwWWIj/94RARn3nMa/VQtVBelCYqLK4qDMXz6uJhzMWYDBzHCDZ0YDfw5T91Y+vBcV/4n353+Xh/gj3iW63rRoNPEWYxdTJXqs2bMflAA5bApiwFIJehNrMnmjGmlDez+Xj+TKytajZ8ivYkfDw5tBirXEURWOdE7XMEM8YvOxQEr8TOlX+Phr4/LvZM9Rl3lx+DpACSgV8sL4pMfO8/G003IZzTqxNWM9oyIuyadzHeVA8z/gAiofdlHDDWKLFnV/r/D3VMsBiMNQ+ZGEvawm0e+9wGOM5jGvGaJw0/4xe7g/U7SaZCmAPoG+m3V7bSXrgyo1t5yqWFfAYTLQLYB3X1I4cmZVN93CocqWkIuwyoAuXnxJNVOk9OBmhWXc4SqXibL9GTAQkDUd9W7elUIfvedW6ZGQRvIcFDCGyjKPniZ0pUWFs9dHpie7euZfsJD3IoGAQAuEBCGSgE/+2dj3bj5EE+3zKiZZlWEp9Cv1jppRllxHYa3yy+ayU/JX3Y/s+DyBJI8VNHGT3DuLL+c1NXb54Sbj6ROyKChv/tpQQmzkmb2b5YFQfovmZfL/FTQAAIABJREFUNcb6clyt12cevH7+bGUYUouHDx/qwYMHyUEj/zxIDT9/9tUPezJ6MXzOMPgGeRjDUupJBmdF7HhqIgt7tLX6khanZS1Miuo/29Ozj75UozPS5s2rKi0vaLt3osHzfbX7p5qcXdLG2noa41yrqLDU1KBaVLeCPA30yNjsqaojGuuGGlfGqhSoxYEVauqMa5qMSZ2oxpQ0qde1N5zqSaen4XFXy6WCzlSHOlsbaYEBUFQtilVPR2SkdGmKewnVibH2Bz2mxrgBnOa7AKQ0y7VKDeuqC4ORaC91VaRDs97YlQkS5NHTfQPi4e6RHTdW3rqq2q2LetacqNUeqTUseahJty6zxsw/cCWU9etKRSE1aCIFxTa1nxj+tL5TtWn+DJu/b6yL+QptVED4nahsz1cY2POvmeJv4KQEtrA4DVKSKRmS+8Sa7O9r+8lj9Q+P0uhMR69kyeTBE9kPFMBDVkaJ3Foxe39OXUI/ePw8OTpkvSkThCglOdjTVMa0pOygAFvJpnVQZvgHpS1slmyVlbpObaNFE0dBWhgX1ZpI7e0X+uQffqmPf/FzDU8OdO7Clt74znd060c/UuPCRbUxDSeYmYFIQHz+cIQl8khVLGMA/O1TZ/zoZQnqSxi8ZyN2B8JKZWa5w4JnoXpkLNYzuRQrDnx7CQ+dxcK8wMha88Y1J9uk7I/VD7ppJvnReDfsG6TCWO89e2Gd1/nVM9rrtX1wIfVggzHGmOf+8Y9/7E14cHio1uqyD7y7n30pHXR19eYbOn/tsptnAIcH27s6fJ600G99+22tnTur9nigEQASPSOZvJsQkt6S18T7h+mGceVAQhsOKDZQb7f9GgisXIPY8NxbwLQlNrnkh70Zh2yUyLnX9tx8xe7JXo9ZK5pmAeURmWaa8jCI7FlLsMBzmDVrQJ11XkmLnm28cqnM+mTusaoIIzQqF1RbXdL6pQuqrS2l6V/ZVifPUJrptL+Bbfc/5kP+N4BiXjhApAcozmzFaMJQiTzJimaoGJYBqKkEeCgbsMwD3pDqBMCIOOD7mkcQ8zuzBCgDYR/sc/ZT88AzmOnQ5gVImAfirAWX0rOW1KA6A4gAL6zrKF17CEh2OeC5vE+yHjASXH+/Uvaa9vvJydXX3egA32ZSpwwd6s/Yw2DNo1LjJC/74nrv4L9OnASY1ap+TmRWfBAzAT4MJpl5N5fp/+gb0LmpjL2aJWv8FdfXhzH+4XkkPEA6Gozj2gSjGfvcLOgUqUFKJgDFs2sP8MjNlml4xciP1zGBX9BCs26jmcJ46AoPf0elaEJlcMr/Y+9VUUs9S0p4eynBxrmomtjW4UiAwqdPn5o4SXKbZMNpl4jh2Iyzz6gMVKgQFBoAppRgwBZSqeoeHGva6Wu1taQGE0GJXcO+1EiDg5AGcPZ4JLSnWr6UAaUEuuC4z6jsSxcu6sqly56UF9p5J3G5fG75Tk6uYuBHXLd58BR9H9zXANBRQeHa87379+/7k1gb6ybWe+yZeSZyVmHL4745CwGLIS3B9ePRgwc+n968fkvL1YaOHr/Qs3sP9PTuA106t2VCy2d8YerZAOXVlrSyoJViTYdPX6i9d6Dm5rrKF9Z1UJuqW0oMdH1SUK03Vrcw0rAq1WB4IWDya0GPPi411S5WdTIua68/1gFyj0JTS9WJNitdbZROVR13XX0cVVrqq6oRfQFohacklWN1OFtxFpmMrHPmnqFFX6BJdVJQfVwyOEcignyk36irhpz+sKPu4231Hm2r1B1qY2VN9fVldVsVlbbW1K4VVHp+pNHzA43XF1S7uGFw7ImRk4LBdgX7QNZISRqUJh4VrUGSb8U9I+bMf/D9ea0xWnoYnZTUZHcV1g6JXJY4Bqh20jscWgr57rvv/k6j5qtxpxABbl7lN/26KPo/5tH0Z31ViSmeeRm8BMXDsdo7O9p99lTj43bKhjI7x4alPM5GbFIuz/6gTBujTE7wYuPAJI+OTl2+iKyVIA4oJjjAUgRb7JJBPpjsiICub5LM0t2A5r6xNJ2H12zmcjDxiMph+1j/+NP/rH/82/+itcUFA8Vb77yjhXObOhxPdVooqU1Qzb6ALEz7jmaG1oEtD9+wVrjbSxq4XNqLG5I0QSnj88/nmlFIBCgV8Zgu5TojR6IxNNvI3xJszfBg+TSduMnuZHvP1/bc5qZWVlet9WIv0VV854svtbV6Rm/fvKWjcd+H4Orikh/r048/MTjhvTaXF22rZm2wpnpy94EO7z7VxWvXdfmN69o+3LeUAUb6ZPdATx8/1q2339L6+U318EatVwzYDe4nlH/sADrzUeT5AMXcK+5dg2Eo48nMR5h7F7KRABpcR4+r7nTMqi8uL8+uF9eTx3THeL64UfZzsoCnZV5rX8e4+XVGIufxoS8ZHHdac8j2k24QBgR5BveFYDJibCgsQ7Wk5vqK1i5uWQcH20RbRHrn2fg/Ny/+WTfkf88n+yNAcbdzYreEBBDrljrZxnCUEhQD3BJjwlMpGZ/dfnfgAyAOhnBCCQBoqVX2x+UyhEvCPCiO2O7kOQPmYH7nZRgBPANQBvNsAAFIKyXGd56R5nmidOnGtNysM5NGAIxyFzlrzCz4HNNJnAo2KHTwXwfYY/3Pg2Key8A7AG5mlFxBy8MfDHjy0B7HTfdfpCoTfws7zL4EFMMGIq1iJ5lFzQNIXH4vpsa7sPByL0gVh4hc8u+lfgjvl3ygGwSznzKhwHvAEos8Mv2MUnaKA+M5UMz1xi+d69KfwKAV1WjU5kBxsrtDK4w1om3dcJ0pV7VUHHisdVivpWp0nppXqbnBDM9iJt2l1zqxaxBAl6mFgGLv6NzYZ2uyetUAN8AjJe/Jac+ECUwhRIWJjmrZEzQZMw9JQeMd547BSR5mEuVtGjghkYb9vtZWVi29o3GaWMn9jOSPaxkscDRhcx35Ha5dvCauB9ctwHD8TWjHgy1EOgEoDpY51tp8ghf7wN/LEhhXcoZpAAmJAXpp9MR4OD/4/Ctp51jffuMt3xeSjsP2ia8BJMrixpolBR7yUk0OLly38uMDHX16z6CShrWV793S7tm6tmtpbdYHUy10xuoXp+qXk5bf9IQbp2HvmSTbUHtc1LOTvo6GNPm1tNxsqaGhWoVTLU3BIUNfp165qSGz7gpl1aYDVac0dA7UK1c1mEzsSgQwpk/F148BNZOSXURw2uDMZXd0KxWtjUoq73e09+V9n2lnts5p7dJ5E0YQSYuVumqDifZ2dnXQbat1+ZxWb1zSsZLc0U2YVCjG1H0mThiQcrjiPmfj96q0ivcRyRJfHRc9mCN7u+cmckNXiCJInbmhYa9B8Td0WM6DYrSicJkIxQXL++yZDp4/V4HGCbMPKUPlJh3s7HkBAYrDTJ7M0c0plXJyUBiO1Ds8URegmQ+wZmvB3bo8DiWB1OCRWEYO0wgQsMU0XHjjooHLwn1PHjItU1RrWlKlP9bnH32kf/j533qc6L/50fd14+ZNrZzZ0MlorL2TrkqNBfVhaHOXsp8rmiYykHX2HiMws/MCgSMAf5RMI7uPwzHKH5jeU4IHfOGFebS3Z4cJ9EW1Ssmsqm3dFlu6evWqmitLlmM8+vKOWfi333zLzXZsZOa7331wX0/u3tf59Q29++bbKlKS8qx1+brSYIHf6M1bb2gTiYQZ/5QwHL/Y1dOPb+vM+S1duH5FT3Ze+L2d3zir5w8e66svvtDNW7e0efmC+oWpCvWKy1zzoJhDlWpAsBrFank2Ztre1MPkRx3yEU/Sw3Ivlwl5vx66AdO+tqKlxQSKzRTGqOsMQmKj2zaJpolcpgyQEkDFDSnotTiYw36OkmA/AXaSJo/qraZuch/I3Z5hLq4mTM/qDqaaFCsq1CpmAgDF1eUEijFgT+NaXoPieTAXjST2Hs1M8auguFDEljHH9Bj8UBhaxgKzV6/U03SyfnIqCbAQgBdQwyHMZ9zvkAsEiOT+x8HisngeCx1d3PO/H2xKaPHi7/g36xqwFIM6ePwAf/xeAOVwDrCMgIpD9ivmeZBTOCZkttzs9RyDOG+5FHxMvK/5UF7QUONBGts8D2YC6EdiEMlCAGfvI9hqmpaRBwAySmly3TwoPsEjvZUreYDD3DBHk1u8/mDeZ/ts8LKMa8lEZuUDnEdSMyqMDYp5LYDiuIeDPjE93U9f70HyJx4hT1IaX12h6S7btfF3QzO6nD6lPJhDWqpLk0Hf7LJjNnKPzArXGws6bp/o9u3b2tne9SVl/XkcNqAYQJyHLxl84JvMuQRxQEUpD0CgsYz4O8GhZv/QycRSa9HMObIEwBXAGI2xLRynyRM3BlBxnzyVz9KNJNMiFr799ttuvvNrzteQrwFwQ0YRay/Wth9vTnfMGpzXHsc9skzu9m09fvw4VQ6iCXLO/STi6mzfWGYyN1WSxuVRkt4wzY3/7+wfaXD3mVrNRZMzVNQqSwv+LLcaBsJdKrUMNqmU3YBXvr+r3a8eaHLcMehcvHxOzTcu6mi1qpN68nqmubE5KWpYKqk7HXnmAdNFYYzZizQJqtJUezTV04O2upOCFlbPaK1aVGXaN/AtT9MeIX53x5BHyf+6URypNqFZ8FTDYiKcqCajBw8wSYJYL9eTRRxkG0OaSlgejtUcF9UslnW6e2A7vsb6inXWbsbbPvREv8GjHY2XG2pcO6/W1obGrZo993l8rEKxewMU8z5605FBsWEKExazT3fs79hPAYrj3yYSMoHoKkMefmbCiDgT1ancbP4aFP+ZQDEgzhOIsB179Egn2zu2YyNoFMloyylbOT488qdvdDZabzFhiRIVjRkZHGF70sfOKzR51YrBE1n0zJc3T1Ij6wq9FMGdgQ3uEsY6DC0crEgepQiAbk3Ken7ngX7287+3r+EPf/R9vfHGDW9WQHm3N1RvgJ4By7GRqgup9GY2MzM+BGgY7SiV8rd8eABGHh0bGbwtnthclSQDgKmNhsPmxqpqq8tJcnDa0f7erk72D7W6sKCtc2cNYD///HM3JVLqWN3c0NHxsT7/8GMN2h195623tXpm3aB49+hA2zs72nnyTM1yVd/9zjv2iSQYw5Dy2m9/8aWnGd28eVPnL110wO+Phw72ncNjbX94W0XMyS+ed5BA9sC0oqd37uvzTz/T5oUtXbl1w+CQ7N3ar8yqcphYL95NemKCanOppdbyUtJD0d3b6c4YCq4P1zWCN4en3USyhVO5UdNiaymVd3MJCL25E6DwawxJBNwWfU9zJXLutZnDEdO9UpNR0hFSP0KmkisdeQpaMPyhn6OJkrKUS8VY/TE5sVx049/6hS01lhfNBMVUothqHhPr//6VfPwRTDHyCfSgZrgKjEZH2kLzR6oUOeAXAbGp/NtqtDywLcr1AVYjyQ72K8r2/Dv23SzxnBuly73lMbxX54ZnRLLqBC9r06M8Gd+z/VouYQcIj9+J9RnAPYA3ewHQS9WDn3V6veSIQhKW5V8zp4xcbwhQ8urr8/LNmtRiYaRB9yRNs5zT0ict9ku2fF7uFeX4sEaLv0WTTBLI3mXNs36PTttaXFw2WRFsbwBCD+5g6hrShSwhIeHGDSJIgEgW4rUEgcG/YYrxi00/SwmLyY5BmjYXmmTkE6naNLS0hvdSAVQVZGtHJzMQLrjRFIquqPH7K016F4buATAQt+wh9z5kr3yYzEePnyRNtnsdANLDlBgA+LJvtb2W8ZvGZcj+5DjQpAQCpo+GMnug0/BnjfTQsQ/2f3l1VdNaOTfvFdKwCBL07LfvdZXHS3vdj8a6ceOGrl27NgPBvs45IWRNRWN6sPGxluP62o2EazlMzdtc24iJoU+FGOH9B7iKKPX7mGLeC78bn54M6lFyqdmZ+Ozpr8c9s+7I6oqthqb1itlPqpi2wYRlhrVH+/10X5MPH2jv5MiWm6sXz3nq3aRR0YAmJJjapYVkg0g1jutgdwZ8i5lBkCw4ISNwnepNCto77ao7kqrNBa2VBqpMeqlpjaSvVNWwVFd/nGYLFMYjLZbpzRmoNBloXKQZLvcecV7gVjLNdoaQMva471uauVxuqt4vmrCD9LHTCI2gEHBIbw7a6jx4rpPbj3VhYUW1m1sqX900U3486DpB4IMkDICK9zHX1mTfFIvClGAHKI77M7+n+N48++veiBz7ghxyQo/bTmaKZyD6tXzimzmYU1PXnKY4QPFgqBcPHxgUVwhanT7zl9OULxooOl2XE2BdMMZn4zKEggzbjRwAWNgIlXRydKTD42MHBUAnuiRAmst4eeSzS6d5pKbNxdHR9JJ3rhlbWJp6LZW+XEooqjku6fmdR3q6/VTr59a1cXFTRZo48kQgW2/yOUbbWFN5oZImPGX9nTe49WsJjLOYrUelREZg7SbbHoIQLG/75MRBDt0YAJDyFbo2hnJcfvMNjReSVyba1XG/r91nL6yZu86o4fapPvjNb31gfe973zMQ4yC4+/mXevHoiae6Xbh8Sc8P93TSObVUAveLw+1dfefNt7SwtaFhbqbhwIMlYJoRw0MuXLpoNgMWnWs6OD7V0998qv1ORxsXz7sctL66ZubkaHtPn3/8iWoLTb3xnbfUWF32FCsCIB9IP6JBB8lFdEq3VpbMcjsIZHcJd37njRpgJgDCDGQUkrn/QrM1a2SKa2q/TAjefHCZ8ZgAdJJu0sApN2MCAHhvnX4GI6wVdJUQDIXEIsWhHPczfHCjTG6QXqtpSDOYpr4Hm5cumrW33jtriud3mhuwvpmt9z/eo/4RoLjfO51pivvDqTXFeHqjBYX1c8JDpTonWzDFlLZnDH5mebk3AfKCaYzSfUgJ4pAPdjmSrWBNA1AEwA7WbL5cOUvQcrWCfR8AJNZLAHXvAxpNc1WsQ0MpbKeSX3GSdKUmVOJdMKfReGcWN2uK58F9NOHFQcjXybinfud4BopjHQcjGDKgSOajEsN7jL1HrIr3wJ7ltS40GiohgUDnXG/4oAU4+u8qSaYCyeBDnCoe1TqGhQD+x7871jqSknlmnu/BFFdqia2zbCbvQRqZA7ymRZ72ZruXfM5DehbseFyjSArC6nKhnlwiANj8ffpM9wU2mq9I0B48eGhbMhhlT8p22TqxxaO5pjZiCKCYRMYl7kKSu9mVguSakbzDkdoHRyZyYIwXF1q+PjCmEAjzbiTunZmb5ur4k18n9/rbb73ts46PYIZ5rwDemORoAJbt1iIx4WesrdgbkfREtcDrq1TSF198YWIk7s9/BbByqT1AVKxPZ6omfsY+W4n3gOIYEMU14qzhnEUf6zOT9TEtqDkueOodXsU79x+re/epro0b6l1c0fG5BQ23VtK6OjzVdPvIUoXN65c1XmnqRXnoqaGJ9cCWc6RyfmzfZY90LJm4GDL4R0UtjXG+GmpUrGpQavpzWGhoUqrp6HBfvfahQfGZhbIWYLEH9Awha0pTajl7BuPU90KjPT0+IfNZmda01inrsDrx5LpBo2xZR6MzVvHFkU6+eOhJf1tnN93E3ttY0GFlYotGy/TiNdNkis47W4a6OjIe+AyPRHwe+IbPePz9/H0Nf27ueSTZjkMmA3OPTf76min+ho5Qj4P0BKKpjbFhifkcn3a0/fChjnd3VaY00xuqzCar01BG/WliJhFtMfIIsmoyaqaTAV7DOqdRrGhvZ8cNVwBJfhZlNYAt8onY5GaKNRVjgj3yM3sUA7ytRWzUkgMCrN9kbKZ4eNrXpDRVZaHueeiT4nQW9CeDicYdMs2iGrWmqst1PX3x3GUTjxEeJqYJ5jo8M8n+GR1MFt4qVLR5ZsMbiil0Dx88sEk7AJaGN0Dx3dt33G184c0bmrQaGlDuqtU1Gg708M49LdSqunT+nIHkF59+5uESP/zu93Tm0pZHltL49skHH1o+cf7iBX31+IGWz6x57Oju0+d6fPe+3rh2XavXLruRkdfMBtvf3dNvf/tbB913vv9dT6CioY7rS6fv3V+9rzsPHurt77+na7dupmaaacGa4s8++8yb7NKNa2aSYUndvIhVWqlinZkBcSd7tpZKZoq59gRYNj9sWwBf/i7sb+bZsWCAIHIZ0RosnL+frz3JTxymSSeKbVZKUrgXfMThH02ZEfzN0hWKbq6ZMYPoEofZXgldOpovhhRwkKKxrNcNikmyFldXtLp5NjHFdJgn8dDv7LTXoBhU8tJ2iIvjRtt+56VzAN0GBYBWGo8ehyiaYp9zSBJUcmk7QDFrJxKoeRY0mF4qSQF25xMtnn9eEhFAyodIXksBln3wZxY51lDokFk38x/zpcxgqONvAEjeC3Sp1+vJCi17yYamODHmc6xPrnwEA857tM9wBjTxPkZDpn+mht4AwpEERLIwD9L5ndBiG4SRtI+SvtoAa5gkKsjaqraQSpriAMXsATy8vQez3CNAMXuYMjfvNV5vgFFeU2isLXcYDtUb91VvpngOEJklwpOkLQ82HN9vfscSidxYzesINx3ib1TqeD6eZzweaaGegFqMuE7gOQFsJojF9dnZ2dWde3c9QKRariWpC58AO2Rg/dTICPAnFlj3XC4aGHMdACK2EsWfvNvXyeGRyQF0tvzbsRPpAP7FJEHN1KyIpzFAi2sb14nHihh4fvOcB3rw/mItOpnISSO/F2w67zkYRa4bwJl7EGuav4v1yN/zt4BibNn4nZC5zbPGEVdjrSeLS1j59MFrZe14zHm2ADRzXWaqXzkN2mLiKy5N6IYHYy1PytLeiR7+9lMN94+1uXHWpEvx4rpOmkX1G2UtFasq7bZ1+2e/tuzyjR99V6PNJe0t4gw1snWe9zlVAxop6buJa8jgJA/uSvdmZXIguPl+saHTwoK65QWNyy1Xfg93dzQ4PdBqq671pYZatYrdHsAO3GtgMZNT02TKoSuttUY12RHyniYl1boFu2T0KW5XSklKcTqyZGL/3mMP2Nqg72S5pc5iRcfEtDHNe3l0ea4ez8u+SLS6nbZlpAF8IyZFL4RjYpaZxXrxukaDHlXS8N+OyXn5vkV8eA2KvyFQnEqd3IspSVrSEzNu+PhEO48fq727pwo3qT9M/o6NtKAAM8gbAhRTVuRmsjgIujEWtAZzxKjQ3FFpx4nwjqymyWFRTnCZnGYVgA6bBCBFxp+bTazfyV29BCS8e6vTNK9+WJgYFKMjcumTkb71lue6j7tpHPWT/W3t7u/ZkgzgR7dt56StWrOhc1vntXZ2IxmZM9SDJrgXu+645YBG//vF55/r7JkN3bpx04Hu2ZOnuv3llz7sbrzztgorLT+mg9l0rKcPHnmgxNbZDb+nu1/d1qO79/XWm2/qws1rLhMy6vij375vJhdt8LBcUGttxaNHd54911effKZrFy/rzNXL9gD1BLhq1U0RH374obPJd957TwvLi0mfTZmt29fjDz7Tk91tDy7hE3aZTcTzHe7tp6a51WUtrK/YqD666N0kOBr7vpKMOHigx201Z6DYgR0vyDktGwcqHwFqokTH98jWGfgSgd0SHMaD41aSG3kCEExzI0sA3/lD2dWEKFVnhsZVBZoZ5jTiPCYOIjD/rEcmGBIIzTTiaUqpsFHX2XObWl5fdxmMw3qaJyn6AMv7jXXyr5kpTpchjtH09fDo0O4TNNolMJjkE/av8QCHuHgkPJllKlY0wrotl8/jkDAoyYBxnuF3ib2SEvA49GNNcX/n100cElEpmMkEsuUbr2YeUMTaijg0/3We0QkgA3tkS7dxahI0+IwydF4cjon5/w1kKNrkprSZI0Veu75mWdv5KigOUBO/EwA9QAMJh1l4mLs81dENzdkFJpIO3H48PhkXhWI6wBNTNrYEhD0JcEgsL4KAqeMioNgT5XKjXRzewYgGW8y16U8G1hQnd46UyPqa0SyHE0RmTQHFjol5rDCPhZfsEKu5bFPla8V1pUGq300NXOhR3RydStq+h0wNs90nMT5JNo4Oj/Xg8SMdHB6nNQiQzvcACQXvJ1j/WeJEj0QtWYgGU81zMdrXTWiwf5x504IWG02DYZqNIU+qCw2Vm3XL0jjPKNfH/ZmRAlxnyv9ra64kQl5EtWIeKMXajSQxrneacJiuabDJsY5j7eM5j0vR/JqJNRtrnK8xO8AuTtn7PR4rNYMnm7ZoM06V3kryaYYsscShqFap6qEW4/0THT94pua0pJVrF7R3tp7IFBwYeiMNXxzo+NFzHT3d1tnLF3Tmrevar0/VWUrOG6VpqlBMpun+pXWTekViGiZrCGDSHO+k6md1Rb3qmg4HRR11xzo62FcdP+V6Ra16RXWG65Ak4pufyRSPkvEAkXHyci6MVV2oGfx6DDZJwbSaBmNhJDCaqjGS3Sj6R20d7x+kCnWzocZSy04UAzTWaNxxsKAhFPllbv4PDTCSwBpSkVcOjkjivH9nlY+0niMekpzYttWLZG4ibfbpn4eBr0HxNwyKU4NjsreitNE/ONLOkyf2KC6jQ7DXK10zlcQCA1Z7fYPAYbenc+fOGUgiNAcwMi3JGTYZZh5BiRsBzRFsCAKzGbwMViyTKMigl0yfG46pvrPc3MHrjVyreqFaijGeejO2u21rmgyOAfTY8Qx6tg5j4t5yreVD5ItH930wbJ09p5XWonqnHe3t7poVRpd75cZ1lZo1d3XzWg8ePtXWufNmhWHHPv7oIzXrDb1161surbXRBH/6mRmPb//we6quLc800JPJ2E0QaOfOb5zxmOlH9+7r/ld3dGFrSxffuO4EoH9yqg9//Rs/BqMzN69cNEitNuvafb6tT37zvrbOnNXWrW+p3mzmDHui44NDv24YepjgVbx2s567z+CMx9vq4iO60NDSxpoWmwsqIq9G+0e3b578FM4TsVEBxTayb5/6cPDhRJd+LSUwkemGZVWwv6EnDqAc349D17kWrnpRlsaSh0acLJ+hLGmmBJlEbqoJg30fArkhhMQswFHS8aWBDgQTfp/fo4IBM+TnpjaIAAAgAElEQVSDFvunPByFYNOnHFKpuqmRklgJe0CGg7CmOdhjat5rUDwXcf5rUNw5PTZTbKBSqlk+kfKU5CJjoFFCopACPP7mg16yVyPJ5O9YQ9G8RWIZ7gfhExxldrOamQUOpi3Y0gAYAVYjaUquB2lMdACWAKJxCL0KgGds1RxoZT0zZMd9B/ZeTusNAiDY4ViPAYodpxgUkJsHA9wHYJlnjcajrpniuA7BggeLNB/2fR2yJh8AyV4F8A06SRYR65zXw+ALZBLH3VOV8Y/N15s9bOu17HZBLA2QZX0vsrHczBbJAq8/AC+vM64ToBj/9dQE99LRAUATjhEpoQnWOLHzPF+7N+AIUbmW5HhVNL/o+il39xlxXFalngE7/VLZA55qg6+vElvthqTBSC+2t3X34SP1+7CeMYwixQTrUScMQUmeyV6zlbKrnlwnhjB4PVkPPFIdv2Qa7w6OPHVzsd5Uv9cz040rBS5LuFjgdQ4gjmmL8/eKeAQ44vXRWE2FMcB3XL9YDxEzgxjgb1i/Zm2zX3FISrjWQRIR/yFrInGM539JMKQEatZAnvtxQlOemMnkURz6YuxBaYgrou9m1LWHYqR159g9nqrKQIp21+fzYHNRn66MtHk00dntvpYeHOrgywfa3d9XYbmp+vXzGq021asVtbyxrkK28LN00sA0jYMm8Yn9SK0yVegmqowPNS4V1S2t6EBN7bdHOjhGujXVcrOiRcZQV2upUoWzU//Yze0eoOEBPonsgzEeFScqL1TdCEf/zWlxquNiSRvDsjYGJa30ceIoeOgIVnKMq3YFYzLVUqXu93A6Hfn6kBCoNzAuOMUhpVJ0xZE9BEHTYL+xPnK1KgDx/LnI9Y+kyDEFbbOHVmWZRJ7aGQn33OyutAdea4q/GVQcrE52/fC4XAYinOzsau/ZMw1PTlRGkM8I5UrFhtX4wRo8RafzcJQa52xZljZPiPrTZKmpG+3YwJ1e18yqLbwWmmZpuem2lUHnSUMI06WytRDAzNqn0JgyJKBW8xCQermkQb+rJ4+f6eS0rZX1taTdGoxtDP/k4SMDu7ffvKWVlRXdx0mjUNLlrQu2eiHQMdb5k88+9ZCLS9euqrRQdymdJrqT57tmcBcXFswUffrRx85ev33rTZ1ZW9eg19MXn32uZ8+e6b2/+IGWNjfM1LohcDzSg0cPnWic2zjjUtzTx09ss7aysKirb93yexj2+vrgV7+2POPb331X569fsZyBgLG/vaNP3/9QrVpD567f0JmNs2LICICVEh/jo7l2yC3QCHPtAPTDTkeLk5Ind7nBoVr2IBSkFzQFuFMadxDGmNJkl3XW3qSjidmS1Iw0SUwr40YLUzfkBLCIjurY5Nz/8NmM7wUATswW4CkdipZTFDQbOYsMgtcO6HdSVMmsMywPwAkXjP7AYBedOYcCwB6WGNBFmcwaTqbWUZY9bnu9IPdgxDiMAE16XNNis6HW+rpHblcpg8/ZaqU59kgoElPM1+prpvhrmWJAMSxM2usvQbH1fJmBBBR7YiZgY5jssgIgxjqKw4K1F3GBNR361/h+ML2sn4gFUZWYZ1oCBM/rgwPIBqMWrGeU9/0ecrI1f1BZS4qjAGsAoJUt6AzMsxl/TE3zY2eO3CwQ3rXRTJc1nPHagvn265/0Newlv+8Za5vZ8wD48+DJA4IAJ7DOg5GbeiEmAH4G0pWycPipMaxoPLQGv1ZP+8laRhqJMrDy65wDxViLEefjtce9iXtGSZ/XTIzla2fYVbmaGolcIcglfo4Q/h0HfWiKizj08Lolg+JObshLfz8221evwPSyv6ealpLkKj1e+ltAMfcKi79owi4Xy25a/vjzL3R0dJKkVOxlkgP+ZlpI8hdARwbITnAYtsJAIRqz6GPwlMNUiYMEGp50DAJ77Y5BMucOcdZuPTHUww26KVZEEuFELTdbcg2JNTTexbS7eeIg/ma+wsb1mAH+uSEerEXLUJCu9HqeTso5FYzy7wPFlpixb2yrY9prZs/m9e5rMpkx5AsUEfCEr5TdkAwodlNirrjYStOTYcfqVwo6bZVVf7CvwudPVbqzbbIM7+LpxTX1ltP0yDL7vz9W7cyC6udXVKhUNKCXhOoArkm2LksJJ/eL6ozdiKanmlZrOhhV9fhwlBrwqlVtrS+oPIVFL2pUqOh4kNyGWoN9LXNf2Se4NXmCoYlvg+JJtaDjQcdDq/r0uxQrWh+Vta6qpSFOHotTdUpTNwoCcHGXoCpNFdqV085IvRf7tlPlOUe1kga1khu3seTDA90DRprJE5t7HOdlVLNeTchdxaTZFkIhS3CCKfb+f80UfzMA+F98VGspaBEf6OD5C+2jV+p0VAKY9odq1KozUGwfThjd7Gsbm9oic0BLti9ylgpDNxzaqYFgBIByVhSjVLNOLml+6g5obKyj3X0387FhV5aWk5b28MCPdeHCBZ07u6bdnRdmZOmwvnb5ihYaqTuchXj37m3rfs9srOkKc9kXl611w8ibsZEAy+1nz31wXL1x3dohukoBxby+g6cvtNJaSnrZQkGffPSxeu1Ta4ovbV0wQ/7g3n03vb3zve9q88IFH0SAx1KlpBc7OyqVC1pfX/Vz7jx9rq++/NIZ9pVv3TSI7x23dfeLlPFfuXldm9cu2zCe5OH06Fjbj576UF7ePK/VtXVbiwH042D1wctUq+zdbLCLbnBcNBjuTIapAY9bOxipSRnb9kdp2pBdFzgos0iA68JBa7aokIAKhyCHBu+LA5JrE8xFlHf/X/be9MmRI0vyfHAAjjvuyPvgXWSxeqZadr/t/78iO9M70rNd7CoWj7yPuAMIXA64O1Z+avYQnsFMMlkku6u7AxRKZkbgcLibm6np06fq7J8v/FXWTSEleELHJkb5UbOoJDXJPmTlx0LebiviGf9JTdZIItgcyXYN9nosZl3BMbFLPl9hGRUTvQSKl7pGvniziAH+BXDbLevs7thge8fa/X7wcOJBEqMOnGY7bKMuBQPXoFjbmDh1XMonHBQLuEX5RNB7BlCsn9cJLQhjdTlfWjsN2m4vI/Mc/u1jmTHDggf4UIk9Jjg6i1xlVZyddTBbHZO+4DhT68wZYEQb8Li5c9DqrOzV9+T5AmOWiJWpaoadzamyw/533RPR47p6zD7/erVFQ45Eu3loaHXwW1041yy0NyTFcwu+Qe8KS1xmgYGX5KTdChU4vH+Xmfx/e/0Q+MP5VJNyLFnr/LOJjnpsB8VyYGgRphtYXS/pEwDEg3ud4wIU02gXmO8ACnlPQKwDnNCMG55TkGCnBLymTRe5TbLcitLlEIDixDr435JIiTWjLN+IBg4SGr5zXdr1eqw8BB12mraUPvrnb761g4OjNZMNaJPGl2sBGcD5zumFma17SCARrBXA31JFjpCMR0mdUAbck4ZHJzagiZReClhT7CuRXiDBaIf0tKulckidOO3qumDPhr6YBvOqHMjHhM5brIi4XILXcf6cHRZgxO85y/Q/mmKYyurv37bGy4Ofu1gphpGJjJ7Fwsfa9AVWGRCZSOpWE7njze+eOCpL1DgWGUvtrLTiyZGdff/M8rOxAj827t+y5t1dK/YGOreA7Pnj13b0v/9q9Q+3rPv7e6okz1G5yGo1UdWAK1Sj0ZsKAptKcECNPpCunS+a9uwss6TRtJ3tgQ2SnFqBjvli2bSj+UoSidvJyHa6LckmmzlJd6UAsvTFSW55vbThYqqQrJRQjzrrQGi+F8kS3bWkSaYyGisLbAIA9r2ybtnLY3v51TeWjyZ2/8ED23xw25btuh1PSU9dqDo9SFMbd3A6ehMUuyzJ5wXfqOv6iNUPPvvODvv1vAbFP4lef70nvNlwrsghs2xux69e2/nBgZWU30iiwkam1baiyUANk75sSGLeNwwdk6aacLDw6nbF0gFmnX0ZTydieQBZanagph7ZQ+1+8wwBlPVaHTEWgMjnj5/opv3yiy9s/+ZNe/r8mSYDZBefffyRHb9+ZUdHRypRPbz/QbxhcaAwm2fTNZP7xRdf2Idf/kFlQ1hH9LqT4YX0tbDV2/u7tnf3tspiAEVYWHwLOf5Bv6/j/eqf/z87PT4WKP7sw4/lRnHw8pWs1r748h/s5u1bdnh2YufDoTRIlFi7vbZtb2+KqT06PLRv//y1dtn3PvpAYR3T0YV0zdxMvY2BPHMpM7GYBWeFJJzjViekKUWbODTCTCBaqFnkok+x9vOc45XZNF/IU5JJWxN0XlgjyP5CbCQxvEg1moReBmYHlwzAvjTIFe9YZCezRWD5uWFdn8gCyPVVomHFR9FvcnXlxqYY/JfZbUvS0Ovaxt6OUvha/V4YB8iZy8TyepMpkR7lEKpCCQw8hvYNAJAXAsYw5jO8KZehyxx7NiV+RXN6FnwkGlQ20Ggjl2htDiSfEDCPnpAsvGESDEzxNSi+Or/8EBQT8wxwCUgO2UtothLz5VZtVCHKUIKE2QPQMPGLfXVZTmRTpQOfTvV2DoJ5rm++xNJFsCwwGdloP1IHmg58tdgTSY6XcNwkuwSjGg7jANqV49QdHIj656ArDd8zVlVgc7jnYKIqZvoePqQ4pErwy1Vgy1y3bvhLCskn/LtT+fAKi4NSLy1ro7GONy9sMSWIZCnnAMb8YGND1REFTIhZWsnxYWNjS3OHS4rcLtP1vApRKoi6bQVNbZyj+b0qeDRFoquOcbUua0E+AYIMIO8yrZB71zW8iliP8wLNR0R/1xupZTCwSKKSGFTRTKwNQMUeLmcD1bRS4S9NAWBt5KOFYxorDlSO3PotWyzt8cuX9vTp8zVjK210vWEp9m+oApHAwITH8B+OGQcKAdx2U5ZcvunHog07TJx8yllm9WXooWHtk1tNs27D2cS625uaX11X7OMRH1zY6WpzJaD43r17oYIQm7DWbHw9NCqqwhVT7zzEwzd+Xi3xa8K6cxUUV0GW3yOhWTFs6jze24M8NMZdwhrHFvO0b4Y8VVZMMlKC6IQgyUbNbPt0YZv/66U9fv3Curf3bPDpfZvtdOyiubIEKeL51LonM5v9+anNHr2y3h/vW+3Lm1bvdW2GfhZrvUhGaGMVE2GRMaDdLdLEFs2WjYqmHY6pROOI1pDjhBVzm4xndkIoSDpQtfFea2p9dOqAfxovSyz2gv68SHIrGoVdLGc2t6Vt1Lu2u2jZeW1pw6SweRqs/0imIxSsswrWi6u0bnlat92yaYtnJ3bw1bdWv5jbnc1dNdmvNjqW7mzYk9MDe/7ypd27ddv2drfttFFY2QpzIvMY55zx4POKrknUv4d589JlJTD6YS7yx7V84tfDvT/6TpRGClmmU7YguMNsNZ3b4dPH0hPDHK5gcJt1TTCKb6bxITbDBSYvxBLD5GEDhFSBm0am8u3U+jS2ResZgem4K+bGA1wRtsBgBBTTLLfR7sovEaeEw2cvZJHz5edfyMcX4f//+H//yV4dHdr/9Yd/tNdPntnxxdA++e9fKoVmnqCRqgtjpcuVvfz6O3vx1+/t4d17ducfvtDuXqW/6TRMQI2mff/4kZjanf09+/TTT1Ve5PeHBwcqeaHH5ZhfPHuuxjos2b788ktNJiQq0UDX29qwW/fu670Pj4/E1HDDDDZ61qGrO88FtGHLWag3tjZD13bUnTljJjeQikBf2qpazeZERZOolYcbBba5WIYmDFhTsW/MEwA9stmaQc8kdojnEz/LAi7MHJCxNzg1Gx2rl3UBcZ2XRSaQCmvf7gbHCb0mGvWrHJSH8ISERKFoydeCgceuRo0ZocyJ9CWZBLYwq5W26rSts7clg/TtWzdsFXfGAjEU+QDBMSWsOmGLnYgj2Sdx/omFFPaAfH80g75g8DvOjfsnq9mOsig798r7V28OHe8V9wkdw7/Rvfjv/jE/w5JtOr2QVk+g0IINYvAppnmF8eJuI+E68G9AsT+cJVapO84HXmLk39646fpJZ6ccRCgQJG7QqgvH1XPoLHH155fLzPud8Xdd/6uf69j5bd7WDlZcR+2saqO+spwY9vEwyi3COXXJR2Bxw7+bjZZicWHyNHfGxD2eP9gKFpfc8/I0VUpYKfYzrLsRGMUGQWRYDr58o829y+xBg5ikFVHbyPzCJpS5BGkB/SDcg4BirBz9mugzi8Ky+TI4DaWp5hP/PvPZLCRLpk05G2hjLn/ahjyMGSPd3qZNxlNJJbY3mmKXKafjHQwJ404FXHuYwbJWap6aL1d2cDhUEijH6fp0ycBWhRrFcB1ygAID3CkbIcZ5VWizTjgFG2TfNCmRLP5fnoy0CekMetbdGCjtDNKBpnIql5xzNg4CjhForsFmBex8/Okn6r8hGIQrApCTr3S0/mRE+nVxSza/B4J2O6wHgGHIIfp4qkyxA2hnnX0eXG/MKgEzCsyoPNyPRY4dbIai1Z87RvGe6iWBfY1x5gkSmOFcrDruHMt2w7JuQ4C2fjqx+rcHdvb9cxFmvYe37ManD6zc7dp0u2uTxsom2cw26y2tI0qYg/2YL20jM7tTtmyazmzaIFK8a+Na2yZl05ZlU+f7YnRm+WJsKc3p3dQ2+l1r5qQRtmwmO7bC0qJum/jUzxbWxJu1sbBpMrXRinWxbr1koF6cyWymY+FcQsoBjN1/2OVEnTKxp//6rY0PTuyzew9tp9WzxcXEJvOZFfWavRqeap1+8MlH1tsZ2CINBKIqZVSpMBHotm1eIJMIUsUax0XTXlK3RS80N77r4fONz4Ww6cwP1zHP7zePv/ezuDX5jxsilTjdrLyY2OGzJzYdDbU7Zvum3bY3mSyKsGuPlkDc/IRTMKAAxNwwNIAhAaDcBLOATRkPJqlqUwllGdgN3jsrFrZMCu3QO0lDmq7DJ8/l90tC0O6NfTsbj+wv3/xVSUP/+NHv7PXjF/bs6LXd++JTe/j7z2wWU7dgmskef/XNI3v6l2/s47sP7OH/8Qft7pm4nNnkJmdx+Z//83/qGP74xz+qPEijHTcywNZTiNAEI8fAl/nzzz+XhyWTE/INJuadGze1UHODBd/mAKbd4F/WMNGKSpNbtG3y8q1LUDhPfgOoNFkL3ohqSkDzSwcvk+gy+EzWKiia7my2OUUaTN/VoObl7NhhvO7slxVfabWyof9Dg1MmUK5FuNWwNG0G2YPYvVAKQkahxZ1u/EYrakFDuVWpZutUJY4xt2ROE0tNeu3+jV3r3tyzZNAJDA1AiuCHqMNTKSsuxm8AmcqO+Q0gG32OPQzES94Cs/F7CxitwXfowH7b422f+9430n+GJ/5cUBzLfM5IhQWbhqvoQlJeekcHBjfYVfFwiYD/3ZuFXMfLGHV/adcQO7BkzPqGzl/3NvDr7/1bXZp3gfF3jV9ns51x1XmrwfgG+UTaojoTjvZNdruhe0QMIw1hs1A+53KhIebnNH/p/oOlriaXobmMLO76PMS+D9+MCABTWcrmKh8zXwc9Z6jScA8DlACbyBFwqZD2siy06Pv18ffju/AeXCN3UeB3ONb4dRcAR1PdCE1d0/nSskVpaatro/E8SA62U4OGoVqEhAr2rxWbzwBq0/lEIB5tMA6P58O5PX701IajszU7zXrj8h/NszFUShrX+UpgWBH3NBLjVR4b5zR/KO4+PPDmXY6nAn5U9JgjIWjooWEe9NRVNa6tHRXie0RQzKYFfTEVxU6vF6odBF2hW4VwioFSblnqDY5VWYWPDQgWNMWAYjUb/sDFJ+qx4zrtchaNzcr8WiVg9N463yGdj/fUeaho40WQ0CAXwTnnqBGRnKoDNNBN51aeXNjF9y9s8epEx7dxa98GH9+17t62NhOvJuc6l8orkMPISjptQDFVDeQrHSKokzDO81rL5jXY5bbNLbXzi6ktljRk1m2j17BWI9iJNvOeXSyndpqd2zxZ2GarYbvt1NqTzFKtLa4ZDpIXNkyu5+VPrXtUSElkBEwDjqOco71K7OX3BJqd2Kf3Htr9/Vs2Ph/aV199Ze2NvtX6bSvbTdu8c0PjyX2fkQoCmnHM0ljj/C/RO5cCxGwgIJzm7aBP94c3jK7/HfseOE7GJUD6GhT/BrN7lSluMqGiuTob2vGLZzYfX0i3VgXF3PDTyVysnBidVluDHl9bHrAM3j0LC8z/3OQATQYDVmLaNfZ6As7cYMQ+wz5kltskn2mQ9BqpSlavnjyzR99+Zw/u3bfN7S07uxhpMtrc2rIb/U17+ei5fffsie3cvWW//+N/M+KWBYyKUrqiV98/se/+/LV9dP+h3fj0A3v84pkGEnILPhe5APILGuY4hn/48ksBPoIxYACYxBwU45xxfnqmBYxJHxb5xo0bYdJMm9bu9qVb9a53BrinRYlJiyBC2iFKoTQwxhvRwZwHTmgy8oYlGKDYde6TXw1WgsWKnT/ih9ikoMUUa71OXd+Ha6HFgE7VxULHLmanApab1rRinmsjAJMNfmSy6vU7qg6ETv/Q5MHkRUqQ6zIFTlodsT/hO3CsYUENDSUgpNBAiSxkcGvPEiXIYdBOrQwuvB50bbHs/LOGeWzkXE/0bwHUYWYPs00MCX/rR1yD4nhaKhNzAH5v+hTT3COm+C2gODRYxTQ6jcsAjMWgRWuwNdNxpcFNwCnP14Ex6/TJqHfkdbL2ivcMY1vXtBIAcPXC/pbX9OeCYpeOuHOGQFCJe0RsDJU+l078Sy5bgJXoYiUGEiVbhOY6LLtoTOt2Q/MiVSTeT25lYbPLuUQ+hBuPmOIoVXN5hHyD4znlT+ZlzimEwfq8RVDMAq0gn9joLPZfIt/gEMGc5/MD7PA6LS9DRxxS/5SEFseDmnZ5eTuVnGKaZTadIW1o2XAUqmm7Gym4SSwqwAlHgWYE/LzffDETOJXfPZ72eVMEBd69shiLdn4ONt0zmzFC4xRdWxezAHRhCwEunhzm48hBcYr3cvQsVsNfdMrReZuMJUUD6Oozo/VZldjw7833unnzpt1/+HAt1dAcHR0zfMOnaxcbIv1YOL/O+Msi9OuvQ+peZOjDPXZZgvdNJH/6vSeShbmZudbnxDeAWKn114F4mMMDaPWAJv7u8h+uTXvVsFkjVB7Lydym3zy3i0cvbXUxs/bupu18dN/at3etSCG+gosVjWqEU0E6bdzYswwiJ8pQxvXSxs2VjdLCbmSFtQukGk2l1S0ttcxSOzobaTOCRLO3QeNnbsViZeVFz4bzM5sUJ9bozm23b7bTTqwH650jOezaotaxZaNjeY0K66nWeZcSSQoUJUm9dkdVCsAr1wemeHIysvODI9vuDezO7g07Oz21b7791m7cv2Mbd2+Gnqt2Q85PG9Mg/4IAIhmQ/h6dR+SEM9L4wuaejS01Gvyh5R1eLWVROa1YuAWpUuih8f6Ma6b4ZyGGn34yUxPyCaToDoonB8d2/Oq5LdAAzxeKZGw0w83GhRhfTOXcIE/iyBowoaLxRJcGW8yDG+d0FBoB8GlUOW08EbvqjSWAScApEzHluHExD7tERW/W7fD5S/vzv/6r7W3vSBPKAOoM+gJ8XXS6B8f2p3/9Sjv2L778vZrX1pPEYqlwjZODQzHN/f0d+/a77wT+KGFtb22p9I4DBdIC0uFgQYjOxFFi9+YNfRdnldUEWK9r8Xh1eKBJAo1YAFuwOyTpRPaViYqfegmyYpav5+OsgJtCTKZyqyNvQvLmFunIaHhgtxqbkgSEG0FnRw2bnXww6OefdTXb9Pc2xWigCfMEI3ThHt0M+FV6FVKHknx5DPdzfbd8mdnO5pau5aoMjAGBLpr00PPmS3Xfa0FVolcqwO+a0iUBGnHBBbJTMuJcwhYYBuswzjh0qLUCQFxhit/BCPsm4eqIFiAKQssfH+zxfatRvP+WAOqn78S/g2f8CkxxsOKK3psWbLp4BCAbfIf9Z/zd2TCNw0iTBlY5lIkd9LrcwjV5fwdn6w3wWj2eHwPivqg5MAYUI5/QPNDgHsxC9SZ+f7HDddo9A4WMPpJ7mCqc5EHdznrTsQY6ESTxGV3ceObhfuVe5QEgda9iga/oF47NI+wTv/PqFcwqc5WzUpJD+XWLANw3Mgo1MRNQY67nO3AM68joyBTzHJhi7lmFDUlOYTbF4xbG93xonXbPyMtIaqW6+ZnHiPSld8VTEpdlaDDkns61v+7a4eGxUkaRezhz7Rt012vzGpji2nIldlz+7h7MES0//Xq6BMIBp1xwRhOtUaw/XIOjs1PNvZu7wRZTtqCUzS8du9fXk80/awpuFEGGEqRtzipy7atMsebeeB/wcx4cC8AfptjX0TVYipuO6hisbkivguIfVs1KWZ16pcClG76R4n71tZ3zivYXGcqoFUBxfjy08f/zF7PDoT28d9+Sz+5YeXvLJp0wbmFGaby7+OqRvfj+sW3f3LfNP3xk9UFXmzlkGON2zY5bpT1vL+zW2NQ0rrUF+VWtafmqYRfZ0mZc9LRtJZVpEXA1Gw3RoZNRUNpON7edxtI2VgvrsgkrGzazpk0aHRvrexSWZheXVouA9flcLDlkEM3x6PVlKLCqWbusWYMwv+NTm12M9TMIAjX4Pbwv+Sba47yZaJOEdAQSMNkdWOfejRCbjb84FhrzaL+GxW3asAUDyr324+BzpxSB4iijVApv3Pxeg+LfaBUAFAf5BDQ+dGJho5ev7fT1S1ui2aL7Ev2p0/5mNqXhIFrFsEhpkStKgV3FHKOPmc/FZgDY3EJNiUlloZ+rsazX02THAOQ9ZmVmWY3Pq2mHhkcktmR//tNXYqA/+/x3trG9pckUHRi61Wy2kK6X1Dya4u7djkbpZaFo5oOjQ3lRfvTRR9KDUXYCFK9th7CT63Ssl7Ztc2NDTOnRwaEYbhLfXMdF86BLIbhx+K6wMwB6L4e6npbBqgksAmPt7mPzkbNrdIzTZOdMjdsLXWXfwqKIfyf654YtEQjiD0sTTDT6rjWCdzQemv3ehhHJ3Bz0FFARwGIsmYUWcbMkFHIAACAASURBVGPlmU+nAsCEdMA8oZ8iSRA/R6452j8UiljLAITRkKcEX+ABvKS+EMqE9WaITVV2vZovAnNEabTRSANAv7Nv/d1tNVcw1pYs+tj9RL9RmG7p8K7YGr0PaF2D4oCeLl/iZUL/mZeCoyH6226n35JV/I1u31/3bX8lUIyuWHKG2GDpIJfx4OwdBy7ms5IAVv0yXFcHM/yc+8n/f59x8euemLe/289hiq9+N+4R/i+LzMpFmE+hJxa430R5w+VcoF78AKzWjW0BnGpuiASEPqMe78Oo/+w3W5ojqcgxDzJ30DuAxl5hA5SqaWorS80FdDlUQbHuCdwo2FxfSRN0VtqbJAXyajXNoc4aM6+59hv5BBsjwCmfCyUGkw0gTWqpdJcAm+OjU+t2e9brAEiiHpiqQqw+YdnmwQ98Hmll4KNWa1NyAnTFzG2cG2nbaTqsJGeKOSU4BPdRKhPFUs/h/EgCcKWEzfeeW2j6I9SjGM+sCagmjIbrSCBNuyV9Mg14zMP0trhTQ9W1RFWztKUkuBt7e1rXvBnPx4hrifm8qvWlbzS4n4h3xqfYGdvq5rO66by83wLn7fIJZWNEa0xNnfHDmfOxoWN9dAAeAlQuE/Wqm1UAYweg2QySOxvNrPzLc8uPhiLCspsDW+50rb7VlxQhPzi36ZPXNnr6Sr07t373kdU+vGF5O2CA1nKlcwhTfNTIrbUEKKPXDjZt4VgJzGjYuMRStGVny5UN51hu0vy/tI1+2za6XetaYe1lbi0aNwv8tQlaKSxrlJYloa+GVDtd31jVVhUX5p6NfRliwDtUrbEBzNkENNSMytqN9efofCjSjPAvwrCm2CAS8sKm75vXAs3Ne3u29fkHARTznuOFmvi4NngfT9OaLZrB/1mrtTc+RvtAaemlS7zseFGKIhrua03xrz/Voxoi8aUKis+fvxQoLmgGqIBiYFLwSFyERLReTwNbbECaysmBiVU6rmgajhev9IFozGAqKkyqZBbTmfRi2tU3TCUWj9xkMA5PTu1Pf/qTfvblP/zB+psboYsagEYpptlSGeLgxSs7fXVgnXZbARuUFtEd01i3f+dWcCGgw5rmnNigxUBjsqdTmBu/3UwF2HGVAEw2+6FBkMEnyQEJOdFX0fWBgFPdXK2WXievwbhQadHTZBtspnyC0s2fNARG/bW8zic9BwQ+iWkxXGIv1BQDK4u1RjOUotqpku74H0eHvRv7lvR60sZVAUgAKcHEPqxuxboxLZtObDYcSgIjn04WKXaknL9ouwdDRdkQuQnx1G7mjh6cayAzdgA0jHP8CBZJ2OrNj+/jzh/9QIOuK3gBM70BiH8ZKPbv9ANQq+SrN9uqrpniH5lDfgVQHGzZ4kZOcb+hCTQwvWkEKtECJYIs15/qHovNP86QOZhxqzZnqqrf4t9rM/NLQLHLG4p8LqZYc8WKcxWs2XwuCN+zrg0G9/BiFcIz3N3Bz4NXmnwT7TpJdJDzaSZQDKvMYjpZzFVRgs0CGAUgWJNVGaVdGourTH3oJwjhOlyjaiiKl/gBoYAgjhGm2GUuDoo5TpwoaKrTXL+SM7DWDx4K8Vglli0KOzo6s26nb5ubbZWSF2waKHEnECypzSZYLoZjEvDNQxBIq9PX/E3fx3n0K+Z4qaYFYiLM1WLlV6Wii7WBp5cmVkFdKuAtaC6fmAL6OAf5yvqruqX5ykb41F5MRIzQaD2aT200nQgcJ5uU6aOTSYz/1pWMFnGQMPfu3BE4vuqq4iCZ7+fNlBxXdQ1BJoIVqEtD/HpV9fc+FgQki8Coa01xL30in5ki3ZlCxERpTXoBHEB7XDl2l2zcYqXApUtioWsN9Q5BbsH01s6nsisDO7CeAxbZNDx/9MRO/vrY6uPMNne27ebHD611a8cuenUlxfFe0nrjApTUpPeeiSFG41uq5ym6LFuBa0mjbdOkbYezlR1PFnrNnW4mW1a5mswI8Vrp/dqWW6e+sE4js2ZtYrUS6SYJuhta38f0QGXz4JffbmscZeOpUhYlCUVGoWaJmrTLjJ3FeGqzYZCYEgfN82CNIeNgiHvDhR1fnFv347u294dPtLGi8t6eF7ZBc2GzYReN0oYpnsgr6xVhK+KBM65pV3N8zGtwMg+ZD2v8NSj+9TFx1HWSE0+JgBloacdPn9vw6IDZSICT3gP4CAYtoJfdPkAPWzQlkMXGkIvRyCbnI5WVKL0DoFTurAf9KAPONbfuK0pJBXBIQMXGjW0ruzRXRAuxorTT4xN7/OiRupiRKty6fVvvo0k/lmJhOJuFydd3nciUNmXMjuCdDmzt1tlJVr0EYAzQckVPXga9JslYvsWeTVIM2HTXMVYShbzBwcG2kuKiBktNJLEpTSxNjIdV+YoNQzQo98nMF3b/fdCBxbALSp/4eUYDdsURK9p6pYz6zZ1d27yxJ2s5fH7x283jrlrXpjJufBdadXDgOs8uRnYxPBcwZieMNRL68hWeyyvTRMDMin0ckwcTrnSDaSuElaxKy/C3RAyRNrV52d3bt3R706wfrkFQDTMJXx5RsGgP5vJ/s8vDz7ET+Js/5De4+f7e3vItoDgc4lt8iqchJMEfzloKe8SUwXwZkuhc+kAJ1MEgr3Xg5IBEnxS9WqsSCp7rrGkVFFfvHddSVsHc39PpfReAhimeXUQtv9w8gnTCZSWAolqNsI7A1K5QaEUvVe5hL5trIx7nDO/pGA9H0i4CiADEyL+4kswdkAT0ZiCFCoCRdMhEizWf7e/F75QeSl9C1Kv6NVT5PE3X2kYdX2T4xeDGRq1L3+lszcZmi9BPArEioComt6lK2GRC0EZp3XZ476IIYRV81ubGQKD8YnSuypY81JdZcLxQs2Fij58+s1evD9fNZ5KYyY0j2FwViuhl7g/jU3NzLJ074AeAyx0oEiI4JaCh7ljduqwi04Xlw4nmyu3NLa0vByfHsn/curFneacpZlCfJ8em8FnMmYqdriV2c3fP7t++KzkFz3N5BOeZc8d3c6bYGUzOB4ANlhiZn+vwfXy5ZMR7T6TnVpBJcCPRNdI4CsDTAbE33HFOAP4/WDOQxNFbgvVldPbhHMn6j7V2iW0mC2wi1wUe6LB35jUrDs/t6PHzdST13t1b1v/wjtU2utZot0JwCL7XxcLmjbDWsOnoZis76bdshixwmVmTqkZSKkmzSFo2q7ds1uza87OZHc0K29/esvv5WIFMJ7iRzJc2tpXWnlYzse3a3G4nud22he2scjkfnTd76pEJDZ/1YF24yGIPRKIkWoCxGk0XmTb27aRhnVrD2HBiBPD6+yf24Y07Nmh1BJKRXIBDjg8OrbO/bTu/+8Bqext2sZzLBYWmTZr4IO4u8E1ullZge70o9Vo10YsZDrIJ3VPyvY4JjeobkhbjGhT/FpM8RTsEFGtQPJvrQo+ODy2BicR+TSc/k04r6MWw6upoQKupg/fAH3axVOgG+lRFQGbs2roqTVCigsnkdTC8lNjQsBHKwE6OfHn5P/ajZ26cXJnY2XlxkxMfjfUQk4UYgjjxUuLg81T2xyqOMj4NIjR5AhwjSQpodccH7ZirTUBx8IlZiCAfkQDPYVAySKWli81B2pFHT08t/ElNZTF2f66blO2Q57ADICJLrs9YwlaEK1pd3L3syM9dY6nPZvdeD04QLGZJq23pRs8GW9titFskt+F9qYkOr91LmOnQpSrgr5ZpZA65CtcO5n6GPpzy0PhCxwmTToPLMstULvLFjmOl6x0JBf7PMMT8e3N7W7HTrcHArJ1awU0v0OvNbgEE67vH7KfLf/8Wo/z6Pd/rDPxMUOzj3O+jUJkIV1VAJw/NPA6o3MvWATR/ulbTx7rfa77IVzeL/h0uQXa41/1eubrBfK/v/G/0pHeBYjTF2eRC82rYS1w2S/GasEkHxQSpRA3AEYMXvKTqcgudhziPwdxSupWtFCCj3RLwQDLhZAYSMZdC6Zwmdbs12L4EqsxfeCqzDrQCQeCbdjH5uCY0A/tfTSDkuNyLXowb3vDyBE/WaV21BDlCXetB2AgxaoLcYUpsdb7SvBJ6LArpjlutZqjc2Uq9KYAHXJE8zEiyg1WpVLsX+Owj5+PZ9dAgzO+IoOZ0NmTdGcCfrEbzYh36w3riGzU2/BzfNCm1jrDOsEIhMVCgVb0pIojvyOeL5cVpgIZvRT6GChmvdd9ZPo+5GMeJW3s31KyNtZuPEV8D+JPz52PcpXxcV/TENNt5xcDvE78nveqiqoIGVmgAjAuOjtHDPJwtDr8rBXDf8C6OFUa9Jxud6LABsF/UzRbdlg1mQY6yrJud9GraELB5uHG8sPN//kZOFBubm7bxyT2r39m15UZrLZeAUeU7Pb84tcWdTdu9d1uBNPtJ286aDVvKa3RpzRXSSiQNREQn0gcv064dZysbZrm1elvWxkUF//oJQTOlpb3UGt3gpJRA8GRz6xVm282WdVNA8Ez3hcKkoq8394VfS2zpuLaSE6YNa6RtWSJiAtBLmrYcju3wu6eWznLbarRtv7chtvz86MSOFhN7+IffWXtn004WU8vlexsa7HU/tZo6fzhu4DDFZkRsdAxU4U8HxFWc4H+/BsW/0eTNBFFYHoM4SsuHF2pum5+fWo0JFCstJbsE67LpZGLtVtdasLB0TQI62W0jI1hiLzSzcr4IkwdgaTK1IZZDNHdsbdrGzta6sePk9aGkE5SS2DlhiZNsBPcKaUVjo4bkBq1wE/nDJwp1VkcnBSYav5nXpSKkAGIyY8Z7hc3QgCMwQg1rgcFdM1SxvOg+wT5QpW2qNzQxjEejcJyUlohTxW9ZjWehoYjJxhljTVbRH1efyzEXgT1wdpm/+4QoAO5d2zD1CXG6DbEdvI8D4v7+bkhkqyfBtF+C/BAy6o81KK6MIfffvHwSwJh/lbbKFgo2mY5GNh2PdA3ZcJA0JV0fZTGVJWvWbHU0oVC+HGxvWX9jwzaw5dsYhGOoFbYkrrUCii8hcTirb/47ztu/0Xi/ftsfOQM/ExRfZWrFxsmfOFoKRiDnDaJZFrqvnV0UBPSqjKc4xXvcF/mrYJJ7wv/3OaD6nLeB6L+Ha/4uUBw2o9M1KIYpXt+3cUO+kHY1OG8AitVYFitaivBlrohsKPc6QBIigf6JD+4/CF7ASC/ywLgyV3ANkGIBeJlPJHFLGmLBNvr94DcMmI1zJKBU81Zk8/k9m2Wqgv55nr6mHpLBQJ9J/4ZchiiNtztqENZEU8utjYf9IDg2FHi2QmyUZrMpzYYra3cG8vNVP0cT941QrdzY7IugqTF28Mknjl6WoeiLgxvF69eH9vT5C9nRAaVEYmBNJ102YTMr2eEpvS6kBqnxWZ7N0RZS868+t2bzemCKpVxDy02oEsRovrKLs3OtY3uDLW0HAeOEXEFWEBpEY7GClPKF1iJCsPQ5eWGDTk8uRnfu3dU14OHSBDYWnDvfBHplBYYY6QQbn6usvldUquuKgp5wJ4rrzxoMR7Cuaxo1xjRUw9I6geIlfGzJAkALzk7++2WjZlm/bZuzlUAdEclHnZXNm6b01H1A8T/9xVYvTu3z3/3Oup/es9dpbhPLrVtrWPN8ZpOvHksjPe/UrfePn9rWZw+0WaP6W0o+gRYXjMLnBnKKPprj0cTGy9KyOs1qXUu39u35om7Z8al15lO710ttq9e0VjtRr1JWS+xiBo6pWavZtd3UbHN5qsRTsAwSEMJugsVeqFLQGyV5KDJLmkKRCuIaNV/o+NEBF2djSy7mttfs2kaS2snzV3by6sB6n9237u6WNo+jydjOJhd2MhnZ3of35dUPKPb5D4zFiq2NcKXRdr25Qb5YcetRT8+1T/FvM7ULFK+WAr80NUyJVn7x2nLKo8RtxuxwmhuYiJE6tDq9IIOImegAPyZZSRNoIDsdatctLQwJQs2GpbCZva41Oy3tkhho7LCZ1AZtFaSUR77qhVhhPaL9ju+MvDTnA0VJb+gW0RrRYBI1b85k4jeIjIMd7WVDRbDd0aRBl7BSeoKhvMqSUVvm2mFptvJgSyNguCzUDc3ESViJds2AYso7SEmITCZRJ06oWvir9jfxMsJa8zovF/t3q/7bF32+34ompUbdWr2+upw3dret0elKM425KZMazYcsgHW8fyMofh9AHFiUaJdECTfsFGxFZPJsIi9GJudyuZBGl/LfWsNmtdBMN2DDs231dstSGnpgSKIP8kpxdJdMcVAQr7c3awBf1fFdqxx+m/v9R9/1bwDFvgj7WA1scGQ7oreub275nUsDvNxfZYSvyjH8WKvPodzuTLPfM76Brr7e54x/h7P41o/8MVC8nE2CxRrMIrPFFR18TqIo2TlIJBrgtzAfMfcwt0k7Gr2GeS1gFpmbGt76XWl5vQHPWVs1SFeaHbXRwE+2FdJG/XnMqSIVYrqWb/LFQNbrcglC2gYQ5GfVuPfgex6i4SW5YK5okYhphnwCF4ndvZ11QyVh8zyP44XRbaY9zaeAYkra+SpETjfT+toVCTAa4pwB9kFCwvo0Gk8koxhdAL/qARxHgK+mxQZjsRBgwUEBJwEawQDbWFfyPgKjbEQoVUM6QHLQJMh8TLMzkhLGdLa0cpqZTTK5K3AVkY/JZQcGMjoSwJ4CvAS6uXY0lCM3azTUqEUUtEso+Hw2FpxbZ63dlQJ3jcePH0ta4ZVMBp3fB9X7hnVPTWNYX8ZQF2euuf4w2PLrvQKKWVt1D7lXs6wvQ6MYxy4wR882jindlrXzEI3N77BUy5KVNNjpdGmj756bHQzt/saukt9ooiMIZXZybtNXx5ITNAdd2/vovjXu79uom9iiXVcQRiu+L8fCdhAffqWPJjUbTUNcN2sgDG7W7dv/QodwNrEP6i37JG1bj4a31dLGtYUdFbkdLhY2sbr1NnftXiuxO9PDeF2DrIhxzjXCpk0pdLFfSDJQwCobfa4wkkvMLyzRMQ6soSbB40fP7Nk334vo637+QON5kNcsOx7a69NjBXT0P39onXv7wct4trD+EqvF3MZLItn7IReA6i26aoJh2Mg1wRahSqRHHD/XmuLfYIZ3UMwFRi4xOjiy05foiWdrUEyZKV+g25prQLTbXSMzHiE8QIxBqokZs+1VzebnF9o9856A0la/a91BX5HDCwZ6dKwAYE/PRyrxATbnZa5gByaD9cCIEglueNe0ASilsaJez4YbHVSnZYPdbQ0cFgOsexg4MB8AfiY6pBSSi8RUH4AbEz7aY7qxaRrje1Wb6yifoKMCCMKCI6rnePk5E7IkFPhvarILpU+aVlQO9okzDmZ5arr3cNQz+7+vliZdxqFFosgtwyppe9t29/Zsc2/H6v1B2DRArcDUWhImXIkUmGzDYy1L8MpZdQxVQBDH5hIRrndMYAjsMU15ceGW0wYJTDBTlIJgNtod+UXWWPzY8hLgwG4+tkXULNjPeNJXkEyER+Dvme7CR3HL/xx98c+RE/tnXgPud0wkfwModmmEv6OD4gCaQsn9stkusLxBZhE09w6mHcRWy8Dr6xXL9jzXN8wOBhxAVt+n+u2uAuXfYAp9r7d8FyhGPnEVFEsWUaloIYqgmYkHjXbrmGqqvkld4NRlYQBENe3BZtlK4ARA6CyT3Apw+gGER7/dNcu8MtuIaXawytp8cE8z/1OFghiIMd68luoecchysRmP35CB+XXnPeQ6lOc2o6EaazVkbTmWcoltbW8Gq0l5GDOfIdVjVWIWSvV8PFyxoEM2BhvMXFwsMzHbzMXLRSZCR6C4hn66r6oaEoqXrw4EiplnAMU0Amvs4T5QLwVMaSxD8sd34TiY0zXPRYvLtZQCvWzdtO4BcCmnowGF0VyNpjY/PldgFB62bFx4HnrWstNUWl7SbWu95FxAiMC0uy6cNQ8ZBfpib7Sraop1vuU5vRQgptHOQfDV8SI5X9SAi2TJg0e4iCNYeTAdxxXdJ94Giq82e6mZGeeE6MrAmscDicgysumcw/bSrJGXoQmsVVdqHQQZYR7bF4X1y7oVF1Obvg6VDBj4zU/u262PH1oH/3p8n4uFzTp1m1KEJCbcVwWCqaiCrvXRK7mx1PD3taXNS7NDwj1GC9vqblm3sWGjDF2x2flqYYtiavVlZtvJyu52+mKK02KqTY7aPtkYsJYm2APOVVVhbDJ+tZ5nS7NFGdxSuDdi75Ps+YiwH8/s9XdPLDu/sBu7e1a7tWXFNLP0aKwQE96/ff+G5R/t22K7o+8OIO6PlnL8Oiszu//wwTrxkbWUgBzpxOPmxTGEHLqATdfuE+81/771Se+clGuhhK+yRF7YycvXdn5wYIbpNA1i8qlcSqcznoys3x3IQ5KyEiCWnRWNVbCDS5W08Elhd1qzrW7fJqdDlSMwsz6dXFi91VQynW7w6dzOj0/k2cfELAP0vR11MaPFlR8uu/KoL77KSiHRYHKZY4nT69j+7VtiUg8ODoymPyY39F8kIbGzq3U7liFZgAVImwJysNeAdoB6guifnZi8wQLYjxmpAu2aLKczm5wNFX/N0zgvfO+kXNocvXXs5BYzEm3cxKLHvHsxMuTc49QQyyTrslZEa3xf9SxEuyrtXttt27t127b399RIoNfIKJ5y4CWoDOZ6hYVC3KWc5K2AMIKgkLfAwgHLEZgOjZeVxBjhTULdNLwNpT/+DYOCu76eE9gGRcquO5qlcLSG3sfN4qshuG6xE47fH9eg+G+/z3/dV15eFcaUxhMLzPDcptOxNLC++IbxEioyipOp1d9wIOBebrVD9K/fG7xf1UXBge1algEzVQkj4OfuU3yVFfPvfXWeuwqKL38fk6UqJ+ztc2SscvyUD/YPTny1GnKZUHn1aTTaoSlWM1uD/gXmhSBNkg5X9mxNbTA0J0YW0zfTatiJ2myFAUX7LLeFnHHdNKfVtMjTLMRcy/vCDBNzr2Zj7m2FFARGUSFblPNhq/KlZGC+UXcwHWQHSy3MXFN3onC3iur1hPEMkc4hqhhACojtKqo7SNgk+1olwTdYSZch8ZJNgCyzIDZijwYVSKKqITzoXSnzzFr1UFqn+RdryuPTM/vu0WNbLFdW8p0jMGbuzenLYPqiX0Ll+ZX8eVlTAHzZfBr0zHFOxgkpaaYhmSzqhQFQSAlwImguSrkq1NG21urS+9L4TNqedUBfDfnXEjMvSQobQsBV1ICjLwYYwxbzv59P97Pme3HvcP0fff+tfPQZEz7nqmku6qYZA2wetBHCwi+D1U1UseV5DogFjqPOeB1RzpofLdlcjugNXkGmEqSDqppK6o6+FxP9xJpIJsuadRbBp35SL226kaqJrZEV1p8Utn+U2eifvxGo79zZt60/fGT5/R2dIzIDOkush1t2sVraKMWlKTabR0lgUia2KlY6xyLrirnlSWmrVrhQbWvb0WhuRWvLRknXDmYrmyZ1G83mttVK7Ha3ZTcbpfXzhTUKmljpOcJXurCcdEMcUcICqAZPAeU0aKSbFEqzMA9qTY/N7IohR56ShbRJwCobBJwmxgdnNnx1aFutrt397CMrtro2GjTsrJjbbD63W82eJCTfffWvNmybffb7L9QwKku32MAOvkJS4ZthzYko8GHqr0Hx377kvQsUq2xupUyxyunMDl/QZHdqDXz92HGiW1nMbTw614Qz6G+qcYMHE5TKTNx8sIZRB6zGhOlUADIZhkYLRQe3U+sNBkqmU0ltsZTbQXYR7VsILmrUBYopw6kxIpb41E0bpQlMJgKOZJknK1tQSuj2bP/2Hetv7Uq0z6SEjyBdxtIi8S2xGmqmAsAK/xiEBDpNFhVbmvVZri2FB9dNaREYKmZ1Gqzb+AwZfs/n1oxd2kyqsBmch3ZM8+Nnk1Ho2O91A9PuYJgGFCYlJheB3Hoz6JHlf9lR81r7zk1L6SCP1m7VkvGbbCmTSEWX+J5D5rLfmCMIj3eWfH/kPd80gw/HUoXBb3vpm73O4Rnvy+ZeM8XveYF/9tPedJwIalI2TDUbjoY2mQ4tJQksBsqU+LbGKkgjCcCHSPK1j2ozVGV4eGd8FVBX9ck8Zz3xE0YTdcTeqPn2rxLe+52b/0qIiMYXi2rUMfv7XX1t+PdlkMaPncIffu6boDh85g9H9Wo5t2w8ki86x4NEQEwm5wm5ACEAyLUSzIAWAgRwVOtzhNyLhqfFIpS0aRzzXgTAF77cMJzeVQ80dIYY6UUtBPfIOYBm6elS5AQLMTpL2E4H55qP6g3JxzSfomuOx+3n0r9jkEEsAiuaJG/MW5rXObcU03wujyEcCiGKJ1oMNgCM9E69X2HzbKn5cQH4L8P7Ujpv1BZWW54oHKFRa1iv21fD3XffPbJz7MGSuhqBw5+lLalOxkAEBTREhyXOAVv0EkKGObwIdoLNFQ1SK0s6LbNukA6SwiZNL2AxAqPleGbz0VgWmljbXRCAtSpta2dbjekwqFRLqVrKFQnrzFotyAQaDa17sMXojH0D6eOaf5O++vLxY8unaMMbtkzoM0lsjhZVLvB8LUgpUlOpWNasnof6WxUMq+nLJRexkY5zrdRA7MdidYbvJjIkSqJEZkX5HNpqKqa1eXCkYAPAuNE9DthUmjH9OmyGQsPi/p8ObfE//mrn+x1L/9sHlj/YlZYYooXEOCUN4nTBNSIBm00EUeXUK2jgz0prTha2bakqBaz/Z83CLlI2cQ3bHRY2aTZt2OnY87y08xHHV7P9+oZttweWtpt2sZraaTGRu9YgK2zVTmyw3bOinFu6mNoAVxQY9tXCzoqJjVulTbp1ayzrVpvRQJxbv9mW1Ihz5s3ofAdp85upnR8eW/J//9VKmOUHe1b/9I6aC7Gokx/x+dTOv3tm/RXNlvs2XEzssG+2sbcTHGK4T8ElbIph56OMxXuBfJ29BsU/e2G7fMG7Fgv8Huk4RVO1HE8EimenQ6sDliN7wK55MZ/qgve6m6IEXfsKW8hgZOLTzjpKri7PbwAAIABJREFUBjBRPzs6kvhcE6a6SEvZAnHTU77D148QibPD4+BDCVCO5TY0WQKK6j4OzXy6UdH/RvshSmC68XjfwYbt37lv3a1tPT94BQ7NFlKUacJJB9uWdvoqwSrYIjIoYqIj03l5xhBIRXYsNvBpSXP0zKQ+Y7MQSoeLyciK8USMizRXNKMtliptcpMo9GI2C3nqTKTs7Dl3sMEwMzTvJTXJO9imwJCg1WUD0dvctIRs9WYIP/Br6SDkFwyLH33p3wKK3/aGfy8l7N/qPP3nfN8fB8Wz6Qhy6HI8xqY6JaCVYX4IZfDoopIS1hIYsipw4u9+P7s3sZf63ZPTNfrvkkgElvpyXqiC4+pnefNRuG/CnFUFxtX76o154D0usL/28vu9Hyi2PBMolhVYEkItwnwUbNIAxVS2YDdhkdktwxNRiatKSJxBBrRK/hUlKuo5gM3DXxjGN4buYGcGIIbtBRCvFkFysViUIgoUrgODG63ERH4AoPHqZf6XRAMwFNhZ/9/PvVwrlkGCIWuzSsS92E+IimawpeJ7wJ6uwTJA0WrWa7ZEOCD/gKVlTlwuc7sYTzVH0mwVqg8ta9YKaxbnYV3KCchoS5v84tWBvXjxOlQIIR9oVsZviVPp2nc5iQGmAcc0k+VKzwvvtQiaZYBlWbN6p2Vlq6GGsrJZF+jjvLh3bYFWdnihY8dulI2EW5HC9gGGG722yvQEPYTrupK9l1dBuH57e3u2s7W9Pnc+dmmyOzl4LS1ziQOTERGcWKY1kkMMoJ4kwEYdH/joC4/NV0UuQTm+Cop5P9hRWbJFBlSALwZGCJRRkUDmUrEGY0Oh5nqMNmDuCYLxqmG8ppdVzZXVn50qBtp6LWtuD2TL1tvdkqczem3NOqyN0dWqfTqzBvf2dt+yZk2bDOQqMNKSRiZ1yxomK7dVsrL+fGWzet3GjZYdECg2Wlq5TOzGYNcGaUcE3dHo2KYrPIsT24IObCdWa9Ws1apb30prZZl1+e613Ma1zMbIlJMM3Yy1k2AKgBac+0aaYqQp3KMYDBBGs1rZ6yfPrf7PT2x//6bVP75l+a1NVRkg1PYWdRs/eWXPv30kac2d339qWx/cUk8V2QOMKb8H143/cafojlU+JV2D4veYnN/1lJ8ExXT9Dkd2/Px58NpjAmZCXCxtNpuYlbl25d3OhpV5KKWJxW1clkm5wSUTQG+cZTanEW2ShQS7fCm2AncGykSwwUwCCO4nFxfaCTGgpjF6GFDMwHDtIQtDYBcCkORR1nKVFZjs2tubdvPeQ0uJmK7XLc8yW2Tz0EDIRMRucwVb1baEsqDr1aPV2lVQHPbc0Z4tMpdytpCBNzdM9HmT3pgS6MguTk7k1ADAVxMd5Uy0x3RIy70hpBmx+NONyoLQJQAFexZS/aKfszWb1ukP1LhG+AWaXRwm0MNVH76b/wXD4hoU/1Yn7z/8+/44KJ5OhlaP4QQCvsmlXhgwHFIew0LKphDGhznAQXJVc3rpTkE5k8UpBN24C8BV0HX11ApYJ0Gi5MB53dUdJUgOAC4bWS+t4q7qk3nu5UYubMarQNv/fhWkvwmqfwiK3zYkkE8sJ0PNl3wO0cWSVdUDAcBpkIxMjKuEKQIJvjnm5/4/378VWXU+S1Hs0WpKmuDoU8vvuCZyFoo9A1hjLmFfG43Q86EGt6XS2jTPUDLGDx7NDLrlOVxpYc00gFoHvargRW9jjsutrbgeLPauf9V7RkIgMOSlPsvPPT/r1OoClky3zIGA4MWysPFkagXsMUclZwWZudlON1huzpGzcZ4aDRtfTO2bbx/ZcDwJz8WpgCqciJ3g4oEdqRhmGqT5ogExqzyv7zKdSRbBe8KG4iyBVpv4emQdGrNJQxph9ZnMMkkCcbNAj4rt3JgE0clYDXhI/WTHhYyjFjeJhDM1gxsBn4kDCGvk5mDDBr2+jo3q67Nnz2x0fqp/Q3YXonwsOGyIgSdMI9Te8PTl74U0qaH/wwGr+/ZrExcb6ASMIch4PmMnukxoMxTZSpquAYUu+yBG3OVQIq5Yn6kyyA2JNw4BMeoZ4TyXK+GL7grmNWi6Wxt9y1qJjWuFAi50LWh8XNVs6/mFjY/OrdjpSY+L7lZBIQDjpCFbO2+CZDyuytyWnItGyy7ymg3nnJuGNZodAXqwDBuddrtlG53Utpp1W1huQ0I2ei3bphF0NrUe43NV2iItbJbW7GgxtlWOKcCGqiVcW8YmVROa6pQioIbPoP3nPNl3B1rHF/3UGjsDZTGgrc6+eWHj18fBz//T+2b3dmzRq1trETEOqYg4e8WGP3cj0X4hTiLusnUNin/BQvujoJgbqVzZ5Ozcjp4/V1JLQxYoK+m1SDwj5pkJrpV2tBMHAEu/xW5fcZrk4oUiqy6eGq1MOyZuGnQyNLQ568tr2q2W5Bl446LNFSuQLfU5ezdvaIftkwQ3XGiQCJOXQPGK24MdZmK93T3bf/jAGvg9UrrFVYLSEcMINlyAljLkm2XWddNd5dyGoinv7K4J4Zd6pZvTVwv82lEvbTEZi52GPcbUHa9FNNaw8KHUmKtEiWRksZxr8els9C1ppBLSM3HBYLeZDHd3lJIEWFYKm4IPKuf2Z2scf/7guWaKf/45+8/zip8GxbVYWqcJzEv2BMsQvOASCfSw3OvOOFZBcRW48neAtIAd8wLVoHjP+zn9sU0gd7ozpJobYrORJ8NVqxVhTolzVIVxvSrhCK+J805FfuH3hWv+Hci9WRH5oab4bffTqsxsPjnTdw/sbgBF9WYMV4iNWSTAScsLmFhFUkBsfADMAobNcB0cMAOA5rw+gmEHrrIhc+cE6MUcH/RQoar1iYYP9o6q0tGLwXvXEgEQNfSx2Wcuq9csSS+12WK4Iyh2yYXkDcTTLyFXZpq//WecN68ACqw58REveH0RmHEAFmQK4I+AIMAwx7rQodNQSMPhyjabQQ5SLGhmQ/+K64XZo8dP7NXhUeibkK1lKSAF9pVOmu+IhJDzC/iTy0GwXoMN17WZLy0pagLF2uDB5LfTsErIleDSqk0hUVmu+d83YbofaibJnj4b1hCwGOUtVAgCuA8sucrmyBU7QU6B9hoQdnh4aJNsLjcCgWLOgazywnjTGAawC4+GlSxLawLG/uB8qW8jyibYGFWZYhjNUH0Jtl+wwYBX1jQcozhHbI5YzxhzWHFyjrQRRq4YnZz0OchjYhM375l1mzYrl2JLN5Y1NSYiIxk1Sxs3VvLs7ZaJ9RZm3UlutX9+YofPXtlyr297/+cXlm13pDfWPILX8yqRAwrHmdcKG9fmtirrljYA66lNyrotmy07Kwo7PDvR2N0b9Gy/u2GdGkEgSyU8IrccDHq20+9bPVtYU9fTbIneODUb5vNgPVsPPRFYtbFb67baOhfaLHJvLNk8hQ03vv9IedTwX9ZsdTSy82+eWn00V97C/of3rbi9aSftlc3rhfWzMCfROI+Onw0TMksFv1xZWPz6XYPiX7Di/hgopnOXBeji5NQOnz2TvUy9XFqLhJd5ZtlsammrEcXlDXlm6qaNdj383W2CAMbrBrGisNOjY02CW7s7ev7FeKzJkQe6XmKZYUmIiOamb0XGaWN7K5RiomwCplgTbZRnaAGi3EJDGzrdG3t248EHlvS6YedMeY5Jm5ulICIUP8pWjEwN0H3dXHAFYIbfsu98U5v7zoAJvYDaVdASw3wDjGnGo1zCDpJ0uBJNHi4RsMt5ZnUirZstTY5Jq2mtbs8Ge3vWYQMx6Inxjny8wD3kvYMKX/jfVVL+BUNl/dJrUPxrnMX/qO/x46B4PrvQeEcq4Y1XLLVLWbKF1wKIvWGM+7fKJjoArYIoH9vME6oGVUDS29ja6pnlOKqg1tlLn4uqrw/jOoA5B2JisWKJ/833CWyiH2f1+S7zcIa6KsV4M0cyAD5vVHvzuDNbzIYxCvtSGpUQe0uD7TLYQrHmioQoE4EzL6dfbj6CddpaNhGreBeLuSQZ/BzfePnJRxtJFvBVDBGSTzysWbtpWfQhR6IR8iYBxSFlFJmFNvpUygDu9XC9/fvxHXWcUbfsx6M5Lx6HNx5r3YjssLS1URqm8QNLuSgsxcGkARtaWh6BO410uDjM80LNd8yTKSRLWVhL5WusQJElhOCKw6Nj++7xkxBqVGOM5qEHBqDCWABZ0mSFRITvGhvw/JpTDk9mS83jNB+SdKo0QMCzmhIvK3j63rDcNITlhRwW0CZTHVV8MNZyfOdmXRpjXo/8TwFTUVqkICoxtXhBN7R+0uCGflc6bcAa54QqAexuJGi8osJ3DgRO+E7TFqA4HGM1lAOnTDUYBho3AGNsVnF04NpHxlagGfuxVU2sOWsZvTKs18Rak+Anth/mO/b+hMorFnwhOEXaYk0KITVuQGUHYhq9O6B4tdDzcQCR5/GroS2eH9nJ4xdi+Dv3b9jW7x5aud2zUbnQ9ZM8hwAZpIaA9KS0UX1u9ZwqQ9vSMrVp0rCs07VXRWYvz45VCbi3uWd7tdRsOTVLMgVPTadzXZ+Nbt/qbBJXjHGzrFyo2oIVIsw+1RPwilfAfCMli1XmPqotxIjX6zbs1KxnqW2dL231zSsbPXmlwJdbn3xggwe3bLXRsfPxhSrNfBYBZ4wJMiDYzHLNIMmyIvhKVQvF2nhdN9r9ssX1naCYRgJoVG7g1wd2/PKlLlyT0hjlvHkmO7ZOjNwMHoWXfqPqZoXlWS6lrQXIUvbh82B+J/OZktiYFLjRxAbHkp+nHjEBAJSxbpkPJ/qimJ7jDgFwZoDx/loIoiZOMg30xHh2okPe2xdTXO/3DfkXwyhYf/Fn2EfjaSwjlfdgWdH0VUGxJpR4CaSpiiVFzT1iR4pgeaMGlEI7ScpoxCLPLyYqt+C2wXsw8dLZyszF+aq3AmPc39pWTjzWZnyHjChK7+SX9i9ObHExV+NLNHz/ZaPj7a++BsW/xVn9j/KePw2KmZQFJBoBuIhBkY74Eigj+Qm9BiRRXYI2sWJsuqP21DfZDjD9/roKdKvldz+TAhPxvnZg4Pe4A19/rr8ewHR5716ywVc/j+50Hpeyi0AI8L8njPlrHMyH3795rzqIvXr1V7awYjGOTjWX7DKEUZhXQ6Q6Tg3aNFBSwi4dXa5S4iI7GGVl3qArkF+v20WG/8Qq2KcRSBCb1wBBMJnM+x5pjP54mJQ2VzR0AD4KfogLsDPEnmQHKKaYLXAb53S+p5qNIkPspXU58cTNjp8vB9O+IfENvizl0OKucN2oS1MNCCXBlL4KxlpGMzduGstM4JbndUm9I2QBNpgGKsBJ0rCLi4l9++h7NekxozpAQ1fuY4CNgioXgESArfetxM0S1mDM4Vp3YK3LQmEcaFpwVEIKouuuEIaa1ZfhvJLIynqAzIDzJxeOyBizxnkTJHKM9WYSyZ8CQoJ/subhtbVaYmWzabM4PvSaGDYiMBzlQvLSDV9OjWIAT7XbxWtZBcSS0PhGyQr5A4f1NdHz1XhXlLKuQw6IlWqvFb7P86PXNri5pwZBxj8MpzPGnBP1z8Smcb4HGly5WrRTm62wGl2JeVeIlzWsOy8teT208aOXdv7kpeWDlt388APbu3PLkkFHvsiTYmkJbhWLhT7PN2BlUto0XVojK61bpNYpU5vho91J7cVqaUfTkaoH93vbtrVMbLWYkq0sPJOz4YGQI05dhi2s8WFTyv4vpSeivrJpNpdkRucHiUNOCE1b11jMNWEjRaiUnQ/qNlilNngxstE/fS0/5o8/+9RWt7dkOXc0Htrs8NTq5zPLp1MrdnvWGvRsa29Xf3J+clh7+goiKL6M4w6+0NdM8S9YT38UFCNqn2f2+ukzuzg+ll4HPVJJSWQ2l7aq3QplUPcp9HIXuyyArhKUhudqDHvw4IFuBnZV43lm0/nCNnp96avo3HTGRA4UMY6ZyQIdTmOx0g2GZ7BLMzRZRiDLTcBEoFQsdv0CxWadvX3be/DAGoO+Fewa1RN3ubADjMP+ubLwXDmfvovWXCJQ/OZDTi3A1LdYHkg8EuchX0TYgXOzs6MG8CMR4XzCyq9WpOY0Bf77g4Gs5NTEwQSCHktnPTqhWWLtaMFydQi8D8D/BcPm+qX/Zc/ATzXajcUwCYQqqCU22srbNbjR4PDAvQ4zhm2Yp0NWx6ycW3Bpabd/0G0fQgfe1NFXAVT1d/yd+cSlVdX5zqtNzlqG10Wrp8hyOtDV5jd+ZvgzNJI5uKu+lyQeERDyc7dBc1u6KhCvAsDqZwGK8+VM7880VwcgMCfC4iL7khTtUuqBdGIxD2yV5mP1I0TfZ/zbYzMj8yLviW2mQGpsrAMkwfQBGEPTVOjlYMOCI8HpCseIkPRGWh1MJSQADLHAV5TGyUqPinF0E3H3Cz8Hfs6q31vhERoXl3HRgFCxklEy4Mw3r+8iK0OfDsvIc1iDGqlYYnnLliuFGwStslmPMCMIG/dvjjZeHNvr16/t1etDsX3Oano1QfN9TBf1zUxg/YPlJ48WMhp017Hxm2vE+oZUAJAc5Axl2KTgykJzIL3a8dwhEZxNp9bvdDXWsWvjuLAuo/FugddurLBU2VzdA2r0jnpTM5snNQv0Cj8P2mdtMmPDYwDDl8aWkzT6KmtTFRhGABWuCcgi1p7EsT4KS6kEWSqcAD1kJ8tcOl8Is+HJqVL5tvoDe3bwyhadhiQekFzaGEcZhVcMfMPAXNCikdMSm3UBq0GbzXH0Z6XtzGs2f3pgz7/+Ts/Bmq745KY1tjetmzSUHsi3YuwDFmsd5BH4E+eSGcDmFmlhjVlhnWVi3VXLls2mjZp1O26u7GhyoXtrP+3ZdokUKDdrk9pbR/1oSZJagYyUNTpBGtGyBMOBIlfVfNUog880jLFkO8Fho9vuWIY0qCitT2ojYzkv5I282xrY4Cyz7NFrNf13djZttTew4/HQXr98ZeXR0B40Bnb/5k2b7HftbD6x4WRs+/fvCBhnVKwBxrFJ0ucUSaCuQfEvW53fyfpFD9l8PLXD5y9sfHaqXO8ym1qiZgPqIIUa1bT7t1BCwV3i/GIk+zOiPD3p6MbtW/bhhx+K5UULk61wPsnXpTscGZj4ZLPUDk1nDDCxHuwWa6luLtgNtylSWS1+fWltov8vE720ihhs7+3a7v37Vsc4Xcbkwdon7LHCxBFUwVF7Fd+vqvyrgmLJJ97hC/a2Fhrt5OJ7+pLr9inrX9CEwUYDP+eERTQ6d6Tt6PcbYkg52gDqPdzC5Dt8tfO0uoD/stFx/errM3D1DPyEJdt4JE9XNQfhFR7tt9JOR04BAnZIBuLizYKKhMmZWwdLgGLAHdUlT1JzjaziXyKACqRXAAZvkys4wKlKGKossbOQl0zzpcay+s2rQDvMmW+q+cRKV3TIfg9enV8Vq/tGAMfl8VeBIj6ri2y6/l5YaPHIZpPggYuGNWqr8TFGOjGdzATOaOBiDpXtnbr1g5XTWsqmtM4gRaEJTIt1jOmlpM9DjBeNUVQFV6VN5BEcGseQWgCiYG3lYRzT83SOokMAn8g19EZB5m5vnHT/Yq8K0EhcPSf6eQxigsHjwXvxc4W04C/sunJpb0PqqFwUorMBgFnMMr6wtbpez7ETQgJzqmM30xr15OlzO7sYBf9eAL1AaJzNsX6r/Lu6cdL1LhZiGQGn2Rg3pkw+yU0sygDMHB/BD1T48qW0ppIdcM6XuaqFNGET6kCgFesdaydrZHdrw1bdeM9440jcnLmm28cZxzIvzBAgKltAlYKVJB+XY5/VTlBZTehZA+IoJLA5IAZQUe4X6H8jWj2se/r+aNtpxuQa0R/DBibGYUP0bA02ZEt3spiqogvYdwmMN3Vq4xg3mTq/0UebYA/syfj8Xraym1ndRt88s5dff2dTK2z74R279fnHNtkmO6Bh6SxXlDJNekgtG5s927h7U+4N59wrDYJ9WrJRa5Z1eU7XlisrGqllad1mjcQm2BIqgKNQo1/ahHUvLa01rWlsDDs2zXM7uRhZXiutP8D12CzlelKpbVKkKVS1UOOq+oBwdsk1HhhvvVZbGIm5EV00BlbgEU+ETJalNZelff8vf7blcGzb/Q3b3921W/dum2337OnLF/aXR9/arYf3xY4Ly0Rv6eo8dQ2Kf4UV+12gOBLzNjs9t+OXr2w2GkrLtVrMFPWLhJ2l7eL8LJR+FkvpZQHFDAbYX5jd7b1dlet4cHMgl2Bnn2kBCZMyN5VY0zjxsbuk4YDdspJaKNEsQ0lA2qu4q1dXcJqGwI+oW3JmiD/LRipQvHfvvjTF6MaC5UxY1MJ3DAATwMnjqj543XhQOddXzB5+8ioEHuXN9xYD5KUsZ700UcN+BPsZseAK5wsLboDwbwZacGavQfFPXoLrJ/xqZ+AnGu1GF2uQxH26RAOK00S3s/aVxRdWi3k9EcskViqCIDXmxnAKfrYuv2ZZKGNH9vAqAHWm2MGrA1cHvVUQ7VIKAb84N12GX1wylv6aKiC+PI1vNto5+ObPtV1SxZ3CQbuDYgfAb7CSsRktSCoIxggOBjpX2smXsnMMHrkhDt7PFw1kLl9roJ+NLLE68GPynLs8iIFPQzNzIDeCfhagJe0vrG1MpZQelG77ZWEdvNxxp0DmRYxybB6S1AuQwyItq7agtRYojb0fLiFZM4aVhsc1mI1ANXgKR5Kiwob69VpKFwxREK6GrnHUHrubAcchZwtS+ohppikOoJW2Jf9wTTRrytPnz+zVwevQmEdUdBx/vjaEsRQCRC7XyyBl4Bo1kpoqpeV8IeacxkPJWMCPbGbw4cZXVxq5UBnRukd5fjILVddiFUifKDeEaOrtbFkWg3A4lqpLCNdFm7u4EePv5EcsYaHjasZmidqonhdDSuTOIWKIwI6lxhTMtYNiADLrrXTiFVBMhVT3SrSr4/syZpAHTIYjMcSMj6ODQ20uYDOX7XB/+T1YfT8Hyb6ZlP8wYwcv7FpiaVmzzTyxraxm3/zT/7bh0Yl99McvbefDe3ZSzqWtRTJUG81s9OpIYV/D2cTufPGJ9e/eUGMo1WpZoa5orkTPHjZYNGVyPuTkwJit4Xdcs8UyNJEWtdI6vbZ1kpblM+65leFbQmrhol7aMptaLyltp1G3fuwbYjMlTXdtJUu9BdryIlS/2YxxbpTkmzRsbwZgLm3YsuBAgUvWvLDy8aG9/upbu7tNH9RdO8zGNrWl3b53145Oju3rR9/Z3Q8f2t7d27Kp0/i6YhnLZ1wzxb9wsXsnKKYTt8hteHwiTXGOjRrevngozudxd1zY82dP7MWLF1rcpE3D9zdNbf/GDeW2Sx9YFipTAXopfXQGfRtjw5Y0ZVOGxhZQTKmB1+/u71uz05LOSxMmjQTnE+3qGWhYsvkESQyzyjMx/YjTIU0fFijYouzu2d69e2YsypJbXHYVcLPwQKeLLEGLzxXwWgXFbzLGb5541/C97+VQD0dl0lF/oCb5ZUiOi0eDLIPSnSa2aM5f/Qwlwr1FtvH2hfx9j+76eddn4F1n4CfkExfjdUQtJUc8ZxWEU4c5rqnMqIVQ8bJBlyg/3IpDgQNIrxypd6Ca2AaYi4lWAi5oEtNUB8zf3ZmGja+DXv82/jm8ntd4EAIb+wBmLxdxB8VVlllzRJRPvHEfVsDJ1XQ5ZzVDLGxoEg7WdG96+frGQKCYgA5P7cLVgV4D2Z8RARxTMZkTitB3ocjmVitoNSMbD0vG1KBQCoUcBJaeB4uzGprktrVaO3qQgikdeCNRg4/3bAAj2/WWNLWUtSkDA6Y1DxPUgr7ReznyhZhDjt+bDqvNhNVNgyzEaIxeu/eEYxJgx+Oehjl0zO22NltIE5SUhgY1NkBqPF0JU9F3jf6/pzR54YxEDD2ORGk79MLEBD8Ax9PnT0TuhGCEIDHxwJCwkQnESfh51GuzQUuRN+QhrQzNaZZLSqBKR5M1KMhPAGCU8mFQdR0hhIDmaO0XuVjmZj1azeHK1O5INjfOM61vHBdetXoIyIU/tTGAQGHslw05LHD8eBPVk1KOEywssJcBEHO+YWkTa5RLhXJUAbEYYjZIjEFnpxUDHVw03JfYUxKRZpwdn2iTtb25aafHJ6Hi2+tYfau/vkVgldf3XtwE8zzGglxImsG5AylEWpoaEvmfJr4Xj5/a+fm57d66YTTay8I1K2xyeG6nL14rpba9NbDtD+5a886uGtVgm3U9GKvTTI3s8pFu1myGQwgx3LhnaB2mOTS1aT2xg8nQhtOxDboDGzS6ls/QsTeUepu3GwrTGA0PbbvZsPsbA9uW68o8aJnS4FM9XmY2Xs5176m/h4p1PdU8x3x3c4mtWs1OWyubpEGGslc0bfYvj6SZ/uTBB7b76UN7lJ3bwXxoN/tbGvfH52e2eWNXYV2+gbhK0F2D4l9h5f5RULxc2PGrAzs/PLQCbUy2tMV4ZKvl0rY2Nq2dNuz1qxcq9+xv7djW5qYWDMArkxxpPUyaFxcX9ujpE93cn3zyiTonZ0zsy1I6pNkFfseBqWDhQH+sGEyaSGohrjM7CwlxsBHo5byRDGNwXiP/zJjeJBsoTN0bTevv7dvOnTsCxUwEAfs6kAwLPNYvDoqrwLgqd9DP3wI+37gEcXKq/kwTtuju8FMfxCJ+3KcxviDIOlj8HBI7UI9s0VtAsSKYr0Hxr3AnXL/F+52Bn2i0I6jGGUfM7FupmEflY6I9jP6kgGIttJGZcs2oM6cObt3SzTWbwgQRMGmjGEGezwcOhgJ4CQuuA2PX/7oTgjf08tmTySSC1NBkpfu9Wt71NL11sMdlA9RVgO6fw3tUP5t5qtFIBRoAshwHv+f5VUZNINouG/akayVJtFazFICiVEDCB4KdY1EutenAZ12a3RhwwLTAJkShFLHZK3gcJ7K88kYqhTG4NpVz2kjEeM2KpRg5tJWbSWC0xA5SavZGM2Qyka1ioebzZGW2XGqOdkcJT7HjnLjz/GHzAAAgAElEQVQ9HH/XuRIyj9U0TYrMmYFp5nP4XGnCy1XYTKTt4HuLrlZ0eWgq02Yq+vv6nJglNRsiXZjOdK5g7PCFTfF8jfPmZDa15y+fydaMtMDLzUmYiUOgCzAzxJXjY+zjtGQvBpgrVjqnuFGIMY6+wnIQwqINCQUbh8hEc9gdIxGvFjT4eSlSaDoarzXwUxxCErPNrS1tLCGEtCFgneGewg88SkYUkmEtq9cAX4iTQtWR8yNwFkFxDiimtwYrvWJpKRsztNYhBFZjQuMKzX9Mjg0ZAIHdVpCJ1dQ8z4alh242y2w2mcpD2Su1aF5XnSD90Lj1hEvGOmEpseGe+1qSyU5bjWPEPrNR0DVoNSxP69qcDU/PLDkZ2+aiZr1pYY2zqQ1fn4rZ7d3YscFHd6398R07bpcK85gjbViabWDDNsvljDVtm83aibTOsMxY+/VyNpZ8VmrTtGGv8omdjkkeRLvesXatbb1W3/JW006XMzuZD81qC7vRadrdtG2bbKRzvi05QTWxyXOcOmqlNjGcG87bRqcXADh2dTkOXcHCj/HfKWq2VdStfH1uJ89e2sbWpvUf3rZRc2WL5kqyCjarMgloNtREKl9sCLMrUs5rUPx+q9iPPutdoFg+nIvMjp+/stHBa6vNMwHjZYbWr6bwCJowAMCwvFzIwUbPykVuBy9fCexqsjITKJ7OZnbn4X378KOPZKVCByXlKJroKCMNOt1osD63WhoCK4h/Rh7BIrAcz8P7TKd6TyZbFhl8jgHG3PSuK5YlXJ040tQG+3u2e/ee1egEZVKPTDFsi8YT4Fza5EtFsI+zq4bY68XyLSD0XUyxJoX4/OoA1vPXAo4ImNWupzzLGIEcUqrc5Tm4Vb75eOem5j2cNH6F4XP9Fv8lz8AlML4a80zTKPpKgUrYsZgUJtlP1CTS2OosHwssJWMWNxZC75L3EjZlZBZNfu9+xQFDRXYsfpaDzyrbqgYuPD0rqWnO2vI82EeAsdxwJoQ4JGsrOe4redREVpfPlFwrurowByptrgKe/V5kbqpKBzTNrFZyGmDOQ8ZAXwQNWDwcHMPEqTwNw96oCwjptTB3eMbz+8i0837MxZwXGM+k3Qp60RhkpPMQJQzudasNAtckptWJRHQpSzxG2YLFBE1pYvWuNetjgcax01CGbCJJggOFyzvqiZrbQhBLKUZWn0ejE81nUVsOq1wFxfoeUa8soBlnOBqvec262S+yipK+pK21flufHwGxekrQ0cr+LDQ7Yo+2aDSVGip3jFZLKXOARdlkxSAJKplPnz4OrkhchljJCxW60NjpDaLSwKphzSyvh3MBY4oLgwAd12uRqwrqGx5ADWtUrdcOTY+KjcbSORFoAsygLUZj7ONgls8t2e4HCVEzBFYp6U5Mb0wVxOs+NlGmSTO4HPCTGuFV4c8QkoFFnHfRhGa7FtpjvKyjk4RHevs9ouoC51fSg7q8fxXskiRyz+BeR4rC8b0+PNR5gNAiiIRxBDAMeuxw7wAQuaYEj0gKOZ6EzSByErIKEEDnUT7F92Nzhrcy6/mytMF8ZZ1pbqffPLXJ1081DjY+e2C9z+5b3mloM9jMV1aOZzY6PhWj3N3dkgc0AB4pyiINjDFzg/TwC5oGqY40LCcIJSltlS/V+DdLBjard+yi1rSzyYVl2bltts12OokNmql16i0rZljXLazVYJOcyxNZXuK10iaLmc2waSOmu78R+qGmIcBl0OqEMKJlIVkqGyrA7+nBkc0XmeQfSbetZkvmKclkkETZSn0azA3uM15dglwffu0+8QsW5neBKi7qYja14fPXNn11YPVsbgsS6MqFNMGURxpJ04plIb/FIg0Nd+yYy8lckdDkfF8MRxr427s7dvP+XbkqiIGolep8ZoIFSHMzwJ6wA+WCt3pd7bBhNrDSQQTPe0l/FdkaFjS8e1XuQ4Mcy4piaIg+Tps22L9pe3fvmbVwcMD4XstMbLJzYMwPf9gmdy1B+AUD6/ql/3nOQLVT9I1vFUryMGVs8IajoU0mYz1DGtPo1epgmJtPfq+rwDY5gPUyqnel83pfTAFQLAo8hw2xAypnZ10q4RpFZ14FahtBH+rA1eUQ/I73UxJntxvi2AkIaaVrWyVvINNzYSfzQpIxyQHY6GLCH3WdVc0kz+d9q9poP2VE/HqHOtIw96DlWMTAwUAWqwAoCTqIfuzh9QFcENbhbPhikek8ya2HOTAJjXEqU69dEwLryvnm2P34A9r+oYuHJAcVMKfzGfWk4X0DaAEQKwQDNlcpafWQULpYBOavFZIEg5lBaHrj2Fx/LEeGyDbzng6GnYEFQHEsHrLCv/3c+rWuDkVe59fapXXSFBdRhhL1wFVJjOu65ZNPNfPRIzs5PVqfQ96/qn0VCx+Pe/2ntMwhPtvHs5hu2HLcPLB7m+PvH/TKeY8KJubSNW2KdE7EgpdBCzqdKyRLY6HbtNVOYF9dwqFrIB/laAcoFUvYILbqZq1GaCRfIv9FFnjFnUBNfnEz1IzXk6Y51wjDpmuDyr0Lk4kEJ0qDWsifJrPA3K9qNptMFLBF9PTFDPVrqfWd/gFJOyLAdfaYzSdjZHd3V+s4PUi9bjds9gCppCxS8aXBHsAeN4mdetNaJNUVNVsMx/b1v3xlm8Ol3f30Eys+v21H3bDphEXeez2z7PtXdvzkhV1spZZ++cCad/esiRoU9puzE5l2yYsqEkZ3wenmC+sucjvq7tnjMrUnC+K/M9tNFna3sbCtGgE1qZXphh1lDavNh7bbBqfABM+sSWIg0ezFQpUT+qcyJGDomYvS9mot6yZNSWjAPfyPppz7CScS9WjFeaTRaZl1w+b4fR/XPsXve6be8bx3gWIaPbLxhQ1fHtri+ESgeD6dypTdsMBp4RWZaq5mAshxqyhXurGZ/NmxjU7PVA5SqYsyKq9BFtFqWt4INzJNG6PzYYg/RHODTVAvMMA8390rWrUQZ8lNCAj3sgu7UoAxA1zCdrdSoiO6ldrGjVu2f+++mGKKSteg+BcOmOuX/9c7Az8TFK8lEKH1fd0oSsKdg2KXWDiQeRsg9sXUY269EVegK2pn3ZfXAYn/3BlAT4RzMOSg0VlIAKysnGAZKaGqElYXi8QiJWCH1+5iGfS3sfse9kf+43GDXgXGzrQJwFQWXRhBIm7VBBYlB94LoaAEStmEISj8qLFuHgsgOIBhlcPX/r/LIIUg6EjvGaQigUVeiAFXqhaWdJXETvSd2ihUvNkd5Dmr62BbWm2p2Bxsh00GoFjvGV0gOD98Hg/pf5uBRV7kuYCps+xi6ASUA7hWdSAm4+n7RZDoLLwDUZe88D7+97Xm2l044ncX3vdzVAaJStrELyAAIx+ffiP7dSIq+emzxzE6+9Karzp2qudJ34OKY9Shr58X45EVzERjJNHXAB/IyXbQFmtcucFFpGRa6O6zhWUXk9CM12/Lt1bXCnY4ehMDipFwaGxpQQvjsFkrrQEDDhiW09IlKHYLubWOnFexGQF8UwVhk4rTRiSntHlpBwAvIFmW1srNLs6HWn+RT3LdsFzV5nJjoPsHYCwXfaqvsWGRv3Mvca+6ZSCgejqZaHziUIF9GhITefwGrlvfm+NBc9te0Xxnlg3H9viv39rGqmEP7z20Mm1Iv0vbaHY2stOnL9Vgt2gl1vndfWt9elda4N05JyNIGrQZ5d6NjiW+yXQdO9Ul/h/XOvb8bGpn09JuDLbsZrdl3dVceu1Zw+y8UbcXs6kl50O72+nYdr9jK6QNq9yastLLRdZRFT+bzZUeiMXqZtKycjqXNh97Q5kWLHOdC6/c+PdHIlNEL/L3XXiuQfH7nqmfCYpXy4VNz89tBCg+ObXVfGpZNrdmvyVBOfooeJ+ERhnumcXCOklTNxlpbXMsUo5PpTfWJE3ZL23YDnKGWzest7cdFiKr2fnpWdg1MrC2t7WDhlFx+YT0a2W4iQDFDG6xIywixElubWqnSelODAx6LpgRcsxv3LIb9x9Epjg2Jlwzxb9w1Fy//L/UGfgbQLFAquyygiuBgEitERnR4F7gwQ4CLcikIhNXZfzcY1gWjYvgxuD/V0ENf/fGvDWAi+EAV6+VGCPY2VjKdz0zqIXSpdhJ9JUKKgh+rbI3i533MMUkmDmb5cDYP1fPjY8q6cDc6Gb7KmWjr46NgYBMfZbSw6KNFu4c+P4K4C3WrPwl2A7gQ83MlJtjzwFAQpuFRQTNaZCgSJISQaHOYQTFauyLGlgHCAJZUaMsh4IKS8rxSbIRrdx4rZhdAAz2nNHKjfdFUsEC76EdLiEDFGv+ZlMRZQRVUOzX0s9PAIah+c5lNC6ZcVbe/+3nR98rulC0WzQ5Bv22n7NqpYJrjqb42+/+KimNf5bLevw6OOD26wqr6Y4i6w0SEhCkg7DF/Jn9/+y96ZMcyZHlqeHucV+ZiTwAVAF1sJtknzuzMrKf99P+5ysjs7IyM9Iz202yWAduIO+4Dz9i5ffMNOAEq1gg2cLuISNFIJnIjHD3MDc3e/r06dPQ7Q+QhFYbeSDnA5ipHTReEARCMTBSwweO0cQyrC4VivMFiUDUNQOK/fOkytgEuQRBl8BfbfKrRsaLKwlsYhtqAlSv6VH3NcYI7XksFNzL/uah8RRsbztmcLiPs8VcezAssepz0CJ74WSUHcm+jU6Dy5VkF9Qf8TNaZNymKFBD1kCWmOfCpQHomyHaKErssX442TabW3Nr1t5UNioSW95P7e2bN7ZsmnU/ObPBF4+t/+m5dM2z5cIeJB19Lq4NSY2KO+mC28ze2/vF547fw+wyLPP50vJNaUfdI+u3etbAuzhLbFKu7O12arf5wsZFZY+6QxsRDBrXi4Qm+K7Jms12tiy2VqHJbncU9DDOCgiQUWAMUIYsjBqjEFDEFtjSkJNZ+D2+DqD49xis73vpDzHFFEoscZ548cbWd7dWLeZWYd591BcoxlxbBWTYuVRm7XInU3XsWV5++8xu3l3aer60drcjb+IODTqyIHHggf3ky8/kQYppOYAYaQRfLMQsiGjueuNhsKkhoo1G4TxEqhSPCz7a5uF4pOjb7YO0wJPi6bQln4ApNjTFRJ5BSHyQT/yR8+bw9r+gEfg9QPFyGQAFXyoyAtRFuyxAmNgYmK6YWuVZdxcIvSeCpTpT6alxzw75a/bgMbKYnrpnUxEAjBpmB3r+vZ42d7AXNkw6VeXW63T2+mauU+CJNKd7xMZW9gTh9XS8zwiXfjjo8vPt9buSlQAe3rtuqEkJYxVtrkjxShsbC5QAxQLdFhjWAMDCOOvasV7bhRa/CioAZBFEAmBxNvDP79dZB8V8bg8U9iArgsiiDJIIsaw1PTdj4gEFbLqyfDR3qFvLSWoSC+WiX7ICmA+kA24B5tkBzuWBEq93SQfX5lKMOih2EObssQdWjKPYSbqSxSYuLnXwIMbnGvUxL189FzhmLskVoaZ1rz/xvm/yOaIIbx/MiBklNQ6qYv5gl0d2c7NWRpOiQjGxrdDunGPwf87lrKoYe7r1kTGIX/txLbnn732x32dZKLyKNqMfyCb0rNQAsfbaCIoB7NKKo3PeBaZf8yo6W/hnzW9nCmAIaBlTrnlwNBaAVfMVurvp8yBbQWITut8x/6gbEPjOS1vM5yrQY/5M7u5Cw61R36wfgjf570YbUhWBwrIXlbV2iSGlIChdEryuKhvcbWz19Wu7fvHadp2mDf/uC+t88dDSk6GC2HRdaOz5G8QZzC2BDMw00gZww4dfZZoZfhWpbQRyU0g6a1mVDG1TdO12vbHJZmqbam6DUWoPOgPrpy1rKczklTRhCNp0BXWxmQcZkxV1AGVpnU7PutEWUTrgWkCseSloFduMQSr8WJF/7UMcQPEfuTf/ICje5rZ4/VaTbXt/b+Vmqa5K2bCjClo6xyhtQ11GubNBkokhfvX8hb16+VK2N6cnD+zk9IEkE2iQ2STvJvd2e3+n3z2+eKgHkFSfmKD1JgjwkWqs13rvycmJCuiYJWiZKJgAQBOt8gDT4Q6pRRdtUjMLhumI+9OQpgIUU2gnTfEBFP+Rs+Xw9r/IEfg9QbGYDjaDCIrZjPQ72qmzMZfvC7xcN+qgywvspFuN7gUOlh0MOnvoIIFNhI1VcoHIbu5byn7gFewgkutxuzDX0ToLqWK62NbXAb43S+D/AmXRB/j7WGsHZnvA6jrceG0Cy2x4EYgD7uSdGy2vHHy7Nja46uSBTUSGGFsny0UnamnxW61I7EYpAeOsz0ijCnmiB+bb7w3HgLn396uLGq5CeMRHCZqDetwt8KF1B5A9w4o0wLXBZkqD8+WWdPwNz2TA077wMI6bg2KBoFjs5Uyx2+RpXGKAAhHiUhjO8eG+5ffJga6cK9ihvM34JmQGAO3+mX2cVfCUJAJ6t3fX9s0336iA3K9Dx6lZAPr7BNZjVrIeCIllpwiRQq7oAYy8JF+FZiz6nNTKcC0ASXyko9bV55M3XGEf88+71zEHNzx9eeAT5BhIJ36zqUwdDOv1ERzrmLQlDpRkCKSq0PZ774RCoEXBHPNvm8slgb23S71Pktgq34qQkmwiAcQHLTCgNmQAgjQGeQDSy8a2tC4yxvXW5tOp5gufSVKmo6EV7eAR7lasmv/RExtgjFOHbNSkczfrFIkae1z+89c26Pft7LNPLX18Ytmwp3PYmzvr3a3F1D87aQh4d0cDdbxTMxU6IFKCSAvsyMbq3pTYFXYsTWj+sbQizW2eduzejuzdLLP7SW6Dptlp2+yiW9mOYLbVsRQybzm3dqOyDp+f9Q9tdCR61/lahgONXtua7Y4CJ90PdTl8L7XSuhEDSK5HxccHUPyn23p9cfEFyc/cWG1s/uqNXT5/ZcV8Jp1MI0ss6Tctx1omDbxPKuFSZb00E+P71S9/pTTAF599LgG+ot9WSDWSziFKZsF68+KljcfjoE1KU1uuV0pbsRgp8m0keuB4DRM2J1qMaanFdCZQzHmprGbhpOoVpwrXUuVsau2WHT18bMcPHwkUf5+mWKuLCk5+O0XhC+2f7m4cznQYgX+HI/AjoBguJGkkKrRzpljgJGqKYYq1aUNgbnPK5oMmNUoDXD5RB1SsGw6K6r930OPgwkG0t5L1FDkAp97swAGEv5/vvvn7xsw1AV5Yf5y1c+Ds66ODYlgfbVa/0fo53Dv/XHXGFOCjlLkqpOIGGBkgcIk2v1hgtw8U0gBygw42SBBoyODazAongii/2IpVykLQESUmDkr8s9B4w9d7AbE8gqHalMNJwOUffg8Axf12d88A79nheG0+js4SSw8cmWDXXmuj53e11tN7plauEbF5UpRtcG7Gi7Wdz8/ewLXL1xhAH7MBHkxJQhKZ1rpOfS/X2Aam3zXXvMblMxyLa+drNp+o4O7ly5e/IbfwYMKHyucfdCAcTGhaEth5n1tyalBhqcnXudxu5DAh0CzvbgoR0engqAFDGhh0fqexQV5TvZ9jHvD4Pdzf51jkV6Q4Kb0PON1iTYAqgvG64wjWbQr2/G8RzHN82bSRHYis8N3trX16fGa3t7diMdVGvJnJSs3domC2NTdiZkDFnVxbubPV/dSWs7mdjo/ltnF1daX7qywvz1szsRXrCE1jYiMff7aCaroh8oxrxRM5yyvr7Zr26uvv7M03z9T/4PzhhXXGQ8tXa5td3tj0u9fWXQTbwvtPBpYOe9bud+3o4sx6J2Oxxa4xxsHK145dmVqr6lqSTK1K55ZnG5s1e/Zu27dXU4pZR3Y+7NuDNLfj3dw2aWLzorLVbG7VdmX9ZtPG3Z61UiQRFNGGVu3IZ8gurVOyJ80QgMRiQoCx7oMH8eqdEBZeyMADKP432BfrD7ROP13Y7OVru3nzzqr1SiL+XdawstWQnhjwidcfTDGOE3mxVcT39tVrsQ2PHj0KGrzY9hPxux7iLBjxv/jV16pCBTjzIFABPl3MJZdAayOmpyj1fyLTNRFXbD9J+gUbOKQXLBw8iDxcTGxAMoCdrlmA4pPHn9rRxUPbtVp794mYdAxejgdQ/G8w2w6n/F9qBH4HKBZDxqLfSGw6m8p9wkEBjJFAg74l8gqV7KlqCBS7vRljUXcZ4JiqN0hTuUPwBVMoaUOvt2cn6+lzT4k766t0O+1uYse6OiiuyyccJMEyK+guAlhy3arskND01thT/l+3Easf25k7fuegWADKpSRefOStqskOk26OaXqyXgA2rYPY2UX3DFq/S05AVj5qeMvYMUsgGcZyF5hg1yUCSPh8rJUOKAWUm5k25+0mOA24TMO/O7iUxyr2cuXWKAKTvCNKTHw8XA/r91xgLmpUOZ4XFnqBnBfa1Vv8uqbY9yDO6VkBxsGdRzzg4PocHKubafy/UvqxEM+BuizMuH+0eotfHkg46Ob4nIf3rDdLAbavv/665l0dMh1+n+v3NXxG7+SHDVo4CXuYQCHjjYObkDNMIo2YA+DUdeDbSyMRiCOan6DHJUhyP+/qfXrfz0uGQIFoBMM+59Dz4pPrDaecpZaUJhbUOeDVRdAMpNY+2jMTkjtsg9yBdtiAMjrVPRiO9extSp4ts9agZ51hX4yx24UpeIydIrkOgCwML64adKUb9wc2Ggyl3edYHSxVed4SusaFoIl/9UJLZ0q94Q3B3cO0Z1lu9uzFcwUwg17fRp2enbT79vrr71Tkz7WAQyjc754eybv4djFVU5TxwzPrjAY22a405mAQ8ANflTJaeD7PzJKlVclW1mzX255dLVu2y0Z2RHa6UVia39sqL2y+3lqxXlk7Te2oN7AezUOYC2VuTXlfV5YBknc7mxRr26WZ3LcAxeAaz0xp3figU526DB6Y4j/9llkHxVpEbu5t+vK1Le4mlpaF7aqt7Ro7y/Hji9WbzV1qTbrOWGIbK2y1Xtub16/F7gJ497ouIr34oAB+3719a7PrO/vyyy8FZnkI0CXxNzYn3pevaazYsOPxkQ2ORrZFHwj7i60aRTrbXFE4jDEV46Ri0C57Ggr7kwMo/tPPo8MZ/wxH4PcAxTDFSp3GJhLuPiEgio8rDjUWfGR9U2e9cYDsVlyu83RQ7LZpgFTJASLg27ON7oIQpQUC60mQVThA9e/O8jkI0EZPodg2FETBGsrpIk20lqkwrwaK9dliQa+zdh8C4zqb5xsdQFAsZ3Rv8AI+10hzPkAC7+VzYpPlnxNf5ADw5UobtcMB1AIWlrCzjdC8g7EVSHVZyXK1Z1FZP/l8agyxDfpkB8N+P5xFdYcOQDFrfF16gWxA9w3GMDJ78kD2tHksVHT3Cc6hz56F1r9iRCOzivaUtd61ws44c3w1Ztrtgo90lAt8eH2u//XvAmaRcQP8634Fonh/ra5l5/gegGkO0nRhs5GE4vnz5/tr9Dnnx90zxbE6ReQP+2ZkjHXfAMWRLRZDC+grKnnmeuDHoyXLQQrwKGxrBdcRFYJBODWCltvlGeEeAYuD1t0/k+QfqdmGt1PcFmt9vGEE1+Gv9+xDhXwi6s59nnlQBSiG1aawjk51OEQBcHujgSQxXB+a6GavY0uaakUNrAIXfJfj/aZfAc4Q/XbH5rf3AneM+WA0DEXxsRgQIssLV6XljgWhCgRcXxznGdffu1zYdr62m8VUa8cnR6c2LBK7+/alvXz+wtrjgSVfXljyxYXA++ezRMHJdLWwZ1dvrdFu2qMvnoqdRlvMtXhjm4JAkmYlO5qbbCwD1FYty8uOTTZNmzdalndbNk1ymxZT203WsovDXo4mHb1W01h1kl1hGfepoisjQXdlBLcAcZoXIQNBDuJ6eg/gD6D438Ee+uHCzkO4vr61+xevLJ8trbkrbb2aycq90aF1ZYia06JhWdVQVWjRpJ93oaiNhw8tMICW1IWir6Kwyd29WkITiZPq+OInP9GiqknfDJZrpGfQDRNpHw1GKsZLKOxrkGUK/oikonhgMf92hsW1xUgoKGbYkI48MMX/DmbX4RL+lx+BPwIUAwRJA+o5pYNXkhpNBtyX1gvJ5NWKj2f0p+VnNmgYPNYT96nda1NjmjowOwEks255IK6slDpxhQKz+r86sHEGUMCDTmTrXGvSZD7T9QCKAXKAe5dLuNzBr+VDPemH91vAPbpNsB46KJYtXfQEhl2DLSQdzTpKitgbYLDpB5uoUGjn4J6udg6KYYpRXO431jgWHEdjRxFVZDsFWKwSc8+4OKvKcV2Owjk5NgC1yDcqcAJ0UgC9J1BwDYkNRuQWFIkPNR+Jmmx3EnL2XYxcBD0OyGErvcsZn9GLrb25CtcBKK4z2fzshZXOdrumvB78cL1iZQnI4pypZyKQi7xn4zPLmgH8v3792v7lX/5lr4925trH8DfmFNrQaDUHKPYxVFEpdwV7UP2L/tF48+MHTS0NLDdgHIlRp6U9KzgW0GYZjB702Do/bdGlS38/D3xe6NmhkxsSR6QPmBaUARzTRloyjqj13x+Pe0bgFQOVPXuPMwvsNxLK+4mabfA62mF3hwPrH40EiLlGBUe1jlIumdBcygubXN+q0G3Q6UpTLKY6SWx0diJmHCcIFR/SwRB5RKOx132LLVeWBjcp0/PBudQI5rtL28xWKvi/uLiwi97I7G5hX/3n/2qddtt++h/+wVafjO1tp5Sk5GfXYRxowvE/f/1LW1hhX/ztz2x0fqrW2+ihPbO0azYMKQpK/AR3D2qXClpCI2dp2DrJ7NJ29my1ttukYcOd2WnWtqPhkTUpos0L6bVxoGg3zYBMjWpjVbnSHCiI12mzLs11cF8RMI4dbjV2BAtxXA9M8b/BDvohq8EiI+eJ5y/ViCPdlTa/v5GQvz8eaAHQYjxfW2NVGEYkWb8tmQOglj7lLFB4E7IgyDNzsZTmGHCME8XP/8M/2OB4rAhN7QuxQ8q3MlFHM8xDdH5yKruSRb6xgsU0Cu+JtvFL5JjeRpSNV1XsdHZqBqPsAyj+N5hMh1P++XAOf00AACAASURBVI3A7wmKPZ0bvHgDKNam3sh+AxQ7QwxAcDDntmsOVLwIygEU646DDgdxDopdFrGXMFB8FtPD9TWuDoodKOmYm9zK5Uab9nQ+UwqbDBRrChZszkpLClGzj3ONbR1c+iTw84rfbQXNr4pq8mCPJgCpLm1NgRPIAdhNACH+rHt/35g/Rd/rxwQUe1Eb1EPSCA0z0CbyewqXQyFbSLVL6wxYRjJGY4bIntYDAwd7LksQQM03Nmh1tDazrnMOAgf0ws4OA+S9yYMaV5SwYpnO5RILFb/FIix33gjgKd9LPpyx5PohRLj//OygmOtymQRzwcG7yykkZ4gsNp/FmWI1jokacDH/sRDPC/kcrAE8OSeZiV/84hfaz36bqX3fTVHjFTvM6bO4v27MLEjCAGMsNjwUV3J/1MlxHbyk+cwKfJgfUVtMSp+6GKtCIxj0qFwbnzNFYuDGw7Eki3Ov0OW20j0YbkVQTJc99yfmev3zkN5XIBM9pd0mj6I4wlbuubO7w17fJuuFHJ3UWKvbkt0eMgieB3Xmy5rSC7vfsYKv9cbur2803/mbZCpYIQ66wb6tmQi04i5RLTe6NtfeIy0RaRY9veUUEeWS7Xlu+Tq3spXacDi0VkF2e2q/+L//X3t8fGp/9Tc/s3k/teu0EAN98nphV2/e2tXkzu42S8knfvKPf2vNYU82eUgrYIx5xrMU5wyzZda2TaNrW/yFi511i7V1aKmeNe3NurSv5rlNemO76A/slCJYGtjMFzafTTXelP1jetFrp9bOSksTsts7rYMqIWQt8Lb1zIconXHbRtVggWMO8ok//Z5a3zD4WZH51bXdPHth1WpjzV1lk/trS9KG9UZ9Ld5adCdLayxz6+If2G3Z0cmxFiwWz1cvXtrifqp+7oRGpE/QAJ8cHdvZ44e27Tfl3YcHn7q24ItI+8j5XKAYLdaw29fkQhCfDILPpHqHJJm0WQBjX+B479GDE+v0unrIDkzxn34eHc74ZzoCvwcodk2xUupyRAhAQeCT4LlBk4HQatjZYAfFvMaLqFhHnCnmdQ7+PC3rI+2p4O9Pa8d207U0s6f6WecAGM5UI8MCPBSLta5VLGS7Je9VuRDQojW2o4axYnMXixXlGg6qHHg5W+lAXaxPuykdIbpl7CrlThAdFtS+FZcd3AgaZoAQJAvOvsII6nxl8CsO63RgbQXQxTQF2zH2UrXUXQdNsHxvAbJy1QjaWirv65ICX0e9SJD37W3JtmtdC2PE55V9HAxx9FNVwwUKrGJ6m3OgI93LJKIPb3hNvHNRD6tgKfoU1zXF/My1uCUnWUQPdjhOXVNc/7/fOz8WLKNAPy2KabgS3TrcScMBqUtDAJuuW0dC8ezZM42lf7nEpP6kwx4GlS0fJHS2c+AJoJGcQc4f0TVDMsAAiiGMuC4BwSwJHejQBldlqItpuIY+MMVhftkeFNP+27sdLlqJrZpIGs2apRmgWIxxEboa+rPi86cdMynq/OiBFC4km400wE8uHilQhO2Vc8fRUHpcXr8uc12jy0YCQxz2Z7rebdZR0giwZp/GDaIo1XIZ1w1kC6pNaqU2y9cCtdkmaOu9vgDWHVcpySuRk0Q3EQVWgGhLBKrVOTMv1Fzk5qtn1ppubEzWJEp4KN6nLTUtvFvDvp0//cTGj8+tOR6o6E2+xLvSVngJV5UNd4Wd2s6uOiO76g7srtWVPVs3v7dxPrMeLhx5217NmzbtXFi/k1g7IUDNZRSAt/IIRr2dSTaRVmtrNXf6pwYrCMhi5xZ1GPTungTOkS12CYXWyFo79o/ZYQ6WbB8zSrHowyl6Ldg1qn5/iLjAMjHnz1/Y4s0bLaxUqQJWO5iyYyVDIcQ2lwl3tmOTS6zRawmQsjrLmJ9U22qpqDhsfqGYRhM+S+3rZ89tMp0rkv/8J1/a+cVFYADS1G4ur2w1W6iKlBs8pJ/6+WlYEGLlttJPcZPShpsF+x5VzLKosOG0W3b86JPfcp84FNp95KQ5vOwwAj8wAiGQ/k37J4Lh1Tq0eQ4PPenG4HcqxlIIGRBHo4ogd/CucF54JE/ZRrDHYq1wVwln1BwUu26UY9QBjrOerA+q7I+yB9cA71nRvLBO1lRHKaQF87uJ5bSwxQeXzTptBF0iKVsAdJKqvmJ1c2+nw7E9GB/b68mN0sjYS7KeunMAoNnZHpnzoDPd5DZu98TUBou1KDeg6j2yw+oERr6VIqasacOsq58BPipea7xPzUtbXKu+2dFIwwvtIlsKkPRCNTlbxCI0B/OMhUsQ9lKGmLJ2ppi1lePA9DGm6lbHOpwGbbKCEU9z070uFgx64ZA3cgj3v3b9kWnn/RTwyfkjygR4LedwcMTPzlAreHENcwT6zvryN5deeJDC+f1zOwvtgQxj65kCMYRi+wJry+dE5gdbDNDxoMu/ewYiPAHBd9q/PKOggIj7Fs+DSgC2OPw/WOWF5yjqtbFfazQsx6asCBmRdtSHC2zTzdCfK0koeLbiPI8pd/2ZgnR8fSNT3Oa4VSC7dN2RrQ9t2NU7POjXy50IqW7WsvvbWzt7cKp7fH19rTnaPh6F1s+xdbeKAnc76+LcUVTWTTKBaHoVUNyJ7OL0/EwWrGjLCTJ1fQRRLAx8pUnoOzBfqUCNjMNssVAWmb9JWhGDL2VSCCbEtAfJgXfk8/UAQEpnu9a6tPZkY8tXl3bz6q1aJbcfntrx55/Y0ekD62dBCz+zwm7alVW9lpVFYYN5YR3UHOnOpq2WTdupLWHnd4V188IGm41aTueNlq0stUWzbXmja7eLWMRXmQ2bHTvrD6w17tjC1vZ2eW3tzdqeNrt2sd5Z0QmFu/X5FzhjcFkwY3OMIrmIZE+RNn4/zQSWdYxaEZ6PC/f6s88+s3/8x3/c11X43K0dgjHYz9z9DzunSeuv/HP8OXZjCgMfjPV9LHnUULZg8cOmQPQ6e/atbd9eanOSxnix1EKBzyALB4sUE1/MB3IKolg0cZaEdoW2s9VyHje3TNIKGalj4r3b2Wq6tG0RwDa90nGhUGpsudJxsTfZzJfWhC3o9Swb9pUm0ULuKVRvChA1e0pDxmp3QDEb2gEU/zlO5sNn+rcege9bNgHFmy3NO4KXbmCA3/ueQiw5CBBwiOlbfnbQJIaYkqTIFLpXLMG5A2jf3B18uNRCG27UzXIeSRZcRyo1bgzQI/OCThYmjTVnPVsoq0Xns6Tbtm2TNru90L2zKPR3bKDSVW6N5dbOj4/s5fxO/uswi6S+Wd/E9CEJAwi7iwDMblHaUaMl3STt6F2nLECpxhtVaHIS9Z2A8H4jsNG6ct4T9dOhYxKAJhSrCQCmIejwojHGwbW27ibhLLDWSHSmFBRtgsRCjG0W2GR33pAvcJaKIQ5p/1AU5qyqF0fu113vjBflMhzfr8/P4fdIuuK4F3D9gGIFMrQTpite7Dborwc4uY7YP5sz/X4cl1P4cfw6+e6aYGeYHUi7DIbziEmOntp8TiQb2LO9fft2XwRYz0jwHgfF3/c8+nU4YIPtT3E6EMiLjDI1Msx4gL404+zDaHUB1IW1k9iEBasyMi/RmUDdEL1VeNzTIa9wggLcqtAObTGMPe4XUTbhWRv5N2fxvLE5Bq+1Ta6usRSy8wXRRQMueQd3m/ruz5ZkOCRAsFeEKS7NtvOlNMRcA/ejO+iHjHAzFUvM+Xm/ZC6cA5ILt5kFzg3Blo6MSf94HAB4fKYcQHpAJxkJWt8I/NUunQeklYk1bm0qW3710hZfvbQuWYInZzZ48sgGp8cKfjdvb205mdnUcps/6Cpzja3rJ42eHKlW7UTd8dZNUwEj49nOd9bLTYw0xJsy0qnZ3Ab2blaqgK7b6qqJWZoXcuraNku73UxsWO7sr/pjOy8atrGlghmXYXmopHkS5TDBTzqsIejE66DYQfABFP+Ru6AGPKLgD0FxtaPQgT72QXjPAjT5+tdWXN9ogZR+eLUW60CFpTTHsAdlZZ1m0Pyk/U74bg3rpOjQtnZ3dalF5ejBkT39/DMtuPgRiwFqdlX9zP/ny4UWQopaeA2g+ObqWvrjYacXUlLtVth8SG1GNkJddGq+fr5Ry6atZsk2vngITb33KT4wxX/kZDq8/S9+BH4IFG/zpTpGus4WnZ1LFNDS8VXGVsawT2yOLmXgO88+X64rdEDjwM4lFh9qhR10+XUF4BHZ28iOOUjTZo8dkoOAxVLrm+QCrY61R31lmVh35CaQF3Z7dW2jZkcb3uTtlY16XVv3MqWTpUsVSI2sKewOQUH0oNUahasFoGEb5A+uUZZ/e9QoO9vIZ8F2KtsFlhqGWGxxdFUAXIncAGJEsJM121bgbBAt1hywMk4AX2dCeZ/027EQ7sNiNdfsMn4OmOXEEV0K6scVKIzBi8tGnKF3SYNAfQRBLmmog1nP+AGK/XjyY44ssAc51Kl4NoG/+efkupydFriOAH8vK4lBA6C4Lpfx9zjr7NemYCVapvE32OLvvvtO5I3GfH8PYtfGyPT+ECj2zx9AXfCi9bEUIBd3HJvd0OmPdr8RbAKQmrHAkuDJgbCA8QegWMEDspJy9971gj0QWTLdGLFXi1SgADF2iV4Mud5I8tBttlTgSWMNxhiGnHn68PEjAdUK/W9slazzRckjx+kkWehWdzeRTEIOJ9goloWKR9Eik0HhmdJ7CdqWa4Fp5hxAnKAUIqvV61raa0cpSdDaqmtefI6YW9xn3guQB4wL0wCo5dbdsF6V2M3/+LUtvn5lF+fntnx6bMcPTiXRuP3qmS1fXAbJxfHI7GJs09bOkkHXLo4f6FppJLLOAijeJgEUI/Ho5kGSwpeD4mXVtavZVvducHpqjU7TLid3auc8TDPrFVtrpamNjoZWJoX1ynWwuI2NddCLh2ckNDfSXGFmcO8E9qPyuM4IfyCpqPPI7mpzYIp/ZJv+MVCcUSwQQTEFcbe//pXZ/USbm2zStsEjFFAsvRqaOyJEUp1FrlQjExdGBM3vcjG3ty9faME6Ph7bxeNHekCub2/0MD46uVBXl/V2q6pWHnoMuJ29wKmCFCItV3X+RkPnF6MUFw2POrVwYoQf270CiqnFZnI/+OSJDQHFpA7hrzE3D8vvwaf4Lx7aHQbgDx2BHwLF6w3g4X0LWtmAOzBKQrGag2K383IWTxsN/qi7UDRbBzuuNXYQ40wf/2fN8BT5HtzENSGwbkGqIDAQi87QdJLqpWiX4B6pViF9YvBPlhVcWdkUgEBdw3IlDTAsNpspG1j7/FiFcQLuMR2s64kaWzHY7iWLHngbUuLOjPN5w2tic5PItHJ+FRDL2CmA3yCX8A5mIWVa7cJmqmM0KDALulEBhiiVcHArNjm6DziRwPrqGk4HmX5NgBr/HeDGCx59vvh566DYfydpXrwOP54HJC5X8II4rkkgJw0eyC7j4Pcu1eAYFLy5JtjZXv88/p4PQXGYa8GRxEGyZx7qjLoDc+2REbRxfW7NBygGHHuGwplxXe8PgOI9QRP3qvD/wISTjd0fg30XbSwyIO5/BFySekhuEeYLexopGJ0zNsHyAjTNEQipvLBmEWxLvbCO9IGzvsEDOBJJ7JcU4GFrulhKA0zrZfx+2d/RYlP4jpWqsrw0XSHYdclHEuQmCoYoqsTybWcCgoBqrp/9VwWTJ8d772GkE3xhuaouebisROkMnWwBxXSdA3CSbeGzugTH563mCxlpJEF0uNPzRwfN0BkQ+eZRq2vV5cSWLy9t1B/Y3TizdF3Z7PlbW7y6lGb/4aefyAWjOehJb/zs9UsVET766y/sPisFivF95lpUOFfsxBLL0SN2xyVDnu9adjvZWpWX1rk4tVWvZS8WE9vdL+xJa2SfUSyZ7mzeb9gzm9vpamojNNpZkBQ5KG7C3NckaQ6Kg1jkNxt4fKgzPoDiP2An+z5Q7IdRxSeLktqBNtSP/Pbrr6zFRlEUivh4WrGvabdaSqfpPUgnyhDFwRQrNVPtQiHcemXXb9/oNadnJ9br922+Wtq7d+/s5ubGRs2enZ5d2P1iZm8vL9XS+fMvv9inOElpLmZznUvFCHS/GQ7VGAQLG8k3iprxfKyg1SQjuiK10uuqecfg/OIAiv+AOXN4y2EEfmgEfggUr9YzWUaxKQYAG4BaQHfhd1rgI5jlOPX0Pj+LKcGGLQ9FSM4WO6ACxL6XZ4SUv5/DX+MbqNja+CUpRaz8V6HwcqXNXM0K8NAddOVyA6hAWlEu17aazNTimGuAOeOaZBPZTKRDpEBYzJ/rRuXw8F476x6kgAw2d4HzqKflsrzgUJtsHCcvrsuaQT4hMFVr34u2VOeMnrhBosBYhw8qJ4PIoLpMwdlJxldArqpCbQi6Vbp9Ip+I18U5+cweiLD+u0tDnbF3gF+XT+haIih2j2gHpJ494Bo9QyDWOvo2Ozj162C/8fuJNMfBsN9vnxf1IMo1xf55XFpTl09wHmey/Vh8rro7hkBdtAkEEGPRxjX45/drZMi/rxuqM8o+91xG4nPbP5fuO/ZngPcaEx2en1BQt5/33hAmZiB8ZjsDnBWFtfIQ/KjyMgZZgETJQniW4nzl+vDWJcADFPNFIMjfsSPE+YHGHBRUInmUC0QMWHXN8R4SXLI/A9KYMxzv/vYuZIQHgcTieeEalYmJtQTUI+FMwXsAtTxH8miO3f2wanNAzLXUgzruE4WfuFm437m3ylaWGD/lrGWjXWa72UpWbNusYTe/fG53370SsXf608/t6LPHsnTjddvbqf3yv/8PZX6++D/+N7vvJ3tAXKQhCEWaAiCmiNFBsSQsadPm89y2y41tuh27TXf2ttrYsGrbl90T+7zq2rKR21VW2FflnR1Nbu2027YBDLrqpErLqGMosa38ni+YvJqm+EPZxIeAmCMcNMUfsXfXQTG6nXqJDMUfMnyX7rhh9zc3dvXrX1oHH8WikLaKv7FI4QHo3aXYPNRQg248nUzbD8J3enrn67VNbq71/qefPlYxCkD28urKvvrVr6ybtMXVTqZTOz4/tZ/87Kc2OgotnVkEAMNXb9/pYcCxoihCQQ3XAMAWg00kGxcvT3tp8YlMMaAYprgPKEbDdGCKP2KmHF5yGIEfH4EfAsWuKRYGVqr4/ZLtvrhZ1tpLKlT0FFsrq3uadyADRLIuxeJcfg5rWOj+5EVZrj31QiwHnfW0uLOUexaZRhGAYpoowBZHgG7Dru3aLVmhoRte3k6svWuoYIj33s+mNs831h8PrX80sEWZh0IgVs3YWEhd36QHfd8+F1BC16+kEwoHARLuu+xaWjGXOHPIhzammJtBkhZY4qhRjiBZHrjRkSKs2zCukYmMgYSz6Yyds8eSw9ERL98KDAsAd7t7hwqxq3jnJkGiIDlb7BTHa32cHVD72DnI1X0ilR2ttZytrTPWfs/291TFdkEq4qCT8XaHD17PfuDfne39DRDf7WpfqoNinwMuqeD/dU2xF/MxwvK+jZIXD8S4Bs9cvnjxQgVnLkXZF3xKVhLYz/qXg2KxvOjbo+xAYBd+1mV/eyeRMA/r/9jHUDU6kPZnCgDoc8TBGd+b20Ipfj8nn4fs7J7NZ25FeQi/6xcNaYBhaBlrWFIY09l8LkcodZvDjzgW1DXRK0enBL8WPhvSFiSTY4LFJFE75+V2Y3nWsKP4Oy84FKCrdrbdbPQ6wCa2q41Oy1qjvmQdFBlWeKJRq4QLR1wTOJcCThhmOizSACiy1XWJheYiY1FZcMbalNaZbe3r//JPtrmf2Wf/8e+s+vlje9et1OzkyaZp1TfvbPLLZ9Y9GtnJ33xht+PgAgNL7NZonH/fJbB2szW389K2m9KmVWV3WMummR11x3bRO7bhJrHb1dzubGuvNxN7lOR21uvYsN+1BOlEVUhOoUCm9hXMEHz9DH7J/uV2bvX/1997AMU/vofFDSWkWX7LeQIgmePNl9lum9u7N29t+e6VpauVFkFVMbfaenCIbNw3Ev0fDDNi+ubRwArSlNEybbta2WJyb9P7e6UHkEbcTScqWrg4PbNW0rLpfCHPwvNPHtngaBwqYUnTRB0cOj+lvorSlsugRSbqBBTzGkAxC4B0bqSXvGNRZIrRMsEUI5/YRVBsKdZQYaM5tHn+iIlzeMlhBL5nBD4GFMftXN8EDKQmgIFr7Z9xNZVgQ486UhgmOU+gQRSzFQqwXJ5AypTNw5k3vw4HAq5tdbAW0pOBApCrRQRX/AzQYo0BHDbREbZS6ffQR07eXNry5t6OuwNpiikGZp3DW5WUaaNDA4zQwYwv+Q/LjD+0ORbIo0B5udJnl1SkGxhZQCfjIEaXNs+xpbVIhuisIHCUtUPmDNcB3J3cc5nwnkwYjDyBfkHAEGQpddnCh/piT/8j6ZhvAsgUMEzfd6KTjhjry3gtDuj4jM62CpxESzsfW2eLxR5HCUIdODlzze/qoNiP62l7B8r+Gge0nkFwsO2fzcEpx+F3zno7EOS87GG6/7G5iEsqPACRJCG203YfXA8IFKgVhd3d3Ykt5rvfI51TcpjQwc3nYB0Q+6OjMYP5jYDYr4Fxk6Z2vd5LPJyhLhu0tPPsSmzwUJNjODD2629T4xOzMYBJsd+xqQp+23Se8wARoqs539i40xcQpnUzMgds1gDEslMUQRm0+SqypAiwiF6+jbBP83v3cj4/OwsZHhwael1b4OkLiI5gVoEcQcGODtOh5TXX3ut0DUNfQLQXqgqMukVZzbUkhhSSflDgx/qghu5Rtw4TLYlUrWtkti3t6GZj3/yXf1LB7H/6v/5Pe33RspfNra0ys4t1Yt3rpaW3C2uO+tY5PbLbMmAPGpXQqRe7NtYIL9blM4RiONa2PDDhKpJEBoRmv227btcmVWGTvJBRga1zO0k7dnHWt4ZtLWVdsFx9IJIqt6oM81fzCllXBMVlgr74Pbng2SfWF3/uVLAYn0uhm6pSx+C///u/D/goYqMPl/K/aPeJ+iZWt4/RwhWZDdgBfIlpw7y8fG3Zeq2Hlc2DgjoVusXFx2UN/J7NIhl2tWjDFKtflYD21l4+f27Xl+90HIy+YXp//tOf2cnJqa0xyyfqxeqNohb1tQyLANfLhkWaJSxQreB+ATCPNxn5xH7xqy0eLp8AFMMUI584gOIDtjuMwL/eCPwQKK5rih0U74GrBemAlJKxgQLrBV9iHqn6Xq20GXhzCF7PusAmz6Yq+8eoU66DLgdvrjt1uYDWNlmqhWIm6iUAgV7Ix3Fl/YUDRNqw6XyppgW75cZu3ryTXhKyAJBO5ikbdNWEA42gmg5Fxg/gLD9gOnI1W0HzG1lwAfRmZhXvi/IQ36icJXeGuw7QkE8EcFLh6ipWOnzOIjgLoEUGdLCBRlDsYNVBoo+Hb5gBnDVUNOUgmc8nUMfGipWlZCbx7sVOWw4EHVS5jre+2XJsaWGjpvpDkOga8To4dVDc74ZaFZdTcCzXFEvqQuo9+gzznromuM44OxPsko06qK9LVxzgc73+Gt1LsozR5s8DK89cvnnzRvI/l43wvmCtFbMFNT/s7wMhDnLInijQi0C8GXXV5s0j4ucU2IMxjV/v+3XgUuBOLiFLIVs1QBaEI8eOsiFALp8b2zQfM+QSAsw3UzsZjARE72aTUOQ26Fl7NBAg9sJRTq/ga7UJVmuDoSQT89lMzW04LoWI7M0QVrqHzVTevxpDQHBeaD/X/IpuIApUskz3WUV8xLsUENZcNhar5T4bLCa/CFLPNlawEF0iwMIzjuuVCv40j0PrZo7HmvFgsbOrf/7Wlld39vnf/NRmp12bjpu2aSfWXBWSUOBGPAXg0nVyW0pGCglHFz/kHGssEXluosbYWWNAcZmWtk1Sa5YtaxZNaxVNmzWb9u12Yd/tVtauGvbI+vbTbGiLtLCsxbNb2m69sHS3tU6KFjww8cq0IIdCYYw7SRQx163XPGPm68+eKIhFu8ytL774wv7hH/7hAIp/aNv7XaC4QTU4UR+b1XJl716/sdX1W8u2m8CmbLdiilVsEQ32VfyG12cExTLB5oZEQXrWaFiHdpWbrd3dXivFwjUcHx/b2fm5LGeM/t9IL1StHVqWOoOi1Ni22GsHeUC9+lidbmjdyfHdiSJa6WiRDZ3hlQ6CKUY+seNBZCk5MMX/esjocKS/2BH4XaB4FzepAAzeA4Y0FtqR5meDExsqEBZazQKK0C+KJVagnIa2rmVoc8sXXqj1zcGBMeuANsYaKyLAo4A/MKuAh9lkqjWMwFr2Yu2QUobxU9OL1db6rY4q6HktHaogA2jBq6K6TktAJWfLrbkqqMEDwEQApKN1T8AxujaIKfXNO/rwul+x+7fWU+36LFlXQGVTbW27y3V+MZn5RmlcmGJ1EKNvrAKNwBQ708jxXWrwG7/HDxhNtGs1pYkO+TMAB/fEgwn9vpaFc9BZ136zL7hOV0WPpNzjWu5MfV1H7WDT5wDfcT3gPQArXsv+wv3hfO6A5LIGB/wOcvcsb2SDXbtcl1d4kOQFfh+CYr+XLv2Q9CDuLT6nAMQvX77Unugyh9CZ733nxKAFDjKID78C2KHSOwBdZUHL3JIYTMhxwN53d1QmAscGiRrD3qqfoz+v7h/PT5Q0NGFWt4VqbeS0EaUP3kpYgUbatLubWz0D6WIrgMq8mm/XtqkKGz44lq6WPdmL1x0UV8u1XCpg9WF6aZ4FkcY9I8ND5nY4GtlgNAzNNggwKEplLPJSBFeFrCZq2NXWvNMOAWm0ieXnKgUMBgvF2WKu+SB9OuCfIBWbVgJsawioIicRk91IrVsloU8CczxrKPsDQO9sKisvZ7Z48U4WbVWnacm4b7tRCHQJiCmqy1uJDcrAHL/89pmC6cdPn1jreGgTy2XTpkwROIdnUE0p11YmO9tmiXWKtnWLlnXzpn23XNrX1dLejTO7GBzZp7uufbbKbNrKJKdazW8tX97buJ3ZgxFWcKWyPhCDadayuUwZXQAAIABJREFUUvOEAGfzW17ECkDlTR4+e12zznrG5//8888Fil3b/31z8sAUx6e0zhRrs+Bh4x/egtOZXb5+Y+vbS0uL0IaSAe61Q2MMJjX/lwZrm6uCklQJFiZUlhKtEWXtSAmWhZp/kE3jIYUlZoKTjmj1+rYuQr9xmCCKWEhNcZMfPnyobnYC6gjcMbePzTpI+yDTIIJDpyxdIAw1nfHQ8xG9y98vESg+/fSpdc/OY7vZAyj+i0Vxhw/+rzoCPwaKPa0OKHaQ4JZseWwEIXYyVsAT4KJzBZxS7c6GSSDM5hqKw6JPLnrf35Te6XOxDgjU0RksppjFWFXYvK0EFngfWka/ngHtYftdgVV0lcVkYV0LXeFkR9VqKp3cHw6sPejt9Y68PmOzjSlL1zejJ1ZDC6rwN5sgo8BFIjbT4Dr4ud3tBjayDJ3ZZLcV7468laNuuk3zjjbXsLVlubGkFTqyFcVWAL8DUSB2KhR7EWw4W+tjIhYuSkichcUu7mp2b/3RUNcLM0aRtdr0Yo2GHMObTqj/SXDX4NwuZ/Dx5nPAFjpQFWgD5EQLtLr2uz5nXPbAMaV5ToNvMcfib64Pdt2zg3CO584YDpJdO+1A3M/NcTR3YkBVL9p0mUkdKPi98P3N7fP4zByLOYG2mH1qz0RL7vK+SNLBdwgIfxMYs+/mVbAg9GAOPalFzTca8dAaI3zhX72OTDGAeO8oASDiELQKl7etS3d2CsY0r1qtcG8jYFRgWAQL1fubW9mWHXUH0knzjPWORgr20Pbua46ioxPXwusbm0J6XqQAuDcw/y/fvhXRRRaFQnqYX9wjQgCwM1pG8zrqjADSGjf8q+ly2G7JoYKf3VOcZwGGPCcoqQI+EDMP6G22VOjPVycPTDkAFRBNwSzPQXNdyIdY0o5h14pu07aNytqG73fLituZbd7d6v3c5+7pkXU/ObNpVtmi3IZ21Yvcti8ubTWdazyPH5xY79GpbYYtm3Ua8iZWvgvvYhnDrE1XiqvIrm1p1bSsatnr2cyu8Wg+GtqDBw/CaydLWyQdm8wWtp3fWy8r7WzYsWEnsxbSLIJJcFYjoT4wuNzY+nsbdHj2xgNYn3PCS9vtoXnHj+14P8QUvwfF5CFK29xN7O3r15ZPbiwr873WCVCsogMY4tiVaZ/K6HVt12uJuWWRxroETXGxXNj15ZWtVwu1eEZXzMKD52HRzIJ8wg2qo3aZxf6zJ0/t/ORBKKhZb2xTFrYscm00ROk8VDyItGD1qmE3nvfUEZOKtAfyiQ6gWAzyART/2Dw5/P0wAh8zAr8LFMtELAIRQLGzZ6ijAqMRtIVi8tZbsSMU2CqNzWbZCa1kAcVskF4ABTPSZjuKkos6uHAQ7iDKwSGsJwwVm7kq3wnkAa50wOx2BYopCoLpsruFtTY7eRRPVwtVw3fY4MlCtZvWoKCmCAVR7XYzsFGRoWZtFHhiM4uBuoNIgSOKi9gIyboN+kFiAKvrhUyxKcPeq9hoHdtRd731bmsb2junIbW84xoAGgnZuMxaFczke0s215pK2xm7zjkw9pT/i9tLgX1YP9ZsGhYwvvwM+OJ6FTxEqYqDdWeeXULgbLTLKgTmYvMW1+MyTvVghdc4i8v73N6T73V2mPHk/1wzn4XP4MXWfP8QFPN+Bwr+N5eIfMgUc0zvmOfXI413GvyZZUtWFHvwyg+c//Ly0l69erUvOHSm2EGuPzs+5+vPUsh6JMqSNmITD4AwoFgMOz61MIPKWuzUXGMdMx+y4IIJV6vEnQAucyDUYQaQjEWf2GdAbCsAeX02XsXYzYMXcbFcW7Ha2NF4bLd3d3rGBmcnYogJAh0U1xlvQDEojeDy9ubGxr2BDft9u3p3qXuEHjl0kgXJBYtUxgupBkGXgrfoErPZbpV54Tkj0BMrHeebg2J6ETjjrbUEvXSno0J/9UfIgx1ekSEvAE2WaqyTzjeypVMWude0vJvJapGmG2mzHeb6ZGn9ZWlXz16KJe/+5LGYY2UurmeSWAC+T/pDXf9kNrXm+bG1npzZpJ/Iqk2BQmXWKSAVaQMOY5ta0cisaDRtmzRtRyHjcmutKrHGoCNpBlrl+wmSksRGncxORx3rpbnZdmV0hVbGotm2+Wpr0/nKeq2mnXdjdqA2mRy37bM97yfePuv29OlTdbRznfKBKf5gZws90mMEqicppjX3JtBUfJS2vLmzd69eWzG9t6za7quk8TDk4fIOd9JxRSYEZqdqZ4pQQwFIql7ny+lEep7n332rBxk7NS0WSWIzHp4YifKwqPq12bIFHe5ocdofSAcF0zxdrux2Pt1vtDwcdJ9RC1OMvbFTiptSAMWYXifSRp19+tQ6p2ehT4zMHEOhXXBdVIutaBX1Xrvl4/R9k+hjAMPhNYcR+HMfgR8ExduFVvC9zhMf0ViERLOeoGsMbCzP12axVLrTg1o2OgDjh6A4PLpJMM6PhXYO1PYAGBeDyCQF9we0jLkAgPS+MS2PHILXialqt9Q8iCKkUd6w5ZtrAWHrtux6MbWjh2fBbzVaqnFfYTVZx7ZRQibNZje0ZCZo5zMqfR0L2bTRsbzOV/K7JcU8enAshlpyCGfKYkMGFSMCIhpt2+5KSTW2FpwE1PWO9wEMJFHLVMNheL3moajQQXEOKx49nPm9sntV0HneLGcCr0g90IiqgHq9UeCglr8ELTE9y/W7zVpd1yuSJHY89QCAv3Mu/OcdFHMPfGP2eeMFlMwDxlFkyXr9Gx7LZBb5PcCWvyloiq2myVJ+CIp1nTWvY82v6JzBvalrir8PFCugoqnbZrM/nx+D8/J3fKvxLZZ/NWMWgXNd+oIasT5OvhYgL8zLEDRxfnxp5VnMHpyELm9UoyrgkA4xtY03u4iyCbHFuIwU5V5fj76U/wfbv50AseZAlL0o2Nk1bH57b720KT3u4n6qgFBWaIBK5EGdpnTA3qlOMpcYGAGKk7wSKYZrBM/ieDjUNV/f3koyQWZ2XebK+PBF5gF7NFm2KZBsB69lagYoWksbIrxgql0CogxCY6cGXQpAAfzIJ/DeJmCjVBGMERue0FgDpphGIOVsae1lYUfdoGu+K9a26aTWHvatS4c7KwX8s6Ky4aywX/w//00ZCdwoYJNX1/d2tuDRb1v/4kzPFlLSX33ztXUfn9rD//1vbDVu2yIoWoKpgGAMMqmdNcvE1klqyzSxOWA7T601q2y0Tmzeath31dx+bXPr7R7YUbNnx92W9VvIujZWlEtbrmbq6jfqj2w+ncuIYNTt2nk/NPVwx4l9TQWBRJzz+wwF+IoMw3ptB1D8I7uwQHEjbBQCxLtQVUqURqQoC/F8a9O37+z25Suz1dq490xqOj+NENRvc9mzUTAH2yutDmC21w1AOKbMOAX6olZM9y1mM5ve3GlSkx7jgUcPz0ND5IpNvdJ1eWnX17d2N5/ao0+fyB4Fz8TVaqMHazQYxvbSK0kx8C32PuyqkMVjVIvyzjZ0kDoZ2cmTp9Y5OpYpf1AhMblilyiE86HzvCX226D4zx3YHD7fYQT+0BH4IVC82M4NTTEgAjlBmgT/czbt7bbQ4t5ud7UWAD6m66UW8Q4eqbHgyAuxnDkW+6Uc9U4pSEAzgJI6BLWdJUOFuwM4giKmbR7SrUlm+XQRbJ2iVRgMlbORAq2Vie1CVvGof6SGHjeziUHb9E6OrIl3MZXwsXGGxisy1TT8QAsLCAEIsxF55ur89Ew/Aybwt51e39rjwbHNlgtbbFY2Pj+VfpN1tNEknRxYIqgKFTy3W7bJAou6zdfWovGIxrEQQ6wAIQYKfOYthcqgMRUVphpnsmxKxgOkm5mtthu7md6Lod57OxelXTw4lbc8YNj1smo6Qpc+gDqsKk0m3BYvWtipqC4CYz4r4xqkLqzvQc7GngF4EDCLgRC9/ji++zaztjNX6vIHjo1EjnOrqDsyw5ILRIePfbEipEitlbMz0w6yg+QkdEFzkMtx5DoSmVjPNLhlWZ0lll483h+uA7cFtMX8THpbmneaZsTgr4iymr1zRHQOEA2ThoARGaJ04c2m2EvJSOQMFfx5XUQhPS7gJ7LCvIfiVNcVO0DmePL4bTcFdAHIfu/VgrnYWTVbWX47tdPuUFZs19uFDS9OrTse2opizrShuS6AxXv4R4voTa72z6vLO8kAwAt6RlqZZBeAWG8KwnkV+O7MBs0wH7wQD/BKhtefX3fBkva/lepZ0PxLgzOLxnwbWGbNTzJMzoqjO45ZCc8gsMaQSaIxCFgCfT9zcNPYieHlc500uzauMrPbuRjhl19/a8tdYb0HRwLPSKqejk8tu1nZr7/6yq5vblRHcPHXn9vxT57YomXSFu86TQF8zZtY5N/Cwo9/Lu/asU6hae7bu01hz+8mVg36dtHf2ZmlNlrR4j2zu15m3+zm9m41taNdZl+2+9abrqxarWz0YGjbVqi/4F7QvU9jgAVkTbbDc6psjaRYQXJ26Gj3+4BiHtIdvdTNCoHikK5JtxubvHltk5dvLV/OwwOBvUll1m93lAYR28Cmx2bUTAPbQtowLnxuoq1uOzhIbIMf5uT2Tmb5pycPbDQa2KZYaAOjRzoP6Pxuasv5XOmpqtm0J1/+xI4vzvTAaUndllqM0Cix6MP2AIrpzc4ij6WMKtTl0YldUsM6D8Y2fgK4PlZRH6A4FCsEQ/ydqroPoPgPBUaH9/3ljsDvYorjdhxYJvxzkRhgvbYLDRGypLmXYKHGQybhzSH2gXXUXQqDRk2sgEzUFwgUw4xBklLLQHvfdeyyqXQxQX5pq8ki2GY1U2t1OypcY01iIx73B7JooqAOgHsyGEi3CDsrfWW7aWUr3TO6no4WK4e21V0bIuhy8B7cJ4IcAY0u3Tmnt3c2TFq2AiS2mmETjjplWU9F8An4gbUl5YueVMFEvrYsVtFLakIrWzUuCGCTDXNNepyCOwBs1tTaqs57gOsiD5KGxGy2WiqY2CxW6hYK2DgZH4l9BASppXMsWtYGG2WxvI4UvLOxnkWrF66xzks64i2AuVIAq6zqEgFfALMYb/YdtNms16zVrZaCJL6U+UuS4HbUaOw9hF2iwXfmk7OxKmiM7cI9sBIYiixxHRRzfPeIrrO5Ah2R2ef8Dop9/jkDze8hhnCiUPF4bKoCNgpBHB8+ECxqhbX3KeZvlVURMUkjHOUqknxE+YwKzmIQlu4qFXJFRB7aMgOKIXZoBx11wq5th6RC6qOsSmxmxf2gAQ2a2pNO32aXN6r5GXf7tgI/j4bSra92heQa7LdimTkXjCxcGtpl/LznQcLSHfZtmq/tfr20znggmWI9W8P45KulHfWHeq6RJvE7AjP2a7d5c1As7Xeys2URvKI92FJ2h7mBRIjAIS8FdlVYhpQozlOXzEhHzLqRl5JJgS3U5jpp2HocOuep6UdJd7pKzPca3TByjjRVBoe5tHp5aYtfvJTUYfzFJzb64hNLR6GmQJkWCuFivYECCQp1E9o/V5ZVhWW7YE3L1a/LxMp23yZlw67mG9tlLRs2Znbe6Vq7atqsNLuscntThRqtR62OPekOLFsv7X4ztTxB9rVT9pyGJMoMRdzE8635xdqxt6MN2acDKP6IvTmKCgIo/AAUE7nLAGS9sunrVzZ5fWlGy8UYobaSTD9TbUpkS/UoE1xMAhsfLEWczNLZKZsX0mFMVMDr3e2t3v/g+MTGo4HdT69tNp3a9OrG5vdTK1ahYE62a6ORXXz6REyKhDZVw7azpRYh0k34GvpD2Bv0FaU6KG62WgLF22onEf3R06fWHo0FitmUw3J1AMUfMWUOLzmMwA+OwI/JJ/yNVRF0oAEghqYdFIQhmeBrmwQg4Y4JSisDcGM7ZAcVnjoHuIkZgp2L2SHeC5vEpgI7RBDP5gjQm93NtJE1ex3rxyIuFesWhY2GQ22cSDjonlkVQdPKJg+YpHo9RwoS5QNitGKqGoDIa/niWrX+wawlqcAfUgTpmAGvWSZQTPCPnnp0emJNCvxYJ2GZKWJjLY1+rgJ2idkqstP5dq30LKw0m+0uFujxuyBJLVW0vAUwx4Ikb4bBcfEklod8ryNdMkAJ5vrB6Ejr+aDd1fWy2XrAwMbK2r7XOCMZcb/paCdWL1bznyUNgGmkCVOUrzQbwYpP7h55sNHkOrjvst5DK46MImqCHeQCsuuguw54AUxeWO0Ms/BoEqzmnMF2rTfHdGmN70v836Um7nDgINy1yBzTAwAvGuT6IWgoulttllG7G84b5AuhKYo3XgjBEvMImi+ATklwYNyZzxBIzKMIhl3TCygmMyJ2PLqnBC1pkEt4QaQANtKLdjPozmO2QCCxrGxxO1GAdHH8QBKK2e29PRgfWXY8tKTX1XO0IjgFPJZ50H/j8kAb5cqsWKwtny8lu5BOfdBT0Aizm7abavKhc7mVKprs5UKfkYwuoJhj4yojaUaUCen10QYP9lm1RtGVxp81Ak8CMs37Ta5mOwp4IyPukhhfb9SIDDeQvJCkgudUntvNLFgaAmzTYJHI/AFsU3TX2pS2uZ3am6+/s/mLd3be6Fnrrz+xxhfnNh+3FByn29LWl3fWXpc2Ho8lP5lXuS3bqVUtsjME/tBxwckGVLUuyA50rUq7Nt+CwlLr2kZZ9OWusrczMkfITjP7bHRqJwRmZW7LxtbuW1ub5wt7SPvoWARL/QCZN9Y25o/mrwdVKtINAeIBFH/E5v27QDHMjjS2y4Xdv3xp0zdXZvlG6Td1smt3VcH96rvntlwsxPwSxQNA2cB4iNAIScKAGXyvoweEalQmHpsHMozJzZ2aeUyn9zZbT/RQM9lHvYGdjI9t2B9JXsEDh4k++p9GixRcqSIBLXYxtcMCquhuPFKlbb4rlcYCjFPck9N2MoLizvhIn/AAij9iohxechiBjxiBHwLFq83cvImdwEDsshacDUJb4U3c2Ngk11WhjdKZPgdXniZ30OIsLEExOs59V680CRknAdJEDBoZKYAC69JisRLobFOkE4u22Hgn9/fabJ88eixAPJ9MbbaeK/WM3pdrg8nkPCkgfRfAvcBCbAIhT1U0rLg3yH4tEXus1ySpGOLVcmmfPHwkDSoygbTZCkVJFNBhx4XlFtrPCIo9jQ9QWpASBxDBTiWh9TLHVxcUUZGcN0hVZHMXO46xPru2F5stpGz8I92N1IN1knbAMOW6VlLOatoRrp21W4AlAixOxRorMFYDxPxcZ1f5WcCWwAStamw1DCgWuBRLHBwTBM4JJLIgaoMpdi22QF1kbaUxhWiJjQr4rgYd6NCjZGIP5CModqmEyyecYXZQLC/s6IPswNs1mR58ca/ducL/poLP+JkJrL799lu7vr3SdRDs6DqliQ8OKHVQXNKJDd/eaLmmjEl8UMgUUGdTB8UA1bQsVSAmGic6kghsRTmSS4qY9wLFrUyBFqCw3GxtM1vYsN2VpODm6lp7tsuWFHwOe3KBAiwS/En2WIYuhoBv5hqSheVkptbN/Sw4WiDDQWffGwWPYhFkkdEnEGQeNRo7m85p+Z7o+WOf5vlbUTAZJRr1oEtFehUSq0CO+f3XNTBDaO2+3krGIZlUt61n1SUrehxicxs1+MlLZX8IBgiSu9tQlLfuZZYP27Ztp9IRAy5HG7PxtmFv/+u/2OTZa/v0+MwePf7U7CcXdjVo2GWyFSjlNdN//s7uvnlh548f2cXPv7RlP7Ml94M5kPBcFlbpeyg4zXFyabQtTTpWlYlVuxDw3uYru8q3ttnubNTo2ePm0I4aLUuaqS2SjU1buW06pTWqwj5dbXQfJJdQ8x8cS4KzDSBfQQZnViOhSkD/AIo/YhP7QVBMhNpAU1xZOZvZ/YsXNr+8wbtIOjsi2V6rI2nDzdtLgWIvwEC74+lO0hlM6oePH9knnz0NDEosguPmkVJ8/fyFffXLX9lms7Kzh8fW7/btZDRWUd2AlIHsiTKbrRZ2fX9nzX5ftkHaKKugzeM6tJDHymTSMWxaLLKSdcTWsmUjsd7ZsR1/9pmYYsywD6D4IybK4SWHEfiIEfghULxYTSnP2hc8qYcXRbCAOcAXTGH+3t4LUCzGkGc4yq2c/akXRrH5wg47c8hmoI0zSiUIlgFf6ImxUuJL0qooL6gfC6CJLVW5ye3Tx49ViEfBza6TSisYPJKDjy/X5qBKLFZksgH5q5KS9kSblVLZ5U7sGuuiZBCNRGn2k5OTwJajZ+4PJDcDBMi3GJYQzW+0qXLXDjUw2IU0qFwJklAARPU9oFiALd8EQB69ctGCca2hYCxY3M3WSx0bsIM3KiQDQOW01VeTEt4PqKLznvxsAVjO4EUw5s1UHBC7hMLBq+t0/d5QROfHAcBw71XwWIRrdb0y1yf9cZKoqNr3EoHwWKjIz5Lsxa5/nk2U/220umMsHLg6UFYBX63hh7+P8+tex/bWbrfm769nJlwPW2eK+Z07cMAUP3/5LMzpKAIOOteYUYjF7M4UVzSKyUIA5xIVSWfcxq4mnZAEAru7zXv7NgfH7H/OqPp1aywoOLOwV8KqLq7vrJ827WgwspubGz0TAFns05gLyIS6vYHmMJIaGEc5R2jzDn7A+BoT2M3vJporML+8FoBLltbJKcaTxh7K1qCTbmdycBFDD4Du9fY6crdfU00TRaYwn1GXq3kdWWfdG4pOd8HPnOcVkMv/kYroPQRguNjUrAyZv3omiyCjwEqut65kG7vpNwWMKcBjvADdrdnWuvPc3v33X1hxNZEvcXJxYnbct6obNNqN6cqKN7c2/fql3V3fSFZx8rdf2uq0Z2mVCLRW0oMXauQhfbjMDWhkhg64pdelu8zu2037dnJns7K0486JXaRDO0uG+ty32drus61N1hN1FD5LU3vcTpSp98BIAWbMxigYwIUj+lQig9UadNAU//guBihmiSdmb6hdDQ7UTErSNojDKyumU7t98VyC+mK7khYQTZzao9KmsNrZ8XCk/2NqT/QIw8ADOduuVRT36Ref2dPPP5eNCQ+EFzewMP7qF7+w6zfv7K9/+hN7/PhcD12WtpQO0Ka3LY0ONtf3E3tzdWknZ2f26NNPZF/DA0HXHBhrjuV+lqRGYTGasMpZqomlVNUBFP/4pDi84jACf+AI/CAoXk722tMgqUprMoPYnlkWYuEf1e6euuaY0rTW9J37lOw2+K/KfilWpKP/9e5VAGI2TDZC2scKYFHvEB0MAM9yxGDDrXZih9nE0dXCnqmg+Lhn1mtLbsG1OEh0hlBaTq4tSiIA9LBkFKGp4QVArTJplOf3E3WUwr5LQX23Y41e24bjI3mwwgQDvtWVMxamqelQZFJZN1kbWe+wf8uyJIAUJBtVGZoqrYNzhzZJxhR5GGlhdQeslKm7vL6y/ngkPSQuGwAUgM2gSq3XBGAHgkG2dWUpiYY23DgvAuNplnUCk+ug3Rl8lzAAND144HiSSwhgJ2KuSLvTTZCx5TMwHlyjM7PuPewZA46rrGEEsd9XaOeaYAfMLptgvAGu/H9fsBVBMMeD5eW729XxUSVpiH7E/kgoCxBlPHzneLKP495kmb19+9Z+/c1XAtk0TtGYqANjmOfOFEsuogYLpSy29l9Rs00ApPbGKrQLRZ18z4rvB8Uu12GsPNjTc0IXuaqQfrgDiXR5Y9VyY6fHJ2rlzPODS1T/eCy2knvS7QbpA59BWV0cnWDJcYxIEsN1imeGv799907nOzk+liTSwTPjJH/kzTbIlqT53dmuHRhk7iOymW0Vih0JhKQJZnwjcebPlJNp+0xRaIwtUAgG4Dkj2KR+SIFFDJ4AxXxJC04THQpRYz1DuVxbuswt6XfUnGMOk9trSwbCOjBOWjYsEsvf3dnm6t7maWWL86E9vXhkvaJhu7u5Tb99bTcvXku+cfL0sQ1++sTWD3p2195Zv2hYv8wsTyvL08IKvtOa3crQtwGHinVpzV1qTctsMjyyX13f2iZN7cn4oQ2LpjXmpa07qX1T3NhNurbdbGafbVP7TxePLS8nwZYyRl7gHLVSx7IyuuIwd7Q2ES/EYPpQaPcjm9sPgeKCpxUz6qq0xdWV3b96adVkYdV2LQ0vVkO04Hz98pXShp9ePFIhCGzM7O5eABX/YfqW38+miuAGo5EeQJhdN3a/vb6RdAL92tF4aMOBm8qbNkI0Wrd3E+mP5lRNJw07OT+3J0+e2DGL+rYIdkek56KGSunMhlkfE34kG1TdahEL8on++Yk9+OILS7o9LVC/q9CODeXDL2cI/kDccHjbYQT+7EfAwTHPCs0NlqupWEEHKO3obx5S0cE5oJm1g/YTkBsbPfB//uYMmIMtB1/yKN+sxXRKtyuNK0BwJ4YWdki2TGgJYwoWSVf36ChIAdCgpqndXF5p88YeknXk7uZGYEBOB4OWlZ1gQqpq/30HsSCR4FpclsB3uoCxPrIB7ygA2hZqbADLRgDvjTNINw/GI2ufHgWZQ7TxUtoTQMRmF39WGpS/UzCXtkLRHOxiNMcJ1xS8bIvtOljNAY4MNr6lMYXZAgSJPUsTEQ0AEWlos1TrORpK1YzE4MRtnjg3WT3YYwcYqhlB70rq1j11Yytiv1++YdeBmqzz1AikDIA4+hXD4DfbbbkYqZtgrXOc33cB9NjRbh+UxGvSPaAAPGq8HRTXZQ5uBxc07KEgyX2JAcWAWy/k82vn764z1t4SnS4EcCnmjgSQu2wIKF6+UTYAmQ6Aj6LvYAJCU6owZgF0w2jCTIZ9RkVmtX+ST+ybWIRlQ/KJyBT7fdLdj/Z6znaLKVUKvxEad1AYb5l8he8vrwUikRsg1Ul6beljPRitiuBx7A1AeK4AwezHfB2fnCgYw1tYWR2kDUgkmZdi1So9T5BmjLPAcrWz+8XE2sejEHgwf3DDIDhA/5qGAFWEVjN0P+Q4ZELYw0NA8d4nG1Csc9GchnbqBIKsG8q0BOcZD8gYJ81RJBZYuMURdQpaAAAgAElEQVR7INY/yo44h2Q7HrRhZ0hQHJ097ndby4ddG89La72b2fxfntn9uysbnT2w4WePrPfFI1t2U1s3EUvsLMsra+MTTrY8K6xqNWxRhKJRYvisCsV9NBfJyoats5G9y0u7rQprpG2TwCVv2HWxslc2s22ztM9aPfv7qmcPN5XNmwtdu+QRBKx04SSzpCEJ46puwrL3qw6g+GN33R8CxVKhIP4HFF9e2uTlSyvu51ZuVmIPWMDYMN69eavCAgoisEYjYru/utHGRAqSamr1Tu+0NVFkhh/TooqyiTw1sUtbLWa2i/6W6mR3OxH93+52rNXp2fD4WD+zuA+HYxvAskT/zdlkIobaFyrYlgdnZwLF+0mDpmZnNnx4KlDc6HQlnziA4o+dLYfXHUbg40bgt0DxYqLMjphWLKrYZCM7R3vboOEMbJksuWKa28/mekIHwwIX0Q1AmyjsL5s81egRELOmiEnEji2CFxXRsG5QrR07ceI0wXrDpg2wke/sfLZ3sVnhCNx8r1GWB2hsQ81xtYmSpo6NF5A/yDIrOjeUq41Sq8jB+LqfTrQm0hFLRXX9zr4VcwBKgU31dQuWLwT1jQA8dtHrOAvyCb4kQSDVrQx3AG4qNKSIsZGpEQkbJKwwHrCwwvzM6/hZLCdgYV2I5OALna9AmDd7iKlaaTP5GexT0xfvNccwhLGds88D14IKnOBWhJSEdP8mePNKStNpy9NW0hF6QkTfXh9fJyN4rQchSrHHoElgOLpPiKWM18BrXT6hOpZowwYIFkCJf+d8ziL7cf3cPgYeuPi18N0LAQmEJBfYbGwyu5c9G1aidaZYczY6UoSx5drIMoT7WC+uC7XvweaD4/IPoMqeDJDii/NrrkW/YmftXf/L713KIN15XsoxCuLqbjLRPk7GAC9i9MNyUuA5BRQj+4lNW9DYAnghtGixTA+C4dE46OspVJPGPfgK89zBnMrfOuq7/Z7lu0INvYIkMhTHBknBbh8MaC5HXX7CeRuhwQevJ0CIkzyQYIBBMCEa+giK3ZcZgOtuG7oHzFksXnlmYZmTRB7FOKGog2axE4hlfms9wqFFfuCVgj+usWWZrX/92m7/v6+tPdva0fmpnfz8c1uf9m3ZhpFNrIeD193crjcLdc9rDtq2SUqNE65vGitqEgDoSJvUGrph/aJv95bYu07DJq3UVmskX2uNZauX2XjYs9Osacfr0robZC7rvcyK+yaJC/KuKBnxZ0/EAmsSBhwH+cSPb2CAYgQULIOJyyfiw6knsCxs8fadTV69svJ+LoE3k8jtkmBpAMVok5hwg07XjgZDaYhgX7onY3twcW7n5+fS98KOeOStSJ2NqNVWuuLNi+d2+/JN8CRMEnkfjk9PtVAenzwQq4Ke7n4xC5okfAvjQ3dzdSXWQZom6ZTQZ+HPF3yKKahhAcJ9YvToTKDY2qTqfrem+MAU//gcOrziMAIfjsCHoHi1nMJRBRYPMBXdJ9SdqtkOeszoIMFzyybqTKGAXmQinTkOhXnBCkqbHxpCrKyoKBdw2IkFRrLAxqjjk3p2qQEp1M02dKZSZit4pU9mMzFMpFC7vV5oAkQ4j0YYbS3pWlgptKyAbRghQJVsxcK1sK7BV7tnKMVNgBC+Wp2OTbC17HXs+OxU7jgwdKwzwRYyNCMReGQji1IKCuJYEynsaVbx8wq7hkAj6FxD5zb5vUf2OrTQTiSZ4PPjh+zaTxUhMh7NljSaYoW3hYrbWN9hbAEhe7cHCpqQVTSwfQuMMaDY74muJrKnHix8CGQ5B/IUxg8QLp0194sCvDQReSI/XVjxCIw+ZJsFTmLbbgevYhV1AcGlhC//HWDVwatrivnuf3fA7vID3hskPkE6UQcXfi0euPCdjCbvdVAcMpWV9sUXL16FY8FM04lVRXcBxIZjECBiURgS/c4UywcpBgd7hwnPVLBfR61ykLQEWYsyH8h1sDkUCAwBw3ax0rPg4+AWeWQNkPkgWVGzGFhHrgL5AfOx3IldhlnGvo3utYz71e2NHCFOH54ruNtkMUWPxpfnDrnSttCeTh8DBaSxUUtr2LFNtKsLsze4a/AaMbbx3rtXNeC/XTXet3ePEiaNnyz9aNoRtMWcmy/WFOqY3IKOsRcoByuQMdps9TOBN6yubQqz9daSVS42FRCu9aTfURHeslEqKIZlb09z++Y//zcrryb2H3/6tzZ68tCmvcTuu6bX0Aq6enljy69e2vNkYb2fPbGHn39iDWoNqu3eYUNOLKx4sU039/PBqi3pxLt+ZpetxK4WS5tP5vawM7TTpG0D2lZXuZqCNLnX4CSYbXAOLDsZBtdi1zI9aoASWhseQPHHbNVFTM58HyimUnRHUca7dzZ9iXxiadvVPNj79LoCneiBlpu1tEWkOkjBUSTHwvfm5Su7vLux4fGRPf70E+sNB0q38OWaYtKBRKNM1MXdnV1981yM8/j0RP6ASRuGOVjTwBoDiuspAVphstCgsXO9EwsBCzpMB0wx58V9AlBMgc3g4sGeKT7IJz5mlhxecxiB328Evg8Us5ALrJRIGYLnK6xtmoWqfECDQGG0XquvE965zNcN13JqcwQUy2kC1iV0tmIPABxcX18LXFKYSyGRNJmA5ypVxgvZFWsV54e5vZ9OrWzs7OzTx1oZAZNdtLtJ8MAFzMHceOpdLGdsTStYA+jPC/mG8joq3SnykxUb/rtIN4ahMx7ncf9Z7DDdiouCIQFddLYqCtzZqthKY4wOt73LtBFSqUPRjjtwVFXQEWew2i5jwDqr2tl8sZDEhA59DgZZpwE6MGwwgQQGrJlK9zd2KsjTOaObkIqTeF2DwiCOS2r+PbMtLWjUPtfZXZcb1Fli7OkgQ3D3UBe6VlPsoAKYTidAxAiKxRxGNlkMY2Sv9+xpBOgOCv017kzhANRbT7v+VyxrDMA8ve5j6e91LbN/Bo4lxjZmB/i7N2fxVuI6T6epuffs2QtlIdgrkU/o+NGnOMg60CgGeAg4rINhf+L2jTmiH7E38uDvyh4ACiNrKl09/4DZrivfFLa4myjYG5wcKVOApSl2ZNITR1cHjsf1UWxHIx3Om21LS/PKlvdT267W9uD8TNne+/nMBkdja4/6tm2FII65IR9gfIOL0CmRQkk+e6jxaVp70FEhqu5dtF1T4IkGFhlFbDLh19SxVKDYC1yZn3J+4b7Vnnk9+y6JwK0CgA/I1pwKWm8Fb8g6ohUkx4ABlmfxNrdysQ7seGy2gpWd0c2P5zRr2GCX2XBW2bf/9M+2mczt7372c5F+i0Zpq3Rn89nMVi8ubfv80sarnc2+HFnjbz8VuQduUU0CTC6yqliz5daG3L/RBmDfsFWW2V2a2G2xtdW2sJOkbWeW2XiHNGRjc9rltRJrzXJLk6aAsdpXxwDZ56eCpbgWQn5yjw5M8UfsYz8EikODu51V243N3rwNoHi6lHyCgSbVNV+v7Pr+Vjf69PQ0pOGyTFGitHZmdnl9LQENmiI2JWx/XBfEpHZNH5olo0vTu7tQPY59DVWkdL+j0KHdspxIWynYkLKq8rV144LN5gYrhN6ZyU8FLA9DfzzUxqvOVTvsXYJP8cnnn1tGOvNHmnccmOKPmESHlxxG4IMR+BAUr+cTpQzZ7EIledjYkD2whQMYG1h0RT2AAx7Xezoodm2pAwKlXWm1CztIXhpP3mj35oVABNG98XBfxCU3iHVl0/uJrhpgiNbX0/dYMsHkkpIEjHa4TrKuWxwygt2ZtJYAYDbjTivYXqlFfWIt0rlFpaLjarWRrpjPjPQLpwl81ilsWuASoawuOuUAigE4AvSxyBgmjiJCPgMgnSKhdiN0YAsaYjTZbvUU6ENAsWspkYvhVYxUAr0uQFdMdpLKk1Y2TfOVAgXS4w7UAcWAFLkgNEKXUV4jhpIxBuHpZAEQOVj8kNXl9y45EIu8DTpegIccDFYrsfVq4R3tx+hiKHlE1Cs7KHYQ68yua4qdGXbQXdfZ8jcyCpKjoItut/cSCd2Tmk1dcIt4bz3nn6k+tTl2XWvMOHtLawfFag7SSkUUwRTTeKquKZYNqOteeCpElYcASXriehkLbiVoWiNrCxuKm8G2GVv8Rk9jb96BlEDNcZh/6Hnz3AaNpm1nC6OPYe9krMwExW5VM3Sb5RliXsnruyhtUW5DoR2ZgcXGhllbco2rd+9Up8O9UjFpu2kpnR07oYU3+z7vAZS73Z78i7sdAXJpo5OdhTYuMTsAEY23OEXzrA0RPLsdY7+RqWWymn/FdtU+D3SM2LBEHR9jMKlnZRf8jYU1otwmTNeYERGjHroH+vxRkWoZMgSAcAA4mIagW4WV4J4qsfn1nexpKcQbZG2NGxptJFLIMGhO8tmnT2zzV8c2O2vLKTHfFEHKkWRWEFBG72l9JxhqEGBurZfv7HiVWpJnNmuYTbNEAH9EUyEFAVubZLnljcrGeVu9JWCJCZzdaUKfk8CVeSP0jbY4OHkcQPFHbNWuKZYhzI5/wZhdHY9hircrm756q452xWSmFs/okohMKNRAYzSm6nQ8CukgbRfhS8wB/crLsBB6+0NnMcQOUQkcq7ZVlLJa2y9/+Uv1937y9Kk9/OSxUmoL2kuTymqYLRehAK/IN3ZxdirDbL5YhJjYLFQsrExCpaPi4k76cbOrrHM8sgdPnlpzOLRGFkzilYyR5RDpUupDzVqxG9/3D+OhAO8jptfhJX+RIxBS+nzxTBGoLgDFkUkMqfFU6Vz5/AJmkUJlbb1HrJLasgftnwMrBxKemvfUNgExjBIBtjsB7NnFFjZQLa0HYV3bBW/P5VYuAYAVpF3IwGDQzh4/VAr3dnovEC1bNEz085CRYoPRpoM2GTcH+RWjj0wEOPnqlA0xxDDRpLApUBMwazWDx3qvLRDNZgYIAAw7U6wxQ6JBBixqsFk3ZQeXoXc0VaprPQUkUORWBesxATYANoApyk+4Ihx3AP0KKCIYQN/ca7UD673ehLbUNFZi/Yvn1XpI0EHGLWuqe5YkFpKPBBYOkC+QGFl+XX8sRFNb6uhfrLU+gvHQBCKADFK73kmO97JXcL80tmz2tff7fAJ8CkBHEOuBk5g/2OwI0nmNjhP12G7F5oVxDpK96M69cHmPBxV1Vw3XFfvv3KWCgI0v5jOfNzQqCQDv8s1laP28AQriqhD8Yz3Vzb1RYwUBo/dtnOXtHxtyAG6k143NZxSXYCegTt1BPsHfYDylT8WPeJvLR5j9EFCLnniyXQWXibOT4M1bIl1qhs/KPd3QTCdY5XXbPTmlbO5ndqL6nZ5AH/LHdq9rrWE/gPdmbEMdfblhYtV+OVrp3U2Dbrk3GCho5BkJ+2xo5MLz4xkJfub5RQLpkhzvNCfQrJbsoS241pc473ycFFvU9P1INlhLHOSGYAydfSiyRNZEMVyoMUhsmW/2QFr3Ki9UByCvbJhkZLvdruQkyWJj3XVlu/uFFTdTe/vdCx3v4pPHdv7pYwXh90cNmzdLa62ww0stbXdsmpY2p/lPKxRQ7gPKRmXL1taGVWLny8Q668TWjcRmtP/uNq1BNme7tsYut23TFCj3qk54PjWv3oNisegxOHI5jeZKLF49uE/8yKbsm1d4IN8DWtHuaH9Wa7t+8dzuL99aycO/2lq3ETpFXb19pwjz9OREzIPreBHtsyVSILKgk0vsLMVDVxKtw87G9ptuGSItjIXq7NevX2sik3boNrEYD19awLFwWW9kn8OEPz0706bmnW8A6kx4dZZpBWsmMSBoEJPC1vg1tlt2fHZuxxfnrGTqJlOwUCVscqENJ9czMDRGWorfj+LejSLmusLWH1awWBTxF4mDDh/6L28EIllYfzzik+pPrL7fT2jMMwk6WXXxqqzVDhtfaBccK+/3T3oAr0p5WnCekFwhFhuRYXK20CUNGNwvcKFJQqMBCstgMdlAASt6D/ZraAqnCxWUUXl/t5ipbXN7NNDryUhJ30gxljyUQwqZtq/SJHfbAs/IIJwZBAj8/+y9149kaZLs56F1pCyVJVrN7pB7sVcQBB/4/7/w4YIgwRU93dOyVFbq0DqIn7l71OncnqlsUKBnNxKorq7MyIhzvvMJc3Nzc/YZWCj2w+nFjXeWqlXt4uZKhUxkvaodbyct3SRSMA5ZZBBk1rhPmKsmDYc2NpiMxFK5S8NGABZg1G41DJmEADokQjTVEDACnPPeFZw1y9IPX8+m8kBGP70eTe2427dOWW0Pdhpm3SRNQqpmd+u59jHYSYIHvG35f7HEsJrUakRHO5h09KT+bByQiOlmzPiv2us68OU1YuHqnspO4Cy9rZWUmk/mlmekIshO3ajV11wolcNZY6nnKfATEw9WnTGRrVfKP1arnctHtnXWvKvXd8SJfHML+uMEzwnIMguRIDhBPqCXL7GINI2Jf6cOXuBN3dFqNr4b2OsffjRclnSGcc4QDPHY4w9nL00kUid878Txsc21FgV1eq9sShF6enn1rj2jgetDq1xTTwGYxtZBT/7DQHPmo6zXcDkIYJo4gHvoDJfWWldsPPGzFOmRANV2Y5d3N5JdUGTnjWXW1t9WFTgxfxlrPgd2GBDJ78BQKiBj7qzCkSGkQwBR1lN2blRdQLniRFl2+4l7lSwgCuQA/+mMwjxjneTzLWYucr+RVKseBX4FCYxaVTsDqHnP3pGZheyjsJMzwXI3anKMaCy21tmUbfDze/vp2+/Ejj958sSOnj7W2EzWS7uajWxydWsnPw81RrWjnn142bWLJ01bHbSMAtxDq4kJL/FsIjDS847nnPcoORWMesxvNRGKvbSoc3dJjhc+5rzN7+0L7R54RP9VUEwsM5na5eufbXh1YRvYjrnr5Zjcf/72W5l3wzLIY5IIv9VUJMliY0GQiukdHipFqfaK263s15KF2LEhKozzRhxosIi+tfGH1o0H36rWrUvjjlZbmxm64elsJhslCmNkPL5ypiA9MZXyiEr3uS1tprJC0qkHdvL4sXVOH9FTVAt4Hm0RS86HG2rmiluo/wIU61+/sGrjO3tQ/MApt3/Zv5cR+A2geDgcOAiOQqxqre57gHSjnpLWkRebem7+KsYKH1gVZ1VhsSia9e+ryYSVrLUpy9VBhzDdLmM9IqMCsKqrHKn06UxFQ4cNuna17P3VhVLBeLRy0KibVhwoMESSeM2XNri6EaNFC1dAAaDYD2m3eMqCGYDr9GZgk8HQjk9P7G48Us3F4cmxOuIpzWlbHb7ZfU+fYWV9T9k0QFM0JJFUY+WgmP9vtgDtKzFXsHtiB0MXixQF0DVZzPQZgPKr0cgWODIAcLcldR+jOcfOVi7AgBd1sV+73pP3zaIj2DpY2Xw2krgE24nvqgoiYSghP7C4jOIntX+GmQbYh7sAY5fzgCAiWX+Y1GTi0xu31u9YKedJBER5DcmMp8wGGQne0tInRwe9bKaRr01mWAFPyCoIbDK4yTbfnGV5PiUwVso+mh9kO2jZ7gHew4FEZ9Js5m4PDRq9uEf2+9dv7Mfvf/A5jmXY/0ugOGUp6LNlQ0iafLqw2Wis7o10hIXdp1kGRWOANeRAXAN/FJhlc4vCntQaLm1xN3EpCUGWvH+xVO1JMsHckixBrYQ31ph7pznGaDAcKoPMGiTTonbdZH2Y92p3DLmMXEoHs5/hS5h1zypR5IbDisI2yOBwm9AzjP1GQZKKC32t6g8SopBkZRFkruMsyk0f6fy5HGNmzuBrXtX8OlNCI0YZW7npzJuFtJu2pmMexajrkjyfz7/7yd7/9FqtsulQSWEsWZr3H87t/M8/KvimsQ6t1De9pk26VWu/fGLNkwNbLJfWqtRcn09Ra82lEBkEJTjOLExmXVI+oucY8rGc48V1kWBZtANB5N594mEn718CxZDEldLaNuOJQPHo+pJyXmcQNp4efPvza0WiHApsBvwhvcLkV+RXKln/8Ym9+OwzOz44VBUsoBhzeG28bBphy+LaH5/kyQyJRYCliJQICwXNcm5OEvzf3Yk5OHp8qtQHiyura5XGou2hPD2rtq1sZYEkH8NK1dr9vvXRQh8d2ZbNTW4VwGCXU6DfSTbCRzOtb5K7viehYOE+bNj3r9qPwN/+CPwGUDyK1q65iQOK+ZJmtQCKiweaitvCWQFQxheAmLVcBMsAD9hPwNR4PhOrBaMLUwfQzcOU1UpFPF7q6GmbnbYNxiOBUQAyv5eHigqWorFHdb2VFILXAQwAxIDCZAgFitcbZbA4RNvVujtaNOo7j/Tu0YE7UwQoVoENVf4BMNl3OCTVkh7QHZ67yDVgoXCIAATXmjQ5cFDMzzisVY+BOwYOGLa1m+GdmHIKjLflig0GIzG3arAUafZkQ8UqhSey3pe9GykEwINKfFi7UmXHrnq3MN/3JDMrf2yMAAADSPBT9u2UOKibGWNUdyZbLGf4KOvADvDMfk+6fzwYegFZp2UNvJORWwS7p6Iidb/7pVUZjGWrVvcgqQCKiwVz/H96CfMa5gvvna4MgGJvXNH6N2uTz0zWLjvpcY1qmpKgIwI1aZN1zmwVzCBD+PZP3+i9CdpgaWHzYQZhjPmqr36dKd7N3XtMcZ6TCkDQj+JYQgCyWAkQwxa3my09D7IhFIylhRqSxmKRWzLxud6as7UthzN3LIniUQAW9Tk4QKnt8mqp83s+nSiTAunFuOFowZoC3DUIGiJQSy/gzBAzz9RafLkUZkg8gMxDDTtYICt3w5CLRLDhYoU3WB762tFciLbhCQJ/0fAjCvF59nqP+J3MNLGmvA2ytCiSQWXQJktHCmQXSwUXSIVWZDoIsMEitLq+Hdjw8saqMODlqvU7XWU9vv6Xf7XS9cjOTh9b9+9eWvv5I9m7fXj7TsWuj794aWvY4hoTZWNlMiloo9JeL5hieUUXmGNlIQh+QClkhkKiluw4/05Md38SE0jsNcUPOHY/BYrXo7FdvXktUFwiBYG0YL6UiB9vYJwiem3vfsOmpnTIfG4zTL1xgCht7ezlSzvo9gSKMdAnOgNAi13m0Ap9UaXmViiKqKNtKlus7I8iqpsDvPlsGOXhwIajkT19+tS++Ps/KPplsbLRseEhxRCDgak/BXlU3LIxU6nJvo/nZ7tlx0/PrEGbVXkg8/O4hjJJzdyNigAYA53iv/3/ZX3ygDHfv2Q/Av8uRuA3guKdZIpDreq6QHSXKZ/ArzhBqV5LC9do+CEWqVrbSaIS1OE6I+unmut/yRzBsspSLay4OAClvV1+BF1KC3c6Yn4pQOP9+T3eFyAhlwm806deWOwLvGwdnGzCQzkZQqQAMJ0U1rHvnBwdaw8j48XrASMAyYXsuPxA0/0lKxyuOqmvZL8S2KKgjUYam60OXGly6+gwPVUsnSlFRHnYA1S3GxtOxzYcZ5e6nk1GU90X2lCluekwFk0K8hCGt5YEITyIM5UvgIu8AfYTRrpWdT0s+z2WcdFSmb2v6AgAKFYAFB23eHZqixtte3keCcKKUgpYOfZtjW21Ys1GW2Oh5g3JTkaDBnXtSp/oasnqW3f+kHtGFNXpua/XIkr44m890yi8SwkFz7/oIpHrM+ej0vD3GoOk3CPZypxnAv0AXpjAWkMOJ999953qYEh5Sytd8WIr/sDS1wIUF8+PvwaIGbPU3GeBnAAevs80pClXxJzzNduubVOnMQVBiZNVO4Y19N9ybEG6wDNGWlSu2dXNteYz7lGsDbLAGaAkkz4eDSSp5Pky13lO2AfKIYpnFm4SaMMVdFYrskwTSI0ufswt1pjYWIKwsDPU+g8An/UEKaFKGYVuMPyztSYKEosEirlOeWnOBwXfsQY0l8MSThIgNVQpi/gDq6iZDXgBeVWr5faOsNO4dtCZEXvH0VQyCMbiz//0L7YYTuzF8SNr93s2ftKRS0VzW7a7f/pehZcv/9s/2OzVkQ3Vdxophtm06l0LtdWEZIZ/SjPNWk/JCOMCMx5FrrkXJiBOTJdjlt9nzPag+AEn76fkEzDFFz//JFBcXq8NM22iUTaWq4tLeXs+Pj3VJ7HYtFjCeJ3XAIr7R0dueUyqYr224fWtim8kmI+In4iy1WkJ4DJJs3iBKmdaRvO+d5fXdnN9LZcJVaOXTLZtaHnOPnspBke92mGExmNdY6Y2BbIbtDpN1hh2Jbwx2x2B4lavb61+1yr1RmjsvDOOf90Hxfe/5xq3PSh+wKTbv+Tfxwj8BlCMfCILlXRIATzxL10trRw1BlRm64yLArsEVQAcfpeDVwxiHFpKi06nNptM3ZWh0fBGCpWyJFzJ+PC9ZAlZo7Sdv6YAqNlU7UH6yyabxMEK65tdueQ/XKvq/cU8Y0XJQR4MoTq0LVfaczK1fnR6InBHATK/Jz9WAHF0qVNRGEVZ27UaCGCbloSAmojU6r/wXAYUC5jWK7QS8eryAMMJUAAjSkOjJx6PXaOr7ncuEVAb3PTzJZOX14R0goEvbdR4AJCVrKgKktj3BWi945cKosLKS88k2mvLt1nFTxsx01m4hmzFnS08HZ5FlLw+NZ8ppSBw2aW7yRTQPIJ0OlIWig2jjS0yAGQpgGIvzKt6seWvMMXcWhZnpcQhx1p6c57FarU7c3I+pFRDjLc6Bbq0JNPYqdnM+ZlSCrGeNQ9iMvVNh8Qff/zRpvO59MZkLNOBQEwo3Rd/RTf8a1pi5ifv64RPWfIaggnqdQDEee4xv5mvKoZs4JPshWoJiPWcGN9SWcWW8qhmDU1nVq269pqMA2BXRYXRVS6lErRNXy7nVl15wxJ0xJ6d8CYbkkwE0wsDq39TeG/eBVBzMrJBaR2m4CrZUQpOs711SJUS6EoukngjxqMoo9DpHN0wi/tO7gXaRzSfPFBLsCxAKk9jgvK15ChynSFApRi409E8VMYnCoJp+IHOuFeu2/mfvrd/+t/+u/3h+St79A9f2Z0t7eLiwip3Uzvd1m3z/tbm7ao9+Z//wU5WEGUAACAASURBVC6ftdU6Gna8AaYqgOJEF6nJl1RqgxNbRc+e68UON6VTRbmPlnLI0PKgYWz2oPiBx+5fBcXYhIzGAsWDyw9WYQPaum0QESRVtQz+s2fPxLpkRJIfreh7s7Iqh0I8VKplAcUZqZM6YZNhQTXbnoLh9zhg8HmcDEbaZGkOwqRg0R72D1SEJ6/ksLZB6wQoZtPmYIJJVloI1jdE+Eq7yJmiFQui6gwOkWalbM1ez7q9nrWoOO00rdQNWzisosIrGXCs1GcYDKpQUK1PUhwfLhZRfa+02w5Y+8jc//cDH9X+ZfsR+H2NwF8BxT7v/QXXN9c2Ho92NlTacwJAuQWSd5crV1yfmaxcduoSAIgDUGwWBVK0lJ9OdbjyMRzQAk+VqlevxwHOzweDgQAKtpEcxBQYTVYLXY+cBtD0hquEurktHVhkEwQkAoCcoiYxAQ+pVb6Kco63Vx/s7OxMzBzXkqlm/na5RBQebd1/eGQwyP4e6TMLKBZgCYAAgwugrdTKti55c4ZMAWfVPnIyvs/+xh7IHl1emh12HPiz14rxg+lC/oFlFaAD0AvgLW2tu614NjBYNRX3RIdBSeKC+UswS52HigzDB5a92gOGaM2NdLRWUwU/0oFsyqDPjGYtqQ0t6pZV7b+gLbjrkRWU0N651bB6o6GMJKl6irvkf9uoyR4LUCyWj7GKYu4ER2Kno71zgmTGhe+pXTjNEEolnWU78FVo4c05IgmEWpO7DR5/52elNlkgOUAxc4jP4jV//vOf7fL6yhtlAKqCJRYoxlmiUESn8yTaQhcdnYqAWLrvckXjxPyXs0KtJkYa/Tsac84zCjxhp3mmjGUGdJIZkEUtV2w+HNv4dmDddluNNiaLpQA1Y8scgfySh7KaZlWVdSEY3WxXyhRDcgGaIam4d9aYPg+NLGuKokyaaqxXanJB0IkWWq3DkUIA4mj3Ln9xt/xLaVG6xtyXTexAsdwJXVtMdkUMc3aAROcebhU8l3x2/K5sANV4x89vySrTNWdrAquSo+BjHnKfMp7q9YqyHoypgrTl2uro9ddl+/Dtj3bx7Y/2D59/Zd0/vrLb0tKuv/7Bpj+8t0d1r2+oPz+1zpdndl5ZyCaP+UY3ymnNFCzd/yJIZV7TcY99gD8iDqN+qig5S7yRoLgIlpUN23e0+/QZ+hBQfP32jd2cvxMoRlNMwdzNzY0OGxbO6ZPHvpFEBIO8gU2ZTaJ92LcKLhAcOtgaLZcqzsvJSQqOSUs0ClNc3Fj++Z//2T68fW+PTk70/kfdvh30+1pIWhDBGgCAYVwwxYc1gKHh83mNLHq2Xik8m0x2m948qmXZFEm1smBZ9GXSumjFAM5HPWt0WuqQx6ZMdyiZiEdBkIBy2CC5JgrLoo+gOGUgu9RP6oXugeRPP6X9K/Yj8DscgQeC4sury1+AYg8wPafitkTetld+xaEB5HAragOlo9tsPJUebZYBfZnC5sDj4JJXehTWctCyF/Aaguxmy9dy9+TQhmsHbhzAAr/yaI0mFhRMTaYCD+rm1m7sOtrBzOUBDCAhWwZQgHGWHGS1stvpSBZwtMJlD8piISRl2t/kwOb3D7DDwYHAQKxQsEG6dzrOAZRph5wNLGjtjA4RRot0eEgJBNYC8LLfsAfz2S2rWa1Uc30v7B1sbcW1i9jQqSA6/Hq5tc4iC6G8CxmgxruxuQ3nrtlAFD55QZR3vRN4LZfVWZTPTslCgtGUkCSjJ9JCrairLj8JUKqGD9GJbb1EnOxjBZDH6gpQDLgioODatW9XzLq1pncyTElAMOlZkJZSD36e18vn8/+pZ+ZzJesLJwvmXAZDzBNJA6MBSpIs/M117HSqQb7IlSOCOX720+ufxRYzH9QeOVh92O7sKJirPBniZPgIEPM8Yf5RoKWgAc3rbKFnQAE65NJgNNLYEOgwB7d4aJc+BpYCjGROS86sU9xGMenNxaWeBUWnN8ORigWR/hB4qBBz6xkMZAXYpwKmR6OBPoPzE4JKcx5iioDLUykeBESDDvTI2Rqc+c57oAWXRIC26DDKQWLleLIG5F6yWu4AbmZccrwyows+4Z5yvaj+IDraFRl+BXXsOPGzX9i3JqCmaBRSniY81Cet1lavNxXMTG2twju51eAIsdpab1Ox+Ycbe/en7+3V8WM7+MNLvfby//iTDc8v7Ys//p2Vnh7aqLSWFAU9MrUHzcOeVY7aNm9WpDFXNiJuTOCWYSRIWG2UUchOfiqWjH0hA7+ckxnUFQk47U97UPzpg/QvgeIstLPZ3G7fvbWrd2+kKW6Xqja6vrWLm2ttJnSBUsVlCNhhhG+uru32+kZszss//kFMcYJiCvPwT+RA02aEyTb64nbLjk6OxGIIzK5WYqLX86W9ODtzG5711uq1mkCxNrH5zG5ub+38/FwFH3gEHh4feWqBRiD0skdjFSwQLAYbHpvjcDzRIuMwIzXHJsviTUmH2IOKWa3VsHar664aqqZteSvSmhfb+G7txYFlZBcFwPxrKQ1evmeKPz0v96/4GxiB3wCKkU/wtQsQKbzCoi1AsaQOdH0K+zXADes89aEwU3wBmJTSL8gVWKvsQxwWKjqDWaZ4qVJV6pKfcxh8uLq0R48e2cnzp5IsCGhHahRWSAdlaFJ5/S4t3m1bue4evxQzqQANOcBqZZfnH7SPHRwfiSSgcKjWpWgvAmgKg5RKdiaK4FqMVOwDYs6wYkIiSAFPxQuJs7peYxT7Gb9Xr1bUYU92bhSLLT3TpsYhZtbv9wXcaEyiAKDStMrKu4AKQJO2p7AoQHGOjYBgtWytVUnAEpssyT3wIq5WfH/UA/Sqfx3WAJlgQsXAR9ttNN5ZwJYZQQVC1E5FJgCQl3PBAxJnXMXeEyBF4LNdOchVgwf2744HG9nogft2OYCDtJ0ONwqmiixx7scJfPm8tOxL+QSvL7aFzmvi/gCMnFWyHQtJDuPHVxGcpLwgAYprwWsikr755hvV2qAvT3112pLeB8QabklZXLKRAJl7bEUQdf3hwtlxBXgbyXUowKJ2ZiP9sAcT2RFOzyGKBmEcqfNZTWbWwdFlW1I78vphz2YQYMHKA7A1duuNteoNubcAovkd5BPDlRd16jyXo4U3deFvBQDZwjqyDABmZXxgPcN+TcWdkoR4EaCyPrWaikNZaxBf0poX2xhHwaecLOJLoDECo8Q2upxwx+B7ye7LwzisDL0Q3wF8vkagXd7cWwXJq+ncKiWcbTa2rpat3m17jRLF/FaW9Gg1GNvw/aW0xSelhlXGC+GY217Fnv+v/9Xmzw9sPZjYc2tZ5U/v7U9ff23bg7Yd/OcvrH56YItwBEnZCWOYjUkkLVmxB/k4AcjzXpyUC3Kh4BF//xTZg+IHnKufBMWLpQ3fvxMoxqeY/t8sCrV57PcEQokS84sDg9TILSkc2kK+OrMy/oBUx642NsNLdDpXOkYawPVKE57J3mg1dvo+3o/NB0s2CgYEVhcr/T4bPumaIXZH06l797Wb9vTFc3vy7KkX44Q2kc2WCU3RC6/r9fpaIGKXFwt12pvOp3p/QG9G9oBgVZvGJsKyqzWphm5as+W6Iv6mUM/wuhQTE9tY9h0v6rcKYHgPih8wMfcv+f2PwG8AxfgU87VL6wUozkI7AaSSF7gKTISVYqbh+V3AUmZ/WMti7GZzT60DltD8lrxlvIrUtraTUWHNRloZ5qvWa9sS+6PVWiA0/YslheBwDmZLfr0wSY26Ku55zybFfqWKF6tttgr+AVGAkYvrK4GjoyePdgBQlleyOyupUIcgQDaUEU/rfgA8kRqVbCLkHPzN/qgudFTrY0dHMxIBB/civh373inNZrTrzeI4gopWuW7bpes7SfnCEs/RXcPELhZ6T8A991AHqNKVLAqPYIlVHEdxFE0XZOda8r082gqrMj7cgSA6MkUrvShAI4rynDF38JjXCWmiICi0ug6IvZmE2GWx8h4oUUDJ86YwGwvO7ICm9wVoRwOTota0qClN1jZ149xvsrvpSMH7JyhmvolUCSs6scXBWGaWM+dqzuv8t8YowDK/p3HGaWG1tG+//VbgmKxBal0z2Cgu+AT3jAHXnMQO7y32crrQ33I8CT2wmHf01d221TotpflhpBMUZhYmnRxgfDmLcavoNVoqxLy9ufGAsVF3XX4dtxNqACqaJ7y+QffF5Vrd65rNunSxBIK6140zsMwbMgsAT7WVVnDlAQTjTABD0ApDDtlVbP6iduiNuiSSZyePZCHIef3u/Nxu7m6jSPWjywKgOLMx6JtVLJrNw6LQMsm2nC8Z9Mr5Ae0x85xgouZdNRNsMkeZk5JeYBQw8ZoFzn2KdAk4JK1AZoOzy2Ity7bbiyuz7z9Y9WaiYrrKH5/b4X/9O7sqL615O7Pmu4HN/s/v7eL22rpfnFnvHz9Xp0tJjNBdh4+5ut1Fx0FAcTLGEHwZPOS15nP+tcx07jd7UPyAY/WToHi+sEGAYnyKa4uNLe5G0qc1ux0dBhld6eFhyROHxfD2zg5fPZOjAxspC2o4GCjdA6OhTSG89phoZaIvusdQoBCC98H1rV1fXno6a7awwd2dCu2YCDC2/YMDAWw8D/FF5HrSUmenWwMYh38kleZ8LmwGOkcV8NTrdnDY02eoWCYK+7ZoAhsOhLlOmCwVEeLbSIenekuBwcHRodXomNVt/4Ipzuj+fipjD4ofMDH3L/n9j8BvAMXJFGfQWQpQ7Ayk2yBloV0e/DAiSpNGe9ZkHWXnFXpUFeVF0wqlxJcrsV8c9HSYYi8ADNNRC2kVjBYpSvx4YStxB+CAxjkCcCaZAaCVSnO6fcV7q0ANr/RKzWy+stvLK3W7moxGst6SrKNS1vuzV2Q7e6WPAcOA4FplBxBkZ4ZWl4I5pY69yhzQLTsqgC8AYrkQIAUAA+wbVMyT/SrRvnlpYzyJYbwAt3QHnC+s22zZ0cGh11Ss8a+NwqeK/52sL2x7A33xciUPeDTFjBkgXVkwtJYCCa5FVGFX2H8VmWx+BigB/DEOCmrCLiqfn4+rFyfp+QZwEcCEIQ6tuMCLmpV5EMClsI+rHfR0Kmuso6MjZ47DZssziw5WMuhKoJoMWmpMNV/QXcd1JpDgzMkmHymtSN10vlcC1Z2MIQAe/07Qxf2k7EYN36KtdKbnaUzFH84ZET1hryWW8r6mOIkUCjkLTDGvXAzGshbkOXCukkGF4JEbR6tu20bNrFF1qQJsfmjSs8AtJTaALJ45tUK0J8ZRYbBZmNXrAsSsA9nhlR2MA/YOGm1rlSo2vr6zXr9jy8OW5Bl8aZ6rEZa3L2f+Mk8dFLuGWc1gyIZE5zUB/gR5dKEtl6zV7aib7ePOgXUqDkpfv31rP/30k2daq2WfpwF+02+ZdtSam1FrpKxSwY4tz958tjDeeg/Y9Dqg2G0DWV/ZaZHnpLoDuv6NPZAkOENWkm2hAfgKhmBzo4Nk92JizdHShu2ylc+OrdJv2+jq1m6//sHmb6+sNlvZ4Wdndvh3r2x52NB48PzSro+/BbqRJSlWhykOJjwkVRSxZmY9cVPKloq4Q/pumqns5ROfPlf/Gigu28pKs7ndhHwCn+IOupm7oV3f3Jg1amKKpVsKPRkTAvNwiulgUrovn9g62AUOK9wj1IkpTfJtu9MUtwUqP8oLmNgX787tO5qEcPjMForIHp8+spfYvB0dqk0lGxIeojKsTx/MWDDyb4xN1ls+OhsFezzFhzEkFSzutNRh4vB589lS2kDSkHzOBoF7FKiwjjFsQ3pBRF1pNa317LE1Gi1tuMkU5CZcvK89KP70vNy/4m9gBH4DKC4W2ukQKmiKd5KjsGQTUFFxiRdZaV3iZxpuMgqIYZmoHOeggM2C1STtP56IqUEHCDAGFCdT1z8+cvaqbOq0CQCVoT1AcErvNN97VGXebuqAlAYSpgwWEyC/XMtuaTp0QJKHMuCnf3ig9H7awkkaokO2vPOnpQCJQxcYidQCppoOoZVN2dO+AWAkRwP8bNeyreO6CfqbaF6Ra6nr3VigNZsWad+Rr3BZ+lLpUrH6KqHX9g5m3E+ytwQXHYL5hVuxbfCeDeaaa1YxEWA3CnrYR+UVH8BYOlczSeGy+QKabgHoAHl5viT7nOw7zyrZOkBeMsRi8lZuowaQRG+e7DNBC0x6SjV+oePd+rhm0CVdZmQdZCMW6eUicEiNaVFrnBZt+TOe7w7YF563SzY8FV8s6uK1Au9pCxetzLNjG2OFPZvqcYKB1LUy3r8CilMykfMsPXm3U5+zsMRkYNHlMvcoRlzTRhiHi6rPdSQuOCSoUcZ0qvOMe2beJyjmferhs7tuVm1R8TkrHXn0EmDNoYMtzVfWx9GEGgBb2/zwYyGfwGn8DnOUgA5QzBoiWMRFBeZXThu4loQUIHc7gHjv+FDZlv7hoQo/G2t3hGDMvvvhB2V9yWJk4WBKKrRvBFOc86D4HHcBeUh3FFhP5ro2NSQhgCAIDOtArp/fz0CLYrrawvcIngsYIdl5PpuxV7MTtbEvSWrKHga4bU7Xtv3xwuxP7yQ/tX7Lqn//3OpfPVNTDwoWS7DQ7EfU+lZLmhPa1wj22BsIeNbeuASpS2rDi3riDAB2e1nULyl8iOB23+b5E2dr6os8xfex9zptB8sYuc9p8/zabs7PrbReW5fWkYOxvTt/rzQQB9bx8bEOH7G5aIpvbsQ+oN9DJ0P0KDug6UwsL5s/r2VykUbiQaIp5g+bsIpbKJLYmoTo5+/eK31ygDNEo6kDURXNrbp1295qU7q39AHFI5FOMXSoiQIBCmDUEjUOct8wPZWXf2gMAhMhwDweW/cERsKLKFggbK4UeegQjgiVA0sbvpVkbF5vte3g8NA6h32rttrueRwavG2wI2nctrdv+xsAfvtL/Msj8Cug2EGQ6x9LZaBvya6ur8Soqogm3k0HWjI0FPrwW4W2rvJtjQp0AAVrkkPI2UNnEcXOBUDkAFeqebZQ8wdYL1lCLpfqLAegxKGGOgTSjoAW9hCKwtKLONOo7Bs0HmBPGc2m/nnlsnWbbYHh+WiipgzUTvA7ZItoncvvCcAuXOcKOMkqdWyo1GZX3cFcRiHZl5WtX667nSO2lerM5aOUkgOxtsqkVfC+sXalJu/Zu/HQyi2XoAG22AsP212NGw1HYOTm5a03JELPG3pt6ZlxjCiV1Y1UDBjFTWhfo1OfM5vuUME9SSIRXcQYi5QpcJ9Z1JxFa0r3h6tF3kcydow5YJDnkrabciAoaD6TtRXTGqSHwCnFl+E5nfrlbN0rIIK+86Mx0M5JQHMm9OwJ0vV5PKNlapK9EC2L6jLNnnKPItguso0JkFKewefrd2g8gSwlCaNoOsLnf/3115o7OZclBQlQvAOH4TqS4JE0PlIJzlX+0JmQIAigKNAeBW20ZObMQ9ubFnhZ0JZkEMCKs046forSFs5u83MyuNt23ZYBpjRe4f7C2YiEgkJ5gi/OYzoJzmg6Ef7HMMRZ0Mk8T+Zc4DH0wwQ2AnnROTGfCfdebzbt2asXkkEKAyy9uD+zRBdXl/bzzz+ra56uP+WN2fHwvk9x6JT1fAryn7QzlMtJBDasM/l3iykuCXiT3VAeJCQMdSDpZuvts8dTrR/mIOCfjDJZK2zsZP2KdeRyrW6bq9eXdv6//6vVbqd28PyJ9b58bqvPTmxcWqseoINrzutbZbDpeld5fmKzbk0/F75hDCJjwJwjmCZrn7KaZMYzCEggn/OT9chr9kzxAw50HV7uK2ZbLSSXxxOH6aiazuz8xx9tcHHtnZWY2NuSDpN3b97Y9fmFx89MvkxfVSp28viRvfzslWv3eCDonwQ2J2IaANLaUGMxysJms1YXHUCxbJU45LCbodp1uxXwVoHNcOg2QkSl06lei4QC30omRbvXt1qrLVZ3Sno2tHQVbGrUKyAKT/KAJuU6m/tGQfeqwdDB/otndn59qYmU6UGuodPrufQjIuhkPIjG2Yg6/QOZdXePT6xJVTo2LsjlYZoKTsZ7UPyACbp/ye93BB4IirFkmwwG3ro1WqmrriaKv/CiTVCc2rfGYmu1OAwTeMkmjcOv7A4B7BOsvdSyZke1N69fq1mQmvhEi2XarOLrCShVu2OcdMtlNQBCCqbUJ3rd0MJqbQdwJRCno520x4ulzcYTBc8CZiWz/pEHwdJTwizNQoYRTA+tkGHs0pJMr4kDmmvplryYJw+w1LJm1Xwy4gIB5a0YX3SaAG3tTHHgdepN2ZLRfrYaYGJU3do0dIlk6GCb1A7X/GCVVzDewLg4AFzaTf2ddRmSjdwrDk6AmBMziyDzenffDyeRBD1ZXMXPGTuAiryfo7g6JQLs7fxcZEkND+JoCR5jxDyQH3XBKUKsXgLLdKsIwCRPYp5ltPPlOpW+53mGL3KCCAEQGrhE++Ydmx3fT/B7X7eZoD+ZRf5OqYJATKPhZ1a5LFBMcXhmEyV74RlFq2MRN3Sni6wBRVysHaSDBH14cz89fSwSidoe5haa3mxtnoEnQYWelS8ulzBOZja+G1izUpM2m2ukJoizUix+q6Fr0ZkNCJsvvZBv47ZsnPEUd0Iy8dpy1eUZWreAyWpZzDAgMUkyaW4pgi1hmei+05lZTgY8mXzpiM/OBM75SglkziGe+w8//KAGGMoSxXtlIMYa0zMMCYXWFTKs8IyWDAFXF7JM5bItsJ1lPVLAFhIFBT3RWEctuUuFFtWVusYFBy6yRgTHPEcCdq6N4JhxIQuk9bQx60+3NvzmZ3v77feqezr54+e26bds1gjp1Gxpw3cXtvnv3wkDbT4/tdp/+swmx00bV7ciASU52ZYUoLLumerduTf5KH7xmTv5aZJw0co9My57pvhBTHGkAX8FFK+GI/vw009qZcgGLq/ijXe+If1CC0uYYQFXOvPQNrPftYOjIy2i6Xblh996I5aF3znodDXp2dxGk4kmFVEWGxfG+vxbxuPBBLFx5WaVNkqK7kjN3HojEFgHADWL5PGzM3v89MwqTE42Q7Q0gHy1TPWUbPY7Z3hS24UdEulX5B+kmEjfvHn3dqd9pnsebhVot1JHnUx0HqBKT6IvatStc3Jip0+fWr3btwqaPfSI8VXoVPr7BT37K9uPwF8bgb8gn8AJ4N8wxYOBNnUBPxgZNWbw4BSG+D4obq/LqrRO5oMDZ8dIsrawXqvVfA8ZudsBhwds6fn79zYZjuzR0ycf5RVlU5tVGCCC8voyUt/bjYCzdKZq9ezaQBhSuT3U62KICZRvLq/UOpeMF2BCdRF45KrYtrJjgTnAeA91Lovqez47Gxhkdi6rypFPSFMZbFcWcslTPckBnDEoKKuaPJZJhVOMRP0D1350eCgACUvMYc1exn3SEGAeB6W644WjQbp0qJVusGjsu3LZCMlKHqIJ1nMqFEGxiItgW3OPTsCTzBT3o9oNutqF169Y8mCBi8Cm2EI5gWqxIA1wRRCUek/AJn/4rEXlo/xFjG3qcOlet3EZimQwdDeFxQu5SoL+TEMrQAoHjHwWCcCKconMdqa8Iucqr+Ga0A0nI8ln8l58H/kEuuKU1okphllP0B6Bigrolivrtzo6PwnGeKbIB9TCudV067Va1ZoHfiYRLCVgR96iMWQ+rk0FYRt8d2l8td7YYa/vmt/F3AvHmg0vBI2Oi3weVmSAWYJCQDTnNGww4BOAvNo4+GNuq9shdmXLxa6JFvNQWlicJoxucR4YF5n3HH/O1ufPn+tzNK/CC1rexSHPZMzoX/Du3TvtB+n64VkVP+v1RdQdtQhIDdQeGg9j/gRrLdkM2Zx4vX4W1o+6PtZCzYmu9DAmX5KNRsjGYAQA8GZOMnexhRWWQfPfKCtQ60w3dvf9G7v+9id7cfrEnj0/c9ctgurFUnKKDz++1trtP39iB3//ypaPujapl1TsL3tKcZVbBR0U4S03S2tty1rnxa/0sVaASWY8pCIpK90zxQ840n2D9gIymGIXUGD2h3fn1ha3d3bx88/SEvEAGpGW06YSNi2uF1sremSRsSh4CKSOYGi0Qc0XOlgAtU9PH+1SeXgqcg34FMPUJNvLhNVmR0ox7Jj4HAr5WFhsOMO7WxtcXaqxR3pcqsPek2f2+Oy5PJLRM0u/t16pxQabqqq/o4Kba5N+D6sljgyMv+dLfYaqoinSo9hlPtdmKgs6MQ9uN5O/rw0JRkgelFubwnL0+3by5LEdPXoiUMyfHSgWd7znih8wRfcv+b2OwCc0xXRIIzOCTzFMsTbwkAEoaxKWbEVQzK2yFzUhKNEFh7wqmbhsDZ/FtNoHolEPBVjdVluAmECdxgXsB6QnkS5wuHFwq3U8Vfcc+GHHyLWwXwGkMjOUEo3NeCYrKuzXpNmLoiVkGcgN0CJKN1kK31MxM2VvDIQmmH1x7exxggEV2MFmAdI37pecLGMWASXzmgBNHrmlla0bVYEV7UkRCMBYqRhImT8HvwK1HKAhy8jvA3K4b/ZVgNduX5UtlWsVU85QlAX8GigWsCiA4gT2KQ3Y6XG5d7IDi49WdwlmxfIFcAfoSDNOU5WG75cCROlcEq1qcR2RJjZArq63TedAT8sne04QxPtxPiVTSyDD+ZUOJb8AFSGhEFsYeuJ8Htxr6o9Tu5mvSyAql4KwesvW2FnAx2sgW7DoQgLAver90NsGCOT95Moxw050brPhWM2qVAC5WNrx4aGCQGQ9aIizQIx5mOAt51k2RanBlI59LeHQQlqf9SF2NotUW00FWZA6aGeRtLCu+EzWGtlZCusFioNkkjQILSzPNZh42fhFNkduIWSWYeYpsIv6HrmKZIFcFD7yGQBiGoExBoyjzuWw5hPAjUCFsx4iDLaYIlper6ADe74o3E9ZAYEB6yJ9yJmrWgdpCVjzls76+dKfXc55QHG2xkZGoXtj3YaXOAw+zL0KdGMSyXJwu9G+M26VVbvQKdfMRjMbvflgPx9ErwAAIABJREFUrcXWDqtNSR9GVzcKjphLWDr2v3phjcdHVjvo2thWuh/GFu02gQ1zeNWo2KZZs7l54atsEUOLrv8XE+6Yyf3XXY+d8po9KH7AYfqXQHGJqHW9svHVtV39/NoWw7H3+V5uZNsDM6w01nSmiTSYjrX5Uw1NtHr67Il99Yc/qEpTmxLm7EO6023t0ZFLJ5iMMMVsGrA0LDhSmWmNwwaS3XPYCFgAyC9I9bEoJqOhtes1sUaPTk/F4irtx6aP1rhZtynVzXSkCjsY3W+0ot6B4zhIWDwU3ygio9hjOrdet6vP4g8RbIfOPrv0nKOCTLcMKSFHqlEqK8VJn/Tjx0/s8dmZVcresesjKv63ne4e8Lj2L9mPwO9nBH5Dod0IUMymXfH2xPdBsQ5JwGrEiXK5mXjHumTUWGesdaQLvAeHF6CYBhjsD4Di0yP3K079LOyX9JLRhEJpXtY3HbmwhgJ8RZMHgnIONT4zWVqu6/bdBzvp9PR99gGBZSRb/Z4q9GfblVfYU+QbRUZiZjjct97hTcVnUXDMewMWAMXaPyCcwqqsmJZPAJbggPcYbma26dRVhU6W7qDlTY1gPTWGVPmTUlbXNO/sZdsAy7BfgAt8lgMUq4sc9mpRtJhFeEWNYv7/r4FiSTpWbkaZjHKmwhmvlCLwc3nGR9YvLdu4PgUhEYwUC+FK+DFDPFCQFenwtJsDFHMG8XqKrzWmvbY0oAmIpcEOqzqeK6Air1PBydrdP8QyRm2JMgZNl5Ak4NX5FSAt2eHi9/idItvN/WS6n3FmjvJevC/gDzCHBAA9cEo7NMaFrmwCb2RKqONptXXu0Xzq+PBIxMtwPrVmryNHldQOy9GkwDZnO+DacmOlibswANY6zZadX15IOtTqdKxz4DrknL+l0VyMdAYoKlalCLNRt0rTOxPK67rGWbfRXIZ0Esu/WeusZZzy+SNVkL42pAvJYCf45P2RU7569cqbbMFkR2GksrrYK4ZUIucHfyNBAVRmJiJBsUczXmgpP+xwhBBbnAwqPyd2jTmSAQTAmHGSq0ShtbnLqdBqlwSqCSzBQwR5rCeeF3sQnRszs7HtNm1S4ol4J97qfG310cI6k7Xd/fDWrn96q+zVybMndvrlS5s+7dm85kEcWfnyYm3L4dj6Nbr9trXPIIdatms22uKZ7FBcwDc6IoqZZ5WrRsCbtGjOR4v2PSh+wPH5F5limIvF3MZXV3bx82tbj6YyqJ7f3NnN+YVht8ZC5oDQwVUpqQiNYhZSDt3DA3v87OkuJchEQpaAkJzDMVN0Knqh8123owOTFBebCD9nAZMSZIJzGH3//ffuC9poaPG0GnV7dHSoNCYAGr0crxsMx9ZAonF8ZJtgiokgJZmo1JwF4bPi0GASapNcbTS5WUgw0lSPFqukVZVOMaF8QT9WnnOtbEwwxbKuaXhRT7t/YIenp7Jpooo6rNh9kj7g2exfsh+B3/UI/BVQ7Nct3k7pTpimTJ2y5nGBERgJ+UQgOi/2RYa12kqmQIEdr0sQJRCLM0V0Z0ptKvsGKcyvPv9ix9Qpg5VgE4a47ge10ti1+i4Fzz7DQeaSCb+pBEk6nCcLm2A/1evpjkaTsSze6K7GXqdGF6Wt9MhihrXUy2L8eJ9sIpS+rGrOgZQk5BIctgmkuI7UmqYcgfviD3vPsm52tZqq0Ar7qfqaTm4NMdliWxlxwEqtrGI8NKHlbbSEjoyYiuxg3VR47OSEgDl663BNKIJiAbco/iuCyt3cLDBvKSEQQC80EUhGGWY6HR4S7CcwZgwSRPM3WlmxqMESCgSE/zTghToQnqckIby+ii68LhnADqRGx1SB5WD7xEwLEPs+nyAmzwHmWrL2CaozlS8QEox/fi//LQAXwCtlFpxLyRgn4CaziYQCkseLAD8Cf7SvFHDxjLLVdzpZAKaRTaD7pqMaIJV7lXNCuD5wfQryeMsonrThzKoLB/kK9gC565WzzUiGGjXNYbU9BpzfjKVJB/hmAxfWDoWMYqTLZrPNSmcdhXbSXyO7CJYcrW4W8ingyuAvAGpRP0+ggI6YFuz8zRdkWzqG6JmEFzbXn4QZ18n/M5Y06AEzJHDNBjOafwGCxfKLMY61DekVc0tBDT9LZjqKR9N4INck6wpQrIwDxYrpwkImRsz+QnMqA6rDZkfzYVRe27ZVd7w0W1ntemLv/+Vbm18P7PSLl3bw+ZnNOjWb9AjK12KRD61mldHcrn98q0YpTz57Yat+025rG5u2Kna3mshxROuRMS4UZlI3tZMGxf0zJsyXPSh+wIn6F5liIvfxyAYfLuQ+QbqxV2va5ObWrl6/E/gkaqVKVFXhrYZcF1ThvSaVaOoCl5spURUbGgV6gOPcAGFcALVynsDCBZF+FFlIL1ZVeY6+54frSCkkFpD8/m2jzYP7IJrmum7uBtZoddThjm56gFgAMAxu6/DQDo+O3J4kJB95INGCGuZbUToWK+WqGOP8UqOB8A0UIxNpIB0ATE46cDXqSjMRxTc6HW1aHxliP3zyK5mIBzym/Uv2I/D7G4EHgmJStaORS6d2cz7WDqnWtN3a4kKRVeThFEMKmcMWcAGAkeQiUvBoVFnvHMoE1e/fv1fLeZinBGcZfAvcLFeSZ3Gosd8k2OMA5ucJmPPf7Dd89qN234YX13rPLm3rYeewksSpITyIxSqF+wTND2hxm13Gsi01hyh7Sh7OADP2PFLWyZrJExUmPcANoAlAzH0KJHfqdrOaWn1btqNWx5pWUcOAHBuKcACT8jotbcNuzZ06lCKW8W+4W0Sxn4NiB3SSk4SshGtQCjyKzgQqQ+bBdakWo+BOUAwmUiZSBMkqcOJPtNZNEClmLmQy0objnUxAA3kaxY4CFNH6WmwhzDhereGcwPcomoJRy/eQawkShVpcKwQJmcO8h3jPHUseID7/nSl2sYsZwBQsuor3m7+TrHcuVsYoAwneh3mMLOHPf/6zGGPuK+UWABnuBztT/v+4f+A/g6Bpt20wGqqFM2n95vHBzvuXIrnsiifARsq9Vnevbs6y6cIWN2M/ryCHSqb1AsAF7HKWkelQ9rZasfZkbfO70a7wTo4ptaranUs6QWMJZDZghNVcVmQ5FgoGos8AAJ5ryeAodb7ZzZDvc44nQ5zyCLH/UUDnb/xRppiZo5xDPF9AMWsVbfQydMgZvACKJQeKIDzfL+cAsqXMFOUz5DWJQTI40s+QmkQfBUkT1KMERxjPOuA6o9qq9VrPCwkY62rarqqFMyC7vilZ/Xpil3/6QRZsx6/OrPb4UE4TE3qAbc0ONlXrz83Grz/Yu+9+tOu7W/viv/yDdT5/ZrdNs1HDJKNiRadkIoEx8wZQvLO8C8ZczhrsT3uf4t92jrpGFh0gurS1TW5u7O79ud28eWuV5cb67Y6VZgsvmoP1HY814RhourucnJ5ao9vegWIOjSw2kI0asgLkFtOZNnlpx5rNnYCfKIkFmhsXixhQzIRmASk9s1iqw51X85KS3CrFxDUl4KSF84jWlb2utXo96YxggVa0g6UI7/lzMwTs2gS1avUeWijRN533g4nQxp06NQ4FkryRatQBH+BYxvtE8VixoIWLjj4cjdmXnTgVbZBAdFQa/7YntH/1fgR+RyPwV9wnHAm4pvj27tYmE08ha+5r3RUyLdG8g7WyAyC0Tk3dKy4FNQ+O/W236mqJHpfDazyZeHA+nSjAVvewcCcQeKP1c6xnSSnY35p1ZaKKDCiHmVL1AdhTr3zYaKt4jfQshTQEvRQ4ZbpZB0640SjTVdl4JzFARviKqsgI+VkJxsrZJPnxbjc2xbs4GMg87FOKkOOV1e2bqtm2UbVm2f2Nm6Rxo7BPGmJANq4UuFQYRdFm9bJbnum9Ish3MiQK0wqdN5X5C6aO98tGFMm4Z2FTsr16HjEPEjgKXIVsIZlTT2WXxW4VmdaUuaTeN3XG+jwCDlL1YZuVzzKZRt6P12Vjpslsqgyi3CUCXO8KpApSCoCT37/bhOX15MrKf+c8KM7bZIeTdU1GOJ9bgrYEwhkc5HsAlmBCYYopFhO7H9IMBQy0Wr69E1usNspzn69IC7knWd3hXdtBPx22ffw7W6irmNzlJpBPgGLcTRZ3E0n6KISHIOLc7R0d7DyI1YhisZB88WhTtfVk7iCu03Kru3rVVhSO8jxKW1mXCRSvF/q3Mjg8DyQy6IStpOyF5hyAMYIK/p2gmLHAaeLx48cKsIR/IwApjl+x211KOvi5CiZrNT1/QPH17Y3d3N05yx9zMAO5nP/35yvyBz/HnSnOZ6/5F+3kdc3sZIxDNH2RpCvmvbryyVd9JVcKuYYQ3EY/Bpwmli23hwUUH87M5u+urDye22SzstF2af2zx2bHXc+iXwzMzu9sfTuyu4sru56N7cv/5b9Y87MndlVb27xRVsEthX5aw6EjlnQC1hinCvbKsKOTLCc6YO5B8W84Pz+eUyw1Wpqu7O7iwm7fvrPR+YWkBP1m2zawCEgI1sH6jl0TTEoFvS2aI0CoKjABjBGdUPyCFQwbHA9MBx7aGUzv+32vfA2z8IziuHwJ9SteEa106wpWJFKvm5VAsaJKIkLsatD9DYZ2cXWja3jx+efWRqe0Xtq0VLaDZ0/t2YvnZgBXJBDhY6zF4isxDFRZoe63mQs6U6tpPec7UVTSogGCHgqgrPQu7DQepxzK3rdrD4p/w5zcv/R3PgIPBMUDbM+m3gI4QR77zY5BCoY4QbGAanqZR+MdAUkq8GczZYbIGNEdE50/KVQ8wnGBQOfL4T5feoGQANpmK3ZZrBnsLGu6GR3AAiAJAIVVWrK2ADQO2wW+xLWG2GVS12gpVdQkX/ePLFYewNOmSxekWaU4uVTxP1Ws15w9EoPKIYoWE+kFoD/S8kr1VipiiPniOrgmFT7ZSpaQSp1isbZcaS8F3CnVDVDB4gtgjHsG7XSr7s4gQBcsse9HH0VcxdQ/wUFqrYtFY0VAXGTV8n2KwEeMfvq/JuDnWihwC/CTgLio102GUGwhbgYhk9E+CtgNn+pkcRNUSm99d6dAR4xjFF8RICV7y17ucgWAmpM5jFuRGc73TZCZQOkX4xOMcoJmAf54ZvlZGdTknE82kt/h3ii0+/HHH3dacxFE5Yqs0qhlGd7cSjpEkR32ZgB+Wpn3jg69M6IPo59PIeVLzS7zDuKJ+cH90YVxPpzK27fd74khlv2a/PY/WnixRphzzZVpvgN2OcOr3ZZ8lGV7R4OLOPMSFA8XM+9TgMxmvhSA5D5SjlBk2hlH1jLzC4aYXgbFuV8MUnP3kyYYt6toqsV7ZEYlf5dzH1kT4zrBlWKx+IUufLfXpE1d7kVYzklWE/KSkJDo9QStFPkn4cY4NxoutVSH20LHzcjucP8URSoYpBFIs2abRtUt79AWb0rWn5k1x0vrryv24e07FV5+9tWXtn7Sd+/uy6E1Rgv1gyCb0Hh6bM/+8x9tfdyx2+1CPtIrdUpwPXEW3KUrRlFOkZriffOO33iWRgYszPbRXq1sDZv74YNY4tVgaL1qQ4trtVruqkDTgQLW5nZwZ/PFQkUvLN4Xr166hi90uzDLFNoBiuWPGXZDRKyKEpElhC1NHi7aCGFXKH6LL6+qjOroKkzRVNHpaDi026trMdArFSiYdY8O7Ms//J1aP3NATOs1O3z+3J6ePZNlGnpH6YZik3OMG1G30PIvxb95ABatAZMF1u9ufKdCU8Vm4zy0NzBwKyReU3g4sVB+4+Pav3w/Ar+PEfgLoBhLNoGBYIqHo6FNZg6K83DaYmcUEoGSuWYVLLxLUyfYjIYReu3WZIvGIUl74qsPFztbNNLCZGiQL8EEil3Dx1hV+wsFzDDMch1A6tD1fUcAmE5tYqJN1lMcTEf9g11zBOoYOMTxIuZ3KWDzgtqPzJZ0k/iXAnI7Ne8GFvaVNNvgcwEKsE8JEmg2pM8nHR7Wa5mu5X6RnXAPsJ98X3rK7cZadM6K4jCACaxd/lvkQaEtsIMHlzkk2ZAsZwYo/J0/Y38G3GTXs2Q+uc4im5ufl+A6wV+CmvufJ0Ab3fbyvfLvBKIpGymOwQ5oo4lUsVB112GPVL9cgCJFPrsduFVZo65xBejwuYAzMoUCUw1nqvkdgqddAV+BKUxgLslGAPEE37u0e4CoBH4Jeova8AT/3F9eR/4+RWLUyABCuQ++j3UY2VSY/9nd0IY3d9LaQu5cD+6k48XulOLOnSdzoVmJUudhNacW0HQ2rNPlsGyjwdgm06nmMNkOWOMdWE3wh3812ZfRxA7wCa5W9JkUPPI3YNztFL1wU+O+XckKT/OYznnlqjfXCvu1zBTo9bFrMb8Aw/jlpn77LzHFCmoDFPO8CAwZ6wx4ecv0sSbTjE6bAkbWTvqaZ4OP3DSTvZcLxsLntbIHUXinZwnzCxgmiAx/b3BChUxHOHaod0FYvO6CHvaA+UIyTHl+4xSD1zcBMo5a5aoCZDrpdUpVOVJ8/3/9qx13+2ZPDjSmTxs9q09X9vbNG8lJv/qf/tHqT45kr6gmRayBzcLGDcdMmakRcx3ssNcLOCuvfTfIuj1T/MCjU0b6pFwomJaGa2GL0dgu3ryx0YcLK8/mqoDEmujy7lpFJt12WxOH6FYTerNVJPrz69d6kIBiukLhU4wFjnwx8ahEszt3z1FFl2GW76J2L1TjIUojtljsQHFuwkw4GAFNtIrZ9fWlDW5ubTpxQ30cKA77R1ZvtKSf6hwcqP0qh8dtpWQHZy/EFKOBZqJkZ63iUCWATeYo2WIdIqrkTAMWN7DbNeTYuF6r2BmQV2TLDoFipVUDbKv4bv+1H4G/0RF4IFN8N7iz8XS8u0kBqOjSgSYPdwQ/oL3RAD9Sd7hwbMgGExz6dKujKyaHNj6qgLgz1nO7qX0nC4PSZUIHHqzZfBWsqRcCb7teTEXmiaDb2emN6hI4TE8Oj9Q9k+8DIJQdirbP+W8Z/ANKw9Ehq/3HzZJYZPkhm/8BJPh9uNNCehar6K/t3UCTzU35GPINvqc28+GfXKfdM84ceC5zH2rHi+WYQw4CB1LwWXij9sIcwlF0mIGINNBpiRegUvdCy+Dw/uXnau4w/9gCOxnR3I+VRg5niATZ+VmZ3eMestCJ60qGOAOkZGoTUGfwhMOEDnbYO1o+615KblXFHgy4hbnM1PxwursWxhCGFVkLQQXzIF0pigA+r1HgPkBwaqh5Hf8PcOMrPZRTQpFjqTEIUK1zqeDEcR+IJSAnuwFTjOdw3pd0qcuVdOIAMZFIq5U6MsI64k8tbW/DM7UKZoLQEQMbqXTehyYdaFy7zZZ7JhMc4gyBg0R0XZMEplpVu2jmPb/XbjS9TXW3LR/knS8u5FZI/uSrHFIjjjCYS7X6Xq6tV/eOs1w/2MCBs89NL7AtqxMeLDF6Yj2XCF4SaOe8SPCa9mqJCdIBJJ8Pa4P3QVNMcAlwBhxDkA3H412hY7EdtOYk3snY1UkGgmXjR+BeJ5jCYIPjmoJFOglq3Va9/ThykvBrTjKPc17FoDD1EXCpCcvUC/AgAMutuiwVaYBCoNwYLW304zurjhdylaCHw2Gpbm/+9J3mxpf/6X+w3osnNtosPfM8ncuVotqq2ehR+6Mvc5BuGsPwYs5OhMpARWO1PSh+4FmrmgUimSrwjnTK3MY3t/b+p59sdn1jjfVGuqTBxZV99/MPSgWoCK5StV6zLeYCiQMSCOj+q+trFbwcHB2qIACfX9hcZBOK+rYuZJdlS7WqFCgRPNE8oJJNkgWgn0fRAAuAiBBQ/eP338uKZVuGDXJLNozID7s9HSCtRltZwjfv39lstbLnL1+oGOByu7Xe8zM/RPEXJYKSWKTI/YZ+SDYnnND3rCKCQM6hjbNdU3K7iWp6qoEjM8kn7EHxAyfi/mV/WyPwAJ9ibojNfTAa7MCCmMGSgzKWCevGgY3vD7JtA4AuFp7a3pqAMM4FrPPLDxey4cJ+TYW3pyfSWarlOpmZAFACxPOFQDEWZkgOsFxEGzmtOTsKswYolmaXQD1AAQfho5NTly5UvPGHWtKjkAJQwlKG0wD7mXhmZBrrtd3YQqwazLBIA0DqyivhVVBGx7holMAhxf6VoIzfz45tHPawXpAHOF9IUwuIX2zktLCuV3TfExokBSgGEDe3ZX0mf+TgABgPWzE+B1AhNwEspkJykVIHmEWYvB0TGDIDXiuZRsgXxOBFkVgRFAuohT41GemdVhPtI8VkwZYXf56sZYJ/xgB2H9DG3q2OpxRih9OH2vDS1osiM9fiWGdTcR1tyDYAY5AuGXCkQ0J+bpFdz/FnvslhKByJuGfGn9fyrJLdzvFOkJtsdwZyCeiKAJzfAbQxBwBspM0Bx1wX56AChtlcoBjtOfMWxpOzqn96rPtlHqoN8c5NIyy3omU195+SnSW65FZbsh8auPAZKPxkExiNRFh/0sFilUdb9a1ZvduWLh0pJGsJME4AJvAechZp9pn39YrNXB1otVJFGnfmnRjWQsYidfeM59nTp/by5ctdASe/m9mBnAcZWChwizqfHMt0psgx3s0nskUBkAWSZzNpjFlDkh6FV3XOXQBsYxtWa/wMvXSsad6HYBaPYDX1CEaZomAC0RISKiQlUQyq9u5kIkLuyX0ggaiPlwpiwUrIKIbNkt11KzZpV7SG29ONdWYbdb2D2ad26/0339vFD6/VfOjRyzMblFZ2Nx4JWE/eXFjpdmJnX7ywzX/7XJ9f/Mp160G+r1HtoYVnt+9o94ljlnhTFb4b1/pWsVkZT+z6/Xu7vfhgS1oeIxzflGx0e2PD0Z1JlI+10WwebTLdBJziNjbbZy9f2KMnj+U+AXvLgXZ9eaVDh17hfE8FEtEvnM5xtVZodapuScRD1caIMXZ4RyajAPB+8+aNJieT46DT00ZOaoLUIYh4eDeyn376SRsIpuDolu+sYgfPP7MnaIpbPrmxs1F7zNDYuXHaRxG96Oh7/mlFfVIRHHtIEZZOwSDz75y3nub4qJ9wm7b9134E/r2NwMc5zloBAAA60zpLKeeCZVemlKs0uAn7L34P9qrf7aroCKZmdDewXqerweKgIwOE6f1wMt51MwPgSreJrng6s167I/spaTYBdWhM6WK3dRBAAV+jUlO9A9IM9glA0bsP5/JOPTw+2j0cB2Rm27pLMNg3lXaNCnYxwQHIOOB0QMIQBxiUFIH9haYAoefUdVUc8PG5FDqRLWOPUyEgcrNa3boNd8vYroOJlIxju/PezT1Jn8dBGKyV64zDhiqszZIJTeBRPEgFmEP3mvrYZFBTKpCgAlCSFlnpfsHvpCwhJSGMTwJQNTtIz1/cD6IhQ7K4jAd6cAEMmHYcRxjrKiyxp4+ziFIAFmau4E6gts0EQpOZpHDpptHqdhSojBYzjZv87OMrAWb64WaxXxb0iVHFbhRHj+lE7gobHEOW3h5cLHi1bmtS5+qaV7VG1ZtkJOud8yKlGawHmGIcUzSPwPcxT5BRiPWloJROkI26JIkUu4mlBdhyqCzXkjRSBIo1HyAYx4lsuKEsB4RUtWzVg56kJemYkOwwjChMLKSVZAiMyVHLlvh6p+6clLyY+ZINkCvStW69lKRCdobTpQd/NNaK57FrZkE76CjyhLU/7Pfty8+/0tqiyRcd8cgCyEIOmzc5P9HGuCI8MqeOIFhankM+t9wn0iVCIJZCxIINIGM/pQHKbKbAPNljbtHlPAyk6/DzSw0ysvBR98Sa2zhbHK/TfEH6SPFmeJOrhXuw9wlEYXRx/qAJEc9UmReCml5LFm100+OzmL+tctVOl3U7//pH++5P36i73ZMnTxSQEUDzmWCo9z+9toNm2178j1/Z6r88d6YY2UtmCSjcBDPpuiJoDEySTYf2oPgBoFj8yhZNExreki3vRnbx+rUNLj9YabESKFY3RKI/HmoUyah6OrRm89VaxW1Elk9fvVR3qPQblW4nbJSSTVEV6XajXuFofzH8lvaLtENovnKDZTIyOTJ1l1XhpVbNDh6d6ACQhsdKOoTUNSk/D8a35gtmVm3a0YvP7fT5mVkbhwjaP39kirlFdb2jhWWkcffA9d8bYNvfz//fIwAohtHVIRvFZHkMJdsqgEa3u3B+oMjIVlulc+nuBQPG+iZQbrXbyu4AFHCYGc5Gtqm7iwBslQqNouMZAEcaU+zJYHjkRLPSAa8OcNHVLQ34SQMLuFS9WJjPgN2kRgEwIlAMQ0mhDQ0ygmlNFougF/YJyzQOXdUQhCxBma9GzTu1qRuYd9oEPHPIUkwFUACIc4BLO12pWqta9wI1mGi0ynW3plNqOg/ibIygRgnekCJ1sMnC7WQMWRQUrBhjn3sr/8/vJYgTWRBsU0oDEsjmvzXuYZfH92DnAVvJ0Mp6LtnbhctHxHqnn3Ck5flc2HgBBYqSgpmWzC3GXvaatI0WgePAKRuXYBUmkLre2na21DkASObzau2mJDawc+hABV6RmoQ9XLLbXGsy4gnsGBucH0plHJBmKkLfrGGNXaeOPJCADsvPlTybK9asoeV1UMxXMvUZUDCPIW0gd6RNDWGo3AMEjr0GRcxzeGwz95jHCoYY88gKqCnEamszdMRbdwxR8wm0r8zTVs2s2xT7rHteb9W1FZeRbKqhMSXIoNlNr2rLakmMM9eSgI5MLsFkqVXX32og0mza0cIZ1VzbGWTwHFNLzf+TxQXovXj6SsXv842DYq5R6x/rNzLWZFeJmpdrm5FdCTlKOp4k8JXsIQKo1H6LWY4gLIO4nHsEIuxFAGTWuaRLNNQKsMvvcp18v6gnzzWRsqAM4gH5knJUyl50y3oqFN7m/rKZLcQ0ayxpEEZbeIJaMlB0nCx7QeOjcdXOv/7BLt+f22n3wJ4dn4qtZt0zVy6vr1RoefbZS2s+ObKrk7I3JmOuMO8A7+H0IVAcgD3bnbOH7OUTDzj9YIpR0mzjVH0eAAAgAElEQVQCFCMZoP3g1es3Nrm7tsaGNJzZdrnQBtNuuo+kFgDfT7NyK9n5xZXSW/3TEx0obBazm4GYHl4n83pSBJWKIlj5JXY62rDohsdGpagyKqQzVZNtMtPAf6fbqlekKcvJx+SAOcjIDvB8cX0lNgXbl+rRI+upBfQzs17btki3StisuS44tcQA4xSvfzzsHjCY+5fsR2A/Av9mBASK0cdG041iajkPoCILqf2BzpULXHA21mm1JJmgE5dqEbodgWFpfGnfzEGN1lIs1cZtrKL1MJ/V6fd0aFEgl2AcMMU+gQ/y4OpGaeZup2MfLi7ESJ48fuRsMHIJigJpDEdTjAoArSRwQp0CB3qCT268VilZx9x+EjDB9aSlmH7egK2mC5mDG0Ce0rZ055tMdD+w1cnewXQjw8gOVVyPqtoLxXECrnHgCuQFIJZ8JDvpRcFYkR1NsMAYsbemI1B6Bidg5HeKmmS+n/K2ZIMBxSmnSIcgxkXPeuvgjvfNgiPYzwRM0mQGEBc7DSgCcFCwReaAe2W8wx5TAArwu2PHHEDiD511LhSr4RpCgbfGp1aVdrvSxhWJ+iovchQzHpnJXeFfaFwzM6m5GYWjkEdlzrz10pYwxYCRKg4W+P3iRQs4pNjMLcpyXmcAw/3xmYwFTgnIADmfPIcQz7FwXwrQQoKvJh1ZswIgxp9/Mrfy3HXIOFYwj/msq5traYIJsEjbA7pF+jAuk6ltAGmAwIWDYf4wD/F5ntcB3dFqKgq1uDb5AOOUwnld2srzG2b4yOr+LArWfnl2Mz/yDIUdxoLtsHeiMV/R7a3kAZMHbp4dUN3Naq3AVmp2GOhCkFXUrGfQlhKd4rrI4rd8je5h5nawBJ3sSYuJ+5ZnsJJzne8V31M/j4BRc5nCwmjmVZQn5BzlGjOTQQCCFhi2GQwkSRaBDcsY9j+sB1uris2vR9ZamT2tdWXZNj6/EiBGzlI/7NnR58+t8/jYFq2q3ZVnGls1JEHiEQGgJEgEvuGhnqAegL0HxQ84oN2ZmEppImcm48oG55d2/e6dLYZ36prUqlRtcHtt52/eipHPwg/0d23ofUByrW63g5HSW62DvtudMWlWW7umA95g4Noc0mJMjADNdJ2T5om+5dlaE6/FYDsks4i2j1kRnbojwDyv4zqIpiajkVF1S9EdGqLLqyu7GdzJqPwPf/iDHbx8ZZ1TB8XVw55tq6VfBcW7Qrt7tkUPGM79S/YjsB+BeyOgluyTicDR/RRjMlQ6lINN1CG92tjgeqDWtk8fP9EhBqBqdtrSWMpRxjY2WdAhDd2xdwUjI8V+UdSr0kgHmQOgGPAMY4JxPo2E+JrPZjqUBfCoPG/UvOkOfsfUOcgG0qvOYYmVwqe4DUYKNoY9FOsmzrhaxVobZ/FkvUY2Le6L/Su7bgHyUheLvzIG/aSiAUAc1v1uTzIzvF5h/5RWhoSolHaOPsnIJZjKKn0OyaKGWFXvjUKXNyQKc/dgz3FKAJzFTNJERhE075/67iL7nLI23iP9fsWWrdYOuILx5blk50G5Cem8KHSSYzwj46hDXiDTO5DtpA3qbvexhXN6s3q1vU+4VcPnkLyZrawCsjkNLBZLT3eTKahXxf4TnIyn091MTU2w7i88rotWYbLsKqPRhJVzUEy6nznpjTPQmeOiRMYCGUH1F5Z3mXpPIM68R1MMUwwohr0W2A/P2fSflUwgOtYpS0GGQ04nJbkYUIy3mS6s32ipCDUzI9c3N/IYprMsbCLvr0YP640cVggce52OMi/AcdZT2osuyxsFDjvHApFmbjHK+DhQ90yEGtJsPEBJGU4Oao4pr6cAHmKKv9uNngB4qYpQwgM3B6V4amOvupKenGZa6OEr9Y+68JwPRQlNBi8av4L2e6dljwI/nkHiCvYj1hnOWci0+Heu0wTI96UYHuB5pmKXbYqAIjvcKrgrSCm4NhUc0vEOealqbN3eTo45nZYKJ2Fzp+u1taxmJ+Wm1W+m9v6fvrGbH95ovJ///Zd29OVLG7RKdlde2aK2tSr1E+E4oeA7tPoU9KUvMc9ehcsQhlvXxe/lE584or0xRbRS5EEtl3bz7oNdn7+3+e2N2j226nW7vbywdyzg1Ud5Aw+E6nEeGnUkVDkDOB89P9PEgPmlCx7uEGpbiUXSzCuZlaZs1K13eKANMivH1fUo2ORiGo8Hnht7MhLTyViFCfL7nM3t+upKaVq+2OQB3vV2S6BY2qejY6v1j+zR2VPrPj7FBFkRGAV3zhV/7CW+s1DbN2Teg7z9CPw/GoFkihNQ8bfsuaIjWjJJyQCJNZpyiCy0iSOdEjBbLcVkAWgoAoKxlfcsf3OILrwbpt5fDRxqntomYwW4BVAAxpYb2w4mu70CAJwp50c0Eui2bKT9qeYdsuQ1XtchxiGjTpgU1sQhLFAKMMROq1Ky5toLjbIKPJlxJGXoZQUIcI2gGGi9tMlmKc01xXQcaLfX1/Kn7bXaXvyk1KjbZQGMSF0n4MxDPjtb6SAvuElI2oAm9p67ReomkyVMsKG2yQEikmnLtHIyqrwmgXbKXdLvN0FxAnOxgCvXaQpEFa4lGx8xJulwwbNKdwHGFcY8QSFALMcymbv0SNZ1dNzPmbR7ebWRjAIwgF2nwD7OELWKzgOckXDtSCBU1E0z55IphHFLHXCC4hL3FI2jGHcAjpxT8KGWJz2abi8Qvf+VDGKRKZamOBwadmC/kK30+3fAJ9kPWYGls8rL6dwmWKYGQ6xmKzSYqJQUPKpgFSkFbPdqLe9jxizBueQ4JfNgkzbiSBhwNmGuUbxKE5j1SlpYFWuF1RcFq4A9AjZpugtd/3I9p8xGxXVnZ5JOaB6WvGNhuYYG/+NYY+Go8VzOJTfQqVyra1xTQ5zBRUqCirIfzZdohpISinx2fG5mTVJ7rG6NlarAMSQaa5A/ScIlg53gOrPjKflKHbyC4mjwle3EtWYIdCAG8cLG5WK2kI8zYF8YBbvEptc5EBFM0KiuzPqrsq3eXdvF199rn/rHf/xHs17LNgctG1CoVyHAX1lHBWGuic71y3OT/3RkFASKIwNB8LIHxQ84yhIUq+qbhbkAFJ/b7fv3Nh/eScTfrTfU8tkF3K5lU7Q0m6vgTl2l6P5Wqqi18unZM7clIy02nsk/mAOj1+1qMTJRWbx012kf9MTO0CFKeiAsaWpecJMb6Q5Ew+LADLda+tnVhw/2/oefpBESm2NlCfiJSDHxZ6FzKCrFCjuCdVy7Y4/PntrB2VMzzOGZzvIV9rICHXAxbl50d6/K7gFjun/JfgT2I/BxBFRoNxnvvGE5RLMwBjCVGzu/wb5Cgdztuw920juyZqulorejk2MBGXWMbDXEXMkJgjoEtI0rU6qc4l21+YUZDSsvFdQCYkO7uB5OrHw31V6CjSQd6tKmiuI9GDZAtDxIYVkUpNe8mQFM0XrlPsTh1coOwZ4lXS1t5wHFC5eD8Zos8OPAcpuwspwAIAauBrcquuHQ5nBm/wL0IBWBVWI/BAynFIMgnlQ7+x/7ZQJI9teUKeCFnIfkfR0xv8efnQTuFw1VtgIF2SksmbIEBUX2OWUHyfwnKNbnCjg5C53nRAYqagoC457tvGOfJzXP6/PnAj9RQKcgApYTV5JwxhDLXWxTjVZchS/O2hMkMWYUMMGKcl9cC9kA5pDqXbAcuyfJyCr9LIpMrareuCSBuG1hNjfoZR3w8JzXdBcLUAxAhim+D4pTXsDfqSmm0C7lI7+2Z2TQkYBPYHKztfrU5RYUluLXjUsH9zYYDpW96B4fSuZAIEDdD64iahd+fWMnR0ea+wR+DTrWoW+VU0fdG74AsgIUz2xt440X1SkgQQK0KVm3WrdW2WU9amRxrxMd758BAGTWixcvdC4TZKxVHYYLSsVWi9lujWzXPjdZz/wuWRJAcbnqPtvFYCXHpcgG854pgeH/i4D5vrQjsyR6XchceP8ExtlBkudUxCFF9jj/P5+NQDTsbfhSI1nJuYsrB4Et85LABDJRQUPUUiAnWuPAtVhYl3EdTO3ypzfyM5bT11HfmicH8kCflnDJWNvRtqK5zvwTbsEVh/VB58GQ2qQLFtkFFWPumeJPH83plaBpGkzx4MOlXb55Y5OrS6Wheip2mWpz7rCIIiLT5hcR7GK9kXwCNqYN+0shCQUE46ndXl7Z5M5Tldkcgwd9eHRkveNDLUR5KAKWZ3OlDXNR5WdxYGRKT2lIMxvd3dnb735QGvT44NAOev3dYavuUzBK9Zq3pkS3VSnZDBP9bseevnxurdNHvskRRZPiwH4lhmxD0WGhccCnRzIi+Ye8cP+a/Qj8BxoBQPFg5Os/gRJ7B+u92+7IuzcPKVKZOhhKNbt8f6HW8eMFRblbO338SP6pNAliTQtcqXXx0gC6qhCnlSoFWg0YptDeRno+Tf6n13c2O7+2dq/rrjmzqZ08fayMFQybXCYooKObF/o8WWCVJJeQrVPEyequ12i4tpP7wc6Kg4kuWRQXo42VPZxbIsF09w4O7ObuVvfLfXJvM9uIJWYcAJcH3Z5IBO6nmE5n/ADqsMvJmObBz6HHNaiNdQBmfpYWVQlQ+FwAXwLfzLoVZS05NfMzeE0WQBdlKbwutbJZK5KgmGI/PkfZANwNAogDvJKBkzcsf7ae1hZQD7uxZKeTGUzbt7ymnf5X/q8UUzYMACc3AnSyFF0DTtnDw4uWs0Ua9qoXlHFGcA7xnhT4EewIZFW9IAnngp2sRo4p6EyFvJzN3K4F3DhjmB8UmyM/p+iuVqZRi2tlk80vjjFg65tvvhEIU8AWwclDtgW8dddXY5fZ9Pu6Z94PEkjnXnSso6sizDIFdtJYU4AHeRVOLMyllAll9zpJKILJRDdMC2L0xQSUzHcKP7vVhjrcwn6qqBUpUGRnEhxnVoF7BwwDirEelFsLiX/kEvze2ovaAPc04hJLu/GgTQEfgUb4bBedJjKLkeA4gyzGoWgdyOsIFrKALvXDuW7EKEfznnS2kL5/7E18eD75/2J+IwvtmQp3X0m5VgLvZJJl11ZxTb1aL0fhIvOT5wBJyDhhu8f10BE4ehp5G+2wNqR2QV7ZZKqiiJBaX2QzmT1QsSJrp1LayYwEiLNBGI2LVl5A+/nnn4t9zkxdMfAqrP0dG7j7n20xDHjITP0bfU1qir1dICXWaxteXtv1m7c2vbnSxrJBmvDhXA+31+/oEFBhBuA1tEWj6czG07kWJKBY9jkUzoVnoTb3KLjA2BrjexVb0Fku0qB66HhTRivQIlORERsPMsX7q/ncFsOxLIhgabLiXBEjnqXRoQbWCHZpwoFWq6rVZf/o2HonR9bsHyAEjM523r61hObQnYd/NQX2lx51po3+RqfC/rL3I/D/yQio4ns40MGvgyMLWwAuKr518AmjxwGBPdTTwxMb3jrrhQQKoAKDC1MrxweYkNCvat+aeUqSrJNkVgDc9ApHu0cb5PVaFlc0IaqunK3GCpKgvH3Yd6ursDlTujqYSQ422a7yeeFTziGm9CsMXaXmmkoB443SpOouFQ0/5GkaWkOuXZ3YaCZ0e2sHtKke3GpPw3otrdwEigsFx7kXyj4z2KiUOQh04ZCRMoUoEkpWVanzSCsnSGMf5ed83dcfJ/BMQiIBPK/P38u9blesx8EfmTzpqEOCIHuzLLCMBgLKCBb8brPlcLLexYYUKZPYscJw8dEQQoA5Ot2JgaRGhEK91drHMdjzLKoEFHJGKACrOlhSYTdex3pPDimXKPAFgAMoZzAn3FHFUWRja7x7t144pcYiJZcQAmqy0C6DgQxIiiw359m3336rtL3YxAIoVkOpewnKoqyCubu9m2kui1mncyyyoUpZGVI08Uw/yTpSTxpsKEEnTGV6VZO+5yxWQ5rw90YiyZnMdWG9xppAS69CsXLV6NCInhlQDFMs0FwAxdxvBqAAYUAxjTpkj4d2vOTF9EiNWLuSYZYrNl9MQ+LgnQelFS4DoF3ukdmR1BAXwVyC8ZSF8LMEkAn+drKHLAAN7FJcR/mefIayVmAMvMWjGFCWivne2EZOp5JhwcLzR7Iksu7IJwIUp7TJnTxCEjRf7rATbK+yW+ipYd2pW6iXbVbyVu16hkiBVluro5fH/KBcUTCvphzhMkEQn5IyBayFOcT+oMzTHhR/+ozzCmjvuiYRAe1Eb4d29eaNDS8/CNROBwN7+8MPEvLXqu6BKa1apapCOza+yXxhjVbHTp8+sXq3I1DKoiRKZSLkZqXW0NE5CH2X2JfsqY6In2gqNj5tiPFaRbnRzzyjSDHbbICY/uuw3bhPcaRh2XBuRgO1t9TnN6rWf/LInjx9anXSk82WHT15ZM3DQ3Y7swq2Om52TxGFLJV+g3xiD4o/Pd/2r/iPNwKAv5vhQGBDh060IuUwBMDgFcyaBhQjtSLz8/j4RMVt2JSdPHksLSiAWPpIQCX6SGwdF0tJFpB5AYjFGjad/WMP4jUE74AXOuABivBKp3AN5hbAjVUXQCJ1x2qdGrparhcWbSn78/CuSOs4DnaAffgRc7itF3PtSZItADLozLfdiN3FgxjnDJinZJXS8YHDCoaY9+Ke2FuT1VLTiQgElJoNq68Er3qvaNUr0BsHdzHbxvdThywgFQA2JSDJYhYZuATSCXyLeuAEGDttJwA0XS8YW1pSB/ubdm08fwqKeJ0keJEuF9iO9svpQiEgyjjH/lv0YRUAJMAKiz09FUCcurGu3aM5CpwUTEQxnsA/wJjMBN776SMMOxqNH6CCKYKUhjV07Jk+T1Bc4z7x1A17UhVMVSF3CH50MTv5RAYcOi9hPgvdWr/77jsFgbrmCFCyG2rKD/Vu4UbhxJUzjs1Fye5GQ81vNNIVHC02K839nUyIOcP9YzMXGn7mP+CNMVHNTaupeZ2gmHGcbbxJTT5/npk05LiB8D5oZMNqMDXfKRlIIErAQR0PhXX84d86lylCK1WVSaEolSBSTSZUzDnTayp1LPBqAuuM5WoVLbkLY5i7aDLECYpz/mawl0FgsvX5e1oPMReLeuUM/PL98u/EIrI6I+Bg34lsDw1Yri4uneUmMA5bODTZsoG8VzyJ/IVnSnCC/FREX62ultPUWa2bVZtWtjarldwTnec+8yYgnVXJmjQ7Wq5tXFrvuusBhlXgB+AvdNxNCRLXylrag+IHnL9LNa/wVp0oUehzBJMyvrkRKJ7eDmw+HNlsNBTlX1qv5P+olAKVvVFhTOro5Wdf2GdffWmlRl3aOYnMme400xgMpBXsttq7jkHoiXcG9JE2U3VmVKkXQTEbk3Re6XGJlQ5tTrdbmwxG8rQkFcu1abJNZ3Z5eWnvLz6IpQJQwwadffW5qi8BwcvVRlKKztGJNdEg949kkaJWolRQV73D1kO/9qD4oSO1f91/pBEAFN+OPjJiSrUHgMJyjQ1b9luwRdOZunyRTXr86KkY4f7JkR+mUYwkYI2HaTb3iep8GDMOehXVROqRorWT/qGCZfYyPhupQgJVQESj37X5OjTEwTwK1MbaR8e7oBNbwZOYn1NspKJgQBgW7vI8ngqE62CSpVvJxqu5WB32OtLbjIdbp/k4HHX7uheaK0AiZDOQLMpLb1p1PsO7GL/ZghexgF94lErecK8gDRCYtRwJzBLA3tdIFlm4BNL8brpTJNuZzB3zOLOGme5NwJDFfanZTOeN/F0xYCEtSW1oSioUlNAcIaw/ARJiziFtANyMH0WTZASi0ImgahcQhDVdsVgqm6tIYgKoWbjmW4C44el6paCph5FVnrtdpESE4rpKpWSAYscdUG+ePUBzjgMTgkKYTSz8kt3WK0NzmwVffA+rLZq0qL6mwrnjDLE8b+8dO0X/YmnOyw3JOy6uLhVQHJ4cu949dPCOpD62IRfwjMJ4AihkAQJjNAUBqPvFSpM/LC/FuivbsQoNc7li7Zqz/kWZQM4f6d4D2BN0AYRPT08/svEhuZSdIU7Ea7q8lYUnkGB4oOTyFUCxnF5k0+d/cg6K2S8UuGZQl9ehZ1jw2k75jWRQEej6+3pr9OL3sviU689gL9/Ln7brhfWZkHHBGFPTdEMwr66YLk9RQBtBW+71O5tXMeNlSUthmh17uW0gzD2uN7KKxYMYnILkZ7VR1h5nm+3cHXYoLFXdRHQqZE9LfJTEgxdBRtfDkF/s5ROfOH0BxWz68uCzpTUx4UYDNhrb5PbKrt68t+ndwOrlkvRTNTaRMIimCITNHLD64erajk4eidVZkwIg5UIaarnWgTSm0GG+0ELMCmeqsZk4SpU06nrQTdnZeLqvyF7cT//J47LuTDPVt9jMCBAPx3K7IAXL73DoZbS6Km+s1mmpmIUqYVpAr2FMai2x252TR95IpNG0MqKde+2fPwVk9qD4UyO0//l/xBFIUJwFr4BfgKPAG8Un4VBALQEsKBme8/NzOzw8toPTY+/+RhoxDzush9DtYoMGC2i+rr09tNcjwEISHA/v7uxR/8grv1V85WxV6/RwpyGGKR5OJ0oRC1SGHZi6bMFI29oWwf7k8+MzaButhggAtsVKRS8wX9ImksqsluUPS5MDQDFFTbB7AtTNpjJv3WbbTrt9tzFDdxjZKbn3cHBT3FcyvY9AJG3vt15wlmBLBz82lpHBS1BcBLW8Novj+P9kf/n/oh9xcX4m4OB9Unubn5ma3iyYBHBKnhDyBXUYbTS82CpY5ASaKphCEw6bm2MVH5waY+2lgFXS/oCGcPOAhRdZEkVF6cUqWQpnjeQLoQuO1tYZQHBNydTi2mCTuYAkwEIyD5pdCLR5gRSscbJuAlHLudwSAMWwnLJnC/cJlWRHoZ0SCpiWrFyDyrgzDpx78qhdrfT8sWPjD8CIeX8fFKeEIqWHu6YepMK3Tgih1QdEpz4ev/9kRzOA0fMO+QHAFrkhWRNdG8wygI8OdviDz+d2Xp5q7mZ7cjBBp8x6jRL0HKNwXID4ymCEzzw8PLSnT5/KujXPxGR0vfEIPt7OEi8mY60fsjcEHNI0V0vCDgB8WOISlm+R2UiQmjKHDDYSKBclKvmZwgEBlovBYDa1yN/Nay1mYPLzlBkhKA0pEvOBPUxjy5xfrBTsEtCPsJ9VAacD6ftfItoA5MSyi6WePx7NpUPvuphdKUsRkAC0xc5HkalkHXLiacncYNc8JIrrsqugPiPcazSXQqe8B8W/ERTXDZsVTo6FbWczm97d2S1NOcZj9ZcHFAsYcxDwt2ZNWcbeZbr68GBIcwBylwtrlaq2Wa8VSTGROi2vgqWSnPQljDK2bDhRUGV+9vjJTlOcUX5u3DnJc6ORBnm7kqbn23/52i4vLqxTdcYYS6OjoyMBYjYiRZL1qrwWV0vXosEWY/xC2mvJRtpsWavXtYPjE7likPr0cHl3FP6b0SxWGO9B8X9EyLe/50+NgDTF45EkBCqCoviFABuQwqaNV/B0JgmAmg/Y1tvflsxevHrpjE6mysNWCivGPDwANq3DnttWYRtFLD73oiLS5YDI0c2dnXb61mo27f31pbUfH6upB0V1AIC7ycibO0RxWsqxALqT0lrMjQB4yBe4dmRbSsGvNraczgSC7ndho33veDlXe2GuDfDG/gdwAMiS5To7PJE7ANeaTByyEelko6Wv2EOYI5o2bFyGkjIEaS1hAtVoz7/PF9+HaMAJoQgKALLpG8zrpGeEHSswmsmwpRNP7qFFoMH/qzguLL7EwAYIBpgDisRQh56VMwJNqd5D268zvbsiM1LAod0U+KDQsQiKo0Odio5Uh+I+86ofwWe6HN7AAKtSSecLbCrXsUt/Rwvr9XRu65H7FMsGDl9qCuzCQUDXFx318v3REVMMJlDMmNX8c8RkMo8F1F0Dy5gTlKXjBfNK4LfqshgK5Aj8aPUMwyhP5ntMcREUq2sZbOIGBvrjXExJStr8ZSCT8zhBXQZBjJAaogRgl+wEVhMnkyiC/Hk9kh1byyrSr/J3u1qXLEggEOcwVFDBqDdkP+eAkXHBeu3Vq1ferKUg5eFzkCht6dIIq75a2/juVqDY26u71n5T8Q5vcnmZ0/Gx5oVmMaeFO2KO5zwtMr7F7EfefzLMRQzBfN9JY0Ivn4FkMss7SZDGyGVVKYlRRojrYO7hJ16uCBS/f/tWeu9sV577Yz5PEYPTmWRj/D5eyY1Gzeb9hvAJLhHtbUV2uATySLTIgjHuaLyZ88w1BVJ4mOs5RKdNdeV1mzwCSXV7pN4Alhu3rb2m+FPHlUcy2ecpN0CZxLPwwnJoPhnL9owHvZ1NrbpaOCVP9E5YHFpgLYBIUSRo7mwrShPIPYJFJYLD7V+IuhGJy5JtOtX7Pz57ruiQz89UXkZbRNc81GQn1suFd8Apl+1f//lf9PtffPaZgHAK/YsLZAEAjtRipprY0HIzZGNhg0QL1ez2rPzo2NpHRzqcWKDqWsR1EZ2FdRs1PpnpKjl5s//aj8B+BAojkO4TeWAXD0oOk7RayuyQilymM5nq01SAzE76D/MzDh6AGNaMHCrsJWS7kk1Suht973yhTngvnjxTQx8ySF9+/oVd396ovoAiIJgrSb1oGNH0ot887JNJmlcdBJDCxOuzuS0LaCOf4HBDP8u+okp+gFG4HThzXVWDkeFkrD2ENq2we1xrt99XlotK/uwIJzAYKXvYIB3qKv51dhjQWyn54eYgNCr1cc+RztWbTPClIqHZUi2HE9SmrjjrM9JyjHEEEGrsw31AtRsAqPBC5RolfcjAhm5lAYYA+ln5ryYk/3d7Z9ZkV5Vc4VPzIEtCgORWQNiBn4gA/v9fgSd4MrbljrYEQlWqOzjWyvz2zTq6NVywm2hVlkJRwz1j7mnl2pkrc+0gTASALoZ/aLOKuSJUgXLVmatCX9D9/S7vIt4UzWrADQmX+l2Jigbo0pEuiiYVUNXwO/Uv2L/qZHjrPOPGAV/BEIbNtfVPuIfbJG0kEOG8T0QAABruSURBVA4rqWQ7rZEkiFMIRZ/rb1YbWS6nH374wYVpWO8cP65krYyfpS0Ad7WML4wm7VPXTB3P59jK8b5Fxg7WE7YVYKmxJEJLa7iLgRwcWtFE74nTwjqq+6ikN88sQPzFF1/E2CoFWQCXCsdw1VmFiQgkKwxAOydOpo3dAbHdyh3QMdqJOZZEWTpshDXo2jDiJNKpba7156I3TbvjSOp6OlZOGkBY/Z3dDexemWXs64TB93KQQq+bPorihpwcxxn/9a92zGk72oTnxv6xw3IZoRPKoXJYVaKxdAB4X4VTOFeAnfg1qG0jJet21DhQSfXsS65wlwmlYoq/+eab2KUpoSh10dorDN/DU58Q+N3yVb0x/Uwc2OLdL9P0/iK2yjzphgSO07NV495bmrmVp/g3/f0ySnyGt6oO/35MvhKaENh1+cXXr6dnnz+flsqylIaxmIZMltEjWhJGqhcSJRdTo8SdLFEq0K3/YmCYpGpn9CS9J2Y5Y8Qy/ib+ngLXufAIGAus7z19Nj15/rm3po5Oz9wZtVAdH0bSgFniTILw7w2KGwy2BT6wgECxQiK2gWLi91i4qVSlxCDNLZob9J8FD1BxrYCEZBfZ2eXucqyXy+k//v3n6ZPHT1wh7m+v/ttZ8Aqf+OXiNwMTS6WlhrGqnWkhtsZnxpQ6A18pXJK2mvZdTvdcDJrUrhRnLPaSrXblOGT5YTM1mbwlsKTwjLeKNz4NjWXLRQow//p2enYc28z8R/1AwGCA4gzr8DFXkVm/Wgs8bVQfXJtUAHa9GOBlTwD+8MRzF+ENdiSOjq6xsgY8qR1M4pdVPFI7nrADva/aQIy42s5MG1JwWRUQ4FqBKcDDSWOaW8UQV/moTGKktLPe2wBeVQozRhMmcgDijNPFbiZRcn6vSgUDUOZa5/VeTHMqJsD+seZxfYAyyWMUowDsOf41t/UBWxXw6G+oF3CubCMHQr/LvgqfEFuMzXEG9L0CdZ7JIC0ZS3DLfFzx94JrRlwp15mDoXotF5ZJpwJyCXtWAM272xE4CCfz5cuXHmPYFNsBAO1QXEUxF0pWi5HXuEBpwWETqsAn5lmgWBCvMLTVFmPM5Livv2MX714koAcMhxOYRU0S35BICgCdX4v+oeeq4UfVDmAlOT4iEl//7X+8E0Bf45nqtbkWJCDtTr+1k59O43DCBIpnMn4kYuJAkMDo33MXTddqUHzHIq1GugkU14EzJoq9qHgjrUYBYC8KmqDllVwt7NGrbKpievX3kyspRscEHl5XTNwCsJcXv3lSf3z+yINQnejk/JE9JQ0wLVpajDSxCBDLoxZrpE7z+s0bszKOrTk99UCkKhLvQwcck+h6k6Hs985tNk9kji2ObUbH6zmm6WA6efzY4R1PP/3UmeqOvdqX5E3JhMisCDl390/La/TUFngYFrgNFBNvSYygxrm3wo+V1BPxmPrS/AAI07EC2Vq8AtgeeLvXLFLOZwoz0Pmv/vO/7LQ//+xz5z+YXVbhgstg67ylKB1zxQuqiIGVJiJ+EGmwi5y7zlSwYDqYjpbTdKiMeCUeZwUpJ9UpK0NlhlMKbEi6Tevp3dX76c3bX0PxQmL8mksEYK8W05PjMz93TfwxMMniHzZAzlVe4C6CpFAi8PFxJBDFXB0yde+vLkbFssN9JQMGs2y1jtxpgxED7Bh0JDjQtWDNXNZWCWwJqh37nOwY9yVsAiJDbabrohhUgZG3fIdqRKnk5hK6k7eUo6BLhEVoTlfbEw7APQFnNk0qFEX7b5La3DaZqARYrayuPkMVodpG1wSk6ni22JFw0/M42S9BMfcBjLCmAp50PE5FZVDVF7UOSq9Yu5zbQLCeEZCm6xs4ZbEM1uc5SGRWqaC4Jv1VQAfjHWtz9B8nL6bDwbhkh6ECNp3D7589+9Rrs3Zp9V7cg/AGriPMsHp3Gf1XFSedLBnfNQatSGInM+KIFaIEKKZP0ZaERAAYq86w3kXn67vsT9gKoNjgdbUcWr26NrH1tNccFGMjxgztix1gsTlO/V+hEa9evQrFj2RlsW3FXpyDnaojV1lrQDEhE3UFARTjgIptFosf7xq7Hw2K77Hm3gSK56dujlt5e84saWY1+liFRmRIhWLj1AnMIqsS3kUk46lijabvlUSwlyuD54NpPZ2fnXgQRYjFOrQf8cKPDt1ZtQjK+1K5SHXKn3/+eSSgaDDIQ8WDr52u/qzwBzofmc+eZLQdkWjWgzwZntWl9CjX3tZQhaAnzyXf9iRjv+Sub6hhVaR3p7+HzfuQtsBDssBtoBiGjRg+FGYEvs5PT73AsrCxYAh0aa6wosz5ubOvJaOliV+7VPpSIg8FJLQwKeBJbLHOfXd54YQWM5qZlBe5EBE6YaYq9UFhY8SYOglYE8f7hf8rBtrbtaqwZ7mxyGiXdJXnwpSgc4zzemUHXs8tAKBKfQY5+/sOyfBCls/u98xnoZ9QRtYSWO8jvO3oWIlqm+pwMMVXCyWExYIvbYz9dTBbxHiSNFfnfn2uGEiAAHrwsidbwAagOcOJhWfLnO+w+gA5tpgHa5slnlF3sP5tbg/rumovAWLtEqj9XV74KuKU2RYHYF8DA8oHSdBuQJ0JmQDmCvBgDOWcwNbqGSgMASMJAAVY6XekQAkFwVaAYpMpyXADsioziJ1w7ngWxRb/+OOPAzTRzweZk+Erug+gWHaYg6o5iKvguKoowTwC4mAodbz/lnrSgDgArp5fzw7rjY0EhF/+818cF1xBNutxBYMuaKLKuGKBtWuS93RsuUufpy6047P3nXyqhD/sigNWdbbpX1XekGfTd1jvCqINmqXckDH4OEE6nt0q3qX2tbHjkfiktgNAnDnN9lwsnYAnYCzHhzaibbENTDr3qiw3z8az+hrOp7pOaIYgSuyseMw4oTnmBznrDYrvuereBIrrNgkeZ7Cr2lrclEP2pGYdvj2DS38ZHC+nxeXFtHgXjLCyXaMs9DtrearMoViSvdzaUPySEhk0jduzKfFAGrQCxVrY5I3CGmshutiLODMl1fHM6hRju6Z0nCOzvLEV446bNqKzeLIosk+nC8mhLKfl4b61TB89ezZ98vLFdPwkgPHKW1mSU4kIY3tqo0j0PRugD2sLfOQWuA0U69VhLzXOWZCUpHQmRlWqAJnxDchh8QYgodFa57KQO4ukIs0X2sGSDrDGvRdJjWmB6Syq4byF1CR21bos1KHjrfEq7dlMYPGumMT30U09DpaLymQCxWYsE/SRFKa5xbGSqZ5gBR2BQSlwZOhCzEGx2KGJKv1dfc5id7AKokDZ+mKH9eXPV7Frpzszzyk/Q6DYc2pWuhN4NUtdSvOaYV4sBnOmtjDzVkCx5dzWARoUq1hZQI5Hho3n1bGAQamIuNJpMpJOLMswAdlBDLsWctlZ7P5vS6UdbbTqYVvHOTNZOt3LBVAkUZW6zGY+U3WirmNcF9CLbQGM7FDASmJPmGbevQJuQg0AkYBHwCcMZN0m12cikL7//vsPyhjTZnV68FhIu9FnKmNbQRX9wuAuC6jwN8YdY6aui4QuDHaXwhWr1dBa1j217mq3xQntWU0W4A6Ixa70B+tDq53NEh+FWokAXCaS0V7WIs/CI1LdcP/MEMzKzPP82LTufPCu2Il5BGaZuHH6AN8d51wSBCuQZdxgr7njMg+lUH/WM2mXW/J7amueeY69av+s4515Rt/pd3eBYtrcGlqe4yKcq5nieyy2N4HiOli4jDuEGIxkC0ZiXh4QDZD/vZWlCUl/WE2rzAb/7e0v0+Xb36a3b177wD3FpCl8QbFm03o6I9EjkxnsMS0icULxw+o4FuHXwnawP71bLh1HzJYNWxowT9UE1kTMRIPwniL2Dm1HOiXnCBQb7p8cGRivXfzjxfT8q3+Z1irwoW1LAuITFjcovken60MelAXuYorrVjUgRKCYhQ6WECbG4Cez0SlZfKHk31zI/D0BrH4WW+LFZBVbqZorYKTQog3ViojXFHDFOZajr+1b/Ucr14UyMgzBwHo/yi87w1tgUlqqyvhO0GmiK+MQHTspIJAavSIGnCzsJOBY/M2wZbwrsa/6u+cp66OeZFVPAeUA5wYNVxF6oqprALJLJbblLhZb4KOQwtXVSKrzvJlqEoA4A0Pd9zLKyToOWWocWthFPKRmrK4HiAQU4LBUjWQDnUz2qVJV3hUUUJrCAZGah8Ly3q1ijscxGrZJ0qMyf4Q4nJ2cGsyb+b6MbXr6D0DNwE3b9QXYjx3E3HZHOm0kU6WsmkmgoncLiMY+gGbAoZ4DuxMCRHy87gGDr+p2smsFZIDiyr56PUyZrzkonjPMc1A8wGAyzjC5rPV20pQ3cxXhMjDfsKGoeND3nz9/buk1J7opn2i59NiS/QG7ugdtg73PJb+W0olSJNF9dY4TXrV7kiGMVtSQpu+0t5H7S2DOOq9nR3sbW+OYDcY0+2lljMMJjJAssAKgGOCKDa45U6ltzATOZ7wnAJZ+YMc8ZWgFirXDHRJsmz3l6ljRD3Gs9BnqMLo2trwLFOPASi4uJ8ZOtPv/WnW1uRHCLNdDBTY5kPO/h2ijvRVtz0moe70MCab30jlWEZBf/bszk6fIkNWiMoB5JrX59xSpjwly5YGkwarByOJQvVOuYe9SS886FjSOEQujeGJ30ozbwzM8WGhiOHK8ourI75+fTMdPn0x/+bd/tZax5HfM4jjCWAEUURewv9oCD9UC21gQVe1SsgkLAeOrLtreuSlxjAbHqbvLYq/jAUIc77GcMYjXthfLHOKFM+MLuYbBRYYsOHEpQbGrQhWG1/PG1SoKZmhxfhfxuixUAqoCxGadXPghZoAq1TiP/0OayXOoCOoShsZnej6FMxhkZllowMnRwWnaUoxw9DSD/r1Q7TFHnWxz/DnLGCeYrHHag6kTIFIoSEqGAYwVUywgDJDGsXCSdcZ0A6Z0TwAcz3qNXMkytAaSWdpY9vXO3rRnNQ85CFoHBMQXB9N0mEnVFVzTf5jv1R7EjVrSLzWBa/+q4xG2VeBU76VnRI2jMn3cpzKxMIW1H7Ge8DfsofNIbsRJAWjO5wcVmtJ/lyFPFh/wXJ8J2wHO67MBkrfNPduKUDEG6rizTYseb/2MZ9daqxwe/dfaGx0wnAViXvVdAN8klqRdVaQiJduUL1AZTxwPl/vOfkifdkn4VLmqDgkAv9qac3hm7KjzSNbFAff8kaXicWjYYcBR0Xk4VFxrHmrC9QCsvJd+N9hOEk73kA3EGBNjzPsw1hh7AF+9T3VOarsOGbayw6SxqvuhxqE2GZrlmWina6t42bfffjuIhW395UGrT+y6eAsUE3ZwbaLZcqHwheJoscAOWMiSm5Zt0CJ4FeWbFyqPqmpFb9540dGkaE//8r11jgU3vYAkW+xrSptTkmq5MuApMmB8TA5UT9b6WSIZ6WkDhD1J5rEuOJJfi8uFM6WlY7p3cjKdPX08nX/2yXT29Om0L31OlfUc4txR2apB8a49qo//mCxQF1HGX2WK+VtlXwCzc8aEBb8yYBVQ10WP61YAXUFCrXSlLU1t/zM7zcMcfF5OA7qfAbEc8GQetTAOtlVaqmZNU1yfEtElu6CC4K0LUNQGHveM59ok+rGA+x0dwUZyXeZ3UB0w51pJh22cEwHiDQOta8CsASZh4MVyE+c6AG7GRQ5nRMUqnGR95fdWBcFqc51PTLHfqSg+1PeAoR8sqMBDFuiQk+BwusMslZ3gEoYSJhjmkT6h+yLxpzUFMKmfq8NkgkYx48mM6zkBxfVdal/lOX1uKgHAMMIW63jen/sJrAPYsfO2PqBrChALMAk41Weu994Ginn/20BxddLq/QHGFXASU1zfFRZViYKqVCdArJ/NLF9eDieQZ4XJ1bPp/Xmfysoy3vWZSa0soUy/GfenItvo5+kEkng4U2HADnV+qGEy413T2dT96m4UrK8d8wS3PFN1Qmr/pg/MQTHkHu+td/3pp5/cxroPicaMN65Tncl5n2SusDbxcH4jydjhWBlHTHnpOD52otQWX3311fTdd99d0y6f98kGxTusymKJt+tVfHgRrSuwqEFoAJAVUaFFSZ5NMsJKvtOkr2p6yly+uAyNx5R8c5KIJk1lr+b2pUIujjNOZr4VVFkpvC3rI+b9WPg8oWSChH6+xuJIDP7kaDo6O51OHv2Ty0QfP34U8TnSoRSznPHEvGcn2u3QmfrQj84CdVFgrAkUK8EMkFHBhn6eg2KAGQvQNiNtQF/MH4A2O7gsFMl4oXEMAyPRfQFjWC00U6+Vcc2b6hmc+KVqmak4gOas45Ez4clgIEvVc//7Nu4csDhmNCeSAHBZpjUJAcUUhzGjZhZfAsP8fQAkJwNHeAVZ7LBdOoat/SAIcpbOLWLbR3NiMnWeK5n8M/aZim+0uwCrzmOrGgAy5mOd78IbsVBXAAYo9pa5E5432qp167uCYrPMZatfbQuoAQihXgGD5l3CKdQJYD/HtnTZsaCfXtuBKJUN6/kAZYA47B/rEtvp9NN538BmGitKvJMSE+9cHUGD2Hz2+XiqIK1e321ww6I976vXHLAEoXp/2U52V6iiQDFJdcMxKYxodXj1HJBVkFCMa6/pGWakZD2cKcaUzuX69NnK1HOfTf+PUIoKFOmXOCSMA52rOOYKPmkb+sKcQTeCyWTYek/ah+NrvxFIrWyy7qf2VXEi50mVypSA2W3XmfeXyhTT7iTajTYVaYgOMVUeExSLKcZW20B3g+L7zt6Gsdt44rjA9k9iohVTTOMp1ng9gjA21Wm8QKaig9hhdSaXlF4sHWMmhQsxyErCcMdVHN8y4sY0gdSYqQp+eT3H1qXYtQFwZocTNqE4M3VMs0oq4/ro3LIx0hQVMyzWWOe4tn1qJwKLvW6JJdrBln1oW+Bjs0BdZGGhNPkjSTRfyNnJqQtOZZnmLBhAp96nggaPa/R21ysL6AuQMz/ofKlQPHv6yabscWrWen7KJCbmMy+eWbENprKyOwY/lBbO2N67mOF5m8+3tsf5GX87Eu9SZWEPUeYExRtbBPvJ3Bo/K7E4pKlY7AF58znSWqYJCmmXCoo9P5d8Es/3ubMGWND8OQfFPkwgN+NDrayRwNjBdSW5WbameBSLdWViYSKrDQEReh8xxawzvDOgpAIQrUCwd3M7VFBWHTN+rmCJa9IGtb/Sj7n/HFDVd6j9VmSQGGP13brrOYBYWWTmwPDG+aQqReVB3HN+Ds4h/UR2kiOoGGIxugqZAOTrnewI1J2RdOIAeYSXQETh1Di8IseOwLaep5Jb/A5jW9t12GKmwFAB+XAMs1/jMGNTF9rJ+WI+D1UwDaDm/MpA67PK5POMzHNUqKx9We8tYDxv37kzwTtua+M5KPb9ivODIwQoRqdYx3355ZfT119/3Uzx/93iG9uOt31dd0qD1SABL+LewruPhUdpezHKM+d6TL0OuaA4RpYrtLLFuNhimtYBiuuWB4NwHtemkH2tekxu9j4PojQlMmzSKvZkqedD5N3FPaJEq8p5HqnmuXRQ19Okcu3j4Tuc+K6u0Z9/5BaoYBW2DGmuChxYNPR9zhTDPg52sQDdOSgeIERFgmY6oMqiVzyzmeK8hs5//OjR9OgkSjpX1pSiCCze9Rm9EJbFNcBwSop5HlCyWGq9JuDbxs5t+5vOi7lw8wVbPFgv7i17rUO7WeB3sMOpUzwHxTKLq6slY8ciHnNyEBIbJyLY08r2A4pH2yUjqL+7TG5WEvTzJ8MMGJw7LipRrKInUv6gbLVk6Ihh9byca0G1bXV6KrNXn517I8lG2xEzzTXGOVlmugInbDIHUxWU6N0AxRUwV3vyMzGqAMfKRs+nAe7BWJATqXAK2P06dka4zw5zybZ+Nx+PPPeQEsz+AShWpUJCb3B4x3NrFS8su94Z3WCua7vtRfgORBb97fw0JAqHbRNE4DDVvkTb8gz8XtumtqV+Zt7AZDrXFWxJwi2hGN5JSLDPuAE0c485AVfnimHHRDK0KffWtUUUWII248cZM9uucxMo9o51CR0hl2EAfauCZWnqrMug64vlf/HixZh3t3WjZop3GFwxdd/MFn94qdzqyw8AzOIwdJ1IaolOKOB5eJClB/N4GlrJHgSNDz7WbqZm2U1Jau5fJ0z+Fiz0JoTCnTdFwg2Ac6FgYHobN1kMHadUOnuN2k5dh9TRgSU38n+D4p16Uh/88VmgLl6ArgoY5hP8/BhbZBYj6PPJA/Ce00bfFod6vkPjBTOP08+HKlGccaRHUji4wfRzkOTnzefhfACWruJ5IAFBzAMRj2yAfUuc2bXP5u9b2Gq/++xht7FyYbYR2xBzmf/p6LtLbepIA0sV10hbDyuVxdftNUiMsPF+UeC5rUcrTtiXTnZZ95F+s8FlXqPeW7Z1Va6UXrtrtND3vMOYuSSA5TlA3wY06vXngHHb77ddY84OA3pue5fqjMzftd7/vuGL9Rrb+nsdexxbHUJAp5lQVYNdLb32zcej+x7reyawVlBZt+dRzlAf8tjZU1nnqyjYwlY/+T0lbKiC0Mq68g7Vcbqpn8zbUAo0mhfcz9wtYwFnLLit8jlxJvX7fP6pc9P83g4hTZvwfjDO/E67VxLgzr4+Q2FVCeyaU5edBaLBzkAq5zBOOnziLmv/nT6fe3633XaXY7nOXZPetglw2zNsu84u1/47mbNv0xZoC7QF2gJtgbZAW+APW6CZ4j9swt0vsAvQ3eXYBsW7t0Wf0RZoC7QF2gJtgbZAWyAZ7LG5MH5Y/x4k1va8twX+kc3bTPG9m7kPbAu0BdoCbYG2QFvgH8gCzRT/CY21KyjeBYjueu30jD6wwk3X2eVZ/gTT9i3bAm2BtkBboC3QFmgL/C4LNCj+XWb7YyftClx3AaK7XrtB8R9ryz67LdAWaAu0BdoCbYGPwwINiv+EdtwVuDYo/hMaqW/ZFmgLtAXaAm2BtsCDskCD4gfV3P2ybYG2QFugLdAWaAu0BdoC2yzQoLj7RVugLdAWaAu0BdoCbYG2wIO3QIPiB98F2gBtgbZAW6At0BZoC7QF2gINirsPtAXaAm2BtkBboC3QFmgLPHgLNCh+8F2gDdAWaAu0BdoCbYG2QFugLbAVFLdZ2gJtgbZAW6At0BZoC7QF2gIP1QKjot1DNUC/d1ugLdAWaAu0BdoCbYG2QFugQXH3gbZAW6At0BZoC7QF2gJtgQdvgf8FN/FsTrC+KH8AAAAASUVORK5CYII="/>
          <p:cNvSpPr>
            <a:spLocks noChangeAspect="1" noChangeArrowheads="1"/>
          </p:cNvSpPr>
          <p:nvPr/>
        </p:nvSpPr>
        <p:spPr bwMode="auto">
          <a:xfrm>
            <a:off x="31750" y="-84138"/>
            <a:ext cx="6753225" cy="50768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5" name="Рисунок 4" descr="C:\Users\USER-COMFY\Pictures\Сліпий музикант\20.jpg"/>
          <p:cNvPicPr/>
          <p:nvPr/>
        </p:nvPicPr>
        <p:blipFill>
          <a:blip r:embed="rId3" cstate="print"/>
          <a:srcRect/>
          <a:stretch>
            <a:fillRect/>
          </a:stretch>
        </p:blipFill>
        <p:spPr bwMode="auto">
          <a:xfrm>
            <a:off x="230909" y="415636"/>
            <a:ext cx="8506691" cy="6188364"/>
          </a:xfrm>
          <a:prstGeom prst="rect">
            <a:avLst/>
          </a:prstGeom>
          <a:noFill/>
          <a:ln w="9525">
            <a:noFill/>
            <a:miter lim="800000"/>
            <a:headEnd/>
            <a:tailEnd/>
          </a:ln>
        </p:spPr>
      </p:pic>
    </p:spTree>
    <p:extLst>
      <p:ext uri="{BB962C8B-B14F-4D97-AF65-F5344CB8AC3E}">
        <p14:creationId xmlns:p14="http://schemas.microsoft.com/office/powerpoint/2010/main" val="391402953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pic>
        <p:nvPicPr>
          <p:cNvPr id="341" name="Google Shape;341;g31cf78a2bdd_1_9"/>
          <p:cNvPicPr preferRelativeResize="0"/>
          <p:nvPr/>
        </p:nvPicPr>
        <p:blipFill>
          <a:blip r:embed="rId3">
            <a:alphaModFix/>
          </a:blip>
          <a:stretch>
            <a:fillRect/>
          </a:stretch>
        </p:blipFill>
        <p:spPr>
          <a:xfrm>
            <a:off x="571500" y="355900"/>
            <a:ext cx="8001000" cy="866775"/>
          </a:xfrm>
          <a:prstGeom prst="rect">
            <a:avLst/>
          </a:prstGeom>
          <a:noFill/>
          <a:ln>
            <a:noFill/>
          </a:ln>
        </p:spPr>
      </p:pic>
      <p:sp>
        <p:nvSpPr>
          <p:cNvPr id="342" name="Google Shape;342;g31cf78a2bdd_1_9"/>
          <p:cNvSpPr txBox="1"/>
          <p:nvPr/>
        </p:nvSpPr>
        <p:spPr>
          <a:xfrm>
            <a:off x="679950" y="1572871"/>
            <a:ext cx="8158800" cy="2646848"/>
          </a:xfrm>
          <a:prstGeom prst="rect">
            <a:avLst/>
          </a:prstGeom>
          <a:noFill/>
          <a:ln>
            <a:noFill/>
          </a:ln>
        </p:spPr>
        <p:txBody>
          <a:bodyPr spcFirstLastPara="1" wrap="square" lIns="91425" tIns="91425" rIns="91425" bIns="91425" anchor="t" anchorCtr="0">
            <a:spAutoFit/>
          </a:bodyPr>
          <a:lstStyle/>
          <a:p>
            <a:pPr lvl="0" algn="just"/>
            <a:r>
              <a:rPr lang="uk-UA" sz="2000" dirty="0" smtClean="0">
                <a:latin typeface="Arial" panose="020B0604020202020204" pitchFamily="34" charset="0"/>
                <a:cs typeface="Arial" panose="020B0604020202020204" pitchFamily="34" charset="0"/>
              </a:rPr>
              <a:t>1. Оцінювання </a:t>
            </a:r>
            <a:r>
              <a:rPr lang="uk-UA" sz="2000" dirty="0">
                <a:latin typeface="Arial" panose="020B0604020202020204" pitchFamily="34" charset="0"/>
                <a:cs typeface="Arial" panose="020B0604020202020204" pitchFamily="34" charset="0"/>
              </a:rPr>
              <a:t>навчальних досягнень учнів з особливими освітніми потребами / методичні рекомендації / укладачі: Н. Софій, О. </a:t>
            </a:r>
            <a:r>
              <a:rPr lang="uk-UA" sz="2000" dirty="0" err="1">
                <a:latin typeface="Arial" panose="020B0604020202020204" pitchFamily="34" charset="0"/>
                <a:cs typeface="Arial" panose="020B0604020202020204" pitchFamily="34" charset="0"/>
              </a:rPr>
              <a:t>Стягунова</a:t>
            </a:r>
            <a:r>
              <a:rPr lang="uk-UA" sz="2000" dirty="0">
                <a:latin typeface="Arial" panose="020B0604020202020204" pitchFamily="34" charset="0"/>
                <a:cs typeface="Arial" panose="020B0604020202020204" pitchFamily="34" charset="0"/>
              </a:rPr>
              <a:t>, О. Федоренко. Київ, УІРО, 2024, 40 с</a:t>
            </a:r>
            <a:r>
              <a:rPr lang="uk-UA" sz="2000" dirty="0" smtClean="0">
                <a:latin typeface="Arial" panose="020B0604020202020204" pitchFamily="34" charset="0"/>
                <a:cs typeface="Arial" panose="020B0604020202020204" pitchFamily="34" charset="0"/>
              </a:rPr>
              <a:t>.</a:t>
            </a:r>
          </a:p>
          <a:p>
            <a:pPr algn="just"/>
            <a:r>
              <a:rPr lang="en-US" sz="2000" dirty="0" smtClean="0">
                <a:latin typeface="Arial" panose="020B0604020202020204" pitchFamily="34" charset="0"/>
                <a:ea typeface="Times New Roman"/>
                <a:cs typeface="Arial" panose="020B0604020202020204" pitchFamily="34" charset="0"/>
                <a:sym typeface="Times New Roman"/>
              </a:rPr>
              <a:t> </a:t>
            </a:r>
            <a:r>
              <a:rPr lang="uk-UA" sz="2000" dirty="0" smtClean="0">
                <a:latin typeface="Arial" panose="020B0604020202020204" pitchFamily="34" charset="0"/>
                <a:ea typeface="Times New Roman"/>
                <a:cs typeface="Arial" panose="020B0604020202020204" pitchFamily="34" charset="0"/>
                <a:sym typeface="Times New Roman"/>
              </a:rPr>
              <a:t>2. </a:t>
            </a:r>
            <a:r>
              <a:rPr lang="ru-RU" sz="2000" dirty="0" err="1" smtClean="0">
                <a:latin typeface="Arial" panose="020B0604020202020204" pitchFamily="34" charset="0"/>
                <a:cs typeface="Arial" panose="020B0604020202020204" pitchFamily="34" charset="0"/>
              </a:rPr>
              <a:t>Нові</a:t>
            </a:r>
            <a:r>
              <a:rPr lang="ru-RU" sz="2000" dirty="0" smtClean="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підходи</a:t>
            </a:r>
            <a:r>
              <a:rPr lang="ru-RU" sz="2000" dirty="0">
                <a:latin typeface="Arial" panose="020B0604020202020204" pitchFamily="34" charset="0"/>
                <a:cs typeface="Arial" panose="020B0604020202020204" pitchFamily="34" charset="0"/>
              </a:rPr>
              <a:t> до </a:t>
            </a:r>
            <a:r>
              <a:rPr lang="ru-RU" sz="2000" dirty="0" err="1">
                <a:latin typeface="Arial" panose="020B0604020202020204" pitchFamily="34" charset="0"/>
                <a:cs typeface="Arial" panose="020B0604020202020204" pitchFamily="34" charset="0"/>
              </a:rPr>
              <a:t>оцінювання</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поступу</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навчання</a:t>
            </a:r>
            <a:r>
              <a:rPr lang="ru-RU" sz="2000" dirty="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учнів</a:t>
            </a:r>
            <a:r>
              <a:rPr lang="ru-RU" sz="2000" dirty="0" smtClean="0">
                <a:latin typeface="Arial" panose="020B0604020202020204" pitchFamily="34" charset="0"/>
                <a:cs typeface="Arial" panose="020B0604020202020204" pitchFamily="34" charset="0"/>
              </a:rPr>
              <a:t> // </a:t>
            </a:r>
            <a:r>
              <a:rPr lang="en-US" sz="2000" dirty="0">
                <a:latin typeface="Arial" panose="020B0604020202020204" pitchFamily="34" charset="0"/>
                <a:cs typeface="Arial" panose="020B0604020202020204" pitchFamily="34" charset="0"/>
                <a:hlinkClick r:id="rId4"/>
              </a:rPr>
              <a:t>https://ternrc.oda.org.ua/novi-pidhodi-do-ocinjuvannya-postupu-navchannya-uchniv-12-42-11-01-04-2021</a:t>
            </a:r>
            <a:r>
              <a:rPr lang="en-US" sz="2000" dirty="0" smtClean="0">
                <a:latin typeface="Arial" panose="020B0604020202020204" pitchFamily="34" charset="0"/>
                <a:cs typeface="Arial" panose="020B0604020202020204" pitchFamily="34" charset="0"/>
                <a:hlinkClick r:id="rId4"/>
              </a:rPr>
              <a:t>/</a:t>
            </a:r>
            <a:endParaRPr lang="uk-UA" sz="2000" dirty="0" smtClean="0">
              <a:latin typeface="Arial" panose="020B0604020202020204" pitchFamily="34" charset="0"/>
              <a:cs typeface="Arial" panose="020B0604020202020204" pitchFamily="34" charset="0"/>
            </a:endParaRPr>
          </a:p>
          <a:p>
            <a:pPr algn="just"/>
            <a:r>
              <a:rPr lang="uk-UA" sz="2000" dirty="0" smtClean="0">
                <a:latin typeface="Arial" panose="020B0604020202020204" pitchFamily="34" charset="0"/>
                <a:cs typeface="Arial" panose="020B0604020202020204" pitchFamily="34" charset="0"/>
              </a:rPr>
              <a:t>3. Поради штучного інтелекту </a:t>
            </a:r>
            <a:r>
              <a:rPr lang="en-US" sz="2000" smtClean="0">
                <a:latin typeface="Arial" panose="020B0604020202020204" pitchFamily="34" charset="0"/>
                <a:cs typeface="Arial" panose="020B0604020202020204" pitchFamily="34" charset="0"/>
              </a:rPr>
              <a:t>Gemini</a:t>
            </a:r>
            <a:endParaRPr lang="uk-UA" sz="2000" dirty="0" smtClean="0">
              <a:latin typeface="Arial" panose="020B0604020202020204" pitchFamily="34" charset="0"/>
              <a:cs typeface="Arial" panose="020B0604020202020204" pitchFamily="34" charset="0"/>
            </a:endParaRPr>
          </a:p>
          <a:p>
            <a:pPr algn="just"/>
            <a:r>
              <a:rPr lang="uk-UA" sz="2000" dirty="0" smtClean="0">
                <a:latin typeface="Arial" panose="020B0604020202020204" pitchFamily="34" charset="0"/>
                <a:cs typeface="Arial" panose="020B0604020202020204" pitchFamily="34" charset="0"/>
              </a:rPr>
              <a:t>4. Онлайн-сервіси </a:t>
            </a:r>
            <a:r>
              <a:rPr lang="en-US" sz="2000" dirty="0" err="1" smtClean="0">
                <a:latin typeface="Arial" panose="020B0604020202020204" pitchFamily="34" charset="0"/>
                <a:cs typeface="Arial" panose="020B0604020202020204" pitchFamily="34" charset="0"/>
              </a:rPr>
              <a:t>Padlet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Canva</a:t>
            </a:r>
            <a:endParaRPr lang="ru-RU" sz="2000" dirty="0">
              <a:latin typeface="Arial" panose="020B0604020202020204" pitchFamily="34" charset="0"/>
              <a:cs typeface="Arial" panose="020B0604020202020204" pitchFamily="34" charset="0"/>
            </a:endParaRPr>
          </a:p>
        </p:txBody>
      </p:sp>
      <p:sp>
        <p:nvSpPr>
          <p:cNvPr id="343" name="Google Shape;343;g31cf78a2bdd_1_9"/>
          <p:cNvSpPr txBox="1"/>
          <p:nvPr/>
        </p:nvSpPr>
        <p:spPr>
          <a:xfrm>
            <a:off x="157468" y="4387627"/>
            <a:ext cx="8533500" cy="846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US" sz="2000" b="1" dirty="0">
                <a:solidFill>
                  <a:srgbClr val="38761D"/>
                </a:solidFill>
              </a:rPr>
              <a:t>У ПРЕЗЕНТАЦІЇ ВИКОРИСТАНО ІЛЮСТРАЦІЇ, ЯКІ ЗНАХОДЯТЬСЯ У ВІЛЬНОМУ ДОСТУПІ В МЕРЕЖІ ІНТЕРНЕТ</a:t>
            </a:r>
            <a:endParaRPr sz="2000" b="1" dirty="0">
              <a:solidFill>
                <a:srgbClr val="38761D"/>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Краплинка">
  <a:themeElements>
    <a:clrScheme name="Краплинка">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Краплинка">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раплинка">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787</TotalTime>
  <Words>2022</Words>
  <Application>Microsoft Office PowerPoint</Application>
  <PresentationFormat>Екран (4:3)</PresentationFormat>
  <Paragraphs>282</Paragraphs>
  <Slides>51</Slides>
  <Notes>51</Notes>
  <HiddenSlides>0</HiddenSlides>
  <MMClips>0</MMClips>
  <ScaleCrop>false</ScaleCrop>
  <HeadingPairs>
    <vt:vector size="6" baseType="variant">
      <vt:variant>
        <vt:lpstr>Використані шрифти</vt:lpstr>
      </vt:variant>
      <vt:variant>
        <vt:i4>10</vt:i4>
      </vt:variant>
      <vt:variant>
        <vt:lpstr>Тема</vt:lpstr>
      </vt:variant>
      <vt:variant>
        <vt:i4>2</vt:i4>
      </vt:variant>
      <vt:variant>
        <vt:lpstr>Заголовки слайдів</vt:lpstr>
      </vt:variant>
      <vt:variant>
        <vt:i4>51</vt:i4>
      </vt:variant>
    </vt:vector>
  </HeadingPairs>
  <TitlesOfParts>
    <vt:vector size="63" baseType="lpstr">
      <vt:lpstr>Tw Cen MT</vt:lpstr>
      <vt:lpstr>Franklin Gothic Heavy</vt:lpstr>
      <vt:lpstr>Arial Black</vt:lpstr>
      <vt:lpstr>Times New Roman</vt:lpstr>
      <vt:lpstr>Microsoft JhengHei</vt:lpstr>
      <vt:lpstr>Monotype Corsiva</vt:lpstr>
      <vt:lpstr>Bookman Old Style</vt:lpstr>
      <vt:lpstr>Calibri</vt:lpstr>
      <vt:lpstr>Arial</vt:lpstr>
      <vt:lpstr>Calibri Light</vt:lpstr>
      <vt:lpstr>Краплинка</vt:lpstr>
      <vt:lpstr>Тема Office</vt:lpstr>
      <vt:lpstr>                                                                                                                                                                                                                                                                                                   </vt:lpstr>
      <vt:lpstr>                                                                                                                                                                                                                                                                                                   </vt:lpstr>
      <vt:lpstr>                                                                                                                                                                                                                                                                                                   </vt:lpstr>
      <vt:lpstr>                                                                                                                                                                                                                                                                                                   </vt:lpstr>
      <vt:lpstr>                                                                                                                                                                                                                                                                                                   </vt:lpstr>
      <vt:lpstr>                                                                                                                                                                                                                                                                                                   </vt:lpstr>
      <vt:lpstr>                                                                                                                                                                                                                                                                                                   </vt:lpstr>
      <vt:lpstr>                                                                                                                                                                                                                                                                                                   </vt:lpstr>
      <vt:lpstr>                                                                                                                                                                                                                                                                                                   </vt:lpstr>
      <vt:lpstr>                                                                                                                                                                                                                                                                                                   </vt:lpstr>
      <vt:lpstr>                                                                                                                                                                                                                                                                                                   </vt:lpstr>
      <vt:lpstr>                                                                                                                                                                                                                                                                                                   </vt:lpstr>
      <vt:lpstr>                                                                                                                                                                                                                                                                                                   </vt:lpstr>
      <vt:lpstr>                                                                                                                                                                                                                                                                                                   </vt:lpstr>
      <vt:lpstr>Презентація PowerPoint</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Вправа «Правильна послідовність»                                                                                                                                                                                                                                                                         </vt:lpstr>
      <vt:lpstr>             Вправа «Правильна послідовність»                                                                                                                                                                                                                                                                         </vt:lpstr>
      <vt:lpstr>             Вправа «Правильна послідовність»                                                                                                                                                                                                                                                                         </vt:lpstr>
      <vt:lpstr>             Вправа «Правильна послідовність»                                                                                                                                                                                                                                                                         </vt:lpstr>
      <vt:lpstr>             Вправа «Правильна послідовність»                                                                                                                                                                                                                                                                         </vt:lpstr>
      <vt:lpstr>                                                                                                                                                                                                                                                                                                   </vt:lpstr>
      <vt:lpstr>             РОЛЬОВА ГРА                                                                                                                                                                                                                                                                                 </vt:lpstr>
      <vt:lpstr>                                                                                                                                                                                                                                                                                              </vt:lpstr>
      <vt:lpstr>             РОЛЬОВА ГРА                                                                                                                                                                                                                                                                                 </vt:lpstr>
      <vt:lpstr>                                                                                                                                                                                                                                                                                                   </vt:lpstr>
      <vt:lpstr>                                                                                                                                                                                                                                                                                                   </vt:lpstr>
      <vt:lpstr>                                                                                                                                                                                                                                                                                                   </vt:lpstr>
      <vt:lpstr>                                                                                                                                                                                                                                                                                                   </vt:lpstr>
      <vt:lpstr>                                                                                                                                                                                                                                                                                    </vt:lpstr>
      <vt:lpstr>                                                                                                                                                                                                                                                                                                   </vt:lpstr>
      <vt:lpstr>                                                                                                                                                                                                                                                                                                   </vt:lpstr>
      <vt:lpstr>                                                                                                                                                                                                                                                                                                   </vt:lpstr>
      <vt:lpstr>                                                                                                                                                                                                                                                                                                   </vt:lpstr>
      <vt:lpstr>Презентація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Admin</dc:creator>
  <cp:lastModifiedBy>Заступник директора</cp:lastModifiedBy>
  <cp:revision>67</cp:revision>
  <dcterms:created xsi:type="dcterms:W3CDTF">2014-07-13T19:29:20Z</dcterms:created>
  <dcterms:modified xsi:type="dcterms:W3CDTF">2025-01-17T09:17:55Z</dcterms:modified>
</cp:coreProperties>
</file>