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353" r:id="rId2"/>
    <p:sldId id="350" r:id="rId3"/>
    <p:sldId id="328" r:id="rId4"/>
    <p:sldId id="330" r:id="rId5"/>
    <p:sldId id="331" r:id="rId6"/>
    <p:sldId id="290" r:id="rId7"/>
    <p:sldId id="344" r:id="rId8"/>
    <p:sldId id="312" r:id="rId9"/>
    <p:sldId id="352" r:id="rId10"/>
    <p:sldId id="314" r:id="rId11"/>
    <p:sldId id="315" r:id="rId12"/>
    <p:sldId id="316" r:id="rId13"/>
    <p:sldId id="354" r:id="rId14"/>
    <p:sldId id="31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172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223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68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988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059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253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183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086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27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086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797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9878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0743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7336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3381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931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670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BA4D5B0-587D-4C2D-B262-2E42E7792A1D}" type="datetimeFigureOut">
              <a:rPr lang="ru-RU" smtClean="0"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D6211C2-581F-4828-BA12-280C08D5A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0486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  <p:sldLayoutId id="214748374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bg2">
                <a:tint val="97000"/>
                <a:hueMod val="92000"/>
                <a:satMod val="169000"/>
                <a:lumMod val="164000"/>
              </a:schemeClr>
            </a:gs>
            <a:gs pos="14000">
              <a:schemeClr val="bg2">
                <a:shade val="96000"/>
                <a:satMod val="120000"/>
                <a:lumMod val="9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4999" y="0"/>
            <a:ext cx="10287001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6585"/>
            <a:ext cx="7254869" cy="201795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7786" y="2291964"/>
            <a:ext cx="73950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Доповідач</a:t>
            </a:r>
            <a:r>
              <a:rPr lang="ru-RU" sz="2400" dirty="0"/>
              <a:t> – Качур </a:t>
            </a:r>
            <a:r>
              <a:rPr lang="ru-RU" sz="2400" dirty="0" err="1"/>
              <a:t>Марія</a:t>
            </a:r>
            <a:r>
              <a:rPr lang="ru-RU" sz="2400" dirty="0"/>
              <a:t>, </a:t>
            </a:r>
          </a:p>
          <a:p>
            <a:r>
              <a:rPr lang="ru-RU" sz="2400" dirty="0"/>
              <a:t>ВСП «</a:t>
            </a:r>
            <a:r>
              <a:rPr lang="ru-RU" sz="2400" dirty="0" err="1"/>
              <a:t>Політехнічний</a:t>
            </a:r>
            <a:r>
              <a:rPr lang="ru-RU" sz="2400" dirty="0"/>
              <a:t> </a:t>
            </a:r>
            <a:r>
              <a:rPr lang="ru-RU" sz="2400" dirty="0" err="1"/>
              <a:t>фаховий</a:t>
            </a:r>
            <a:r>
              <a:rPr lang="ru-RU" sz="2400" dirty="0"/>
              <a:t> </a:t>
            </a:r>
            <a:r>
              <a:rPr lang="ru-RU" sz="2400" dirty="0" err="1"/>
              <a:t>коледж</a:t>
            </a:r>
            <a:r>
              <a:rPr lang="ru-RU" sz="2400" dirty="0"/>
              <a:t> КНУ»</a:t>
            </a:r>
          </a:p>
          <a:p>
            <a:endParaRPr lang="ru-RU" sz="2400" dirty="0"/>
          </a:p>
          <a:p>
            <a:r>
              <a:rPr lang="ru-RU" sz="2400" dirty="0" err="1"/>
              <a:t>Керівник</a:t>
            </a:r>
            <a:r>
              <a:rPr lang="ru-RU" sz="2400" dirty="0"/>
              <a:t> – </a:t>
            </a:r>
            <a:r>
              <a:rPr lang="ru-RU" sz="2400" dirty="0" err="1"/>
              <a:t>Гаман</a:t>
            </a:r>
            <a:r>
              <a:rPr lang="ru-RU" sz="2400" dirty="0"/>
              <a:t> Н.Д.</a:t>
            </a:r>
          </a:p>
        </p:txBody>
      </p:sp>
    </p:spTree>
    <p:extLst>
      <p:ext uri="{BB962C8B-B14F-4D97-AF65-F5344CB8AC3E}">
        <p14:creationId xmlns:p14="http://schemas.microsoft.com/office/powerpoint/2010/main" val="4269846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7640" y="3614738"/>
            <a:ext cx="6629181" cy="31811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161" y="0"/>
            <a:ext cx="5398009" cy="3614738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51193" y="0"/>
            <a:ext cx="5422107" cy="361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70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2082" y="184638"/>
            <a:ext cx="8182055" cy="649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47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6033" y="318537"/>
            <a:ext cx="11086688" cy="6231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052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147" y="561242"/>
            <a:ext cx="10226333" cy="568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250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3470" y="544939"/>
            <a:ext cx="11492673" cy="567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4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0982" y="131883"/>
            <a:ext cx="9864971" cy="657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3080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8174" y="4839025"/>
            <a:ext cx="10912842" cy="1507067"/>
          </a:xfrm>
        </p:spPr>
        <p:txBody>
          <a:bodyPr>
            <a:noAutofit/>
          </a:bodyPr>
          <a:lstStyle/>
          <a:p>
            <a:r>
              <a:rPr lang="ru-RU" sz="2400" dirty="0" err="1"/>
              <a:t>Енергоефективність</a:t>
            </a:r>
            <a:r>
              <a:rPr lang="ru-RU" sz="2400" dirty="0"/>
              <a:t> — </a:t>
            </a:r>
            <a:r>
              <a:rPr lang="ru-RU" sz="2400" dirty="0" err="1"/>
              <a:t>ефективне</a:t>
            </a:r>
            <a:r>
              <a:rPr lang="ru-RU" sz="2400" dirty="0"/>
              <a:t> (</a:t>
            </a:r>
            <a:r>
              <a:rPr lang="ru-RU" sz="2400" dirty="0" err="1"/>
              <a:t>раціональне</a:t>
            </a:r>
            <a:r>
              <a:rPr lang="ru-RU" sz="2400" dirty="0"/>
              <a:t>) </a:t>
            </a:r>
            <a:r>
              <a:rPr lang="ru-RU" sz="2400" dirty="0" err="1"/>
              <a:t>використання</a:t>
            </a:r>
            <a:r>
              <a:rPr lang="ru-RU" sz="2400" dirty="0"/>
              <a:t> </a:t>
            </a:r>
            <a:r>
              <a:rPr lang="ru-RU" sz="2400" dirty="0" err="1"/>
              <a:t>енергетичних</a:t>
            </a:r>
            <a:r>
              <a:rPr lang="ru-RU" sz="2400" dirty="0"/>
              <a:t> </a:t>
            </a:r>
            <a:r>
              <a:rPr lang="ru-RU" sz="2400" dirty="0" err="1"/>
              <a:t>ресурсів</a:t>
            </a:r>
            <a:r>
              <a:rPr lang="ru-RU" sz="2400" dirty="0"/>
              <a:t>, </a:t>
            </a:r>
            <a:r>
              <a:rPr lang="ru-RU" sz="2400" dirty="0" err="1"/>
              <a:t>використання</a:t>
            </a:r>
            <a:r>
              <a:rPr lang="ru-RU" sz="2400" dirty="0"/>
              <a:t> </a:t>
            </a:r>
            <a:r>
              <a:rPr lang="ru-RU" sz="2400" dirty="0" err="1"/>
              <a:t>меншої</a:t>
            </a:r>
            <a:r>
              <a:rPr lang="ru-RU" sz="2400" dirty="0"/>
              <a:t> </a:t>
            </a:r>
            <a:r>
              <a:rPr lang="ru-RU" sz="2400" dirty="0" err="1"/>
              <a:t>кількості</a:t>
            </a:r>
            <a:r>
              <a:rPr lang="ru-RU" sz="2400" dirty="0"/>
              <a:t> </a:t>
            </a:r>
            <a:r>
              <a:rPr lang="ru-RU" sz="2400" dirty="0" err="1"/>
              <a:t>енергії</a:t>
            </a:r>
            <a:r>
              <a:rPr lang="ru-RU" sz="2400" dirty="0"/>
              <a:t> для </a:t>
            </a:r>
            <a:r>
              <a:rPr lang="ru-RU" sz="2400" dirty="0" err="1"/>
              <a:t>забезпечення</a:t>
            </a:r>
            <a:r>
              <a:rPr lang="ru-RU" sz="2400" dirty="0"/>
              <a:t> того ж </a:t>
            </a:r>
            <a:r>
              <a:rPr lang="ru-RU" sz="2400" dirty="0" err="1"/>
              <a:t>рівня</a:t>
            </a:r>
            <a:r>
              <a:rPr lang="ru-RU" sz="2400" dirty="0"/>
              <a:t> </a:t>
            </a:r>
            <a:r>
              <a:rPr lang="ru-RU" sz="2400" dirty="0" err="1"/>
              <a:t>енергетичного</a:t>
            </a:r>
            <a:r>
              <a:rPr lang="ru-RU" sz="2400" dirty="0"/>
              <a:t> </a:t>
            </a:r>
            <a:r>
              <a:rPr lang="ru-RU" sz="2400" dirty="0" err="1"/>
              <a:t>забезпечення</a:t>
            </a:r>
            <a:r>
              <a:rPr lang="ru-RU" sz="2400" dirty="0"/>
              <a:t> </a:t>
            </a:r>
            <a:r>
              <a:rPr lang="ru-RU" sz="2400" dirty="0" err="1"/>
              <a:t>будівель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технологічних</a:t>
            </a:r>
            <a:r>
              <a:rPr lang="ru-RU" sz="2400" dirty="0"/>
              <a:t> </a:t>
            </a:r>
            <a:r>
              <a:rPr lang="ru-RU" sz="2400" dirty="0" err="1"/>
              <a:t>процесів</a:t>
            </a:r>
            <a:r>
              <a:rPr lang="ru-RU" sz="2400" dirty="0"/>
              <a:t> на </a:t>
            </a:r>
            <a:r>
              <a:rPr lang="ru-RU" sz="2400" dirty="0" err="1"/>
              <a:t>виробництві</a:t>
            </a:r>
            <a:r>
              <a:rPr lang="ru-RU" sz="2400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2031" y="132983"/>
            <a:ext cx="6274722" cy="470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3137" y="369277"/>
            <a:ext cx="4833151" cy="36147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6199" y="358781"/>
            <a:ext cx="5818507" cy="36357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4023" y="3984015"/>
            <a:ext cx="5052566" cy="284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050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0"/>
            <a:ext cx="9154504" cy="685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10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8699" y="4133179"/>
            <a:ext cx="10316308" cy="2724821"/>
          </a:xfrm>
        </p:spPr>
        <p:txBody>
          <a:bodyPr>
            <a:normAutofit/>
          </a:bodyPr>
          <a:lstStyle/>
          <a:p>
            <a:r>
              <a:rPr lang="uk-UA" sz="1800" dirty="0" smtClean="0">
                <a:solidFill>
                  <a:schemeClr val="tx1"/>
                </a:solidFill>
              </a:rPr>
              <a:t>Лампа розжарювання 100 Вт * 4 год  = 400 Вт*год за добу, або 400*30 = 12  кВт*год за місяць, або 12кВт*12 міс = 144 кВт*год за рік. В грошовому еквіваленті це складає 20, 16 грн в місяць (з однієї лампочки!!), або 242 грн на рік.</a:t>
            </a:r>
          </a:p>
          <a:p>
            <a:r>
              <a:rPr lang="en-US" sz="1800" dirty="0" smtClean="0">
                <a:solidFill>
                  <a:schemeClr val="tx1"/>
                </a:solidFill>
              </a:rPr>
              <a:t>LED</a:t>
            </a:r>
            <a:r>
              <a:rPr lang="uk-UA" sz="1800" dirty="0" smtClean="0">
                <a:solidFill>
                  <a:schemeClr val="tx1"/>
                </a:solidFill>
              </a:rPr>
              <a:t>-лампа, еквівалентна за освітленням до подібної лампи розжарювання, має потужність 7 Вт. Тобто за добу споживає 28 Вт, що за місяць – 840 Вт, за рік – 10 кВт. В грошовому еквіваленті це 16, 8 грн (!!!) за рік!</a:t>
            </a:r>
          </a:p>
          <a:p>
            <a:pPr marL="0" indent="0">
              <a:buNone/>
            </a:pPr>
            <a:r>
              <a:rPr lang="uk-UA" sz="1800" dirty="0" smtClean="0">
                <a:solidFill>
                  <a:schemeClr val="tx1"/>
                </a:solidFill>
              </a:rPr>
              <a:t>Вартість однієї </a:t>
            </a:r>
            <a:r>
              <a:rPr lang="en-US" sz="1800" dirty="0" smtClean="0">
                <a:solidFill>
                  <a:schemeClr val="tx1"/>
                </a:solidFill>
              </a:rPr>
              <a:t>LED-</a:t>
            </a:r>
            <a:r>
              <a:rPr lang="uk-UA" sz="1800" dirty="0" smtClean="0">
                <a:solidFill>
                  <a:schemeClr val="tx1"/>
                </a:solidFill>
              </a:rPr>
              <a:t>лампи приблизно 80 грн. Тобто її придбання окупить за три місяці!</a:t>
            </a:r>
            <a:endParaRPr lang="uk-UA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558" y="240121"/>
            <a:ext cx="6666667" cy="37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53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1077" y="782017"/>
            <a:ext cx="6684846" cy="51560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1896" y="0"/>
            <a:ext cx="5600104" cy="33600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1896" y="3360062"/>
            <a:ext cx="5600104" cy="336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7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8538" y="571499"/>
            <a:ext cx="10339742" cy="581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46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434" t="1520" r="15490" b="31032"/>
          <a:stretch/>
        </p:blipFill>
        <p:spPr>
          <a:xfrm>
            <a:off x="2268415" y="342900"/>
            <a:ext cx="8168054" cy="429943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74023" y="5257800"/>
            <a:ext cx="55258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/>
              <a:t>ДЯКУЄМО ЗА УВАГУ!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495446869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2941</TotalTime>
  <Words>165</Words>
  <Application>Microsoft Office PowerPoint</Application>
  <PresentationFormat>Широкоэкранный</PresentationFormat>
  <Paragraphs>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Century Gothic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Енергоефективність — ефективне (раціональне) використання енергетичних ресурсів, використання меншої кількості енергії для забезпечення того ж рівня енергетичного забезпечення будівель або технологічних процесів на виробництві.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Gigabyte</dc:creator>
  <cp:lastModifiedBy>Пользователь Gigabyte</cp:lastModifiedBy>
  <cp:revision>70</cp:revision>
  <dcterms:created xsi:type="dcterms:W3CDTF">2023-12-11T10:37:02Z</dcterms:created>
  <dcterms:modified xsi:type="dcterms:W3CDTF">2024-12-20T08:40:23Z</dcterms:modified>
</cp:coreProperties>
</file>