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autoCompressPictures="0">
  <p:sldMasterIdLst>
    <p:sldMasterId id="2147483648" r:id="rId4"/>
  </p:sldMasterIdLst>
  <p:notesMasterIdLst>
    <p:notesMasterId r:id="rId19"/>
  </p:notesMasterIdLst>
  <p:sldIdLst>
    <p:sldId id="259" r:id="rId5"/>
    <p:sldId id="260" r:id="rId6"/>
    <p:sldId id="278" r:id="rId7"/>
    <p:sldId id="261" r:id="rId8"/>
    <p:sldId id="279" r:id="rId9"/>
    <p:sldId id="276" r:id="rId10"/>
    <p:sldId id="277" r:id="rId11"/>
    <p:sldId id="272" r:id="rId12"/>
    <p:sldId id="274" r:id="rId13"/>
    <p:sldId id="275" r:id="rId14"/>
    <p:sldId id="281" r:id="rId15"/>
    <p:sldId id="268" r:id="rId16"/>
    <p:sldId id="283" r:id="rId17"/>
    <p:sldId id="28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52" autoAdjust="0"/>
    <p:restoredTop sz="93202" autoAdjust="0"/>
  </p:normalViewPr>
  <p:slideViewPr>
    <p:cSldViewPr snapToGrid="0">
      <p:cViewPr>
        <p:scale>
          <a:sx n="160" d="100"/>
          <a:sy n="160" d="100"/>
        </p:scale>
        <p:origin x="1572" y="2322"/>
      </p:cViewPr>
      <p:guideLst>
        <p:guide orient="horz" pos="2160"/>
        <p:guide pos="3839"/>
      </p:guideLst>
    </p:cSldViewPr>
  </p:slideViewPr>
  <p:outlineViewPr>
    <p:cViewPr>
      <p:scale>
        <a:sx n="33" d="100"/>
        <a:sy n="33" d="100"/>
      </p:scale>
      <p:origin x="0" y="-588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61595-59EE-46FE-9AD4-893BD3CF30D8}" type="datetimeFigureOut">
              <a:rPr lang="en-US" smtClean="0"/>
              <a:t>2/14/2025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6E22B-85CA-45C7-86A8-A17C38B96A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61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8" name="Picture 7" descr="A picture containing holding&#10;&#10;Description automatically generated"/>
            <p:cNvPicPr>
              <a:picLocks noChangeAspect="1"/>
            </p:cNvPicPr>
            <p:nvPr/>
          </p:nvPicPr>
          <p:blipFill>
            <a:blip r:embed="rId2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9" name="Picture 8" descr="A picture containing holding, flower&#10;&#10;Description automatically generated"/>
            <p:cNvPicPr>
              <a:picLocks noChangeAspect="1"/>
            </p:cNvPicPr>
            <p:nvPr/>
          </p:nvPicPr>
          <p:blipFill>
            <a:blip r:embed="rId3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10" name="Rectangle 9"/>
          <p:cNvSpPr/>
          <p:nvPr userDrawn="1"/>
        </p:nvSpPr>
        <p:spPr>
          <a:xfrm>
            <a:off x="713457" y="739600"/>
            <a:ext cx="10768226" cy="53909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5943600" y="1066800"/>
            <a:ext cx="5257800" cy="2833528"/>
          </a:xfrm>
        </p:spPr>
        <p:txBody>
          <a:bodyPr anchor="b">
            <a:normAutofit/>
          </a:bodyPr>
          <a:lstStyle/>
          <a:p>
            <a:pPr algn="l">
              <a:lnSpc>
                <a:spcPct val="100000"/>
              </a:lnSpc>
            </a:pPr>
            <a:endParaRPr lang="en-US" sz="4400" spc="120" dirty="0">
              <a:cs typeface="Posterama" panose="020B0504020200020000" pitchFamily="34" charset="0"/>
            </a:endParaRP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5943599" y="4074784"/>
            <a:ext cx="5257799" cy="1640216"/>
          </a:xfrm>
        </p:spPr>
        <p:txBody>
          <a:bodyPr anchor="t"/>
          <a:lstStyle>
            <a:lvl1pPr marL="0" indent="0">
              <a:buNone/>
              <a:defRPr/>
            </a:lvl1pPr>
          </a:lstStyle>
          <a:p>
            <a:pPr algn="l"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713232" y="740664"/>
            <a:ext cx="4745736" cy="539496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8" name="Picture 7" descr="A picture containing holding&#10;&#10;Description automatically generated"/>
            <p:cNvPicPr>
              <a:picLocks noChangeAspect="1"/>
            </p:cNvPicPr>
            <p:nvPr/>
          </p:nvPicPr>
          <p:blipFill>
            <a:blip r:embed="rId2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9" name="Picture 8" descr="A picture containing holding, flower&#10;&#10;Description automatically generated"/>
            <p:cNvPicPr>
              <a:picLocks noChangeAspect="1"/>
            </p:cNvPicPr>
            <p:nvPr/>
          </p:nvPicPr>
          <p:blipFill>
            <a:blip r:embed="rId3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10" name="Rectangle 9"/>
          <p:cNvSpPr/>
          <p:nvPr userDrawn="1"/>
        </p:nvSpPr>
        <p:spPr>
          <a:xfrm>
            <a:off x="684276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143000" y="990599"/>
            <a:ext cx="4953000" cy="21305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en-US" spc="120" dirty="0">
              <a:cs typeface="Posterama" panose="020B0504020200020000" pitchFamily="34" charset="0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143000" y="3352800"/>
            <a:ext cx="4953000" cy="2514600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6784848" y="813816"/>
            <a:ext cx="4617720" cy="2551176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6784848" y="3465576"/>
            <a:ext cx="4617720" cy="2551176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7" name="Picture 6" descr="A picture containing holding&#10;&#10;Description automatically generated"/>
            <p:cNvPicPr>
              <a:picLocks noChangeAspect="1"/>
            </p:cNvPicPr>
            <p:nvPr/>
          </p:nvPicPr>
          <p:blipFill>
            <a:blip r:embed="rId2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8" name="Picture 7" descr="A picture containing holding, flower&#10;&#10;Description automatically generated"/>
            <p:cNvPicPr>
              <a:picLocks noChangeAspect="1"/>
            </p:cNvPicPr>
            <p:nvPr/>
          </p:nvPicPr>
          <p:blipFill>
            <a:blip r:embed="rId3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393192"/>
            <a:ext cx="4953000" cy="21305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en-US" spc="120" dirty="0">
              <a:cs typeface="Posterama" panose="020B0504020200020000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2724912"/>
            <a:ext cx="4952681" cy="3410712"/>
          </a:xfrm>
        </p:spPr>
        <p:txBody>
          <a:bodyPr anchor="t" anchorCtr="0">
            <a:normAutofit/>
          </a:bodyPr>
          <a:lstStyle>
            <a:lvl1pPr marL="0" indent="0">
              <a:buNone/>
              <a:defRPr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7086600" y="568324"/>
            <a:ext cx="4727448" cy="571500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6477000" y="0"/>
            <a:ext cx="5711952" cy="5071492"/>
            <a:chOff x="4464881" y="0"/>
            <a:chExt cx="7724071" cy="6858000"/>
          </a:xfrm>
        </p:grpSpPr>
        <p:pic>
          <p:nvPicPr>
            <p:cNvPr id="8" name="Picture 7" descr="A picture containing holding&#10;&#10;Description automatically generated"/>
            <p:cNvPicPr>
              <a:picLocks noChangeAspect="1"/>
            </p:cNvPicPr>
            <p:nvPr/>
          </p:nvPicPr>
          <p:blipFill>
            <a:blip r:embed="rId2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9" name="Picture 8" descr="A picture containing holding, flower&#10;&#10;Description automatically generated"/>
            <p:cNvPicPr>
              <a:picLocks noChangeAspect="1"/>
            </p:cNvPicPr>
            <p:nvPr/>
          </p:nvPicPr>
          <p:blipFill>
            <a:blip r:embed="rId3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293876" y="304801"/>
            <a:ext cx="9601200" cy="2301875"/>
          </a:xfrm>
        </p:spPr>
        <p:txBody>
          <a:bodyPr anchor="b">
            <a:normAutofit/>
          </a:bodyPr>
          <a:lstStyle>
            <a:lvl1pPr algn="ctr">
              <a:defRPr/>
            </a:lvl1pPr>
          </a:lstStyle>
          <a:p>
            <a:pPr>
              <a:lnSpc>
                <a:spcPct val="100000"/>
              </a:lnSpc>
            </a:pPr>
            <a:endParaRPr lang="en-US" sz="4400" spc="120" dirty="0">
              <a:cs typeface="Posterama" panose="020B0504020200020000" pitchFamily="34" charset="0"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712976" y="2743201"/>
            <a:ext cx="8763001" cy="914400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pPr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0" y="3886200"/>
            <a:ext cx="4059936" cy="297180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4050792" y="3886200"/>
            <a:ext cx="4087368" cy="297180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5"/>
          </p:nvPr>
        </p:nvSpPr>
        <p:spPr>
          <a:xfrm>
            <a:off x="8132064" y="3886200"/>
            <a:ext cx="4059936" cy="297180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474202" y="2659090"/>
            <a:ext cx="2624328" cy="18013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 hasCustomPrompt="1"/>
          </p:nvPr>
        </p:nvSpPr>
        <p:spPr>
          <a:xfrm>
            <a:off x="464677" y="4749272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464677" y="5143581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3351870" y="2659090"/>
            <a:ext cx="2624328" cy="18013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9" hasCustomPrompt="1"/>
          </p:nvPr>
        </p:nvSpPr>
        <p:spPr>
          <a:xfrm>
            <a:off x="3342320" y="4749272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2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3342320" y="5143581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" name="Picture Placeholder 23"/>
          <p:cNvSpPr>
            <a:spLocks noGrp="1"/>
          </p:cNvSpPr>
          <p:nvPr>
            <p:ph type="pic" sz="quarter" idx="15"/>
          </p:nvPr>
        </p:nvSpPr>
        <p:spPr>
          <a:xfrm>
            <a:off x="6227020" y="2659090"/>
            <a:ext cx="2624328" cy="18013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21" hasCustomPrompt="1"/>
          </p:nvPr>
        </p:nvSpPr>
        <p:spPr>
          <a:xfrm>
            <a:off x="6235064" y="4749272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22" hasCustomPrompt="1"/>
          </p:nvPr>
        </p:nvSpPr>
        <p:spPr>
          <a:xfrm>
            <a:off x="6235064" y="5143581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6" name="Picture Placeholder 23"/>
          <p:cNvSpPr>
            <a:spLocks noGrp="1"/>
          </p:cNvSpPr>
          <p:nvPr>
            <p:ph type="pic" sz="quarter" idx="16"/>
          </p:nvPr>
        </p:nvSpPr>
        <p:spPr>
          <a:xfrm>
            <a:off x="9113391" y="2631493"/>
            <a:ext cx="2624328" cy="18013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Text Placeholder 28"/>
          <p:cNvSpPr>
            <a:spLocks noGrp="1"/>
          </p:cNvSpPr>
          <p:nvPr>
            <p:ph type="body" sz="quarter" idx="23" hasCustomPrompt="1"/>
          </p:nvPr>
        </p:nvSpPr>
        <p:spPr>
          <a:xfrm>
            <a:off x="9113391" y="4749272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24" hasCustomPrompt="1"/>
          </p:nvPr>
        </p:nvSpPr>
        <p:spPr>
          <a:xfrm>
            <a:off x="9113391" y="5143581"/>
            <a:ext cx="2624328" cy="347662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0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8" name="Picture 7" descr="A picture containing holding&#10;&#10;Description automatically generated"/>
            <p:cNvPicPr>
              <a:picLocks noChangeAspect="1"/>
            </p:cNvPicPr>
            <p:nvPr/>
          </p:nvPicPr>
          <p:blipFill>
            <a:blip r:embed="rId2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9" name="Picture 8" descr="A picture containing holding, flower&#10;&#10;Description automatically generated"/>
            <p:cNvPicPr>
              <a:picLocks noChangeAspect="1"/>
            </p:cNvPicPr>
            <p:nvPr/>
          </p:nvPicPr>
          <p:blipFill>
            <a:blip r:embed="rId3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10" name="Rectangle 9"/>
          <p:cNvSpPr/>
          <p:nvPr userDrawn="1"/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1223" y="1066800"/>
            <a:ext cx="5367527" cy="2833528"/>
          </a:xfrm>
        </p:spPr>
        <p:txBody>
          <a:bodyPr anchor="b">
            <a:normAutofit/>
          </a:bodyPr>
          <a:lstStyle/>
          <a:p>
            <a:pPr algn="l">
              <a:lnSpc>
                <a:spcPct val="100000"/>
              </a:lnSpc>
            </a:pPr>
            <a:endParaRPr lang="en-US" sz="4400" spc="120" dirty="0">
              <a:cs typeface="Posterama" panose="020B0504020200020000" pitchFamily="34" charset="0"/>
            </a:endParaRP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71223" y="4074784"/>
            <a:ext cx="5367526" cy="1640216"/>
          </a:xfrm>
        </p:spPr>
        <p:txBody>
          <a:bodyPr anchor="t"/>
          <a:lstStyle>
            <a:lvl1pPr marL="0" indent="0">
              <a:buNone/>
              <a:defRPr/>
            </a:lvl1pPr>
          </a:lstStyle>
          <a:p>
            <a:pPr algn="l"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7013448" y="1014984"/>
            <a:ext cx="4123944" cy="2322576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7013448" y="3511296"/>
            <a:ext cx="4123944" cy="2322576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329184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3291840" cy="35226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3361" y="1752600"/>
            <a:ext cx="329184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53361" y="2666999"/>
            <a:ext cx="3291840" cy="35226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441466" y="1757319"/>
            <a:ext cx="329184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5"/>
          <p:cNvSpPr>
            <a:spLocks noGrp="1"/>
          </p:cNvSpPr>
          <p:nvPr>
            <p:ph sz="quarter" idx="14"/>
          </p:nvPr>
        </p:nvSpPr>
        <p:spPr>
          <a:xfrm>
            <a:off x="8441466" y="2671718"/>
            <a:ext cx="3291840" cy="35226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393192"/>
            <a:ext cx="4524956" cy="21305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endParaRPr lang="en-US" spc="120" dirty="0">
              <a:cs typeface="Posterama" panose="020B0504020200020000" pitchFamily="34" charset="0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838200" y="2727297"/>
            <a:ext cx="4524664" cy="3412969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</a:lstStyle>
          <a:p>
            <a:pPr>
              <a:lnSpc>
                <a:spcPct val="110000"/>
              </a:lnSpc>
            </a:pPr>
            <a:endParaRPr lang="en-US" sz="1800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alphaModFix amt="15000"/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255" y="0"/>
            <a:ext cx="5115697" cy="6858000"/>
          </a:xfrm>
          <a:prstGeom prst="rect">
            <a:avLst/>
          </a:prstGeom>
        </p:spPr>
      </p:pic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5879592" y="740664"/>
            <a:ext cx="2798762" cy="260604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5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8878824" y="740664"/>
            <a:ext cx="2798762" cy="260604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6" name="Picture Placeholder 23"/>
          <p:cNvSpPr>
            <a:spLocks noGrp="1"/>
          </p:cNvSpPr>
          <p:nvPr>
            <p:ph type="pic" sz="quarter" idx="15"/>
          </p:nvPr>
        </p:nvSpPr>
        <p:spPr>
          <a:xfrm>
            <a:off x="5879592" y="3529584"/>
            <a:ext cx="2798762" cy="260604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7" name="Picture Placeholder 23"/>
          <p:cNvSpPr>
            <a:spLocks noGrp="1"/>
          </p:cNvSpPr>
          <p:nvPr>
            <p:ph type="pic" sz="quarter" idx="16"/>
          </p:nvPr>
        </p:nvSpPr>
        <p:spPr>
          <a:xfrm>
            <a:off x="8869680" y="3529584"/>
            <a:ext cx="2798762" cy="2606040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996275" y="394623"/>
            <a:ext cx="5996619" cy="2131033"/>
          </a:xfrm>
        </p:spPr>
        <p:txBody>
          <a:bodyPr anchor="ctr">
            <a:normAutofit/>
          </a:bodyPr>
          <a:lstStyle/>
          <a:p>
            <a:pPr algn="l"/>
            <a:endParaRPr lang="en-US" sz="4400" dirty="0">
              <a:cs typeface="Posterama" panose="020B0504020200020000" pitchFamily="34" charset="0"/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 flipV="1">
            <a:off x="8194385" y="20961"/>
            <a:ext cx="3997615" cy="6816079"/>
            <a:chOff x="8059620" y="41922"/>
            <a:chExt cx="3997615" cy="6816077"/>
          </a:xfrm>
        </p:grpSpPr>
        <p:pic>
          <p:nvPicPr>
            <p:cNvPr id="9" name="Picture 8" descr="A picture containing sitting, dark, front, cat&#10;&#10;Description automatically generated"/>
            <p:cNvPicPr>
              <a:picLocks noChangeAspect="1"/>
            </p:cNvPicPr>
            <p:nvPr/>
          </p:nvPicPr>
          <p:blipFill rotWithShape="1">
            <a:blip r:embed="rId2" cstate="screen">
              <a:alphaModFix amt="7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10" name="Picture 9" descr="A picture containing sitting, dark, front, cat&#10;&#10;Description automatically generated"/>
            <p:cNvPicPr>
              <a:picLocks noChangeAspect="1"/>
            </p:cNvPicPr>
            <p:nvPr/>
          </p:nvPicPr>
          <p:blipFill rotWithShape="1">
            <a:blip r:embed="rId3" cstate="screen">
              <a:alphaModFix amt="15000"/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7185429" y="381000"/>
            <a:ext cx="3997745" cy="21336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algn="l">
              <a:lnSpc>
                <a:spcPct val="110000"/>
              </a:lnSpc>
            </a:pPr>
            <a:endParaRPr lang="en-US" sz="2200" dirty="0">
              <a:cs typeface="Segoe UI Semilight" panose="020B0402040204020203" pitchFamily="34" charset="0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813816" y="2670048"/>
            <a:ext cx="5175504" cy="3639312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6190488" y="2670048"/>
            <a:ext cx="5175504" cy="3639312"/>
          </a:xfrm>
          <a:solidFill>
            <a:schemeClr val="accent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>
                    <a:alpha val="60000"/>
                  </a:schemeClr>
                </a:solidFill>
              </a:rPr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295" y="1298702"/>
            <a:ext cx="4953000" cy="2130552"/>
          </a:xfrm>
        </p:spPr>
        <p:txBody>
          <a:bodyPr>
            <a:normAutofit fontScale="90000"/>
          </a:bodyPr>
          <a:lstStyle/>
          <a:p>
            <a:pPr algn="ctr"/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sz="3555" b="1" i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естетичних смаків та загальної культури учнівської молоді на уроках професійно-теоретичного навчання</a:t>
            </a:r>
            <a:endParaRPr lang="uk-UA" altLang="en-US" sz="3555" b="1" i="1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310" y="130492"/>
            <a:ext cx="1386205" cy="1386205"/>
          </a:xfrm>
          <a:prstGeom prst="rect">
            <a:avLst/>
          </a:prstGeo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5455285" y="152400"/>
            <a:ext cx="6511925" cy="6511925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1259840" y="152400"/>
            <a:ext cx="4195445" cy="6711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uk-UA" altLang="en-US" sz="1600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itchFamily="18" charset="0"/>
                <a:cs typeface="Times New Roman" pitchFamily="18" charset="0"/>
              </a:rPr>
              <a:t>Комунальний заклад </a:t>
            </a:r>
          </a:p>
          <a:p>
            <a:pPr algn="ctr"/>
            <a:r>
              <a:rPr lang="uk-UA" altLang="en-US" sz="1600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itchFamily="18" charset="0"/>
                <a:cs typeface="Times New Roman" pitchFamily="18" charset="0"/>
              </a:rPr>
              <a:t>професійної </a:t>
            </a:r>
            <a:endParaRPr lang="uk-UA" altLang="en-US" sz="1600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altLang="en-US" sz="1600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itchFamily="18" charset="0"/>
                <a:cs typeface="Times New Roman" pitchFamily="18" charset="0"/>
              </a:rPr>
              <a:t>(професійно-технічної) освіти</a:t>
            </a:r>
          </a:p>
          <a:p>
            <a:pPr algn="ctr"/>
            <a:r>
              <a:rPr lang="uk-UA" altLang="en-US" sz="16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itchFamily="18" charset="0"/>
                <a:cs typeface="Times New Roman" pitchFamily="18" charset="0"/>
              </a:rPr>
              <a:t>“Київський професійний технологічний коледж”</a:t>
            </a:r>
          </a:p>
          <a:p>
            <a:pPr algn="ctr"/>
            <a:endParaRPr lang="uk-UA" altLang="en-US" b="1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</a:endParaRPr>
          </a:p>
          <a:p>
            <a:pPr algn="ctr"/>
            <a:endParaRPr lang="uk-UA" altLang="en-US" b="1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133985" y="6212840"/>
            <a:ext cx="53213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altLang="en-US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</a:rPr>
              <a:t>Ольга </a:t>
            </a:r>
            <a:r>
              <a:rPr lang="uk-UA" altLang="en-US" b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</a:rPr>
              <a:t>АБРЮТІНА - </a:t>
            </a:r>
            <a:r>
              <a:rPr lang="uk-UA" altLang="en-US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</a:rPr>
              <a:t>викладач </a:t>
            </a:r>
            <a:endParaRPr lang="uk-UA" altLang="en-US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</a:endParaRPr>
          </a:p>
          <a:p>
            <a:pPr algn="r"/>
            <a:r>
              <a:rPr lang="uk-UA" altLang="en-US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</a:rPr>
              <a:t>професійно-теоретичної підготовки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2875" y="394335"/>
            <a:ext cx="6200775" cy="1325880"/>
          </a:xfrm>
        </p:spPr>
        <p:txBody>
          <a:bodyPr>
            <a:normAutofit fontScale="90000"/>
          </a:bodyPr>
          <a:lstStyle/>
          <a:p>
            <a:pPr algn="just"/>
            <a: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Естетичне виховання </a:t>
            </a:r>
            <a:r>
              <a:rPr lang="uk-UA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 формування естетичних знань, смаків, ідеалів, розвиток здібностей до естетичного сприйняття явищ дійсності, потребу вносити прекрасне в оточуючий світ, зберігати прекрасне; одна з важливих і складних сторін системи всебічного і гармонійного розвитку та </a:t>
            </a:r>
            <a:r>
              <a:rPr lang="uk-UA" alt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естетичної культури особистості.</a:t>
            </a:r>
            <a:r>
              <a:rPr lang="uk-UA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2</a:t>
            </a:fld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19"/>
          <a:stretch/>
        </p:blipFill>
        <p:spPr bwMode="auto">
          <a:xfrm>
            <a:off x="6343651" y="1701800"/>
            <a:ext cx="5848350" cy="330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854" y="866775"/>
            <a:ext cx="4516933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1" y="0"/>
            <a:ext cx="7498855" cy="783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сучасній естетичній науці розрізняють художній і естетичний смаки.</a:t>
            </a:r>
          </a:p>
          <a:p>
            <a:pPr indent="457200" algn="just"/>
            <a:r>
              <a:rPr lang="uk-UA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Естетичний смак 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слід розглядати як єдність об’єктивного і суб’єктивного. У судженнях смаку відбиваються якості не тільки предмета, який ми сприймаємо, а і суб’єкта, що сприймає цей предмет. У ньому віддзеркалюються своєрідні почуття, інтелект, культура суб’єкта, його освіта, соціальна чи національна приналежність.</a:t>
            </a:r>
          </a:p>
          <a:p>
            <a:pPr indent="457200" algn="just"/>
            <a:r>
              <a:rPr lang="uk-UA" sz="3200" b="1" i="1" dirty="0">
                <a:solidFill>
                  <a:srgbClr val="002060"/>
                </a:solidFill>
                <a:latin typeface="Times New Roman"/>
                <a:ea typeface="Times New Roman"/>
              </a:rPr>
              <a:t>Художній смак </a:t>
            </a:r>
            <a:r>
              <a:rPr lang="uk-UA" sz="3200" dirty="0">
                <a:solidFill>
                  <a:srgbClr val="002060"/>
                </a:solidFill>
                <a:latin typeface="Times New Roman"/>
                <a:ea typeface="Times New Roman"/>
              </a:rPr>
              <a:t>– це передусім уміння аналізувати мистецтво. </a:t>
            </a:r>
            <a:endParaRPr lang="uk-UA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ts val="1660"/>
              </a:lnSpc>
              <a:spcAft>
                <a:spcPts val="1125"/>
              </a:spcAft>
            </a:pPr>
            <a:endParaRPr lang="ru-RU" sz="32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ctr"/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49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6045" y="0"/>
            <a:ext cx="5800093" cy="2130425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/>
            </a:r>
            <a:br>
              <a:rPr lang="uk-UA" altLang="en-US" dirty="0"/>
            </a:br>
            <a:r>
              <a:rPr lang="uk-UA" altLang="en-US" dirty="0"/>
              <a:t>    </a:t>
            </a:r>
            <a:r>
              <a:rPr lang="uk-UA" altLang="en-US" dirty="0" smtClean="0"/>
              <a:t/>
            </a:r>
            <a:br>
              <a:rPr lang="uk-UA" altLang="en-US" dirty="0" smtClean="0"/>
            </a:br>
            <a:r>
              <a:rPr lang="uk-UA" altLang="en-US" sz="4000" b="1" dirty="0" smtClean="0">
                <a:solidFill>
                  <a:srgbClr val="7030A0"/>
                </a:solidFill>
              </a:rPr>
              <a:t>Завдання викладача</a:t>
            </a:r>
            <a:br>
              <a:rPr lang="uk-UA" altLang="en-US" sz="4000" b="1" dirty="0" smtClean="0">
                <a:solidFill>
                  <a:srgbClr val="7030A0"/>
                </a:solidFill>
              </a:rPr>
            </a:br>
            <a:r>
              <a:rPr lang="uk-UA" alt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</a:t>
            </a: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опомогти розкрити і розвинути здібності, таланти і можливості кожного здобувача освіти;</a:t>
            </a:r>
            <a:b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2. Поєднувати питання теорії і практики художньо-естетичного виховання здобувача освіти, що є важливим засобом формування всебічно розвинутої, духовно багатої особистості. </a:t>
            </a:r>
            <a:r>
              <a:rPr lang="uk-UA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4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138" y="238125"/>
            <a:ext cx="6087523" cy="626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04938" y="390525"/>
            <a:ext cx="9534526" cy="1219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altLang="en-US" sz="2400" b="1" i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естетичних смаків та загальної культури </a:t>
            </a:r>
            <a:endParaRPr lang="uk-UA" altLang="en-US" sz="2400" b="1" i="1" dirty="0" smtClean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uk-UA" altLang="en-US" sz="2400" b="1" i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учнівської </a:t>
            </a:r>
            <a:r>
              <a:rPr lang="uk-UA" altLang="en-US" sz="2400" b="1" i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молоді </a:t>
            </a:r>
          </a:p>
          <a:p>
            <a:pPr lvl="0" algn="ctr"/>
            <a:r>
              <a:rPr lang="uk-UA" altLang="en-US" sz="2400" b="1" i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професійно-теоретичного навчання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8175" y="2505075"/>
            <a:ext cx="4114800" cy="9334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Професійно-теоретична підготовка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81875" y="2495550"/>
            <a:ext cx="4114800" cy="9334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Професійно-практична підготовка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10184" y="2608332"/>
            <a:ext cx="1657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0976" y="5191124"/>
            <a:ext cx="2447924" cy="108585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Індивідуальні творчі роботи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00375" y="5191124"/>
            <a:ext cx="1495425" cy="10858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Творчі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проєкти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76800" y="5162550"/>
            <a:ext cx="2066925" cy="11144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Інтерактивні</a:t>
            </a:r>
          </a:p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ігри, вікторини 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авая фигурная скобка 12"/>
          <p:cNvSpPr/>
          <p:nvPr/>
        </p:nvSpPr>
        <p:spPr>
          <a:xfrm rot="5400000">
            <a:off x="5479253" y="-573881"/>
            <a:ext cx="862013" cy="95345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115549" y="5181595"/>
            <a:ext cx="1914525" cy="10858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Виставки творчих робіт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77100" y="5162545"/>
            <a:ext cx="2562225" cy="11049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Пригодницькі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ігри-квести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7877175" y="1762125"/>
            <a:ext cx="1028700" cy="485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1774" y="1762125"/>
            <a:ext cx="1089025" cy="55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867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5689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меню </a:t>
            </a:r>
          </a:p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платформи графічного дизайну </a:t>
            </a:r>
            <a:r>
              <a:rPr lang="en-US" sz="3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Canva</a:t>
            </a:r>
            <a:endParaRPr lang="ru-RU" sz="32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248986"/>
            <a:ext cx="3829050" cy="540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1238615"/>
            <a:ext cx="7196138" cy="5413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01912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серветок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488983"/>
            <a:ext cx="6080126" cy="457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MSI_reserv\Downloads\1737539494378 (2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25" y="2085975"/>
            <a:ext cx="5181932" cy="4540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591" y="170308"/>
            <a:ext cx="2145566" cy="161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51258"/>
            <a:ext cx="1489075" cy="1176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-1" y="85725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Виставка творчих робіт здобувачів освіти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29" y="1409164"/>
            <a:ext cx="5353691" cy="423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1" y="2084362"/>
            <a:ext cx="6053138" cy="454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6725" y="506758"/>
            <a:ext cx="58959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інтерактивних онлайн-вікторин за допомогою ігрової навчальної платформи </a:t>
            </a:r>
            <a:r>
              <a:rPr lang="en-US" sz="32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Kahoot</a:t>
            </a:r>
            <a:r>
              <a:rPr lang="uk-UA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549" y="229553"/>
            <a:ext cx="4350978" cy="3263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726" y="3492786"/>
            <a:ext cx="6868838" cy="311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3492786"/>
            <a:ext cx="4255712" cy="3190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35145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uk-UA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«Світ професії» </a:t>
            </a:r>
          </a:p>
          <a:p>
            <a:pPr algn="ctr"/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1679831"/>
            <a:ext cx="6684699" cy="5020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" y="1685755"/>
            <a:ext cx="5002213" cy="5014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2257425"/>
            <a:ext cx="5833281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280" y="1057275"/>
            <a:ext cx="5587790" cy="419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7174" y="228600"/>
            <a:ext cx="11715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/>
                <a:ea typeface="Calibri"/>
              </a:rPr>
              <a:t>Інтелектуальна гра </a:t>
            </a:r>
            <a:r>
              <a:rPr lang="uk-UA" sz="3200" b="1" dirty="0">
                <a:solidFill>
                  <a:srgbClr val="7030A0"/>
                </a:solidFill>
                <a:latin typeface="Times New Roman"/>
                <a:ea typeface="Calibri"/>
              </a:rPr>
              <a:t>«Що це</a:t>
            </a:r>
            <a:r>
              <a:rPr lang="uk-UA" sz="3200" b="1" dirty="0" smtClean="0">
                <a:solidFill>
                  <a:srgbClr val="7030A0"/>
                </a:solidFill>
                <a:latin typeface="Times New Roman"/>
                <a:ea typeface="Calibri"/>
              </a:rPr>
              <a:t>?»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37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624" y="662029"/>
            <a:ext cx="10620376" cy="652421"/>
          </a:xfrm>
        </p:spPr>
        <p:txBody>
          <a:bodyPr>
            <a:normAutofit fontScale="90000"/>
          </a:bodyPr>
          <a:lstStyle/>
          <a:p>
            <a:pPr indent="457200"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Естетичний смак  </a:t>
            </a:r>
            <a:r>
              <a:rPr lang="uk-UA" sz="3600" b="1" dirty="0" smtClean="0">
                <a:solidFill>
                  <a:srgbClr val="002060"/>
                </a:solidFill>
                <a:latin typeface="Times New Roman"/>
                <a:ea typeface="Times New Roman"/>
              </a:rPr>
              <a:t>породжує </a:t>
            </a:r>
            <a:r>
              <a:rPr lang="uk-UA" sz="3600" b="1" dirty="0">
                <a:solidFill>
                  <a:srgbClr val="002060"/>
                </a:solidFill>
                <a:latin typeface="Times New Roman"/>
                <a:ea typeface="Times New Roman"/>
              </a:rPr>
              <a:t>різноманітність смаків. </a:t>
            </a:r>
            <a:endParaRPr lang="uk-UA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90106" y="6416675"/>
            <a:ext cx="2743200" cy="365125"/>
          </a:xfrm>
        </p:spPr>
        <p:txBody>
          <a:bodyPr/>
          <a:lstStyle/>
          <a:p>
            <a:fld id="{73B850FF-6169-4056-8077-06FFA93A5366}" type="slidenum">
              <a:rPr lang="en-US" smtClean="0"/>
              <a:t>12</a:t>
            </a:fld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730" y="2602695"/>
            <a:ext cx="2237874" cy="273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157" y="1571282"/>
            <a:ext cx="2224927" cy="273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762" y="4363742"/>
            <a:ext cx="3064223" cy="2303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598" y="1498599"/>
            <a:ext cx="3622675" cy="2727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4376" y="0"/>
            <a:ext cx="10810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Навчання з використанням </a:t>
            </a:r>
            <a:r>
              <a:rPr lang="uk-UA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проєктів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8650" y="247650"/>
            <a:ext cx="11068050" cy="518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32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Педагогічний </a:t>
            </a:r>
            <a:r>
              <a:rPr lang="uk-UA" sz="3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процес складається із низки неповторних ситуацій, які потребують експромтного рішення, із ефективних педагогічних імпровізацій, що зумовлюють розвиток творчих здібностей здобувачів освіти, активізують їхню пізнавально-пошукову діяльність</a:t>
            </a:r>
            <a:r>
              <a:rPr lang="uk-UA" sz="32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</a:t>
            </a:r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истема </a:t>
            </a: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естетичного виховання здобувачів освіти в кожній групі сприяє збагаченню духовної культури учнівської молоді, формуванню високих моральних якостей 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32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25" y="4303287"/>
            <a:ext cx="3114675" cy="234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4910667"/>
            <a:ext cx="2555207" cy="174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056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14950" y="3938885"/>
            <a:ext cx="6553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Творчість — це діяльність, в якій розкривається духовний світ особистості, своєрідний магніт, що притягує людину до людини.</a:t>
            </a:r>
          </a:p>
          <a:p>
            <a:pPr algn="r"/>
            <a:r>
              <a:rPr lang="uk-UA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В.О.Сухомлинський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9100" y="2864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Переживання почуття насолоди від прекрасного — перше спонукання до творчості.</a:t>
            </a:r>
          </a:p>
          <a:p>
            <a:pPr lvl="0" algn="r"/>
            <a:r>
              <a:rPr lang="uk-UA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В.О.Сухомлинський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548945"/>
            <a:ext cx="3838575" cy="287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21" b="51061"/>
          <a:stretch/>
        </p:blipFill>
        <p:spPr bwMode="auto">
          <a:xfrm>
            <a:off x="1455739" y="2889251"/>
            <a:ext cx="2525712" cy="316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95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BEFF82A-2FA9-4126-8B42-749013CDACB8}">
  <ds:schemaRefs/>
</ds:datastoreItem>
</file>

<file path=customXml/itemProps2.xml><?xml version="1.0" encoding="utf-8"?>
<ds:datastoreItem xmlns:ds="http://schemas.openxmlformats.org/officeDocument/2006/customXml" ds:itemID="{1E9A1E4C-8388-4821-B0C4-BDD29A5F03A7}">
  <ds:schemaRefs/>
</ds:datastoreItem>
</file>

<file path=customXml/itemProps3.xml><?xml version="1.0" encoding="utf-8"?>
<ds:datastoreItem xmlns:ds="http://schemas.openxmlformats.org/officeDocument/2006/customXml" ds:itemID="{33A6A2B0-0AA5-4A3C-A463-A9815E212A83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_DappledVTI</Template>
  <TotalTime>0</TotalTime>
  <Words>250</Words>
  <Application>Microsoft Office PowerPoint</Application>
  <PresentationFormat>Произвольный</PresentationFormat>
  <Paragraphs>44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DappledVTI</vt:lpstr>
      <vt:lpstr>    Розвиток естетичних смаків та загальної культури учнівської молоді на уроках професійно-теоретичного навчання</vt:lpstr>
      <vt:lpstr>                  Естетичне виховання – це формування естетичних знань, смаків, ідеалів, розвиток здібностей до естетичного сприйняття явищ дійсності, потребу вносити прекрасне в оточуючий світ, зберігати прекрасне; одна з важливих і складних сторін системи всебічного і гармонійного розвитку та формування естетичної культури особистості.     </vt:lpstr>
      <vt:lpstr>Презентация PowerPoint</vt:lpstr>
      <vt:lpstr>            Завдання викладача 1. Допомогти розкрити і розвинути здібності, таланти і можливості кожного здобувача освіти; 2. Поєднувати питання теорії і практики художньо-естетичного виховання здобувача освіти, що є важливим засобом формування всебічно розвинутої, духовно багатої особистості.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Естетичний смак  породжує різноманітність смаків.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</cp:revision>
  <dcterms:created xsi:type="dcterms:W3CDTF">2021-04-22T19:30:00Z</dcterms:created>
  <dcterms:modified xsi:type="dcterms:W3CDTF">2025-02-14T11:08:40Z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A4693E2EB6584240A59DB9D93DCA6C36_12</vt:lpwstr>
  </property>
  <property fmtid="{D5CDD505-2E9C-101B-9397-08002B2CF9AE}" pid="4" name="KSOProductBuildVer">
    <vt:lpwstr>1033-12.2.0.19821</vt:lpwstr>
  </property>
</Properties>
</file>