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1" r:id="rId4"/>
    <p:sldId id="269" r:id="rId5"/>
    <p:sldId id="272" r:id="rId6"/>
    <p:sldId id="260" r:id="rId7"/>
    <p:sldId id="263" r:id="rId8"/>
    <p:sldId id="270" r:id="rId9"/>
    <p:sldId id="258" r:id="rId10"/>
    <p:sldId id="273" r:id="rId11"/>
    <p:sldId id="259" r:id="rId12"/>
    <p:sldId id="264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11/27/2024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11/27/2024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11/27/2024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11/27/2024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11/27/2024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11/27/2024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11/27/2024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11/27/2024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11/27/2024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11/27/2024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11/27/2024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11/27/2024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youtube.com/watch?v=FMGk0DSx3A8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sz="2800" dirty="0" smtClean="0"/>
              <a:t>Розвиток мовлення </a:t>
            </a:r>
            <a:br>
              <a:rPr lang="uk-UA" sz="2800" dirty="0" smtClean="0"/>
            </a:br>
            <a:r>
              <a:rPr lang="uk-UA" sz="2800" dirty="0" smtClean="0"/>
              <a:t>у дітей  </a:t>
            </a:r>
            <a:br>
              <a:rPr lang="uk-UA" sz="2800" dirty="0" smtClean="0"/>
            </a:br>
            <a:r>
              <a:rPr lang="uk-UA" sz="2000" dirty="0" smtClean="0"/>
              <a:t>через рухову діяльність</a:t>
            </a:r>
            <a:endParaRPr lang="uk-UA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sz="1400" dirty="0" smtClean="0"/>
              <a:t>Підготувала вчитель-логопед</a:t>
            </a:r>
          </a:p>
          <a:p>
            <a:r>
              <a:rPr lang="uk-UA" sz="1400" dirty="0" smtClean="0"/>
              <a:t>Мороз Л.М.</a:t>
            </a:r>
            <a:endParaRPr lang="uk-UA" sz="1400" dirty="0"/>
          </a:p>
        </p:txBody>
      </p:sp>
    </p:spTree>
    <p:extLst>
      <p:ext uri="{BB962C8B-B14F-4D97-AF65-F5344CB8AC3E}">
        <p14:creationId xmlns:p14="http://schemas.microsoft.com/office/powerpoint/2010/main" val="2032651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Традиційні і Нетрадиційні практики в </a:t>
            </a:r>
            <a:b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логопедичній роботі</a:t>
            </a:r>
            <a:endParaRPr lang="uk-UA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Розвиток діафрагмального дихання</a:t>
            </a:r>
          </a:p>
          <a:p>
            <a:r>
              <a:rPr lang="uk-UA" dirty="0" err="1" smtClean="0"/>
              <a:t>Нейроігри</a:t>
            </a:r>
            <a:endParaRPr lang="uk-UA" dirty="0" smtClean="0"/>
          </a:p>
          <a:p>
            <a:r>
              <a:rPr lang="uk-UA" dirty="0" smtClean="0"/>
              <a:t>Пальчикові ігри</a:t>
            </a:r>
          </a:p>
          <a:p>
            <a:r>
              <a:rPr lang="uk-UA" dirty="0" err="1" smtClean="0"/>
              <a:t>Біоенергопластика</a:t>
            </a:r>
            <a:endParaRPr lang="uk-UA" dirty="0" smtClean="0"/>
          </a:p>
          <a:p>
            <a:r>
              <a:rPr lang="uk-UA" dirty="0" err="1" smtClean="0"/>
              <a:t>Кінезіологічні</a:t>
            </a:r>
            <a:r>
              <a:rPr lang="uk-UA" dirty="0" smtClean="0"/>
              <a:t> вправи</a:t>
            </a:r>
          </a:p>
          <a:p>
            <a:r>
              <a:rPr lang="uk-UA" dirty="0" err="1" smtClean="0"/>
              <a:t>Арттерапія</a:t>
            </a:r>
            <a:endParaRPr lang="uk-UA" dirty="0" smtClean="0"/>
          </a:p>
          <a:p>
            <a:r>
              <a:rPr lang="uk-UA" dirty="0" smtClean="0"/>
              <a:t>Ритміка ( складова структура)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2666" y="1523999"/>
            <a:ext cx="5909733" cy="4961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463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Діафрагмальне дихання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891823"/>
            <a:ext cx="10178322" cy="4987770"/>
          </a:xfrm>
        </p:spPr>
        <p:txBody>
          <a:bodyPr/>
          <a:lstStyle/>
          <a:p>
            <a:r>
              <a:rPr lang="uk-UA" dirty="0" smtClean="0"/>
              <a:t>-  </a:t>
            </a:r>
            <a:r>
              <a:rPr lang="uk-UA" dirty="0"/>
              <a:t>Іграшка на животі рухається</a:t>
            </a:r>
          </a:p>
          <a:p>
            <a:r>
              <a:rPr lang="uk-UA" dirty="0" smtClean="0"/>
              <a:t>-  Пушинка чи пір’їнка, ватка.</a:t>
            </a:r>
          </a:p>
          <a:p>
            <a:r>
              <a:rPr lang="uk-UA" dirty="0" smtClean="0"/>
              <a:t>- Задуй свічку</a:t>
            </a:r>
          </a:p>
          <a:p>
            <a:r>
              <a:rPr lang="uk-UA" dirty="0" smtClean="0"/>
              <a:t>- Мильні  бульбашки</a:t>
            </a:r>
          </a:p>
          <a:p>
            <a:r>
              <a:rPr lang="uk-UA" dirty="0" smtClean="0"/>
              <a:t>- Музичні інструменти</a:t>
            </a:r>
          </a:p>
          <a:p>
            <a:r>
              <a:rPr lang="uk-UA" dirty="0" smtClean="0"/>
              <a:t>- Спеціальне приладдя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6667" y="2116667"/>
            <a:ext cx="5791200" cy="4331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404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dirty="0" smtClean="0"/>
              <a:t>Пальчикова гімнастика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004711"/>
            <a:ext cx="10178322" cy="4874881"/>
          </a:xfrm>
        </p:spPr>
        <p:txBody>
          <a:bodyPr/>
          <a:lstStyle/>
          <a:p>
            <a:r>
              <a:rPr lang="uk-UA" dirty="0" smtClean="0"/>
              <a:t>1 Пальчики вітаються (рука-сім’я « Оцей пальчик наш дідусь…», 1,2,3…3,2,1)</a:t>
            </a:r>
          </a:p>
          <a:p>
            <a:r>
              <a:rPr lang="uk-UA" dirty="0" smtClean="0"/>
              <a:t>2 Молоточки ( з озвученням, з пришвидшенням)</a:t>
            </a:r>
          </a:p>
          <a:p>
            <a:r>
              <a:rPr lang="uk-UA" dirty="0" smtClean="0"/>
              <a:t>3 Бігунці ( одна рука, друга рука, разом , в протилежні сторони, різний темп)</a:t>
            </a:r>
          </a:p>
          <a:p>
            <a:r>
              <a:rPr lang="uk-UA" dirty="0" smtClean="0"/>
              <a:t>4 Замок-кошик (покласти іграшку)</a:t>
            </a:r>
          </a:p>
          <a:p>
            <a:r>
              <a:rPr lang="uk-UA" dirty="0"/>
              <a:t>5</a:t>
            </a:r>
            <a:r>
              <a:rPr lang="uk-UA" dirty="0" smtClean="0"/>
              <a:t> Млинок (великий палець прав. </a:t>
            </a:r>
            <a:r>
              <a:rPr lang="uk-UA" dirty="0"/>
              <a:t>р</a:t>
            </a:r>
            <a:r>
              <a:rPr lang="uk-UA" dirty="0" smtClean="0"/>
              <a:t>уки до вказівного лівої руки і крутимо)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4267" y="3539067"/>
            <a:ext cx="6282266" cy="296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955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Артикуляційна гімнастика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біоенеогопластика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7" y="1106312"/>
            <a:ext cx="10618589" cy="5446888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1 Смачне варення + рухи</a:t>
            </a:r>
          </a:p>
          <a:p>
            <a:r>
              <a:rPr lang="uk-UA" dirty="0" smtClean="0"/>
              <a:t>2 Годинник + рухи</a:t>
            </a:r>
          </a:p>
          <a:p>
            <a:r>
              <a:rPr lang="uk-UA" dirty="0" smtClean="0"/>
              <a:t>3 Гойдалка+ рухи</a:t>
            </a:r>
          </a:p>
          <a:p>
            <a:r>
              <a:rPr lang="uk-UA" dirty="0" smtClean="0"/>
              <a:t>4 Голка + рухи</a:t>
            </a:r>
          </a:p>
          <a:p>
            <a:r>
              <a:rPr lang="uk-UA" dirty="0" smtClean="0"/>
              <a:t>5 Лопата + рухи</a:t>
            </a:r>
          </a:p>
          <a:p>
            <a:r>
              <a:rPr lang="uk-UA" b="1" dirty="0" smtClean="0"/>
              <a:t>6 Чашечка + рухи</a:t>
            </a:r>
          </a:p>
          <a:p>
            <a:r>
              <a:rPr lang="uk-UA" dirty="0" smtClean="0"/>
              <a:t>7 Конячка + рухи</a:t>
            </a:r>
          </a:p>
          <a:p>
            <a:r>
              <a:rPr lang="uk-UA" b="1" dirty="0" smtClean="0"/>
              <a:t>8 Грибочок + рухи</a:t>
            </a:r>
          </a:p>
          <a:p>
            <a:r>
              <a:rPr lang="uk-UA" dirty="0" smtClean="0"/>
              <a:t>9 Футбол + рухи</a:t>
            </a:r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r>
              <a:rPr lang="uk-UA" dirty="0" smtClean="0"/>
              <a:t>Комбінації вправ ( годинник-гойдалка, голка-лопата, лопата-чашечка)</a:t>
            </a:r>
          </a:p>
          <a:p>
            <a:r>
              <a:rPr lang="uk-UA" dirty="0" smtClean="0"/>
              <a:t>Складні вправи ( трубочка, бульдог, мавпочка)</a:t>
            </a:r>
            <a:endParaRPr lang="uk-UA" dirty="0"/>
          </a:p>
        </p:txBody>
      </p:sp>
      <p:sp>
        <p:nvSpPr>
          <p:cNvPr id="4" name="AutoShape 2" descr="Арт-терапія у роботі з дітьми та дорослими. Онлайн+Очно. Навчальна  терапевтична програм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4" descr="Арт-терапія у роботі з дітьми та дорослими. Онлайн+Очно. Навчальна  терапевтична програм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9732" y="1236133"/>
            <a:ext cx="7095067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47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616682"/>
          </a:xfrm>
        </p:spPr>
        <p:txBody>
          <a:bodyPr>
            <a:normAutofit/>
          </a:bodyPr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Теорія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нейроігр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999067"/>
            <a:ext cx="10178322" cy="4233333"/>
          </a:xfrm>
        </p:spPr>
        <p:txBody>
          <a:bodyPr>
            <a:normAutofit fontScale="85000" lnSpcReduction="20000"/>
          </a:bodyPr>
          <a:lstStyle/>
          <a:p>
            <a:r>
              <a:rPr lang="uk-UA" b="1" i="1" dirty="0" err="1"/>
              <a:t>Нейроігри</a:t>
            </a:r>
            <a:r>
              <a:rPr lang="uk-UA" b="1" i="1" dirty="0"/>
              <a:t> </a:t>
            </a:r>
            <a:r>
              <a:rPr lang="uk-UA" dirty="0"/>
              <a:t>- це комплекс багатофункціональних вправ, направлений на різностороннє тренування мозку. Ці вправи направлені на розвиток мовлення, логічного мислення, творчого потенціалу, уваги та пам’яті.</a:t>
            </a:r>
          </a:p>
          <a:p>
            <a:r>
              <a:rPr lang="uk-UA" dirty="0"/>
              <a:t>Картотека містить 33 завдання.</a:t>
            </a:r>
          </a:p>
          <a:p>
            <a:r>
              <a:rPr lang="uk-UA" b="1" i="1" dirty="0"/>
              <a:t>Основною метою </a:t>
            </a:r>
            <a:r>
              <a:rPr lang="uk-UA" b="1" i="1" dirty="0" err="1"/>
              <a:t>нейроігор</a:t>
            </a:r>
            <a:r>
              <a:rPr lang="uk-UA" b="1" i="1" dirty="0"/>
              <a:t> є:</a:t>
            </a:r>
            <a:endParaRPr lang="uk-UA" dirty="0"/>
          </a:p>
          <a:p>
            <a:r>
              <a:rPr lang="uk-UA" dirty="0"/>
              <a:t>Розвиток </a:t>
            </a:r>
            <a:r>
              <a:rPr lang="uk-UA" dirty="0" err="1"/>
              <a:t>міжпівкульних</a:t>
            </a:r>
            <a:r>
              <a:rPr lang="uk-UA" dirty="0"/>
              <a:t> </a:t>
            </a:r>
            <a:r>
              <a:rPr lang="uk-UA" dirty="0" err="1"/>
              <a:t>зв’язків</a:t>
            </a:r>
            <a:r>
              <a:rPr lang="uk-UA" dirty="0"/>
              <a:t>.</a:t>
            </a:r>
          </a:p>
          <a:p>
            <a:r>
              <a:rPr lang="uk-UA" dirty="0"/>
              <a:t>Синхронізація роботи обох півкуль головного мозку.</a:t>
            </a:r>
          </a:p>
          <a:p>
            <a:r>
              <a:rPr lang="uk-UA" dirty="0"/>
              <a:t>Покращення розумової діяльності.</a:t>
            </a:r>
          </a:p>
          <a:p>
            <a:r>
              <a:rPr lang="uk-UA" dirty="0"/>
              <a:t>Поліпшення уваги, пам’яті, швидке відтворення інформації.</a:t>
            </a:r>
          </a:p>
          <a:p>
            <a:r>
              <a:rPr lang="uk-UA" dirty="0"/>
              <a:t>Розвиток дрібної моторики.</a:t>
            </a:r>
          </a:p>
          <a:p>
            <a:r>
              <a:rPr lang="uk-UA" dirty="0"/>
              <a:t>Розвиток здібностей до виконання симетричних та асиметричних рухів.</a:t>
            </a:r>
          </a:p>
          <a:p>
            <a:r>
              <a:rPr lang="uk-UA" dirty="0"/>
              <a:t>Розвиток мовлення.</a:t>
            </a:r>
          </a:p>
          <a:p>
            <a:r>
              <a:rPr lang="uk-UA" dirty="0"/>
              <a:t>Зняття стресу, напруження.</a:t>
            </a:r>
          </a:p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4133" y="4622799"/>
            <a:ext cx="7349066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421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545" y="348519"/>
            <a:ext cx="10375877" cy="1717347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Нейроігри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 комплекс багатофункціональних вправ, направлених на розвиток мовлення, логічного мислення, творчого потенціалу, уваги та </a:t>
            </a:r>
            <a:r>
              <a:rPr lang="uk-UA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памяті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1156" y="1636889"/>
            <a:ext cx="10272887" cy="2190998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Виконуємо спочатку правою рукою, потім лівою, потім обома одночасно.</a:t>
            </a:r>
          </a:p>
          <a:p>
            <a:r>
              <a:rPr lang="uk-UA" dirty="0" smtClean="0"/>
              <a:t>1 Кулачок-долонька</a:t>
            </a:r>
          </a:p>
          <a:p>
            <a:r>
              <a:rPr lang="uk-UA" dirty="0"/>
              <a:t>2 Носик – вушко</a:t>
            </a:r>
            <a:endParaRPr lang="uk-UA" dirty="0" smtClean="0"/>
          </a:p>
          <a:p>
            <a:r>
              <a:rPr lang="uk-UA" dirty="0"/>
              <a:t>3</a:t>
            </a:r>
            <a:r>
              <a:rPr lang="uk-UA" dirty="0" smtClean="0"/>
              <a:t> Коза –корова</a:t>
            </a:r>
          </a:p>
          <a:p>
            <a:r>
              <a:rPr lang="uk-UA" dirty="0" smtClean="0"/>
              <a:t>4 Гра по схемі</a:t>
            </a:r>
          </a:p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www.youtube.com/watch?v=FMGk0DSx3A8</a:t>
            </a:r>
            <a:endParaRPr lang="uk-UA" dirty="0" smtClean="0"/>
          </a:p>
          <a:p>
            <a:endParaRPr lang="uk-UA" dirty="0" smtClean="0"/>
          </a:p>
        </p:txBody>
      </p:sp>
      <p:pic>
        <p:nvPicPr>
          <p:cNvPr id="1026" name="Picture 2" descr="Нейропсихологічна гра Розумні пальчики (нейро-картки) - Всеукраїнський  портал Anelok Ігри для друк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555" y="4485696"/>
            <a:ext cx="4470400" cy="237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8802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4"/>
            <a:ext cx="10178322" cy="93841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Білатеральне малювання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 дзеркальне малювання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320800"/>
            <a:ext cx="10178322" cy="4558792"/>
          </a:xfrm>
        </p:spPr>
        <p:txBody>
          <a:bodyPr/>
          <a:lstStyle/>
          <a:p>
            <a:pPr>
              <a:buFontTx/>
              <a:buChar char="-"/>
            </a:pPr>
            <a:r>
              <a:rPr lang="uk-UA" dirty="0" smtClean="0"/>
              <a:t>це малювання обома руками одночасно. Розвиває моторику рук, активує мозок, регулює емоційну сферу, корегує когнітивну і мовленнєву сферу.</a:t>
            </a:r>
          </a:p>
          <a:p>
            <a:pPr>
              <a:buFontTx/>
              <a:buChar char="-"/>
            </a:pPr>
            <a:r>
              <a:rPr lang="uk-UA" dirty="0" smtClean="0"/>
              <a:t>Як почати: правою рукою-праву частину, лівою рукою- ліву частину, одночасно двома руками з допомогою дорослого, самостійні спроби).</a:t>
            </a:r>
          </a:p>
          <a:p>
            <a:pPr>
              <a:buFontTx/>
              <a:buChar char="-"/>
            </a:pPr>
            <a:r>
              <a:rPr lang="uk-UA" dirty="0" smtClean="0"/>
              <a:t>Почніть з кола, хвилі, лінії, симетричні схеми, асиметричні схеми.</a:t>
            </a:r>
            <a:endParaRPr lang="uk-UA" dirty="0"/>
          </a:p>
        </p:txBody>
      </p:sp>
      <p:pic>
        <p:nvPicPr>
          <p:cNvPr id="4" name="Объект 3" descr="C:\Users\User\Desktop\20230505_150228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979" y="3352800"/>
            <a:ext cx="4481688" cy="3505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6007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10589" cy="784458"/>
          </a:xfrm>
        </p:spPr>
        <p:txBody>
          <a:bodyPr>
            <a:normAutofit/>
          </a:bodyPr>
          <a:lstStyle/>
          <a:p>
            <a:pPr algn="ctr"/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Кінезіологічна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теорія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2089" y="1166843"/>
            <a:ext cx="1028417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err="1">
                <a:solidFill>
                  <a:srgbClr val="000000"/>
                </a:solidFill>
                <a:latin typeface="Montserrat"/>
              </a:rPr>
              <a:t>Кінезіологічні</a:t>
            </a:r>
            <a:r>
              <a:rPr lang="uk-UA" dirty="0">
                <a:solidFill>
                  <a:srgbClr val="000000"/>
                </a:solidFill>
                <a:latin typeface="Montserrat"/>
              </a:rPr>
              <a:t> вправи - це комплекс рухів, які активізують </a:t>
            </a:r>
            <a:r>
              <a:rPr lang="uk-UA" dirty="0" err="1">
                <a:solidFill>
                  <a:srgbClr val="000000"/>
                </a:solidFill>
                <a:latin typeface="Montserrat"/>
              </a:rPr>
              <a:t>міжпівкульну</a:t>
            </a:r>
            <a:r>
              <a:rPr lang="uk-UA" dirty="0">
                <a:solidFill>
                  <a:srgbClr val="000000"/>
                </a:solidFill>
                <a:latin typeface="Montserrat"/>
              </a:rPr>
              <a:t> взаємодію, під час якої відбувається обмін інформації та синхронна робота обох півкуль. Ці вправи розвивають мислення через рух, покращують розумову діяльність, сприяють поліпшенню пам’яті та уваги, полегшують процес читання і письма.</a:t>
            </a:r>
          </a:p>
          <a:p>
            <a:pPr algn="just"/>
            <a:r>
              <a:rPr lang="uk-UA" dirty="0" err="1">
                <a:solidFill>
                  <a:srgbClr val="000000"/>
                </a:solidFill>
                <a:latin typeface="Montserrat"/>
              </a:rPr>
              <a:t>Кінезіологічні</a:t>
            </a:r>
            <a:r>
              <a:rPr lang="uk-UA" dirty="0">
                <a:solidFill>
                  <a:srgbClr val="000000"/>
                </a:solidFill>
                <a:latin typeface="Montserrat"/>
              </a:rPr>
              <a:t> вправи можна проводити як фізкультхвилинки з дітьми, під час виконання вправ ранкової гімнастики, для маленьких перерв в ході заняття, для налаштування на роботу перед заняттям, або просто як гра у вільну хвилинку. Їх треба виконувати щодня, виділивши 5-10 хвилин на день. Діти мають точно виконувати рухи і прийоми. Вправи проводять у доброзичливій обстановці стоячи або сидячи за столом.</a:t>
            </a:r>
            <a:endParaRPr lang="uk-UA" b="0" i="0" dirty="0">
              <a:solidFill>
                <a:srgbClr val="000000"/>
              </a:solidFill>
              <a:effectLst/>
              <a:latin typeface="Montserrat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08553" y="3752166"/>
            <a:ext cx="4663844" cy="310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7859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45299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Кінезіологічні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вправи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835379"/>
            <a:ext cx="10178322" cy="5044214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Спрямовані на розвиток координації рухів, розвиток моторних навичок, фізична активність, зміцнення м’язів.</a:t>
            </a:r>
            <a:endParaRPr lang="uk-UA" dirty="0"/>
          </a:p>
          <a:p>
            <a:pPr marL="0" indent="0">
              <a:buNone/>
            </a:pPr>
            <a:r>
              <a:rPr lang="uk-UA" dirty="0" smtClean="0"/>
              <a:t>1 Кругові рухи руками</a:t>
            </a:r>
          </a:p>
          <a:p>
            <a:pPr marL="0" indent="0">
              <a:buNone/>
            </a:pPr>
            <a:r>
              <a:rPr lang="uk-UA" dirty="0" smtClean="0"/>
              <a:t>2 Перехресні рухи рука-нога</a:t>
            </a:r>
          </a:p>
          <a:p>
            <a:pPr marL="0" indent="0">
              <a:buNone/>
            </a:pPr>
            <a:r>
              <a:rPr lang="uk-UA" dirty="0" smtClean="0"/>
              <a:t>3 Рухливість пальців вгору-вниз</a:t>
            </a:r>
          </a:p>
          <a:p>
            <a:pPr marL="0" indent="0">
              <a:buNone/>
            </a:pPr>
            <a:r>
              <a:rPr lang="uk-UA" dirty="0" smtClean="0"/>
              <a:t>4 Гнучкість зап’ястя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5644" y="1828800"/>
            <a:ext cx="6241155" cy="431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5739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158044"/>
            <a:ext cx="10025922" cy="914400"/>
          </a:xfrm>
        </p:spPr>
        <p:txBody>
          <a:bodyPr>
            <a:normAutofit/>
          </a:bodyPr>
          <a:lstStyle/>
          <a:p>
            <a:pPr algn="ctr"/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Арттерапія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4" descr="Арт-терапія у роботі з дітьми та дорослими. Онлайн+Очно. Навчальна  терапевтична програм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6" descr="Арт-терапія у роботі з дітьми та дорослими. Онлайн+Очно. Навчальна  терапевтична програм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8" descr="Арт-терапія у роботі з дітьми та дорослими. Онлайн+Очно. Навчальна  терапевтична програма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10" descr="Арт-терапія у роботі з дітьми та дорослими. Онлайн+Очно. Навчальна  терапевтична програма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817" y="3832577"/>
            <a:ext cx="7603066" cy="3268134"/>
          </a:xfrm>
          <a:prstGeom prst="rect">
            <a:avLst/>
          </a:prstGeom>
        </p:spPr>
      </p:pic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1404077" y="615244"/>
            <a:ext cx="10512426" cy="2500489"/>
          </a:xfrm>
        </p:spPr>
        <p:txBody>
          <a:bodyPr>
            <a:normAutofit fontScale="47500" lnSpcReduction="20000"/>
          </a:bodyPr>
          <a:lstStyle/>
          <a:p>
            <a:r>
              <a:rPr lang="uk-UA" sz="6000" dirty="0"/>
              <a:t>ц</a:t>
            </a:r>
            <a:r>
              <a:rPr lang="uk-UA" sz="6000" dirty="0" smtClean="0"/>
              <a:t>е корекція мовленнєвих , психосоматичних, психоемоційних процесів та відхилень в особистому розвитку дитини за допомогою різних </a:t>
            </a:r>
            <a:r>
              <a:rPr lang="uk-UA" sz="5900" dirty="0" smtClean="0"/>
              <a:t>видів мистецтва( пісочна , музична, ліплення, </a:t>
            </a:r>
            <a:r>
              <a:rPr lang="uk-UA" sz="5900" dirty="0" err="1" smtClean="0"/>
              <a:t>казкотерапія</a:t>
            </a:r>
            <a:r>
              <a:rPr lang="uk-UA" sz="5900" dirty="0" smtClean="0"/>
              <a:t>, </a:t>
            </a:r>
            <a:r>
              <a:rPr lang="uk-UA" sz="5900" dirty="0" err="1" smtClean="0"/>
              <a:t>кольоротерапія</a:t>
            </a:r>
            <a:r>
              <a:rPr lang="uk-UA" sz="5900" dirty="0" smtClean="0"/>
              <a:t>, </a:t>
            </a:r>
            <a:r>
              <a:rPr lang="uk-UA" sz="5900" dirty="0" err="1" smtClean="0"/>
              <a:t>ізотерапія</a:t>
            </a:r>
            <a:r>
              <a:rPr lang="uk-UA" sz="5900" dirty="0" smtClean="0"/>
              <a:t>(малювання, ліплення…)</a:t>
            </a:r>
          </a:p>
          <a:p>
            <a:r>
              <a:rPr lang="uk-UA" sz="3200" dirty="0" smtClean="0"/>
              <a:t>.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35878250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656193"/>
          </a:xfrm>
        </p:spPr>
        <p:txBody>
          <a:bodyPr>
            <a:normAutofit/>
          </a:bodyPr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Дрібна моторика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51679" y="1166843"/>
            <a:ext cx="1044925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>
                <a:solidFill>
                  <a:srgbClr val="000000"/>
                </a:solidFill>
                <a:latin typeface="Montserrat"/>
              </a:rPr>
              <a:t>Дрібна моторика</a:t>
            </a:r>
            <a:r>
              <a:rPr lang="uk-UA" dirty="0">
                <a:solidFill>
                  <a:srgbClr val="000000"/>
                </a:solidFill>
                <a:latin typeface="Montserrat"/>
              </a:rPr>
              <a:t> – це здатність маніпулювати дрібними предметами, передавати об`єкти з руки в руку, а також виконувати завдання, що потребують скоординованої роботи очей і рук.</a:t>
            </a:r>
          </a:p>
          <a:p>
            <a:pPr algn="just"/>
            <a:r>
              <a:rPr lang="uk-UA" dirty="0">
                <a:solidFill>
                  <a:srgbClr val="000000"/>
                </a:solidFill>
                <a:latin typeface="Montserrat"/>
              </a:rPr>
              <a:t>Проблема розвитку дрібної моторики дітей – тонких диференційованих рухів кистей і пальців рук в педагогіці і психології має велике значення і розцінюється, як один з показників психічного розвитку дитини.</a:t>
            </a:r>
          </a:p>
          <a:p>
            <a:pPr algn="just"/>
            <a:r>
              <a:rPr lang="uk-UA" dirty="0">
                <a:solidFill>
                  <a:srgbClr val="000000"/>
                </a:solidFill>
                <a:latin typeface="Montserrat"/>
              </a:rPr>
              <a:t>Руки — інструмент тонкий, і «настроюються» вони протягом тривалого часу. Тому починати роботу з розвитку рухів рук малюка потрібно від народження. Адже дитина і у віці немовляти, і особливо у ранньому віці, має величезний потенціал для формування майбут­ньої особистості, зокрема її інтелектуального розвитку.</a:t>
            </a:r>
            <a:endParaRPr lang="uk-UA" b="0" i="0" dirty="0">
              <a:solidFill>
                <a:srgbClr val="000000"/>
              </a:solidFill>
              <a:effectLst/>
              <a:latin typeface="Montserrat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94581" y="3752166"/>
            <a:ext cx="5291787" cy="298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9424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що роблять ваші діти руками розвиває їх і мовлення в тому числі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User\Desktop\20231020_134230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216" y="1874517"/>
            <a:ext cx="2892829" cy="2169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Desktop\20230509_15184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045" y="1874518"/>
            <a:ext cx="2714625" cy="2169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esktop\20230505_14582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9" y="1874517"/>
            <a:ext cx="2516367" cy="2169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User\Desktop\20230505_14223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9036" y="1874517"/>
            <a:ext cx="2603500" cy="2169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User\Desktop\20230505_14382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00" y="4167047"/>
            <a:ext cx="2861945" cy="256113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User\Desktop\20230505_151520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474" y="4086173"/>
            <a:ext cx="2703195" cy="27228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User\Desktop\20230505_143238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098" y="4044140"/>
            <a:ext cx="2703195" cy="27649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User\Desktop\20230505_140646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161" y="4079875"/>
            <a:ext cx="2365375" cy="2778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33831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Proekt vesela pererva-1 | PPT | Free Downloa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312" y="157427"/>
            <a:ext cx="10600266" cy="660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9948004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512</TotalTime>
  <Words>470</Words>
  <Application>Microsoft Office PowerPoint</Application>
  <PresentationFormat>Широкоэкранный</PresentationFormat>
  <Paragraphs>80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Corbel</vt:lpstr>
      <vt:lpstr>Gill Sans MT</vt:lpstr>
      <vt:lpstr>Impact</vt:lpstr>
      <vt:lpstr>Montserrat</vt:lpstr>
      <vt:lpstr>Times New Roman</vt:lpstr>
      <vt:lpstr>Badge</vt:lpstr>
      <vt:lpstr>Розвиток мовлення  у дітей   через рухову діяльність</vt:lpstr>
      <vt:lpstr>Традиційні і Нетрадиційні практики в  логопедичній роботі</vt:lpstr>
      <vt:lpstr>Діафрагмальне дихання</vt:lpstr>
      <vt:lpstr>Пальчикова гімнастика</vt:lpstr>
      <vt:lpstr>Артикуляційна гімнастика біоенеогопластика</vt:lpstr>
      <vt:lpstr>Теорія нейроігр</vt:lpstr>
      <vt:lpstr>Нейроігри це комплекс багатофункціональних вправ, направлених на розвиток мовлення, логічного мислення, творчого потенціалу, уваги та памяті.</vt:lpstr>
      <vt:lpstr>Білатеральне малювання або дзеркальне малювання</vt:lpstr>
      <vt:lpstr>Кінезіологічна теорія</vt:lpstr>
      <vt:lpstr>Кінезіологічні вправи</vt:lpstr>
      <vt:lpstr>Арттерапія</vt:lpstr>
      <vt:lpstr>Дрібна моторика</vt:lpstr>
      <vt:lpstr>Все що роблять ваші діти руками розвиває їх і мовлення в тому числі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Lyuda</dc:creator>
  <cp:lastModifiedBy>Lyuda</cp:lastModifiedBy>
  <cp:revision>50</cp:revision>
  <dcterms:created xsi:type="dcterms:W3CDTF">2024-11-16T21:10:34Z</dcterms:created>
  <dcterms:modified xsi:type="dcterms:W3CDTF">2024-11-27T17:52:46Z</dcterms:modified>
</cp:coreProperties>
</file>