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3" d="100"/>
          <a:sy n="73" d="100"/>
        </p:scale>
        <p:origin x="6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0806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1769150"/>
            <a:ext cx="7468553" cy="2112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kern="0" spc="-89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Розвиток перцептивних навичок та емпатійних якостей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6324124" y="4240173"/>
            <a:ext cx="7468553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У цій презентації ми розглянемо важливість перцептивних навичок та емпатії для особистісного зростання та ефективного спілкування. Ви дізнаєтесь про різноманітні вправи, які допоможуть розвинути ці якості у дітей та підлітків.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6324124" y="6059329"/>
            <a:ext cx="382905" cy="382905"/>
          </a:xfrm>
          <a:prstGeom prst="roundRect">
            <a:avLst>
              <a:gd name="adj" fmla="val 23878209"/>
            </a:avLst>
          </a:prstGeom>
          <a:noFill/>
          <a:ln w="762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677239"/>
            <a:ext cx="11473339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kern="0" spc="-89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Значення перцептивних навичок та емпатії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3979545"/>
            <a:ext cx="288357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Перцептивні навички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837724" y="4570809"/>
            <a:ext cx="6185535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Допомагають краще розуміти світ, аналізувати інформацію та приймати обґрунтовані рішення.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7614761" y="397954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Емпатія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614761" y="4570809"/>
            <a:ext cx="6185535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Сприяє кращому розумінню почуттів інших людей, створює міцніші стосунки та покращує комунікацію.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781645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kern="0" spc="-89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Вправи на розвиток спостережливості та уваги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6324124" y="2548652"/>
            <a:ext cx="3614618" cy="2904530"/>
          </a:xfrm>
          <a:prstGeom prst="roundRect">
            <a:avLst>
              <a:gd name="adj" fmla="val 3461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5" name="Text 2"/>
          <p:cNvSpPr/>
          <p:nvPr/>
        </p:nvSpPr>
        <p:spPr>
          <a:xfrm>
            <a:off x="6571059" y="279558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Гра "Що змінилося?"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71059" y="3291126"/>
            <a:ext cx="3120747" cy="1915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Розгляньте картину або фотографію, а потім закрийте її. Після відкриття картини, знайдіть відмінності від початкового вигляду.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10178058" y="2548652"/>
            <a:ext cx="3614618" cy="2904530"/>
          </a:xfrm>
          <a:prstGeom prst="roundRect">
            <a:avLst>
              <a:gd name="adj" fmla="val 3461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8" name="Text 5"/>
          <p:cNvSpPr/>
          <p:nvPr/>
        </p:nvSpPr>
        <p:spPr>
          <a:xfrm>
            <a:off x="10424993" y="279558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Гра "Знайди пару"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424993" y="3291126"/>
            <a:ext cx="3120747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Розкладіть на столі пари однакових карток. Діти повинні знайти й з’єднати всі пари.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6324124" y="5692497"/>
            <a:ext cx="7468553" cy="1755458"/>
          </a:xfrm>
          <a:prstGeom prst="roundRect">
            <a:avLst>
              <a:gd name="adj" fmla="val 5727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1" name="Text 8"/>
          <p:cNvSpPr/>
          <p:nvPr/>
        </p:nvSpPr>
        <p:spPr>
          <a:xfrm>
            <a:off x="6571059" y="593943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Гра "Хто що сказав?"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71059" y="6434971"/>
            <a:ext cx="697468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Запишіть кілька фраз, які можуть сказати різні персонажі. Діти повинні розподілити фрази за персонажами.</a:t>
            </a:r>
            <a:endParaRPr lang="en-US" sz="1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98942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009" y="3647122"/>
            <a:ext cx="11605736" cy="7033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kern="0" spc="-89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Вправи на розпізнавання емоцій та почуттів</a:t>
            </a:r>
            <a:endParaRPr lang="en-US" sz="4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009" y="4709160"/>
            <a:ext cx="597813" cy="59781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7009" y="5546050"/>
            <a:ext cx="2813566" cy="351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Радість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837009" y="6041112"/>
            <a:ext cx="2970014" cy="15306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Запропонуйте дітям зобразити радість за допомогою міміки, жестів, звуків.</a:t>
            </a:r>
            <a:endParaRPr lang="en-US" sz="18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5759" y="4709160"/>
            <a:ext cx="597813" cy="59781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165759" y="5546050"/>
            <a:ext cx="2813566" cy="351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Сум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4165759" y="6041112"/>
            <a:ext cx="2970014" cy="11480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Обговоріть з дітьми причини сумного настрою та як можна його змінити.</a:t>
            </a:r>
            <a:endParaRPr lang="en-US" sz="18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4508" y="4709160"/>
            <a:ext cx="597813" cy="59781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494508" y="5546050"/>
            <a:ext cx="2813566" cy="351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Злість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7494508" y="6041112"/>
            <a:ext cx="2970014" cy="15306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Навчіть дітей здорових способів вираження злості, наприклад, малюванням або спортом.</a:t>
            </a:r>
            <a:endParaRPr lang="en-US" sz="18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23258" y="4709160"/>
            <a:ext cx="597813" cy="597813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823258" y="5546050"/>
            <a:ext cx="2813566" cy="351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Страх</a:t>
            </a:r>
            <a:endParaRPr lang="en-US" sz="2200" dirty="0"/>
          </a:p>
        </p:txBody>
      </p:sp>
      <p:sp>
        <p:nvSpPr>
          <p:cNvPr id="15" name="Text 8"/>
          <p:cNvSpPr/>
          <p:nvPr/>
        </p:nvSpPr>
        <p:spPr>
          <a:xfrm>
            <a:off x="10823258" y="6041112"/>
            <a:ext cx="2970133" cy="15306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Допоможіть дітям розібратися з причинами страху та знайти шляхи його подолання.</a:t>
            </a:r>
            <a:endParaRPr lang="en-US" sz="1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3786" y="711875"/>
            <a:ext cx="7616428" cy="1283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r>
              <a:rPr lang="en-US" sz="4000" kern="0" spc="-81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Вправи на розвиток здатності до співпереживання</a:t>
            </a:r>
            <a:endParaRPr lang="en-US" sz="4000" dirty="0"/>
          </a:p>
        </p:txBody>
      </p:sp>
      <p:sp>
        <p:nvSpPr>
          <p:cNvPr id="4" name="Shape 1"/>
          <p:cNvSpPr/>
          <p:nvPr/>
        </p:nvSpPr>
        <p:spPr>
          <a:xfrm>
            <a:off x="1075849" y="2322909"/>
            <a:ext cx="30480" cy="5194697"/>
          </a:xfrm>
          <a:prstGeom prst="roundRect">
            <a:avLst>
              <a:gd name="adj" fmla="val 300711"/>
            </a:avLst>
          </a:prstGeom>
          <a:solidFill>
            <a:srgbClr val="DABADD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5" name="Shape 2"/>
          <p:cNvSpPr/>
          <p:nvPr/>
        </p:nvSpPr>
        <p:spPr>
          <a:xfrm>
            <a:off x="1306116" y="2798683"/>
            <a:ext cx="763786" cy="30480"/>
          </a:xfrm>
          <a:prstGeom prst="roundRect">
            <a:avLst>
              <a:gd name="adj" fmla="val 300711"/>
            </a:avLst>
          </a:prstGeom>
          <a:solidFill>
            <a:srgbClr val="DABADD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6" name="Shape 3"/>
          <p:cNvSpPr/>
          <p:nvPr/>
        </p:nvSpPr>
        <p:spPr>
          <a:xfrm>
            <a:off x="845582" y="2568416"/>
            <a:ext cx="491014" cy="491014"/>
          </a:xfrm>
          <a:prstGeom prst="roundRect">
            <a:avLst>
              <a:gd name="adj" fmla="val 18667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7" name="Text 4"/>
          <p:cNvSpPr/>
          <p:nvPr/>
        </p:nvSpPr>
        <p:spPr>
          <a:xfrm>
            <a:off x="1014055" y="2659856"/>
            <a:ext cx="154067" cy="3081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49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1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2291358" y="2541032"/>
            <a:ext cx="2567345" cy="3208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4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Рольові ігри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2291358" y="2992755"/>
            <a:ext cx="6088856" cy="698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kern="0" spc="-34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Діти грають різні ролі, навчаються розуміти почуття та емоції персонажів.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1306116" y="4602956"/>
            <a:ext cx="763786" cy="30480"/>
          </a:xfrm>
          <a:prstGeom prst="roundRect">
            <a:avLst>
              <a:gd name="adj" fmla="val 300711"/>
            </a:avLst>
          </a:prstGeom>
          <a:solidFill>
            <a:srgbClr val="DABADD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11" name="Shape 8"/>
          <p:cNvSpPr/>
          <p:nvPr/>
        </p:nvSpPr>
        <p:spPr>
          <a:xfrm>
            <a:off x="845582" y="4372689"/>
            <a:ext cx="491014" cy="491014"/>
          </a:xfrm>
          <a:prstGeom prst="roundRect">
            <a:avLst>
              <a:gd name="adj" fmla="val 18667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2" name="Text 9"/>
          <p:cNvSpPr/>
          <p:nvPr/>
        </p:nvSpPr>
        <p:spPr>
          <a:xfrm>
            <a:off x="1014055" y="4464129"/>
            <a:ext cx="154067" cy="3081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49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2</a:t>
            </a:r>
            <a:endParaRPr lang="en-US" sz="2400" dirty="0"/>
          </a:p>
        </p:txBody>
      </p:sp>
      <p:sp>
        <p:nvSpPr>
          <p:cNvPr id="13" name="Text 10"/>
          <p:cNvSpPr/>
          <p:nvPr/>
        </p:nvSpPr>
        <p:spPr>
          <a:xfrm>
            <a:off x="2291358" y="4345305"/>
            <a:ext cx="2567345" cy="3208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4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Історії та казки</a:t>
            </a:r>
            <a:endParaRPr lang="en-US" sz="2000" dirty="0"/>
          </a:p>
        </p:txBody>
      </p:sp>
      <p:sp>
        <p:nvSpPr>
          <p:cNvPr id="14" name="Text 11"/>
          <p:cNvSpPr/>
          <p:nvPr/>
        </p:nvSpPr>
        <p:spPr>
          <a:xfrm>
            <a:off x="2291358" y="4797028"/>
            <a:ext cx="6088856" cy="698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kern="0" spc="-34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Обговорення емоційних моментів у казках та історіях, аналіз почуттів героїв.</a:t>
            </a:r>
            <a:endParaRPr lang="en-US" sz="1700" dirty="0"/>
          </a:p>
        </p:txBody>
      </p:sp>
      <p:sp>
        <p:nvSpPr>
          <p:cNvPr id="15" name="Shape 12"/>
          <p:cNvSpPr/>
          <p:nvPr/>
        </p:nvSpPr>
        <p:spPr>
          <a:xfrm>
            <a:off x="1306116" y="6407229"/>
            <a:ext cx="763786" cy="30480"/>
          </a:xfrm>
          <a:prstGeom prst="roundRect">
            <a:avLst>
              <a:gd name="adj" fmla="val 300711"/>
            </a:avLst>
          </a:prstGeom>
          <a:solidFill>
            <a:srgbClr val="DABADD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16" name="Shape 13"/>
          <p:cNvSpPr/>
          <p:nvPr/>
        </p:nvSpPr>
        <p:spPr>
          <a:xfrm>
            <a:off x="845582" y="6176963"/>
            <a:ext cx="491014" cy="491014"/>
          </a:xfrm>
          <a:prstGeom prst="roundRect">
            <a:avLst>
              <a:gd name="adj" fmla="val 18667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7" name="Text 14"/>
          <p:cNvSpPr/>
          <p:nvPr/>
        </p:nvSpPr>
        <p:spPr>
          <a:xfrm>
            <a:off x="1014055" y="6268403"/>
            <a:ext cx="154067" cy="3081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49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3</a:t>
            </a:r>
            <a:endParaRPr lang="en-US" sz="2400" dirty="0"/>
          </a:p>
        </p:txBody>
      </p:sp>
      <p:sp>
        <p:nvSpPr>
          <p:cNvPr id="18" name="Text 15"/>
          <p:cNvSpPr/>
          <p:nvPr/>
        </p:nvSpPr>
        <p:spPr>
          <a:xfrm>
            <a:off x="2291358" y="6149578"/>
            <a:ext cx="2567345" cy="3208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4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Творчі завдання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2291358" y="6601301"/>
            <a:ext cx="6088856" cy="698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kern="0" spc="-34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Намалювати, написати вірш, скласти пісню про емоції, які відчувають персонажі.</a:t>
            </a:r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1405" y="701040"/>
            <a:ext cx="7621191" cy="12799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4000" kern="0" spc="-81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Вправи на формування навичок активного слухання</a:t>
            </a:r>
            <a:endParaRPr lang="en-US" sz="40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405" y="2307193"/>
            <a:ext cx="1087755" cy="174045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175391" y="2524720"/>
            <a:ext cx="2559606" cy="3199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4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Вправа "Дзеркало"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2175391" y="2975134"/>
            <a:ext cx="6207204" cy="6960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kern="0" spc="-34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Один з учасників говорить, а інший повторює його слова, міміку, жести.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405" y="4047649"/>
            <a:ext cx="1087755" cy="174045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175391" y="4265176"/>
            <a:ext cx="2559606" cy="3199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4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Вправа "Переказ"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2175391" y="4715589"/>
            <a:ext cx="6207204" cy="6960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kern="0" spc="-34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Діти по черзі переказують історію, додаючи свої деталі та емоційне забарвлення.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405" y="5788104"/>
            <a:ext cx="1087755" cy="174045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75391" y="6005632"/>
            <a:ext cx="2559606" cy="3199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4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Вправа "Запитання"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2175391" y="6456045"/>
            <a:ext cx="6207204" cy="6960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kern="0" spc="-34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Один з учасників розповідає історію, а інші задають уточнюючі запитання.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07125" y="634127"/>
            <a:ext cx="13016151" cy="13565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250" kern="0" spc="-85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Застосування отриманих навичок у повсякденній взаємодії</a:t>
            </a:r>
            <a:endParaRPr lang="en-US" sz="42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278" y="2451973"/>
            <a:ext cx="2147649" cy="167663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88951" y="3276481"/>
            <a:ext cx="144185" cy="4611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600"/>
              </a:lnSpc>
              <a:buNone/>
            </a:pPr>
            <a:r>
              <a:rPr lang="en-US" sz="2250" kern="0" spc="-45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1</a:t>
            </a:r>
            <a:endParaRPr lang="en-US" sz="2250" dirty="0"/>
          </a:p>
        </p:txBody>
      </p:sp>
      <p:sp>
        <p:nvSpPr>
          <p:cNvPr id="5" name="Text 2"/>
          <p:cNvSpPr/>
          <p:nvPr/>
        </p:nvSpPr>
        <p:spPr>
          <a:xfrm>
            <a:off x="5365552" y="2867025"/>
            <a:ext cx="3106103" cy="339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kern="0" spc="-43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Взаємодія з однолітками</a:t>
            </a:r>
            <a:endParaRPr lang="en-US" sz="2100" dirty="0"/>
          </a:p>
        </p:txBody>
      </p:sp>
      <p:sp>
        <p:nvSpPr>
          <p:cNvPr id="6" name="Text 3"/>
          <p:cNvSpPr/>
          <p:nvPr/>
        </p:nvSpPr>
        <p:spPr>
          <a:xfrm>
            <a:off x="5365552" y="3344466"/>
            <a:ext cx="8113157" cy="3689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800" kern="0" spc="-36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Розвиток емпатії у спілкуванні з друзями, уміння розуміти їхні почуття та проблеми.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5192554" y="4142184"/>
            <a:ext cx="8573095" cy="15240"/>
          </a:xfrm>
          <a:prstGeom prst="roundRect">
            <a:avLst>
              <a:gd name="adj" fmla="val 635580"/>
            </a:avLst>
          </a:prstGeom>
          <a:solidFill>
            <a:srgbClr val="DABADD"/>
          </a:solidFill>
          <a:ln/>
        </p:spPr>
        <p:txBody>
          <a:bodyPr/>
          <a:lstStyle/>
          <a:p>
            <a:endParaRPr lang="uk-UA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53" y="4186238"/>
            <a:ext cx="4295299" cy="167663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88951" y="4793933"/>
            <a:ext cx="144185" cy="4611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600"/>
              </a:lnSpc>
              <a:buNone/>
            </a:pPr>
            <a:r>
              <a:rPr lang="en-US" sz="2250" kern="0" spc="-45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2</a:t>
            </a:r>
            <a:endParaRPr lang="en-US" sz="2250" dirty="0"/>
          </a:p>
        </p:txBody>
      </p:sp>
      <p:sp>
        <p:nvSpPr>
          <p:cNvPr id="10" name="Text 6"/>
          <p:cNvSpPr/>
          <p:nvPr/>
        </p:nvSpPr>
        <p:spPr>
          <a:xfrm>
            <a:off x="6439376" y="4416862"/>
            <a:ext cx="2907506" cy="339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kern="0" spc="-43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Взаємодія з дорослими</a:t>
            </a:r>
            <a:endParaRPr lang="en-US" sz="2100" dirty="0"/>
          </a:p>
        </p:txBody>
      </p:sp>
      <p:sp>
        <p:nvSpPr>
          <p:cNvPr id="11" name="Text 7"/>
          <p:cNvSpPr/>
          <p:nvPr/>
        </p:nvSpPr>
        <p:spPr>
          <a:xfrm>
            <a:off x="6439376" y="4894302"/>
            <a:ext cx="7153275" cy="7379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800" kern="0" spc="-36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Навчання спілкуванню з батьками, вчителями, з урахуванням їхніх почуттів та емоцій.</a:t>
            </a:r>
            <a:endParaRPr lang="en-US" sz="1800" dirty="0"/>
          </a:p>
        </p:txBody>
      </p:sp>
      <p:sp>
        <p:nvSpPr>
          <p:cNvPr id="12" name="Shape 8"/>
          <p:cNvSpPr/>
          <p:nvPr/>
        </p:nvSpPr>
        <p:spPr>
          <a:xfrm>
            <a:off x="6266378" y="5876449"/>
            <a:ext cx="7499271" cy="15240"/>
          </a:xfrm>
          <a:prstGeom prst="roundRect">
            <a:avLst>
              <a:gd name="adj" fmla="val 635580"/>
            </a:avLst>
          </a:prstGeom>
          <a:solidFill>
            <a:srgbClr val="DABADD"/>
          </a:solidFill>
          <a:ln/>
        </p:spPr>
        <p:txBody>
          <a:bodyPr/>
          <a:lstStyle/>
          <a:p>
            <a:endParaRPr lang="uk-UA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629" y="5920502"/>
            <a:ext cx="6442948" cy="1676638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88951" y="6528197"/>
            <a:ext cx="144185" cy="4611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600"/>
              </a:lnSpc>
              <a:buNone/>
            </a:pPr>
            <a:r>
              <a:rPr lang="en-US" sz="2250" kern="0" spc="-45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3</a:t>
            </a:r>
            <a:endParaRPr lang="en-US" sz="2250" dirty="0"/>
          </a:p>
        </p:txBody>
      </p:sp>
      <p:sp>
        <p:nvSpPr>
          <p:cNvPr id="15" name="Text 10"/>
          <p:cNvSpPr/>
          <p:nvPr/>
        </p:nvSpPr>
        <p:spPr>
          <a:xfrm>
            <a:off x="7513201" y="6151126"/>
            <a:ext cx="2873931" cy="339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kern="0" spc="-43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Взаємодія з оточенням</a:t>
            </a:r>
            <a:endParaRPr lang="en-US" sz="2100" dirty="0"/>
          </a:p>
        </p:txBody>
      </p:sp>
      <p:sp>
        <p:nvSpPr>
          <p:cNvPr id="16" name="Text 11"/>
          <p:cNvSpPr/>
          <p:nvPr/>
        </p:nvSpPr>
        <p:spPr>
          <a:xfrm>
            <a:off x="7513201" y="6628567"/>
            <a:ext cx="6079450" cy="7379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800" kern="0" spc="-36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Уміння враховувати почуття інших людей у будь-яких ситуаціях, проявляти доброзичливість та розуміння.</a:t>
            </a: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793433"/>
            <a:ext cx="6890861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kern="0" spc="-89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Висновки та рекомендації</a:t>
            </a:r>
            <a:endParaRPr lang="en-US" sz="4400" dirty="0"/>
          </a:p>
        </p:txBody>
      </p:sp>
      <p:sp>
        <p:nvSpPr>
          <p:cNvPr id="3" name="Shape 1"/>
          <p:cNvSpPr/>
          <p:nvPr/>
        </p:nvSpPr>
        <p:spPr>
          <a:xfrm>
            <a:off x="837724" y="1976199"/>
            <a:ext cx="2159079" cy="1740218"/>
          </a:xfrm>
          <a:prstGeom prst="roundRect">
            <a:avLst>
              <a:gd name="adj" fmla="val 5777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4" name="Text 2"/>
          <p:cNvSpPr/>
          <p:nvPr/>
        </p:nvSpPr>
        <p:spPr>
          <a:xfrm>
            <a:off x="1084659" y="2606993"/>
            <a:ext cx="149543" cy="4786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750"/>
              </a:lnSpc>
              <a:buNone/>
            </a:pPr>
            <a:r>
              <a:rPr lang="en-US" sz="2350" kern="0" spc="-47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1</a:t>
            </a:r>
            <a:endParaRPr lang="en-US" sz="2350" dirty="0"/>
          </a:p>
        </p:txBody>
      </p:sp>
      <p:sp>
        <p:nvSpPr>
          <p:cNvPr id="5" name="Text 3"/>
          <p:cNvSpPr/>
          <p:nvPr/>
        </p:nvSpPr>
        <p:spPr>
          <a:xfrm>
            <a:off x="3236119" y="221551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Комплексний підхід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3236119" y="2711053"/>
            <a:ext cx="10317242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Для розвитку перцептивних навичок та емпатії потрібен комплексний підхід, який включає різноманітні вправи та ігри.</a:t>
            </a:r>
            <a:endParaRPr lang="en-US" sz="1850" dirty="0"/>
          </a:p>
        </p:txBody>
      </p:sp>
      <p:sp>
        <p:nvSpPr>
          <p:cNvPr id="7" name="Shape 5"/>
          <p:cNvSpPr/>
          <p:nvPr/>
        </p:nvSpPr>
        <p:spPr>
          <a:xfrm>
            <a:off x="3116461" y="3701177"/>
            <a:ext cx="10556558" cy="15240"/>
          </a:xfrm>
          <a:prstGeom prst="roundRect">
            <a:avLst>
              <a:gd name="adj" fmla="val 659712"/>
            </a:avLst>
          </a:prstGeom>
          <a:solidFill>
            <a:srgbClr val="DABADD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8" name="Shape 6"/>
          <p:cNvSpPr/>
          <p:nvPr/>
        </p:nvSpPr>
        <p:spPr>
          <a:xfrm>
            <a:off x="837724" y="3836075"/>
            <a:ext cx="4318278" cy="1357193"/>
          </a:xfrm>
          <a:prstGeom prst="roundRect">
            <a:avLst>
              <a:gd name="adj" fmla="val 7408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9" name="Text 7"/>
          <p:cNvSpPr/>
          <p:nvPr/>
        </p:nvSpPr>
        <p:spPr>
          <a:xfrm>
            <a:off x="1084659" y="4275296"/>
            <a:ext cx="149543" cy="4786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750"/>
              </a:lnSpc>
              <a:buNone/>
            </a:pPr>
            <a:r>
              <a:rPr lang="en-US" sz="2350" kern="0" spc="-47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2</a:t>
            </a:r>
            <a:endParaRPr lang="en-US" sz="2350" dirty="0"/>
          </a:p>
        </p:txBody>
      </p:sp>
      <p:sp>
        <p:nvSpPr>
          <p:cNvPr id="10" name="Text 8"/>
          <p:cNvSpPr/>
          <p:nvPr/>
        </p:nvSpPr>
        <p:spPr>
          <a:xfrm>
            <a:off x="5395317" y="4075390"/>
            <a:ext cx="2907506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Позитивна атмосфера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395317" y="4570928"/>
            <a:ext cx="7729061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Важливо створити сприятливу атмосферу для навчання та розвитку емпатії.</a:t>
            </a:r>
            <a:endParaRPr lang="en-US" sz="1850" dirty="0"/>
          </a:p>
        </p:txBody>
      </p:sp>
      <p:sp>
        <p:nvSpPr>
          <p:cNvPr id="12" name="Shape 10"/>
          <p:cNvSpPr/>
          <p:nvPr/>
        </p:nvSpPr>
        <p:spPr>
          <a:xfrm>
            <a:off x="5275659" y="5178028"/>
            <a:ext cx="8397359" cy="15240"/>
          </a:xfrm>
          <a:prstGeom prst="roundRect">
            <a:avLst>
              <a:gd name="adj" fmla="val 659712"/>
            </a:avLst>
          </a:prstGeom>
          <a:solidFill>
            <a:srgbClr val="DABADD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13" name="Shape 11"/>
          <p:cNvSpPr/>
          <p:nvPr/>
        </p:nvSpPr>
        <p:spPr>
          <a:xfrm>
            <a:off x="837724" y="5312926"/>
            <a:ext cx="6477476" cy="2123242"/>
          </a:xfrm>
          <a:prstGeom prst="roundRect">
            <a:avLst>
              <a:gd name="adj" fmla="val 4735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4" name="Text 12"/>
          <p:cNvSpPr/>
          <p:nvPr/>
        </p:nvSpPr>
        <p:spPr>
          <a:xfrm>
            <a:off x="1084659" y="6135172"/>
            <a:ext cx="149543" cy="4786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750"/>
              </a:lnSpc>
              <a:buNone/>
            </a:pPr>
            <a:r>
              <a:rPr lang="en-US" sz="2350" kern="0" spc="-47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3</a:t>
            </a:r>
            <a:endParaRPr lang="en-US" sz="2350" dirty="0"/>
          </a:p>
        </p:txBody>
      </p:sp>
      <p:sp>
        <p:nvSpPr>
          <p:cNvPr id="15" name="Text 13"/>
          <p:cNvSpPr/>
          <p:nvPr/>
        </p:nvSpPr>
        <p:spPr>
          <a:xfrm>
            <a:off x="7554516" y="5552242"/>
            <a:ext cx="2964061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44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Індивідуальний підхід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7554516" y="6047780"/>
            <a:ext cx="5998845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kern="0" spc="-3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Необхідно враховувати індивідуальні особливості кожної дитини та підбирати вправи, що відповідають її віку та інтересам.</a:t>
            </a:r>
            <a:endParaRPr lang="en-US" sz="1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442</Words>
  <Application>Microsoft Office PowerPoint</Application>
  <PresentationFormat>Довільний</PresentationFormat>
  <Paragraphs>68</Paragraphs>
  <Slides>8</Slides>
  <Notes>8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Arial</vt:lpstr>
      <vt:lpstr>Source Sans Pro</vt:lpstr>
      <vt:lpstr>Source Serif Pro Semi 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Лахова Олена Вадимівна</cp:lastModifiedBy>
  <cp:revision>2</cp:revision>
  <dcterms:created xsi:type="dcterms:W3CDTF">2025-01-13T00:14:02Z</dcterms:created>
  <dcterms:modified xsi:type="dcterms:W3CDTF">2025-01-13T00:25:40Z</dcterms:modified>
</cp:coreProperties>
</file>