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94" r:id="rId2"/>
    <p:sldId id="266" r:id="rId3"/>
    <p:sldId id="268" r:id="rId4"/>
    <p:sldId id="284" r:id="rId5"/>
    <p:sldId id="267" r:id="rId6"/>
    <p:sldId id="297" r:id="rId7"/>
    <p:sldId id="285" r:id="rId8"/>
    <p:sldId id="298" r:id="rId9"/>
    <p:sldId id="262" r:id="rId10"/>
    <p:sldId id="263" r:id="rId11"/>
    <p:sldId id="270" r:id="rId12"/>
    <p:sldId id="271" r:id="rId13"/>
    <p:sldId id="272" r:id="rId14"/>
    <p:sldId id="280" r:id="rId15"/>
    <p:sldId id="281" r:id="rId16"/>
    <p:sldId id="299" r:id="rId17"/>
    <p:sldId id="29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187B"/>
    <a:srgbClr val="FFFF99"/>
    <a:srgbClr val="0AD200"/>
    <a:srgbClr val="C6247A"/>
    <a:srgbClr val="542939"/>
    <a:srgbClr val="C52378"/>
    <a:srgbClr val="203C66"/>
    <a:srgbClr val="98124D"/>
    <a:srgbClr val="853E5B"/>
    <a:srgbClr val="F94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2" autoAdjust="0"/>
    <p:restoredTop sz="96433" autoAdjust="0"/>
  </p:normalViewPr>
  <p:slideViewPr>
    <p:cSldViewPr snapToGrid="0">
      <p:cViewPr varScale="1">
        <p:scale>
          <a:sx n="82" d="100"/>
          <a:sy n="82" d="100"/>
        </p:scale>
        <p:origin x="142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22D6F-1014-4BE7-9F6F-F7619286D085}" type="datetimeFigureOut">
              <a:rPr lang="uk-UA" smtClean="0"/>
              <a:t>17.01.2022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1900E-93FE-4C83-A62C-5625CDFB57A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169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774" y="-12192"/>
            <a:ext cx="9473474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900" y="622300"/>
            <a:ext cx="7442200" cy="2082799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uk-UA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Розвиток творчих здібностей учнів на уроках історії та правознавства і їх вплив на якість навчання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56200" y="11557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3187700"/>
            <a:ext cx="4178300" cy="3245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260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4"/>
    </mc:Choice>
    <mc:Fallback xmlns="">
      <p:transition spd="slow" advTm="1382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1"/>
            <a:ext cx="9144000" cy="6870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Овал 3"/>
          <p:cNvSpPr/>
          <p:nvPr/>
        </p:nvSpPr>
        <p:spPr>
          <a:xfrm>
            <a:off x="1989533" y="1843087"/>
            <a:ext cx="6415088" cy="14859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Овал 4"/>
          <p:cNvSpPr/>
          <p:nvPr/>
        </p:nvSpPr>
        <p:spPr>
          <a:xfrm>
            <a:off x="1135856" y="3328987"/>
            <a:ext cx="6557963" cy="162877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1846658" y="4957762"/>
            <a:ext cx="6557963" cy="150018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2625325" y="2104497"/>
            <a:ext cx="5114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«ВІД ТВОРЧОГО ВЧИТЕЛЯ,</a:t>
            </a:r>
            <a:r>
              <a:rPr lang="en-US" sz="2400" b="1" dirty="0"/>
              <a:t> </a:t>
            </a:r>
            <a:r>
              <a:rPr lang="uk-UA" sz="2400" b="1" dirty="0"/>
              <a:t>ДО ТВОРЧОГО</a:t>
            </a:r>
            <a:r>
              <a:rPr lang="en-US" sz="2400" b="1" dirty="0"/>
              <a:t> </a:t>
            </a:r>
            <a:r>
              <a:rPr lang="uk-UA" sz="2400" b="1" dirty="0"/>
              <a:t>УЧНЯ…»</a:t>
            </a:r>
            <a:r>
              <a:rPr lang="en-US" sz="2400" b="1" dirty="0"/>
              <a:t> </a:t>
            </a:r>
            <a:r>
              <a:rPr lang="uk-UA" sz="2400" b="1" dirty="0"/>
              <a:t>ПЕРЕВІРЕНО – ПРАЦЮЄ !!!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2013" y="3543209"/>
            <a:ext cx="4743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«НАВЧАННЯ БУДЕ УСПІШНИМ ТОДІ, КОЛИ ВОНО БУДЕ ЦІКАВИМ»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50306" y="5107690"/>
            <a:ext cx="5243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«Я НЕ МОЖУ НІКОГО НІЧОМУ НАВЧИТИ, Я МОЖУ ТІЛЬКИ ЗМУСИТИ ЇХ ДУМАТИ!!!» СОКРАТ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28699" y="557212"/>
            <a:ext cx="5600701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uk-UA" sz="36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ДЕВІЗ</a:t>
            </a:r>
            <a:r>
              <a:rPr lang="en-US" sz="36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</a:t>
            </a:r>
            <a:r>
              <a:rPr lang="uk-UA" sz="36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ПРАЦЮЄ :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952" y="271464"/>
            <a:ext cx="1010448" cy="14573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0" b="89167" l="11083" r="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" y="4558872"/>
            <a:ext cx="25146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0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977"/>
            <a:ext cx="9138696" cy="68646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0860" y="424101"/>
            <a:ext cx="6115050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</a:t>
            </a:r>
            <a:r>
              <a:rPr lang="uk-UA" sz="36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Модель:                           </a:t>
            </a:r>
            <a:r>
              <a:rPr lang="en-US" sz="36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uk-UA" sz="36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       </a:t>
            </a:r>
            <a:r>
              <a:rPr lang="uk-UA" sz="32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«</a:t>
            </a:r>
            <a:r>
              <a:rPr lang="ru-RU" sz="3200" b="1" cap="all" dirty="0" err="1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Творчість.Лідерство</a:t>
            </a:r>
            <a:r>
              <a:rPr lang="ru-RU" sz="32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.</a:t>
            </a:r>
          </a:p>
          <a:p>
            <a:pPr algn="ctr"/>
            <a:r>
              <a:rPr lang="ru-RU" sz="32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    </a:t>
            </a:r>
            <a:r>
              <a:rPr lang="ru-RU" sz="3200" b="1" cap="all" dirty="0" err="1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Компетентність</a:t>
            </a:r>
            <a:r>
              <a:rPr lang="ru-RU" sz="32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.            </a:t>
            </a:r>
            <a:r>
              <a:rPr lang="ru-RU" sz="3200" b="1" cap="all" dirty="0" err="1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Успіх</a:t>
            </a:r>
            <a:r>
              <a:rPr lang="ru-RU" sz="3200" b="1" cap="all" dirty="0">
                <a:ln w="0"/>
                <a:solidFill>
                  <a:srgbClr val="0AD200"/>
                </a:solidFill>
                <a:effectLst>
                  <a:reflection blurRad="12700" stA="50000" endPos="50000" dist="5000" dir="5400000" sy="-100000" rotWithShape="0"/>
                </a:effectLst>
              </a:rPr>
              <a:t>» </a:t>
            </a:r>
            <a:endParaRPr lang="uk-UA" sz="3200" b="1" cap="all" dirty="0">
              <a:ln w="0"/>
              <a:solidFill>
                <a:srgbClr val="0AD2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27100" y="2927222"/>
            <a:ext cx="1930400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Підготовчий період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310710" y="2927222"/>
            <a:ext cx="1930400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Період творчого процесу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604148" y="4990860"/>
            <a:ext cx="1930400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Формулювання гіпотези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604148" y="2927222"/>
            <a:ext cx="1930400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Процес вирішення проблеми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6310710" y="4990860"/>
            <a:ext cx="1930400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Доведення гіпотези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927100" y="4990860"/>
            <a:ext cx="1930400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Вивчення проблемної ситуації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857500" y="3084956"/>
            <a:ext cx="939800" cy="547244"/>
          </a:xfrm>
          <a:prstGeom prst="rightArrow">
            <a:avLst/>
          </a:prstGeom>
          <a:solidFill>
            <a:srgbClr val="FFFF99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>
            <a:off x="5534548" y="3065334"/>
            <a:ext cx="939800" cy="547244"/>
          </a:xfrm>
          <a:prstGeom prst="rightArrow">
            <a:avLst/>
          </a:prstGeom>
          <a:solidFill>
            <a:srgbClr val="FFFF99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>
            <a:off x="2867548" y="5142688"/>
            <a:ext cx="939800" cy="547244"/>
          </a:xfrm>
          <a:prstGeom prst="rightArrow">
            <a:avLst/>
          </a:prstGeom>
          <a:solidFill>
            <a:srgbClr val="FFFF99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38"/>
          <p:cNvSpPr/>
          <p:nvPr/>
        </p:nvSpPr>
        <p:spPr>
          <a:xfrm>
            <a:off x="5534548" y="5155388"/>
            <a:ext cx="939800" cy="547244"/>
          </a:xfrm>
          <a:prstGeom prst="rightArrow">
            <a:avLst/>
          </a:prstGeom>
          <a:solidFill>
            <a:srgbClr val="FFFF99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43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7" y="3809718"/>
            <a:ext cx="4640263" cy="3048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7" y="196850"/>
            <a:ext cx="4210050" cy="49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692149"/>
            <a:ext cx="6073775" cy="27194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149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82" y="457200"/>
            <a:ext cx="7742506" cy="582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6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3726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939800" y="378749"/>
            <a:ext cx="6896100" cy="452431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/>
            <a:r>
              <a:rPr lang="ru-RU" sz="14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uk-UA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М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етоди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 і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способи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стимулювання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творчої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активності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: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створення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сприятливої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атмосфери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спілкування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(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безоцінкові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судження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);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збагачення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педагогічного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середовища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новими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враженнями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та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судженнями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забезпечення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привабливого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творчого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характеру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діяльності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чітке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визначення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мети і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кінцевих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результатів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роботи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,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способів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її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оцінювання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спонукання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до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генерування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оригінальних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ідей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залучення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учнів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у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процес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планування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мети і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поточних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завдань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творчого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об'єднання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повага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,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довіра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,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визнання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й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подяка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за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досягнуті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результати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надання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права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самостійно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приймати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рішення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практична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спрямованість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навчання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;</a:t>
            </a:r>
          </a:p>
          <a:p>
            <a:pPr algn="just"/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•	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моделювання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життєвих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ситуацій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,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використання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рольових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ігор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,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спільне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розв'язання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 проблем </a:t>
            </a:r>
            <a:r>
              <a:rPr lang="ru-RU" sz="1600" b="1" cap="all" dirty="0" err="1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тощо</a:t>
            </a:r>
            <a:r>
              <a:rPr lang="ru-RU" sz="1600" b="1" cap="all" dirty="0">
                <a:ln w="0"/>
                <a:solidFill>
                  <a:srgbClr val="AC187B"/>
                </a:solidFill>
                <a:effectLst>
                  <a:reflection blurRad="12700" stA="50000" endPos="50000" dist="5000" dir="5400000" sy="-100000" rotWithShape="0"/>
                </a:effectLst>
                <a:cs typeface="Andalus" panose="02020603050405020304" pitchFamily="18" charset="-78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012">
            <a:off x="948761" y="4614847"/>
            <a:ext cx="2473092" cy="243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0737">
            <a:off x="3609209" y="4777136"/>
            <a:ext cx="2403226" cy="2195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3812">
            <a:off x="6235062" y="4713245"/>
            <a:ext cx="2541812" cy="238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706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076" y="-242596"/>
            <a:ext cx="9664700" cy="7451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419101"/>
            <a:ext cx="803210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1. Метод-урок «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Мозковий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штурм».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2.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Моделювання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ситуації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за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заданими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алгоритмами.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3.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Відтворення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«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логічного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ланцюжка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».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4. Метод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імітаційних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моделей.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5.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Асоціативний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зв'язок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6. Метод «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Гудіння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вулика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».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7.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Експертні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групи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8.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Інформаційний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пропуск «пилка».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9.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Проектна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робота.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10.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Перехресні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групи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11.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Самоанське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коло (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описування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населення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).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12.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Складання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проблемних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запитань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13.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Рольова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гра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14.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Промова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у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малюнках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15.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Дебати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16. Шутова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гра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17.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Інтерв’ювання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18.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Прес-конференція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19.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Складання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гіпнотичного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прогнозу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розвитку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країни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,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регіону,світу</a:t>
            </a:r>
            <a:endParaRPr lang="ru-RU" sz="1200" dirty="0">
              <a:latin typeface="Arial Black" panose="020B0A04020102020204" pitchFamily="34" charset="0"/>
              <a:cs typeface="Arabic Typesetting" panose="03020402040406030203" pitchFamily="66" charset="-78"/>
            </a:endParaRPr>
          </a:p>
          <a:p>
            <a:pPr algn="just"/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Якби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президентом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України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був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я …</a:t>
            </a:r>
          </a:p>
          <a:p>
            <a:pPr algn="just"/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Якби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не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було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ІІ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світової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війни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…</a:t>
            </a:r>
          </a:p>
          <a:p>
            <a:pPr algn="just"/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Якби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не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розпався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СРСР …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20. Робота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учнів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у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ролі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експертів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із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правом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оцінювати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інших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  <a:p>
            <a:pPr algn="just"/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21.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Експрес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опитування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 перед </a:t>
            </a:r>
            <a:r>
              <a:rPr lang="ru-RU" sz="1200" dirty="0" err="1">
                <a:latin typeface="Arial Black" panose="020B0A04020102020204" pitchFamily="34" charset="0"/>
                <a:cs typeface="Arabic Typesetting" panose="03020402040406030203" pitchFamily="66" charset="-78"/>
              </a:rPr>
              <a:t>класом</a:t>
            </a:r>
            <a:r>
              <a:rPr lang="ru-RU" sz="1200" dirty="0">
                <a:latin typeface="Arial Black" panose="020B0A04020102020204" pitchFamily="34" charset="0"/>
                <a:cs typeface="Arabic Typesetting" panose="03020402040406030203" pitchFamily="66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326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54100" y="175816"/>
            <a:ext cx="3638995" cy="6771084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1600" b="1" dirty="0"/>
              <a:t>1.Карта поняття</a:t>
            </a:r>
          </a:p>
          <a:p>
            <a:r>
              <a:rPr lang="uk-UA" sz="1600" b="1" dirty="0"/>
              <a:t>2.Сенквейн</a:t>
            </a:r>
          </a:p>
          <a:p>
            <a:r>
              <a:rPr lang="uk-UA" sz="1600" b="1" dirty="0"/>
              <a:t>3.Кластер</a:t>
            </a:r>
          </a:p>
          <a:p>
            <a:r>
              <a:rPr lang="uk-UA" sz="1600" b="1" dirty="0"/>
              <a:t>4.Читання у парах</a:t>
            </a:r>
          </a:p>
          <a:p>
            <a:r>
              <a:rPr lang="uk-UA" sz="1600" b="1" dirty="0"/>
              <a:t>5.Займи позицію</a:t>
            </a:r>
          </a:p>
          <a:p>
            <a:r>
              <a:rPr lang="uk-UA" sz="1600" b="1" dirty="0"/>
              <a:t>6.Тонкі і товсті запитання</a:t>
            </a:r>
          </a:p>
          <a:p>
            <a:r>
              <a:rPr lang="uk-UA" sz="1600" b="1" dirty="0"/>
              <a:t>7.Бортовий журнал</a:t>
            </a:r>
          </a:p>
          <a:p>
            <a:r>
              <a:rPr lang="uk-UA" sz="1600" b="1" dirty="0"/>
              <a:t>8.Подвійний щоденник</a:t>
            </a:r>
          </a:p>
          <a:p>
            <a:r>
              <a:rPr lang="uk-UA" sz="1600" b="1" dirty="0"/>
              <a:t>9.Читання з маркуванням</a:t>
            </a:r>
          </a:p>
          <a:p>
            <a:r>
              <a:rPr lang="uk-UA" sz="1600" b="1" dirty="0"/>
              <a:t>10.Асоціативний кущ</a:t>
            </a:r>
          </a:p>
          <a:p>
            <a:r>
              <a:rPr lang="uk-UA" sz="1600" b="1" dirty="0"/>
              <a:t>11.Т-таблиця</a:t>
            </a:r>
          </a:p>
          <a:p>
            <a:r>
              <a:rPr lang="uk-UA" sz="1600" b="1" dirty="0"/>
              <a:t>12.Дерево передбачень</a:t>
            </a:r>
          </a:p>
          <a:p>
            <a:r>
              <a:rPr lang="uk-UA" sz="1600" b="1" dirty="0"/>
              <a:t>13.Таблиця </a:t>
            </a:r>
            <a:r>
              <a:rPr lang="en-US" sz="1600" b="1" dirty="0"/>
              <a:t>“</a:t>
            </a:r>
            <a:r>
              <a:rPr lang="uk-UA" sz="1600" b="1" dirty="0"/>
              <a:t>З-Х-Д</a:t>
            </a:r>
            <a:r>
              <a:rPr lang="en-US" sz="1600" b="1" dirty="0"/>
              <a:t>”</a:t>
            </a:r>
            <a:endParaRPr lang="uk-UA" sz="1600" b="1" dirty="0"/>
          </a:p>
          <a:p>
            <a:r>
              <a:rPr lang="uk-UA" sz="1600" b="1" dirty="0"/>
              <a:t>14.Картографування тексту</a:t>
            </a:r>
          </a:p>
          <a:p>
            <a:r>
              <a:rPr lang="uk-UA" sz="1600" b="1" dirty="0"/>
              <a:t>15.Концептуальна таблиця</a:t>
            </a:r>
          </a:p>
          <a:p>
            <a:r>
              <a:rPr lang="uk-UA" sz="1600" b="1" dirty="0"/>
              <a:t>16.Метод ПМЦ</a:t>
            </a:r>
          </a:p>
          <a:p>
            <a:r>
              <a:rPr lang="uk-UA" sz="1600" b="1" dirty="0"/>
              <a:t>17.Спитайте у автора</a:t>
            </a:r>
          </a:p>
          <a:p>
            <a:r>
              <a:rPr lang="uk-UA" sz="1600" b="1" dirty="0"/>
              <a:t>18.Кубик</a:t>
            </a:r>
          </a:p>
          <a:p>
            <a:r>
              <a:rPr lang="uk-UA" sz="1600" b="1" dirty="0"/>
              <a:t>19.Як працювати в малих групах</a:t>
            </a:r>
          </a:p>
          <a:p>
            <a:r>
              <a:rPr lang="uk-UA" sz="1600" b="1" dirty="0"/>
              <a:t>20.Як працювати в парах</a:t>
            </a:r>
          </a:p>
          <a:p>
            <a:r>
              <a:rPr lang="uk-UA" sz="1600" b="1" dirty="0"/>
              <a:t>21.Московий штурм</a:t>
            </a:r>
          </a:p>
          <a:p>
            <a:r>
              <a:rPr lang="uk-UA" sz="1600" b="1" dirty="0"/>
              <a:t>22.Шкала думок</a:t>
            </a:r>
          </a:p>
          <a:p>
            <a:r>
              <a:rPr lang="uk-UA" sz="1600" b="1" dirty="0"/>
              <a:t>23.</a:t>
            </a:r>
            <a:r>
              <a:rPr lang="en-US" sz="1600" b="1" dirty="0"/>
              <a:t>“</a:t>
            </a:r>
            <a:r>
              <a:rPr lang="uk-UA" sz="1600" b="1" dirty="0"/>
              <a:t>ПРЕС</a:t>
            </a:r>
            <a:r>
              <a:rPr lang="en-US" sz="1600" b="1" dirty="0"/>
              <a:t>”</a:t>
            </a:r>
            <a:endParaRPr lang="uk-UA" sz="1600" b="1" dirty="0"/>
          </a:p>
          <a:p>
            <a:r>
              <a:rPr lang="uk-UA" sz="1600" b="1" dirty="0"/>
              <a:t>24.Навчаючи-вчуся</a:t>
            </a:r>
          </a:p>
          <a:p>
            <a:r>
              <a:rPr lang="uk-UA" sz="1600" b="1" dirty="0"/>
              <a:t>25.Дискусія</a:t>
            </a:r>
          </a:p>
          <a:p>
            <a:r>
              <a:rPr lang="uk-UA" sz="1600" b="1" dirty="0"/>
              <a:t>26.Запитаймо один одного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399" y="1231900"/>
            <a:ext cx="3121297" cy="3457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6464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700214" y="3228975"/>
            <a:ext cx="5229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/>
              <a:t>       </a:t>
            </a:r>
            <a:endParaRPr lang="uk-UA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5672138" y="714375"/>
            <a:ext cx="2431258" cy="1728788"/>
          </a:xfrm>
          <a:prstGeom prst="cloudCallout">
            <a:avLst>
              <a:gd name="adj1" fmla="val -28473"/>
              <a:gd name="adj2" fmla="val 8481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Выноска-облако 5"/>
          <p:cNvSpPr/>
          <p:nvPr/>
        </p:nvSpPr>
        <p:spPr>
          <a:xfrm>
            <a:off x="842963" y="585788"/>
            <a:ext cx="2386013" cy="1857375"/>
          </a:xfrm>
          <a:prstGeom prst="cloudCallout">
            <a:avLst>
              <a:gd name="adj1" fmla="val 65994"/>
              <a:gd name="adj2" fmla="val 97116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Выноска-облако 6"/>
          <p:cNvSpPr/>
          <p:nvPr/>
        </p:nvSpPr>
        <p:spPr>
          <a:xfrm rot="20683205">
            <a:off x="6157910" y="4133802"/>
            <a:ext cx="2185987" cy="1671638"/>
          </a:xfrm>
          <a:prstGeom prst="cloudCallout">
            <a:avLst>
              <a:gd name="adj1" fmla="val -48905"/>
              <a:gd name="adj2" fmla="val -7386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Выноска-облако 7"/>
          <p:cNvSpPr/>
          <p:nvPr/>
        </p:nvSpPr>
        <p:spPr>
          <a:xfrm rot="20113748">
            <a:off x="865967" y="4253419"/>
            <a:ext cx="2686050" cy="2014538"/>
          </a:xfrm>
          <a:prstGeom prst="cloudCallout">
            <a:avLst>
              <a:gd name="adj1" fmla="val 84484"/>
              <a:gd name="adj2" fmla="val -1329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Выноска-облако 8"/>
          <p:cNvSpPr/>
          <p:nvPr/>
        </p:nvSpPr>
        <p:spPr>
          <a:xfrm>
            <a:off x="3800476" y="4628041"/>
            <a:ext cx="2314575" cy="1643063"/>
          </a:xfrm>
          <a:prstGeom prst="cloudCallout">
            <a:avLst>
              <a:gd name="adj1" fmla="val -9722"/>
              <a:gd name="adj2" fmla="val -9489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Выноска-облако 9"/>
          <p:cNvSpPr/>
          <p:nvPr/>
        </p:nvSpPr>
        <p:spPr>
          <a:xfrm>
            <a:off x="3207546" y="500064"/>
            <a:ext cx="2185988" cy="1585912"/>
          </a:xfrm>
          <a:prstGeom prst="cloudCallout">
            <a:avLst>
              <a:gd name="adj1" fmla="val 7925"/>
              <a:gd name="adj2" fmla="val 8322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 rot="20289691">
            <a:off x="951124" y="1058495"/>
            <a:ext cx="22118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/>
              <a:t>СТВОРЕННЯ АТМОСФЕРИ,ЗАЦІКАВЛЕ</a:t>
            </a:r>
            <a:r>
              <a:rPr lang="en-US" sz="1400" b="1" dirty="0"/>
              <a:t>-</a:t>
            </a:r>
            <a:r>
              <a:rPr lang="uk-UA" sz="1400" b="1" dirty="0"/>
              <a:t>НОСТІ КОЖНОГО</a:t>
            </a:r>
            <a:r>
              <a:rPr lang="en-US" sz="1400" b="1" dirty="0"/>
              <a:t> </a:t>
            </a:r>
            <a:r>
              <a:rPr lang="uk-UA" sz="1400" b="1" dirty="0"/>
              <a:t>УЧНЯ</a:t>
            </a:r>
          </a:p>
        </p:txBody>
      </p:sp>
      <p:sp>
        <p:nvSpPr>
          <p:cNvPr id="13" name="TextBox 12"/>
          <p:cNvSpPr txBox="1"/>
          <p:nvPr/>
        </p:nvSpPr>
        <p:spPr>
          <a:xfrm rot="20789219">
            <a:off x="3550444" y="847400"/>
            <a:ext cx="15573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/>
              <a:t>СТИМУЛЮВАННЯ УЧНІВ ДО РОЗМІРКОВУВА</a:t>
            </a:r>
            <a:r>
              <a:rPr lang="en-US" sz="1400" b="1" dirty="0"/>
              <a:t>-</a:t>
            </a:r>
            <a:r>
              <a:rPr lang="uk-UA" sz="1400" b="1" dirty="0"/>
              <a:t>ННЯ</a:t>
            </a:r>
          </a:p>
        </p:txBody>
      </p:sp>
      <p:sp>
        <p:nvSpPr>
          <p:cNvPr id="14" name="TextBox 13"/>
          <p:cNvSpPr txBox="1"/>
          <p:nvPr/>
        </p:nvSpPr>
        <p:spPr>
          <a:xfrm rot="443607">
            <a:off x="6078646" y="1038432"/>
            <a:ext cx="1618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/>
              <a:t>ОЦІНЮВАННЯ ДІЯЛЬНОСТІ УЧНЯ НЕ ТІЛЬКИ ЗА КІНЦЕВИМ РЕЗУЛЬТАТОМ,АЛЕ ЗА ЙОГО ДОСЯГНЕННЯ</a:t>
            </a:r>
          </a:p>
        </p:txBody>
      </p:sp>
      <p:sp>
        <p:nvSpPr>
          <p:cNvPr id="15" name="TextBox 14"/>
          <p:cNvSpPr txBox="1"/>
          <p:nvPr/>
        </p:nvSpPr>
        <p:spPr>
          <a:xfrm rot="19657195">
            <a:off x="1343026" y="4434536"/>
            <a:ext cx="17287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/>
              <a:t>ЗАОХОЧЕННЯ УЧНЯ  ЗНАХОДИТИ ВЛАСНІ СПОСОБИ ВИКОНАННЯ ЗАВДАНЬ У ПРОЦЕСІ УРОКУ</a:t>
            </a:r>
          </a:p>
        </p:txBody>
      </p:sp>
      <p:sp>
        <p:nvSpPr>
          <p:cNvPr id="16" name="TextBox 15"/>
          <p:cNvSpPr txBox="1"/>
          <p:nvPr/>
        </p:nvSpPr>
        <p:spPr>
          <a:xfrm rot="20898649">
            <a:off x="4153902" y="4845191"/>
            <a:ext cx="1718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/>
              <a:t>СТВОРЕННЯ ПЕДАГОГІЧНИХ СИТУАЦІЙ,ЯКІ ДОЗВОЛЯЮТЬ КОЖНОМУ УЧНЮ ПРОЯВИТИ ІНІЦІАТИВУ</a:t>
            </a:r>
          </a:p>
        </p:txBody>
      </p:sp>
      <p:sp>
        <p:nvSpPr>
          <p:cNvPr id="17" name="TextBox 16"/>
          <p:cNvSpPr txBox="1"/>
          <p:nvPr/>
        </p:nvSpPr>
        <p:spPr>
          <a:xfrm rot="20240849">
            <a:off x="6478187" y="4467911"/>
            <a:ext cx="1545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/>
              <a:t>СТВОРЕННЯ АТМОСФЕРИ,ЩО СПРИЯТИМЕ САМОВИРАЖЕННЮ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099" y="1832153"/>
            <a:ext cx="1971675" cy="278499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93328" y="3521772"/>
            <a:ext cx="1420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ПОРАДИ ВЧИТЕЛЯМ</a:t>
            </a:r>
          </a:p>
        </p:txBody>
      </p:sp>
    </p:spTree>
    <p:extLst>
      <p:ext uri="{BB962C8B-B14F-4D97-AF65-F5344CB8AC3E}">
        <p14:creationId xmlns:p14="http://schemas.microsoft.com/office/powerpoint/2010/main" val="2452807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500184" y="404930"/>
            <a:ext cx="5800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ПАМ’ЯТКА ДЛЯ ТВОРЧОГО ВЧИТЕЛЯ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71537" y="990272"/>
            <a:ext cx="45386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dirty="0">
                <a:solidFill>
                  <a:srgbClr val="FF0000"/>
                </a:solidFill>
              </a:rPr>
              <a:t>СТВОРИТИ ВІДПОВІДНІ УМОВИ ДЛЯ РОЗВИТКУ ТВОРЧИХ ЗДІБНОСТЕЙ</a:t>
            </a:r>
          </a:p>
          <a:p>
            <a:pPr algn="just"/>
            <a:endParaRPr lang="uk-UA" b="1" dirty="0">
              <a:solidFill>
                <a:srgbClr val="FF0000"/>
              </a:solidFill>
            </a:endParaRPr>
          </a:p>
          <a:p>
            <a:pPr algn="just"/>
            <a:r>
              <a:rPr lang="uk-UA" b="1" dirty="0">
                <a:solidFill>
                  <a:srgbClr val="FF0000"/>
                </a:solidFill>
              </a:rPr>
              <a:t> </a:t>
            </a:r>
            <a:r>
              <a:rPr lang="uk-UA" b="1" dirty="0">
                <a:solidFill>
                  <a:srgbClr val="FFC000"/>
                </a:solidFill>
              </a:rPr>
              <a:t>ПОСТІЙНО ПРАЦЮВАТИ З КЛАСНИМИ КЕРІВНИКАМИ ТА БАТЬКАМИ</a:t>
            </a:r>
          </a:p>
          <a:p>
            <a:pPr algn="just"/>
            <a:endParaRPr lang="uk-UA" b="1" dirty="0">
              <a:solidFill>
                <a:srgbClr val="FFC000"/>
              </a:solidFill>
            </a:endParaRPr>
          </a:p>
          <a:p>
            <a:pPr algn="just"/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ЗНАТИ ТВОРЧІ ЗДІБНОСТІ СВОЇХ ДІТЕЙ</a:t>
            </a:r>
          </a:p>
          <a:p>
            <a:pPr algn="just"/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uk-UA" b="1" dirty="0">
                <a:solidFill>
                  <a:srgbClr val="00B0F0"/>
                </a:solidFill>
              </a:rPr>
              <a:t>ВРАХОВУВАТИ ІНДИВДУАЛЬНІ </a:t>
            </a:r>
          </a:p>
          <a:p>
            <a:pPr algn="just"/>
            <a:r>
              <a:rPr lang="uk-UA" b="1" dirty="0">
                <a:solidFill>
                  <a:srgbClr val="00B0F0"/>
                </a:solidFill>
              </a:rPr>
              <a:t>ЗДІБНОСТІ КОЖНОЇ ДИТИНИ</a:t>
            </a:r>
          </a:p>
          <a:p>
            <a:pPr algn="just"/>
            <a:endParaRPr lang="uk-UA" b="1" dirty="0">
              <a:solidFill>
                <a:srgbClr val="00B0F0"/>
              </a:solidFill>
            </a:endParaRPr>
          </a:p>
          <a:p>
            <a:pPr algn="just"/>
            <a:r>
              <a:rPr lang="uk-UA" b="1" dirty="0">
                <a:solidFill>
                  <a:srgbClr val="0070C0"/>
                </a:solidFill>
              </a:rPr>
              <a:t>ЗАОХОЧУВАТИ ДО ПІЗНАННЯ</a:t>
            </a:r>
          </a:p>
          <a:p>
            <a:pPr algn="just"/>
            <a:endParaRPr lang="uk-UA" b="1" dirty="0">
              <a:solidFill>
                <a:srgbClr val="0070C0"/>
              </a:solidFill>
            </a:endParaRPr>
          </a:p>
          <a:p>
            <a:pPr algn="just"/>
            <a:r>
              <a:rPr lang="uk-UA" b="1" dirty="0">
                <a:solidFill>
                  <a:srgbClr val="002060"/>
                </a:solidFill>
              </a:rPr>
              <a:t>СТВОРЮВАТИ СИТУАЦІЇ УСПІХУ</a:t>
            </a:r>
          </a:p>
          <a:p>
            <a:pPr algn="just"/>
            <a:endParaRPr lang="uk-UA" b="1" dirty="0">
              <a:solidFill>
                <a:srgbClr val="002060"/>
              </a:solidFill>
            </a:endParaRPr>
          </a:p>
          <a:p>
            <a:pPr algn="just"/>
            <a:r>
              <a:rPr lang="uk-UA" b="1" dirty="0">
                <a:solidFill>
                  <a:srgbClr val="7030A0"/>
                </a:solidFill>
              </a:rPr>
              <a:t>ВПРОВАДЖУВАТИ ІНТЕРАКТИВНІ ІГРИ</a:t>
            </a:r>
          </a:p>
          <a:p>
            <a:pPr algn="just"/>
            <a:endParaRPr lang="uk-UA" b="1" dirty="0">
              <a:solidFill>
                <a:srgbClr val="7030A0"/>
              </a:solidFill>
            </a:endParaRPr>
          </a:p>
          <a:p>
            <a:pPr algn="just"/>
            <a:r>
              <a:rPr lang="uk-UA" b="1" dirty="0">
                <a:solidFill>
                  <a:srgbClr val="C6247A"/>
                </a:solidFill>
              </a:rPr>
              <a:t>САМОМУ ПОДАВАТИ ПРИКЛАД</a:t>
            </a:r>
          </a:p>
          <a:p>
            <a:pPr algn="just"/>
            <a:endParaRPr lang="uk-UA" b="1" dirty="0">
              <a:solidFill>
                <a:srgbClr val="C6247A"/>
              </a:solidFill>
            </a:endParaRPr>
          </a:p>
          <a:p>
            <a:pPr algn="just"/>
            <a:r>
              <a:rPr lang="uk-UA" b="1" dirty="0">
                <a:solidFill>
                  <a:srgbClr val="542939"/>
                </a:solidFill>
              </a:rPr>
              <a:t>ДОПОМОГТИ УЧНЕВІ ЗНАЙТИ СЕБЕ В ЖИТТІ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1028700"/>
            <a:ext cx="2813403" cy="4051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13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0" r="9930" b="27731"/>
          <a:stretch/>
        </p:blipFill>
        <p:spPr>
          <a:xfrm>
            <a:off x="838200" y="328246"/>
            <a:ext cx="5651500" cy="3049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1" r="27641"/>
          <a:stretch/>
        </p:blipFill>
        <p:spPr>
          <a:xfrm>
            <a:off x="3947832" y="3378200"/>
            <a:ext cx="4586568" cy="3479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7376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6" r="27083"/>
          <a:stretch/>
        </p:blipFill>
        <p:spPr>
          <a:xfrm>
            <a:off x="711200" y="280120"/>
            <a:ext cx="3632200" cy="258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6" r="23333"/>
          <a:stretch/>
        </p:blipFill>
        <p:spPr>
          <a:xfrm>
            <a:off x="4432300" y="280120"/>
            <a:ext cx="4076700" cy="2742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r="10556" b="22917"/>
          <a:stretch/>
        </p:blipFill>
        <p:spPr>
          <a:xfrm>
            <a:off x="711200" y="3604846"/>
            <a:ext cx="7912100" cy="3253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328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flowChartDocumen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r="24167" b="21412"/>
          <a:stretch/>
        </p:blipFill>
        <p:spPr>
          <a:xfrm>
            <a:off x="2404993" y="3581400"/>
            <a:ext cx="6097658" cy="3276600"/>
          </a:xfrm>
          <a:prstGeom prst="flowChartDocumen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r="9861"/>
          <a:stretch/>
        </p:blipFill>
        <p:spPr>
          <a:xfrm>
            <a:off x="838199" y="175846"/>
            <a:ext cx="6036188" cy="3405554"/>
          </a:xfrm>
          <a:prstGeom prst="flowChartDocument">
            <a:avLst/>
          </a:prstGeom>
        </p:spPr>
      </p:pic>
    </p:spTree>
    <p:extLst>
      <p:ext uri="{BB962C8B-B14F-4D97-AF65-F5344CB8AC3E}">
        <p14:creationId xmlns:p14="http://schemas.microsoft.com/office/powerpoint/2010/main" val="599470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4" y="200025"/>
            <a:ext cx="7799127" cy="6657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1529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3753020"/>
            <a:ext cx="4137024" cy="3104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11" y="177800"/>
            <a:ext cx="5191589" cy="3784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932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620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100" y="365127"/>
            <a:ext cx="6953250" cy="600074"/>
          </a:xfrm>
        </p:spPr>
        <p:txBody>
          <a:bodyPr>
            <a:normAutofit fontScale="90000"/>
          </a:bodyPr>
          <a:lstStyle/>
          <a:p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Кроки до успіху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36600" y="965200"/>
            <a:ext cx="76142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i="1" dirty="0">
                <a:cs typeface="Aharoni" panose="02010803020104030203" pitchFamily="2" charset="-79"/>
              </a:rPr>
              <a:t>1</a:t>
            </a:r>
            <a:r>
              <a:rPr lang="ru-RU" sz="2000" b="1" i="1" dirty="0">
                <a:cs typeface="Aharoni" panose="02010803020104030203" pitchFamily="2" charset="-79"/>
              </a:rPr>
              <a:t>. Шлях до </a:t>
            </a:r>
            <a:r>
              <a:rPr lang="ru-RU" sz="2000" b="1" i="1" dirty="0" err="1">
                <a:cs typeface="Aharoni" panose="02010803020104030203" pitchFamily="2" charset="-79"/>
              </a:rPr>
              <a:t>успіху</a:t>
            </a:r>
            <a:r>
              <a:rPr lang="ru-RU" sz="2000" b="1" i="1" dirty="0">
                <a:cs typeface="Aharoni" panose="02010803020104030203" pitchFamily="2" charset="-79"/>
              </a:rPr>
              <a:t> — у </a:t>
            </a:r>
            <a:r>
              <a:rPr lang="ru-RU" sz="2000" b="1" i="1" dirty="0" err="1">
                <a:cs typeface="Aharoni" panose="02010803020104030203" pitchFamily="2" charset="-79"/>
              </a:rPr>
              <a:t>творчості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2. </a:t>
            </a:r>
            <a:r>
              <a:rPr lang="ru-RU" sz="2000" b="1" i="1" dirty="0" err="1">
                <a:cs typeface="Aharoni" panose="02010803020104030203" pitchFamily="2" charset="-79"/>
              </a:rPr>
              <a:t>Успіх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завжди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передбачає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пошук</a:t>
            </a:r>
            <a:r>
              <a:rPr lang="ru-RU" sz="2000" b="1" i="1" dirty="0">
                <a:cs typeface="Aharoni" panose="02010803020104030203" pitchFamily="2" charset="-79"/>
              </a:rPr>
              <a:t>, </a:t>
            </a:r>
            <a:r>
              <a:rPr lang="ru-RU" sz="2000" b="1" i="1" dirty="0" err="1">
                <a:cs typeface="Aharoni" panose="02010803020104030203" pitchFamily="2" charset="-79"/>
              </a:rPr>
              <a:t>творчість</a:t>
            </a:r>
            <a:r>
              <a:rPr lang="ru-RU" sz="2000" b="1" i="1" dirty="0">
                <a:cs typeface="Aharoni" panose="02010803020104030203" pitchFamily="2" charset="-79"/>
              </a:rPr>
              <a:t>, </a:t>
            </a:r>
            <a:r>
              <a:rPr lang="ru-RU" sz="2000" b="1" i="1" dirty="0" err="1">
                <a:cs typeface="Aharoni" panose="02010803020104030203" pitchFamily="2" charset="-79"/>
              </a:rPr>
              <a:t>самовдосконалення</a:t>
            </a:r>
            <a:r>
              <a:rPr lang="ru-RU" sz="2000" b="1" i="1" dirty="0">
                <a:cs typeface="Aharoni" panose="02010803020104030203" pitchFamily="2" charset="-79"/>
              </a:rPr>
              <a:t>, </a:t>
            </a:r>
            <a:r>
              <a:rPr lang="ru-RU" sz="2000" b="1" i="1" dirty="0" err="1">
                <a:cs typeface="Aharoni" panose="02010803020104030203" pitchFamily="2" charset="-79"/>
              </a:rPr>
              <a:t>самовиховання</a:t>
            </a:r>
            <a:r>
              <a:rPr lang="ru-RU" sz="2000" b="1" i="1" dirty="0">
                <a:cs typeface="Aharoni" panose="02010803020104030203" pitchFamily="2" charset="-79"/>
              </a:rPr>
              <a:t> й </a:t>
            </a:r>
            <a:r>
              <a:rPr lang="ru-RU" sz="2000" b="1" i="1" dirty="0" err="1">
                <a:cs typeface="Aharoni" panose="02010803020104030203" pitchFamily="2" charset="-79"/>
              </a:rPr>
              <a:t>самоосвіту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3. </a:t>
            </a:r>
            <a:r>
              <a:rPr lang="ru-RU" sz="2000" b="1" i="1" dirty="0" err="1">
                <a:cs typeface="Aharoni" panose="02010803020104030203" pitchFamily="2" charset="-79"/>
              </a:rPr>
              <a:t>Життя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примушує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моделювати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нові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ідеї</a:t>
            </a:r>
            <a:r>
              <a:rPr lang="ru-RU" sz="2000" b="1" i="1" dirty="0">
                <a:cs typeface="Aharoni" panose="02010803020104030203" pitchFamily="2" charset="-79"/>
              </a:rPr>
              <a:t>, </a:t>
            </a:r>
            <a:r>
              <a:rPr lang="ru-RU" sz="2000" b="1" i="1" dirty="0" err="1">
                <a:cs typeface="Aharoni" panose="02010803020104030203" pitchFamily="2" charset="-79"/>
              </a:rPr>
              <a:t>які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можуть</a:t>
            </a:r>
            <a:r>
              <a:rPr lang="ru-RU" sz="2000" b="1" i="1" dirty="0">
                <a:cs typeface="Aharoni" panose="02010803020104030203" pitchFamily="2" charset="-79"/>
              </a:rPr>
              <a:t> принести </a:t>
            </a:r>
            <a:r>
              <a:rPr lang="ru-RU" sz="2000" b="1" i="1" dirty="0" err="1">
                <a:cs typeface="Aharoni" panose="02010803020104030203" pitchFamily="2" charset="-79"/>
              </a:rPr>
              <a:t>фінансовий</a:t>
            </a:r>
            <a:r>
              <a:rPr lang="ru-RU" sz="2000" b="1" i="1" dirty="0">
                <a:cs typeface="Aharoni" panose="02010803020104030203" pitchFamily="2" charset="-79"/>
              </a:rPr>
              <a:t>, </a:t>
            </a:r>
            <a:r>
              <a:rPr lang="ru-RU" sz="2000" b="1" i="1" dirty="0" err="1">
                <a:cs typeface="Aharoni" panose="02010803020104030203" pitchFamily="2" charset="-79"/>
              </a:rPr>
              <a:t>життєвий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успіх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4. </a:t>
            </a:r>
            <a:r>
              <a:rPr lang="ru-RU" sz="2000" b="1" i="1" dirty="0" err="1">
                <a:cs typeface="Aharoni" panose="02010803020104030203" pitchFamily="2" charset="-79"/>
              </a:rPr>
              <a:t>Завжди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знаходиться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талановита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людина</a:t>
            </a:r>
            <a:r>
              <a:rPr lang="ru-RU" sz="2000" b="1" i="1" dirty="0">
                <a:cs typeface="Aharoni" panose="02010803020104030203" pitchFamily="2" charset="-79"/>
              </a:rPr>
              <a:t> з </a:t>
            </a:r>
            <a:r>
              <a:rPr lang="ru-RU" sz="2000" b="1" i="1" dirty="0" err="1">
                <a:cs typeface="Aharoni" panose="02010803020104030203" pitchFamily="2" charset="-79"/>
              </a:rPr>
              <a:t>творчим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мисленням</a:t>
            </a:r>
            <a:r>
              <a:rPr lang="ru-RU" sz="2000" b="1" i="1" dirty="0">
                <a:cs typeface="Aharoni" panose="02010803020104030203" pitchFamily="2" charset="-79"/>
              </a:rPr>
              <a:t>, яке </a:t>
            </a:r>
            <a:r>
              <a:rPr lang="ru-RU" sz="2000" b="1" i="1" dirty="0" err="1">
                <a:cs typeface="Aharoni" panose="02010803020104030203" pitchFamily="2" charset="-79"/>
              </a:rPr>
              <a:t>допомагає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моделювати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успіх</a:t>
            </a:r>
            <a:r>
              <a:rPr lang="ru-RU" sz="2000" b="1" i="1" dirty="0">
                <a:cs typeface="Aharoni" panose="02010803020104030203" pitchFamily="2" charset="-79"/>
              </a:rPr>
              <a:t> і вести </a:t>
            </a:r>
            <a:r>
              <a:rPr lang="ru-RU" sz="2000" b="1" i="1" dirty="0" err="1">
                <a:cs typeface="Aharoni" panose="02010803020104030203" pitchFamily="2" charset="-79"/>
              </a:rPr>
              <a:t>людину</a:t>
            </a:r>
            <a:r>
              <a:rPr lang="ru-RU" sz="2000" b="1" i="1" dirty="0">
                <a:cs typeface="Aharoni" panose="02010803020104030203" pitchFamily="2" charset="-79"/>
              </a:rPr>
              <a:t> до </a:t>
            </a:r>
            <a:r>
              <a:rPr lang="ru-RU" sz="2000" b="1" i="1" dirty="0" err="1">
                <a:cs typeface="Aharoni" panose="02010803020104030203" pitchFamily="2" charset="-79"/>
              </a:rPr>
              <a:t>бажаного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5. </a:t>
            </a:r>
            <a:r>
              <a:rPr lang="ru-RU" sz="2000" b="1" i="1" dirty="0" err="1">
                <a:cs typeface="Aharoni" panose="02010803020104030203" pitchFamily="2" charset="-79"/>
              </a:rPr>
              <a:t>Розвиток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бажання</a:t>
            </a:r>
            <a:r>
              <a:rPr lang="ru-RU" sz="2000" b="1" i="1" dirty="0">
                <a:cs typeface="Aharoni" panose="02010803020104030203" pitchFamily="2" charset="-79"/>
              </a:rPr>
              <a:t> й </a:t>
            </a:r>
            <a:r>
              <a:rPr lang="ru-RU" sz="2000" b="1" i="1" dirty="0" err="1">
                <a:cs typeface="Aharoni" panose="02010803020104030203" pitchFamily="2" charset="-79"/>
              </a:rPr>
              <a:t>уміння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співпрацювати</a:t>
            </a:r>
            <a:r>
              <a:rPr lang="ru-RU" sz="2000" b="1" i="1" dirty="0">
                <a:cs typeface="Aharoni" panose="02010803020104030203" pitchFamily="2" charset="-79"/>
              </a:rPr>
              <a:t> та </a:t>
            </a:r>
            <a:r>
              <a:rPr lang="ru-RU" sz="2000" b="1" i="1" dirty="0" err="1">
                <a:cs typeface="Aharoni" panose="02010803020104030203" pitchFamily="2" charset="-79"/>
              </a:rPr>
              <a:t>спілкуватися</a:t>
            </a:r>
            <a:r>
              <a:rPr lang="ru-RU" sz="2000" b="1" i="1" dirty="0">
                <a:cs typeface="Aharoni" panose="02010803020104030203" pitchFamily="2" charset="-79"/>
              </a:rPr>
              <a:t> з </a:t>
            </a:r>
            <a:r>
              <a:rPr lang="ru-RU" sz="2000" b="1" i="1" dirty="0" err="1">
                <a:cs typeface="Aharoni" panose="02010803020104030203" pitchFamily="2" charset="-79"/>
              </a:rPr>
              <a:t>тими</a:t>
            </a:r>
            <a:r>
              <a:rPr lang="ru-RU" sz="2000" b="1" i="1" dirty="0">
                <a:cs typeface="Aharoni" panose="02010803020104030203" pitchFamily="2" charset="-79"/>
              </a:rPr>
              <a:t> людьми, </a:t>
            </a:r>
            <a:r>
              <a:rPr lang="ru-RU" sz="2000" b="1" i="1" dirty="0" err="1">
                <a:cs typeface="Aharoni" panose="02010803020104030203" pitchFamily="2" charset="-79"/>
              </a:rPr>
              <a:t>які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сповнені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ідей</a:t>
            </a:r>
            <a:r>
              <a:rPr lang="ru-RU" sz="2000" b="1" i="1" dirty="0">
                <a:cs typeface="Aharoni" panose="02010803020104030203" pitchFamily="2" charset="-79"/>
              </a:rPr>
              <a:t> і </a:t>
            </a:r>
            <a:r>
              <a:rPr lang="ru-RU" sz="2000" b="1" i="1" dirty="0" err="1">
                <a:cs typeface="Aharoni" panose="02010803020104030203" pitchFamily="2" charset="-79"/>
              </a:rPr>
              <a:t>здатні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їх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втілювати</a:t>
            </a:r>
            <a:r>
              <a:rPr lang="ru-RU" sz="2000" b="1" i="1" dirty="0">
                <a:cs typeface="Aharoni" panose="02010803020104030203" pitchFamily="2" charset="-79"/>
              </a:rPr>
              <a:t> в </a:t>
            </a:r>
            <a:r>
              <a:rPr lang="ru-RU" sz="2000" b="1" i="1" dirty="0" err="1">
                <a:cs typeface="Aharoni" panose="02010803020104030203" pitchFamily="2" charset="-79"/>
              </a:rPr>
              <a:t>життя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6. </a:t>
            </a:r>
            <a:r>
              <a:rPr lang="ru-RU" sz="2000" b="1" i="1" dirty="0" err="1">
                <a:cs typeface="Aharoni" panose="02010803020104030203" pitchFamily="2" charset="-79"/>
              </a:rPr>
              <a:t>Старанність</a:t>
            </a:r>
            <a:r>
              <a:rPr lang="ru-RU" sz="2000" b="1" i="1" dirty="0">
                <a:cs typeface="Aharoni" panose="02010803020104030203" pitchFamily="2" charset="-79"/>
              </a:rPr>
              <a:t> — </a:t>
            </a:r>
            <a:r>
              <a:rPr lang="ru-RU" sz="2000" b="1" i="1" dirty="0" err="1">
                <a:cs typeface="Aharoni" panose="02010803020104030203" pitchFamily="2" charset="-79"/>
              </a:rPr>
              <a:t>мати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успіху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7. </a:t>
            </a:r>
            <a:r>
              <a:rPr lang="ru-RU" sz="2000" b="1" i="1" dirty="0" err="1">
                <a:cs typeface="Aharoni" panose="02010803020104030203" pitchFamily="2" charset="-79"/>
              </a:rPr>
              <a:t>Імідж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викладача</a:t>
            </a:r>
            <a:r>
              <a:rPr lang="ru-RU" sz="2000" b="1" i="1" dirty="0">
                <a:cs typeface="Aharoni" panose="02010803020104030203" pitchFamily="2" charset="-79"/>
              </a:rPr>
              <a:t>, </a:t>
            </a:r>
            <a:r>
              <a:rPr lang="ru-RU" sz="2000" b="1" i="1" dirty="0" err="1">
                <a:cs typeface="Aharoni" panose="02010803020104030203" pitchFamily="2" charset="-79"/>
              </a:rPr>
              <a:t>учня</a:t>
            </a:r>
            <a:r>
              <a:rPr lang="ru-RU" sz="2000" b="1" i="1" dirty="0">
                <a:cs typeface="Aharoni" panose="02010803020104030203" pitchFamily="2" charset="-79"/>
              </a:rPr>
              <a:t> — </a:t>
            </a:r>
            <a:r>
              <a:rPr lang="ru-RU" sz="2000" b="1" i="1" dirty="0" err="1">
                <a:cs typeface="Aharoni" panose="02010803020104030203" pitchFamily="2" charset="-79"/>
              </a:rPr>
              <a:t>умова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його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особистого</a:t>
            </a:r>
            <a:r>
              <a:rPr lang="ru-RU" sz="2000" b="1" i="1" dirty="0">
                <a:cs typeface="Aharoni" panose="02010803020104030203" pitchFamily="2" charset="-79"/>
              </a:rPr>
              <a:t> та </a:t>
            </a:r>
            <a:r>
              <a:rPr lang="ru-RU" sz="2000" b="1" i="1" dirty="0" err="1">
                <a:cs typeface="Aharoni" panose="02010803020104030203" pitchFamily="2" charset="-79"/>
              </a:rPr>
              <a:t>професійного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успіху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  <a:p>
            <a:pPr algn="just"/>
            <a:r>
              <a:rPr lang="ru-RU" sz="2000" b="1" i="1" dirty="0">
                <a:cs typeface="Aharoni" panose="02010803020104030203" pitchFamily="2" charset="-79"/>
              </a:rPr>
              <a:t>8. </a:t>
            </a:r>
            <a:r>
              <a:rPr lang="ru-RU" sz="2000" b="1" i="1" dirty="0" err="1">
                <a:cs typeface="Aharoni" panose="02010803020104030203" pitchFamily="2" charset="-79"/>
              </a:rPr>
              <a:t>Успіх</a:t>
            </a:r>
            <a:r>
              <a:rPr lang="ru-RU" sz="2000" b="1" i="1" dirty="0">
                <a:cs typeface="Aharoni" panose="02010803020104030203" pitchFamily="2" charset="-79"/>
              </a:rPr>
              <a:t> в </a:t>
            </a:r>
            <a:r>
              <a:rPr lang="ru-RU" sz="2000" b="1" i="1" dirty="0" err="1">
                <a:cs typeface="Aharoni" panose="02010803020104030203" pitchFamily="2" charset="-79"/>
              </a:rPr>
              <a:t>навчанні</a:t>
            </a:r>
            <a:r>
              <a:rPr lang="ru-RU" sz="2000" b="1" i="1" dirty="0">
                <a:cs typeface="Aharoni" panose="02010803020104030203" pitchFamily="2" charset="-79"/>
              </a:rPr>
              <a:t> та в </a:t>
            </a:r>
            <a:r>
              <a:rPr lang="ru-RU" sz="2000" b="1" i="1" dirty="0" err="1">
                <a:cs typeface="Aharoni" panose="02010803020104030203" pitchFamily="2" charset="-79"/>
              </a:rPr>
              <a:t>позакласній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роботі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потребує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зв’язку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конкретної</a:t>
            </a:r>
            <a:r>
              <a:rPr lang="ru-RU" sz="2000" b="1" i="1" dirty="0">
                <a:cs typeface="Aharoni" panose="02010803020104030203" pitchFamily="2" charset="-79"/>
              </a:rPr>
              <a:t> мети </a:t>
            </a:r>
            <a:r>
              <a:rPr lang="ru-RU" sz="2000" b="1" i="1" dirty="0" err="1">
                <a:cs typeface="Aharoni" panose="02010803020104030203" pitchFamily="2" charset="-79"/>
              </a:rPr>
              <a:t>із</a:t>
            </a:r>
            <a:r>
              <a:rPr lang="ru-RU" sz="2000" b="1" i="1" dirty="0">
                <a:cs typeface="Aharoni" panose="02010803020104030203" pitchFamily="2" charset="-79"/>
              </a:rPr>
              <a:t> </a:t>
            </a:r>
            <a:r>
              <a:rPr lang="ru-RU" sz="2000" b="1" i="1" dirty="0" err="1">
                <a:cs typeface="Aharoni" panose="02010803020104030203" pitchFamily="2" charset="-79"/>
              </a:rPr>
              <a:t>суспільнообумовленими</a:t>
            </a:r>
            <a:r>
              <a:rPr lang="ru-RU" sz="2000" b="1" i="1" dirty="0">
                <a:cs typeface="Aharoni" panose="02010803020104030203" pitchFamily="2" charset="-79"/>
              </a:rPr>
              <a:t> й </a:t>
            </a:r>
            <a:r>
              <a:rPr lang="ru-RU" sz="2000" b="1" i="1" dirty="0" err="1">
                <a:cs typeface="Aharoni" panose="02010803020104030203" pitchFamily="2" charset="-79"/>
              </a:rPr>
              <a:t>особистісними</a:t>
            </a:r>
            <a:r>
              <a:rPr lang="ru-RU" sz="2000" b="1" i="1" dirty="0">
                <a:cs typeface="Aharoni" panose="02010803020104030203" pitchFamily="2" charset="-79"/>
              </a:rPr>
              <a:t> потребами </a:t>
            </a:r>
            <a:r>
              <a:rPr lang="ru-RU" sz="2000" b="1" i="1" dirty="0" err="1">
                <a:cs typeface="Aharoni" panose="02010803020104030203" pitchFamily="2" charset="-79"/>
              </a:rPr>
              <a:t>учнів</a:t>
            </a:r>
            <a:r>
              <a:rPr lang="ru-RU" sz="2000" b="1" i="1" dirty="0">
                <a:cs typeface="Aharoni" panose="02010803020104030203" pitchFamily="2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80212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" y="-12192"/>
            <a:ext cx="9144000" cy="687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41500" y="369838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i="1" dirty="0">
                <a:latin typeface="Book Antiqua" panose="02040602050305030304" pitchFamily="18" charset="0"/>
              </a:rPr>
              <a:t>•</a:t>
            </a:r>
            <a:r>
              <a:rPr lang="ru-RU" b="1" i="1" dirty="0" err="1">
                <a:latin typeface="Book Antiqua" panose="02040602050305030304" pitchFamily="18" charset="0"/>
              </a:rPr>
              <a:t>Головний</a:t>
            </a:r>
            <a:r>
              <a:rPr lang="ru-RU" b="1" i="1" dirty="0">
                <a:latin typeface="Book Antiqua" panose="02040602050305030304" pitchFamily="18" charset="0"/>
              </a:rPr>
              <a:t> </a:t>
            </a:r>
            <a:r>
              <a:rPr lang="ru-RU" b="1" i="1" dirty="0" err="1">
                <a:latin typeface="Book Antiqua" panose="02040602050305030304" pitchFamily="18" charset="0"/>
              </a:rPr>
              <a:t>вихователь</a:t>
            </a:r>
            <a:r>
              <a:rPr lang="ru-RU" b="1" i="1" dirty="0">
                <a:latin typeface="Book Antiqua" panose="02040602050305030304" pitchFamily="18" charset="0"/>
              </a:rPr>
              <a:t> — </a:t>
            </a:r>
            <a:r>
              <a:rPr lang="ru-RU" b="1" i="1" dirty="0" err="1">
                <a:latin typeface="Book Antiqua" panose="02040602050305030304" pitchFamily="18" charset="0"/>
              </a:rPr>
              <a:t>життя</a:t>
            </a:r>
            <a:r>
              <a:rPr lang="ru-RU" b="1" i="1" dirty="0">
                <a:latin typeface="Book Antiqua" panose="02040602050305030304" pitchFamily="18" charset="0"/>
              </a:rPr>
              <a:t>;</a:t>
            </a:r>
          </a:p>
          <a:p>
            <a:pPr algn="just"/>
            <a:r>
              <a:rPr lang="ru-RU" b="1" i="1" dirty="0">
                <a:latin typeface="Book Antiqua" panose="02040602050305030304" pitchFamily="18" charset="0"/>
              </a:rPr>
              <a:t>•перший </a:t>
            </a:r>
            <a:r>
              <a:rPr lang="ru-RU" b="1" i="1" dirty="0" err="1">
                <a:latin typeface="Book Antiqua" panose="02040602050305030304" pitchFamily="18" charset="0"/>
              </a:rPr>
              <a:t>вихователь</a:t>
            </a:r>
            <a:r>
              <a:rPr lang="ru-RU" b="1" i="1" dirty="0">
                <a:latin typeface="Book Antiqua" panose="02040602050305030304" pitchFamily="18" charset="0"/>
              </a:rPr>
              <a:t> — родина;</a:t>
            </a:r>
          </a:p>
          <a:p>
            <a:pPr algn="just"/>
            <a:r>
              <a:rPr lang="ru-RU" b="1" i="1" dirty="0">
                <a:latin typeface="Book Antiqua" panose="02040602050305030304" pitchFamily="18" charset="0"/>
              </a:rPr>
              <a:t>•справа </a:t>
            </a:r>
            <a:r>
              <a:rPr lang="ru-RU" b="1" i="1" dirty="0" err="1">
                <a:latin typeface="Book Antiqua" panose="02040602050305030304" pitchFamily="18" charset="0"/>
              </a:rPr>
              <a:t>вчителя</a:t>
            </a:r>
            <a:r>
              <a:rPr lang="ru-RU" b="1" i="1" dirty="0">
                <a:latin typeface="Book Antiqua" panose="02040602050305030304" pitchFamily="18" charset="0"/>
              </a:rPr>
              <a:t> — </a:t>
            </a:r>
            <a:r>
              <a:rPr lang="ru-RU" b="1" i="1" dirty="0" err="1">
                <a:latin typeface="Book Antiqua" panose="02040602050305030304" pitchFamily="18" charset="0"/>
              </a:rPr>
              <a:t>пов’язати</a:t>
            </a:r>
            <a:r>
              <a:rPr lang="ru-RU" b="1" i="1" dirty="0">
                <a:latin typeface="Book Antiqua" panose="02040602050305030304" pitchFamily="18" charset="0"/>
              </a:rPr>
              <a:t> перше з другим і </a:t>
            </a:r>
            <a:r>
              <a:rPr lang="ru-RU" b="1" i="1" dirty="0" err="1">
                <a:latin typeface="Book Antiqua" panose="02040602050305030304" pitchFamily="18" charset="0"/>
              </a:rPr>
              <a:t>додати</a:t>
            </a:r>
            <a:r>
              <a:rPr lang="ru-RU" b="1" i="1" dirty="0">
                <a:latin typeface="Book Antiqua" panose="02040602050305030304" pitchFamily="18" charset="0"/>
              </a:rPr>
              <a:t> </a:t>
            </a:r>
            <a:r>
              <a:rPr lang="ru-RU" b="1" i="1" dirty="0" err="1">
                <a:latin typeface="Book Antiqua" panose="02040602050305030304" pitchFamily="18" charset="0"/>
              </a:rPr>
              <a:t>щось</a:t>
            </a:r>
            <a:r>
              <a:rPr lang="ru-RU" b="1" i="1" dirty="0">
                <a:latin typeface="Book Antiqua" panose="02040602050305030304" pitchFamily="18" charset="0"/>
              </a:rPr>
              <a:t> </a:t>
            </a:r>
            <a:r>
              <a:rPr lang="ru-RU" b="1" i="1" dirty="0" err="1">
                <a:latin typeface="Book Antiqua" panose="02040602050305030304" pitchFamily="18" charset="0"/>
              </a:rPr>
              <a:t>своє</a:t>
            </a:r>
            <a:r>
              <a:rPr lang="ru-RU" b="1" i="1" dirty="0">
                <a:latin typeface="Book Antiqua" panose="02040602050305030304" pitchFamily="18" charset="0"/>
              </a:rPr>
              <a:t>.  </a:t>
            </a:r>
          </a:p>
          <a:p>
            <a:pPr algn="just"/>
            <a:r>
              <a:rPr lang="ru-RU" b="1" i="1" dirty="0">
                <a:latin typeface="Book Antiqua" panose="02040602050305030304" pitchFamily="18" charset="0"/>
              </a:rPr>
              <a:t>«</a:t>
            </a:r>
            <a:r>
              <a:rPr lang="ru-RU" b="1" i="1" dirty="0" err="1">
                <a:latin typeface="Book Antiqua" panose="02040602050305030304" pitchFamily="18" charset="0"/>
              </a:rPr>
              <a:t>Любіть</a:t>
            </a:r>
            <a:r>
              <a:rPr lang="ru-RU" b="1" i="1" dirty="0">
                <a:latin typeface="Book Antiqua" panose="02040602050305030304" pitchFamily="18" charset="0"/>
              </a:rPr>
              <a:t> роботу, яку </a:t>
            </a:r>
            <a:r>
              <a:rPr lang="ru-RU" b="1" i="1" dirty="0" err="1">
                <a:latin typeface="Book Antiqua" panose="02040602050305030304" pitchFamily="18" charset="0"/>
              </a:rPr>
              <a:t>ви</a:t>
            </a:r>
            <a:r>
              <a:rPr lang="ru-RU" b="1" i="1" dirty="0">
                <a:latin typeface="Book Antiqua" panose="02040602050305030304" pitchFamily="18" charset="0"/>
              </a:rPr>
              <a:t> </a:t>
            </a:r>
            <a:r>
              <a:rPr lang="ru-RU" b="1" i="1" dirty="0" err="1">
                <a:latin typeface="Book Antiqua" panose="02040602050305030304" pitchFamily="18" charset="0"/>
              </a:rPr>
              <a:t>виконуєте</a:t>
            </a:r>
            <a:r>
              <a:rPr lang="ru-RU" b="1" i="1" dirty="0">
                <a:latin typeface="Book Antiqua" panose="02040602050305030304" pitchFamily="18" charset="0"/>
              </a:rPr>
              <a:t>, і </a:t>
            </a:r>
            <a:r>
              <a:rPr lang="ru-RU" b="1" i="1" dirty="0" err="1">
                <a:latin typeface="Book Antiqua" panose="02040602050305030304" pitchFamily="18" charset="0"/>
              </a:rPr>
              <a:t>тоді</a:t>
            </a:r>
            <a:r>
              <a:rPr lang="ru-RU" b="1" i="1" dirty="0">
                <a:latin typeface="Book Antiqua" panose="02040602050305030304" pitchFamily="18" charset="0"/>
              </a:rPr>
              <a:t> у вас не буде </a:t>
            </a:r>
            <a:r>
              <a:rPr lang="ru-RU" b="1" i="1" dirty="0" err="1">
                <a:latin typeface="Book Antiqua" panose="02040602050305030304" pitchFamily="18" charset="0"/>
              </a:rPr>
              <a:t>жодного</a:t>
            </a:r>
            <a:r>
              <a:rPr lang="ru-RU" b="1" i="1" dirty="0">
                <a:latin typeface="Book Antiqua" panose="02040602050305030304" pitchFamily="18" charset="0"/>
              </a:rPr>
              <a:t> </a:t>
            </a:r>
            <a:r>
              <a:rPr lang="ru-RU" b="1" i="1" dirty="0" err="1">
                <a:latin typeface="Book Antiqua" panose="02040602050305030304" pitchFamily="18" charset="0"/>
              </a:rPr>
              <a:t>робочого</a:t>
            </a:r>
            <a:r>
              <a:rPr lang="ru-RU" b="1" i="1" dirty="0">
                <a:latin typeface="Book Antiqua" panose="02040602050305030304" pitchFamily="18" charset="0"/>
              </a:rPr>
              <a:t> дня».</a:t>
            </a:r>
          </a:p>
          <a:p>
            <a:pPr algn="just"/>
            <a:r>
              <a:rPr lang="ru-RU" sz="2400" b="1" i="1" dirty="0"/>
              <a:t>                              </a:t>
            </a:r>
            <a:r>
              <a:rPr lang="ru-RU" sz="2000" b="1" i="1" dirty="0" err="1">
                <a:latin typeface="Book Antiqua" panose="02040602050305030304" pitchFamily="18" charset="0"/>
              </a:rPr>
              <a:t>Конфуцій</a:t>
            </a:r>
            <a:endParaRPr lang="ru-RU" sz="2000" b="1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892490"/>
            <a:ext cx="7162800" cy="3965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68526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1190</TotalTime>
  <Words>740</Words>
  <Application>Microsoft Office PowerPoint</Application>
  <PresentationFormat>Экран (4:3)</PresentationFormat>
  <Paragraphs>115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 Black</vt:lpstr>
      <vt:lpstr>Book Antiqua</vt:lpstr>
      <vt:lpstr>Calibri</vt:lpstr>
      <vt:lpstr>Candara</vt:lpstr>
      <vt:lpstr>Symbol</vt:lpstr>
      <vt:lpstr>Волна</vt:lpstr>
      <vt:lpstr>Розвиток творчих здібностей учнів на уроках історії та правознавства і їх вплив на якість навчання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Кроки до успіху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Пользователь</cp:lastModifiedBy>
  <cp:revision>169</cp:revision>
  <dcterms:created xsi:type="dcterms:W3CDTF">2013-11-19T05:52:05Z</dcterms:created>
  <dcterms:modified xsi:type="dcterms:W3CDTF">2022-01-17T17:31:31Z</dcterms:modified>
</cp:coreProperties>
</file>