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49BC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-523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8C7FED-DDD4-47AD-88DE-3ACDCB9973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7C192AE-0CC2-45C1-8EE1-D09CEBBFF7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FEA09F7-7071-4716-B646-9F002BBAD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FA83F30-5152-4186-9627-02DA6E94C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9D87C4C-FB9E-4B16-A69E-03DA6706C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F14F9F9-BDE5-4E0C-B01B-07427D96BD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570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F14E2D-C6AB-4809-B48E-2EB72D4BF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EAAE6ED-4E48-4C6E-B021-E56FA9B571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92845FB-7A12-4224-9B0A-8BC5C5D11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CD1C82D-D4F3-4842-BB8F-7B96F43F0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B6A775D-003E-4439-BF44-BF5CA4A22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6051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E7C8A52-A2E5-4FAF-B448-41B8F3E61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0776FD1-F8DA-4F7E-8DD4-9D77C04001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BC56007-B294-4A5C-9F12-329870841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9ABAD7B-B04A-4797-BB8C-79ECDE82C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76E1DC2-E1FF-4707-BDBF-9757F146B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6618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BDEBE5F-4269-43FB-B384-1C4F14D81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1FFF85-F19A-4C61-B4EC-1C1F5C6B96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85721FC-3BC2-42AB-9B47-8C94105AAE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089DFE-45E7-443A-BD15-FD4F38243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047A32-F9FA-4336-8E4A-0E6D46F86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BB25E21-AAFF-4275-99E9-7536B90B7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1626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CA151B-B2AB-40B3-960D-7BC92A896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91658C7-42C3-4377-B725-643F7C81D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5533BCB-7062-452A-AA08-CFD8C8ECA0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113ECC7-765E-4658-9F11-6812EC089E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7980AE03-2548-4428-9128-E81BE3D682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C690424-0AD9-4119-A24F-3A2726FB6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E4F8421-062F-4A59-8E3E-B446286E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5B6A8FCA-AB12-4E52-9C24-375C911FD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2279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E20718-31EF-458B-9914-4F81CBB90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2119691-5DDF-45C8-B92B-5C64DCFF0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80D0A80-B223-42F7-B721-14C9E4412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C93750D-5CB7-43F8-9F17-97F5DFB1B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7311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983931D-06A8-4481-891A-5D602BFFD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E8B495A0-CFC9-449F-9E54-495370298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DD61B66-00E4-4D1F-B010-91DCA02DB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1983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F5DEBF-CE14-4D2D-8845-ACA3DF785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79145D2-D17E-4F3C-9EC0-3E88DE6A1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EE8C96B-72E5-4BD2-82ED-9B984DA2E2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922B5BB-012F-47B3-818F-C04D4BB38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0BDC9C8-7810-4713-9E18-02CF6EC7B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3659722-DEF1-4874-9680-E3885E45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5583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FDEE7F-3814-469A-96CE-643B68487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C678436-6D68-4603-AAD4-926A2ED44C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4A619D1-E778-45B9-9F11-8FC3679DEF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C7176D9-6DC9-4FEA-A8F1-3E9C8BD8B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3F4C4CA-D44D-4363-89A9-0EF55F6DA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EBEADCD-5AD8-4F6B-AE63-7958F2E72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7144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93ECDB-0011-4661-ACEF-52C7F942E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78BC05A-DB83-4F32-9A97-31FF60C0DD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B389FB9-2F85-4524-A9F6-01D4CB1C9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7F361DE-39B5-4835-9FC6-D145FC109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AC822D5-3DE2-4727-BFDD-F413DC7D5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6289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ACAA48D6-8736-4F0B-84F8-726BA2AED8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ECA489B-3498-4236-8B6D-5BAEAC23AF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931BE1-1CEA-46FE-9170-83102AFE7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B1310A1-B6AF-44C9-A476-04AE97009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CDB9236-31EE-4EE2-9004-20CEB0669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7974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5E4AEC-2044-4C90-A9B0-8AB2AACA2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80CC3DB-5355-462B-B7D1-8BB0BC826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8EB7B3E-E3D4-4CDB-8A7E-7155719600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0DCE6-BE40-4993-99F0-83D8F091F62A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2B47388-CC3C-4879-B11D-4C5101403E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4C11FEA-94FA-40F5-A540-37F1A3EFEA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380A2-E791-42D1-B1C5-BE8486D5949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9771783-580B-41A0-BE00-37B9A28C2A06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5676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V-D_K4drsA&amp;t=23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RMAptlBgTk&amp;t=12s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4CCD27-B628-46E5-9ACB-56130C23F9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42" y="1106804"/>
            <a:ext cx="7563394" cy="2387600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uk-UA" sz="48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ухливі ігри й фізкультхвилинки на уроках </a:t>
            </a:r>
            <a:r>
              <a:rPr lang="uk-UA" sz="48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англійської </a:t>
            </a:r>
            <a:r>
              <a:rPr lang="uk-UA" sz="48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мови</a:t>
            </a:r>
            <a:endParaRPr lang="ru-RU" sz="4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дети скачать бесплатно - Компьютерные иконки младенца матери картинки -  сосать соску младенце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>
                        <a14:foregroundMark x1="43846" y1="44231" x2="65000" y2="39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28405" y="3494404"/>
            <a:ext cx="3363595" cy="3363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179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0070C0"/>
                </a:solidFill>
                <a:latin typeface="Roboto"/>
              </a:rPr>
              <a:t>Рухлива гра </a:t>
            </a:r>
            <a:r>
              <a:rPr lang="en-US" b="1" dirty="0" smtClean="0">
                <a:solidFill>
                  <a:srgbClr val="0070C0"/>
                </a:solidFill>
                <a:latin typeface="Roboto"/>
              </a:rPr>
              <a:t>“</a:t>
            </a:r>
            <a:r>
              <a:rPr lang="en-US" sz="5400" b="1" dirty="0" smtClean="0">
                <a:solidFill>
                  <a:srgbClr val="0070C0"/>
                </a:solidFill>
              </a:rPr>
              <a:t>Up and </a:t>
            </a:r>
            <a:r>
              <a:rPr lang="en-US" sz="5400" b="1" dirty="0" smtClean="0">
                <a:solidFill>
                  <a:srgbClr val="0070C0"/>
                </a:solidFill>
              </a:rPr>
              <a:t>down</a:t>
            </a:r>
            <a:r>
              <a:rPr lang="en-US" b="1" dirty="0" smtClean="0">
                <a:solidFill>
                  <a:srgbClr val="0070C0"/>
                </a:solidFill>
                <a:latin typeface="Roboto"/>
              </a:rPr>
              <a:t>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/>
              <a:t>Учитель </a:t>
            </a:r>
            <a:r>
              <a:rPr lang="ru-RU" b="1" dirty="0" err="1" smtClean="0"/>
              <a:t>роздає</a:t>
            </a:r>
            <a:r>
              <a:rPr lang="ru-RU" b="1" dirty="0" smtClean="0"/>
              <a:t> </a:t>
            </a:r>
            <a:r>
              <a:rPr lang="ru-RU" b="1" dirty="0" err="1" smtClean="0"/>
              <a:t>дітям</a:t>
            </a:r>
            <a:r>
              <a:rPr lang="ru-RU" b="1" dirty="0" smtClean="0"/>
              <a:t> </a:t>
            </a:r>
            <a:r>
              <a:rPr lang="ru-RU" b="1" dirty="0" err="1" smtClean="0"/>
              <a:t>картки</a:t>
            </a:r>
            <a:r>
              <a:rPr lang="ru-RU" b="1" dirty="0" smtClean="0"/>
              <a:t> </a:t>
            </a:r>
            <a:r>
              <a:rPr lang="ru-RU" b="1" dirty="0" err="1" smtClean="0"/>
              <a:t>зі</a:t>
            </a:r>
            <a:r>
              <a:rPr lang="ru-RU" b="1" dirty="0" smtClean="0"/>
              <a:t> словами. </a:t>
            </a:r>
            <a:r>
              <a:rPr lang="ru-RU" b="1" dirty="0" err="1" smtClean="0"/>
              <a:t>Потім</a:t>
            </a:r>
            <a:r>
              <a:rPr lang="ru-RU" b="1" dirty="0" smtClean="0"/>
              <a:t> </a:t>
            </a:r>
            <a:r>
              <a:rPr lang="ru-RU" b="1" dirty="0" err="1" smtClean="0"/>
              <a:t>показує</a:t>
            </a:r>
            <a:r>
              <a:rPr lang="ru-RU" b="1" dirty="0" smtClean="0"/>
              <a:t> </a:t>
            </a:r>
            <a:r>
              <a:rPr lang="ru-RU" b="1" dirty="0" err="1" smtClean="0"/>
              <a:t>малюнки</a:t>
            </a:r>
            <a:r>
              <a:rPr lang="ru-RU" b="1" dirty="0" smtClean="0"/>
              <a:t> </a:t>
            </a:r>
            <a:r>
              <a:rPr lang="ru-RU" b="1" dirty="0" err="1" smtClean="0"/>
              <a:t>з</a:t>
            </a:r>
            <a:r>
              <a:rPr lang="ru-RU" b="1" dirty="0" smtClean="0"/>
              <a:t> </a:t>
            </a:r>
            <a:r>
              <a:rPr lang="ru-RU" b="1" dirty="0" err="1" smtClean="0"/>
              <a:t>зображенням</a:t>
            </a:r>
            <a:r>
              <a:rPr lang="ru-RU" b="1" dirty="0" smtClean="0"/>
              <a:t> </a:t>
            </a:r>
            <a:r>
              <a:rPr lang="ru-RU" b="1" dirty="0" err="1" smtClean="0"/>
              <a:t>цих</a:t>
            </a:r>
            <a:r>
              <a:rPr lang="ru-RU" b="1" dirty="0" smtClean="0"/>
              <a:t> </a:t>
            </a:r>
            <a:r>
              <a:rPr lang="ru-RU" b="1" dirty="0" err="1" smtClean="0"/>
              <a:t>слів</a:t>
            </a:r>
            <a:r>
              <a:rPr lang="ru-RU" b="1" dirty="0" smtClean="0"/>
              <a:t>. </a:t>
            </a:r>
            <a:r>
              <a:rPr lang="ru-RU" b="1" dirty="0" err="1" smtClean="0"/>
              <a:t>Учень</a:t>
            </a:r>
            <a:r>
              <a:rPr lang="ru-RU" b="1" dirty="0" smtClean="0"/>
              <a:t>, </a:t>
            </a:r>
            <a:r>
              <a:rPr lang="ru-RU" b="1" dirty="0" err="1" smtClean="0"/>
              <a:t>чиє</a:t>
            </a:r>
            <a:r>
              <a:rPr lang="ru-RU" b="1" dirty="0" smtClean="0"/>
              <a:t> слово </a:t>
            </a:r>
            <a:r>
              <a:rPr lang="ru-RU" b="1" dirty="0" err="1" smtClean="0"/>
              <a:t>зображено</a:t>
            </a:r>
            <a:r>
              <a:rPr lang="ru-RU" b="1" dirty="0" smtClean="0"/>
              <a:t> на </a:t>
            </a:r>
            <a:r>
              <a:rPr lang="ru-RU" b="1" dirty="0" err="1" smtClean="0"/>
              <a:t>малюнку</a:t>
            </a:r>
            <a:r>
              <a:rPr lang="ru-RU" b="1" dirty="0" smtClean="0"/>
              <a:t>, </a:t>
            </a:r>
            <a:r>
              <a:rPr lang="ru-RU" b="1" dirty="0" err="1" smtClean="0"/>
              <a:t>має</a:t>
            </a:r>
            <a:r>
              <a:rPr lang="ru-RU" b="1" dirty="0" smtClean="0"/>
              <a:t> </a:t>
            </a:r>
            <a:r>
              <a:rPr lang="ru-RU" b="1" dirty="0" err="1" smtClean="0"/>
              <a:t>швидко</a:t>
            </a:r>
            <a:r>
              <a:rPr lang="ru-RU" b="1" dirty="0" smtClean="0"/>
              <a:t> </a:t>
            </a:r>
            <a:r>
              <a:rPr lang="ru-RU" b="1" dirty="0" err="1" smtClean="0"/>
              <a:t>встати</a:t>
            </a:r>
            <a:r>
              <a:rPr lang="ru-RU" b="1" dirty="0" smtClean="0"/>
              <a:t>, </a:t>
            </a:r>
            <a:r>
              <a:rPr lang="ru-RU" b="1" dirty="0" err="1" smtClean="0"/>
              <a:t>назвати</a:t>
            </a:r>
            <a:r>
              <a:rPr lang="ru-RU" b="1" dirty="0" smtClean="0"/>
              <a:t> слово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сісти</a:t>
            </a:r>
            <a:r>
              <a:rPr lang="ru-RU" b="1" dirty="0" smtClean="0"/>
              <a:t>. </a:t>
            </a:r>
            <a:r>
              <a:rPr lang="ru-RU" b="1" dirty="0" err="1" smtClean="0"/>
              <a:t>Гра</a:t>
            </a:r>
            <a:r>
              <a:rPr lang="ru-RU" b="1" dirty="0" smtClean="0"/>
              <a:t> активна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динамічна</a:t>
            </a:r>
            <a:r>
              <a:rPr lang="ru-RU" b="1" dirty="0" smtClean="0"/>
              <a:t>, </a:t>
            </a:r>
            <a:r>
              <a:rPr lang="ru-RU" b="1" dirty="0" err="1" smtClean="0"/>
              <a:t>дозволяє</a:t>
            </a:r>
            <a:r>
              <a:rPr lang="ru-RU" b="1" dirty="0" smtClean="0"/>
              <a:t> </a:t>
            </a:r>
            <a:r>
              <a:rPr lang="ru-RU" b="1" dirty="0" err="1" smtClean="0"/>
              <a:t>порухатись</a:t>
            </a:r>
            <a:r>
              <a:rPr lang="ru-RU" b="1" dirty="0" smtClean="0"/>
              <a:t>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повторити</a:t>
            </a:r>
            <a:r>
              <a:rPr lang="ru-RU" b="1" dirty="0" smtClean="0"/>
              <a:t> </a:t>
            </a:r>
            <a:r>
              <a:rPr lang="ru-RU" b="1" dirty="0" err="1" smtClean="0"/>
              <a:t>вивчені</a:t>
            </a:r>
            <a:r>
              <a:rPr lang="ru-RU" b="1" dirty="0" smtClean="0"/>
              <a:t> слова.</a:t>
            </a:r>
            <a:endParaRPr lang="ru-RU" b="1" dirty="0"/>
          </a:p>
        </p:txBody>
      </p:sp>
      <p:sp>
        <p:nvSpPr>
          <p:cNvPr id="1026" name="AutoShape 2" descr="kids walking up and down cartoon vector 24644201 Vector Art at Vecteez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Premium Vector | Kids walking up and down cartoon vec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2285" y="3450993"/>
            <a:ext cx="4528038" cy="3283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  <a:latin typeface="Roboto"/>
              </a:rPr>
              <a:t>Рухлива гра </a:t>
            </a:r>
            <a:r>
              <a:rPr lang="en-US" b="1" dirty="0" smtClean="0">
                <a:solidFill>
                  <a:srgbClr val="0070C0"/>
                </a:solidFill>
                <a:latin typeface="Roboto"/>
              </a:rPr>
              <a:t>“</a:t>
            </a:r>
            <a:r>
              <a:rPr lang="en-US" sz="5400" b="1" dirty="0" smtClean="0">
                <a:solidFill>
                  <a:srgbClr val="0070C0"/>
                </a:solidFill>
              </a:rPr>
              <a:t>Traffic </a:t>
            </a:r>
            <a:r>
              <a:rPr lang="en-US" sz="5400" b="1" dirty="0" smtClean="0">
                <a:solidFill>
                  <a:srgbClr val="0070C0"/>
                </a:solidFill>
              </a:rPr>
              <a:t>lights</a:t>
            </a:r>
            <a:r>
              <a:rPr lang="en-US" b="1" dirty="0" smtClean="0">
                <a:solidFill>
                  <a:srgbClr val="0070C0"/>
                </a:solidFill>
                <a:latin typeface="Roboto"/>
              </a:rPr>
              <a:t>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9408" y="1438764"/>
            <a:ext cx="10515600" cy="4351338"/>
          </a:xfrm>
        </p:spPr>
        <p:txBody>
          <a:bodyPr/>
          <a:lstStyle/>
          <a:p>
            <a:pPr algn="just"/>
            <a:r>
              <a:rPr lang="ru-RU" b="1" dirty="0" smtClean="0"/>
              <a:t>Учитель </a:t>
            </a:r>
            <a:r>
              <a:rPr lang="ru-RU" b="1" dirty="0" err="1" smtClean="0"/>
              <a:t>роздає</a:t>
            </a:r>
            <a:r>
              <a:rPr lang="ru-RU" b="1" dirty="0" smtClean="0"/>
              <a:t> </a:t>
            </a:r>
            <a:r>
              <a:rPr lang="ru-RU" b="1" dirty="0" err="1" smtClean="0"/>
              <a:t>учням</a:t>
            </a:r>
            <a:r>
              <a:rPr lang="ru-RU" b="1" dirty="0" smtClean="0"/>
              <a:t> по 2 </a:t>
            </a:r>
            <a:r>
              <a:rPr lang="ru-RU" b="1" dirty="0" err="1" smtClean="0"/>
              <a:t>картки</a:t>
            </a:r>
            <a:r>
              <a:rPr lang="ru-RU" b="1" dirty="0" smtClean="0"/>
              <a:t> – </a:t>
            </a:r>
            <a:r>
              <a:rPr lang="ru-RU" b="1" dirty="0" err="1" smtClean="0"/>
              <a:t>зелену</a:t>
            </a:r>
            <a:r>
              <a:rPr lang="ru-RU" b="1" dirty="0" smtClean="0"/>
              <a:t>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червону</a:t>
            </a:r>
            <a:r>
              <a:rPr lang="ru-RU" b="1" dirty="0" smtClean="0"/>
              <a:t>. </a:t>
            </a:r>
            <a:endParaRPr lang="en-US" b="1" dirty="0" smtClean="0"/>
          </a:p>
          <a:p>
            <a:pPr algn="just"/>
            <a:r>
              <a:rPr lang="ru-RU" b="1" dirty="0" err="1" smtClean="0"/>
              <a:t>Далі</a:t>
            </a:r>
            <a:r>
              <a:rPr lang="ru-RU" b="1" dirty="0" smtClean="0"/>
              <a:t> </a:t>
            </a:r>
            <a:r>
              <a:rPr lang="ru-RU" b="1" dirty="0" err="1" smtClean="0"/>
              <a:t>починає</a:t>
            </a:r>
            <a:r>
              <a:rPr lang="ru-RU" b="1" dirty="0" smtClean="0"/>
              <a:t> </a:t>
            </a:r>
            <a:r>
              <a:rPr lang="ru-RU" b="1" dirty="0" err="1" smtClean="0"/>
              <a:t>називати</a:t>
            </a:r>
            <a:r>
              <a:rPr lang="ru-RU" b="1" dirty="0" smtClean="0"/>
              <a:t> </a:t>
            </a:r>
            <a:r>
              <a:rPr lang="ru-RU" b="1" dirty="0" err="1" smtClean="0"/>
              <a:t>предмети</a:t>
            </a:r>
            <a:r>
              <a:rPr lang="ru-RU" b="1" dirty="0" smtClean="0"/>
              <a:t> </a:t>
            </a:r>
            <a:r>
              <a:rPr lang="ru-RU" b="1" dirty="0" err="1" smtClean="0"/>
              <a:t>певної</a:t>
            </a:r>
            <a:r>
              <a:rPr lang="ru-RU" b="1" dirty="0" smtClean="0"/>
              <a:t> </a:t>
            </a:r>
            <a:r>
              <a:rPr lang="ru-RU" b="1" dirty="0" err="1" smtClean="0"/>
              <a:t>категорії</a:t>
            </a:r>
            <a:r>
              <a:rPr lang="ru-RU" b="1" dirty="0" smtClean="0"/>
              <a:t> (</a:t>
            </a:r>
            <a:r>
              <a:rPr lang="ru-RU" b="1" dirty="0" err="1" smtClean="0"/>
              <a:t>їжа</a:t>
            </a:r>
            <a:r>
              <a:rPr lang="ru-RU" b="1" dirty="0" smtClean="0"/>
              <a:t>, </a:t>
            </a:r>
            <a:r>
              <a:rPr lang="ru-RU" b="1" dirty="0" err="1" smtClean="0"/>
              <a:t>одяг</a:t>
            </a:r>
            <a:r>
              <a:rPr lang="ru-RU" b="1" dirty="0" smtClean="0"/>
              <a:t>, спорт, «у </a:t>
            </a:r>
            <a:r>
              <a:rPr lang="ru-RU" b="1" dirty="0" err="1" smtClean="0"/>
              <a:t>шкільному</a:t>
            </a:r>
            <a:r>
              <a:rPr lang="ru-RU" b="1" dirty="0" smtClean="0"/>
              <a:t> рюкзаку», </a:t>
            </a:r>
            <a:r>
              <a:rPr lang="ru-RU" b="1" dirty="0" err="1" smtClean="0"/>
              <a:t>ін</a:t>
            </a:r>
            <a:r>
              <a:rPr lang="ru-RU" b="1" dirty="0" smtClean="0"/>
              <a:t>.). </a:t>
            </a:r>
            <a:r>
              <a:rPr lang="ru-RU" b="1" dirty="0" err="1" smtClean="0"/>
              <a:t>Якщо</a:t>
            </a:r>
            <a:r>
              <a:rPr lang="ru-RU" b="1" dirty="0" smtClean="0"/>
              <a:t> слово </a:t>
            </a:r>
            <a:r>
              <a:rPr lang="ru-RU" b="1" dirty="0" err="1" smtClean="0"/>
              <a:t>відповідає</a:t>
            </a:r>
            <a:r>
              <a:rPr lang="ru-RU" b="1" dirty="0" smtClean="0"/>
              <a:t> </a:t>
            </a:r>
            <a:r>
              <a:rPr lang="ru-RU" b="1" dirty="0" err="1" smtClean="0"/>
              <a:t>категорії</a:t>
            </a:r>
            <a:r>
              <a:rPr lang="ru-RU" b="1" dirty="0" smtClean="0"/>
              <a:t>, </a:t>
            </a:r>
            <a:r>
              <a:rPr lang="ru-RU" b="1" dirty="0" err="1" smtClean="0"/>
              <a:t>учні</a:t>
            </a:r>
            <a:r>
              <a:rPr lang="ru-RU" b="1" dirty="0" smtClean="0"/>
              <a:t> </a:t>
            </a:r>
            <a:r>
              <a:rPr lang="ru-RU" b="1" dirty="0" err="1" smtClean="0"/>
              <a:t>підстрибують</a:t>
            </a:r>
            <a:r>
              <a:rPr lang="ru-RU" b="1" dirty="0" smtClean="0"/>
              <a:t>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підіймають</a:t>
            </a:r>
            <a:r>
              <a:rPr lang="ru-RU" b="1" dirty="0" smtClean="0"/>
              <a:t> </a:t>
            </a:r>
            <a:r>
              <a:rPr lang="ru-RU" b="1" dirty="0" err="1" smtClean="0"/>
              <a:t>зелений</a:t>
            </a:r>
            <a:r>
              <a:rPr lang="ru-RU" b="1" dirty="0" smtClean="0"/>
              <a:t> </a:t>
            </a:r>
            <a:r>
              <a:rPr lang="ru-RU" b="1" dirty="0" err="1" smtClean="0"/>
              <a:t>колір</a:t>
            </a:r>
            <a:r>
              <a:rPr lang="ru-RU" b="1" dirty="0" smtClean="0"/>
              <a:t> „</a:t>
            </a:r>
            <a:r>
              <a:rPr lang="ru-RU" b="1" dirty="0" err="1" smtClean="0"/>
              <a:t>світлофора</a:t>
            </a:r>
            <a:r>
              <a:rPr lang="ru-RU" b="1" dirty="0" smtClean="0"/>
              <a:t>", </a:t>
            </a:r>
            <a:r>
              <a:rPr lang="ru-RU" b="1" dirty="0" err="1" smtClean="0"/>
              <a:t>якщо</a:t>
            </a:r>
            <a:r>
              <a:rPr lang="ru-RU" b="1" dirty="0" smtClean="0"/>
              <a:t> </a:t>
            </a:r>
            <a:r>
              <a:rPr lang="ru-RU" b="1" dirty="0" err="1" smtClean="0"/>
              <a:t>ні</a:t>
            </a:r>
            <a:r>
              <a:rPr lang="ru-RU" b="1" dirty="0" smtClean="0"/>
              <a:t> - </a:t>
            </a:r>
            <a:r>
              <a:rPr lang="ru-RU" b="1" dirty="0" err="1" smtClean="0"/>
              <a:t>червоний</a:t>
            </a:r>
            <a:r>
              <a:rPr lang="ru-RU" b="1" dirty="0" smtClean="0"/>
              <a:t>. </a:t>
            </a:r>
            <a:r>
              <a:rPr lang="ru-RU" b="1" dirty="0" err="1" smtClean="0"/>
              <a:t>Гра</a:t>
            </a:r>
            <a:r>
              <a:rPr lang="ru-RU" b="1" dirty="0" smtClean="0"/>
              <a:t> проводиться </a:t>
            </a:r>
            <a:r>
              <a:rPr lang="ru-RU" b="1" dirty="0" err="1" smtClean="0"/>
              <a:t>англійською</a:t>
            </a:r>
            <a:r>
              <a:rPr lang="ru-RU" b="1" dirty="0" smtClean="0"/>
              <a:t> </a:t>
            </a:r>
            <a:r>
              <a:rPr lang="ru-RU" b="1" dirty="0" err="1" smtClean="0"/>
              <a:t>мовою</a:t>
            </a:r>
            <a:r>
              <a:rPr lang="ru-RU" b="1" dirty="0" smtClean="0"/>
              <a:t> у </a:t>
            </a:r>
            <a:r>
              <a:rPr lang="ru-RU" b="1" dirty="0" err="1" smtClean="0"/>
              <a:t>швидкому</a:t>
            </a:r>
            <a:r>
              <a:rPr lang="ru-RU" b="1" dirty="0" smtClean="0"/>
              <a:t> </a:t>
            </a:r>
            <a:r>
              <a:rPr lang="ru-RU" b="1" dirty="0" err="1" smtClean="0"/>
              <a:t>темпі</a:t>
            </a:r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22530" name="Picture 2" descr="Stoplight stop traffic GIF - Find on GIFE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9421" y="3982915"/>
            <a:ext cx="3833447" cy="28750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6657" y="247559"/>
            <a:ext cx="10515600" cy="1325563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0070C0"/>
                </a:solidFill>
                <a:latin typeface="Roboto"/>
              </a:rPr>
              <a:t>Рухлива гра </a:t>
            </a:r>
            <a:r>
              <a:rPr lang="en-US" sz="5400" b="1" dirty="0" smtClean="0">
                <a:solidFill>
                  <a:srgbClr val="0070C0"/>
                </a:solidFill>
                <a:latin typeface="Roboto"/>
              </a:rPr>
              <a:t>“</a:t>
            </a:r>
            <a:r>
              <a:rPr lang="en-US" sz="5400" b="1" dirty="0">
                <a:solidFill>
                  <a:srgbClr val="0070C0"/>
                </a:solidFill>
                <a:latin typeface="Roboto"/>
              </a:rPr>
              <a:t>Simon says</a:t>
            </a:r>
            <a:r>
              <a:rPr lang="en-US" sz="5400" b="1" dirty="0" smtClean="0">
                <a:solidFill>
                  <a:srgbClr val="0070C0"/>
                </a:solidFill>
                <a:latin typeface="Roboto"/>
              </a:rPr>
              <a:t>”</a:t>
            </a:r>
            <a:endParaRPr lang="en-US" sz="5400" b="1" dirty="0">
              <a:solidFill>
                <a:srgbClr val="0070C0"/>
              </a:solidFill>
              <a:latin typeface="Roboto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01338" y="1410789"/>
            <a:ext cx="1084217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Мета: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повторити/вивчити назви дій і частин тіла; розвивати спритність; виховувати дружелюбне ставлення один до одного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93577" y="2465674"/>
            <a:ext cx="4349931" cy="3785652"/>
          </a:xfrm>
          <a:prstGeom prst="rect">
            <a:avLst/>
          </a:prstGeom>
          <a:ln w="28575">
            <a:solidFill>
              <a:schemeClr val="accent1"/>
            </a:solidFill>
            <a:prstDash val="dash"/>
          </a:ln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Весела, проста і рухлива гра, суть якої – слідувати інструкціям. Ведучий ігри вимовляє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фразу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“Simon says”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“touch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nose”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торкніться свого носа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“clap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hands”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поплескайте в долоні. Гра відмінно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підійде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невеликого перепочинку або розминки. 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901338" y="2303341"/>
            <a:ext cx="107376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1754" y="2512532"/>
            <a:ext cx="4574177" cy="434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398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0" y="395184"/>
            <a:ext cx="6531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00B050"/>
                </a:solidFill>
                <a:latin typeface="Roboto"/>
              </a:rPr>
              <a:t>Рухлива гра </a:t>
            </a:r>
            <a:r>
              <a:rPr lang="en-US" sz="4400" b="1" dirty="0">
                <a:solidFill>
                  <a:srgbClr val="00B050"/>
                </a:solidFill>
                <a:latin typeface="Roboto"/>
              </a:rPr>
              <a:t>“Freeze”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23406" y="1373630"/>
            <a:ext cx="10437223" cy="1200329"/>
          </a:xfrm>
          <a:prstGeom prst="rect">
            <a:avLst/>
          </a:prstGeom>
          <a:ln w="28575">
            <a:solidFill>
              <a:srgbClr val="00B050"/>
            </a:solidFill>
            <a:prstDash val="dash"/>
          </a:ln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Перша команда учнів/учениць бігають по кімнаті, але у момент, коли інша команда скаже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“Freeze”,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вони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 застигнути у якійсь позі. Задача іншої команди – розморозити її, відгадавши у ролі кого він(а) застиг.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80428" y="4436799"/>
            <a:ext cx="42584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 am </a:t>
            </a: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I am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0428" y="2885876"/>
            <a:ext cx="22317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80428" y="3661337"/>
            <a:ext cx="27408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Are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a cat?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>
                        <a14:foregroundMark x1="7935" y1="14599" x2="32500" y2="11387"/>
                        <a14:foregroundMark x1="69674" y1="14015" x2="88804" y2="13577"/>
                        <a14:foregroundMark x1="94457" y1="31971" x2="94239" y2="48175"/>
                        <a14:foregroundMark x1="63696" y1="97080" x2="67935" y2="84964"/>
                        <a14:foregroundMark x1="70109" y1="92263" x2="69348" y2="78686"/>
                        <a14:foregroundMark x1="62500" y1="92993" x2="67065" y2="88467"/>
                        <a14:foregroundMark x1="63043" y1="94599" x2="67283" y2="88759"/>
                        <a14:foregroundMark x1="61630" y1="94891" x2="63261" y2="91387"/>
                        <a14:foregroundMark x1="46196" y1="94599" x2="53043" y2="86569"/>
                        <a14:foregroundMark x1="44783" y1="96788" x2="45978" y2="87591"/>
                        <a14:foregroundMark x1="43152" y1="95766" x2="46957" y2="88175"/>
                        <a14:foregroundMark x1="15326" y1="93577" x2="21413" y2="86861"/>
                        <a14:foregroundMark x1="20000" y1="94161" x2="25000" y2="90365"/>
                        <a14:foregroundMark x1="31630" y1="90073" x2="34891" y2="86569"/>
                        <a14:foregroundMark x1="32826" y1="91387" x2="37935" y2="87299"/>
                        <a14:foregroundMark x1="18152" y1="30219" x2="26087" y2="34891"/>
                        <a14:foregroundMark x1="89130" y1="17956" x2="88152" y2="32117"/>
                        <a14:foregroundMark x1="46848" y1="35766" x2="54022" y2="3255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38920" y="2885875"/>
            <a:ext cx="5177571" cy="3855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0097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0765" y="391887"/>
            <a:ext cx="86476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7030A0"/>
                </a:solidFill>
                <a:latin typeface="Roboto"/>
                <a:cs typeface="Times New Roman" panose="02020603050405020304" pitchFamily="18" charset="0"/>
              </a:rPr>
              <a:t>Рухлива гра </a:t>
            </a:r>
            <a:r>
              <a:rPr lang="en-US" sz="4400" b="1" dirty="0">
                <a:solidFill>
                  <a:srgbClr val="7030A0"/>
                </a:solidFill>
                <a:latin typeface="Roboto"/>
                <a:cs typeface="Times New Roman" panose="02020603050405020304" pitchFamily="18" charset="0"/>
              </a:rPr>
              <a:t>“</a:t>
            </a:r>
            <a:r>
              <a:rPr lang="en-US" sz="4400" b="1" dirty="0" smtClean="0">
                <a:solidFill>
                  <a:srgbClr val="7030A0"/>
                </a:solidFill>
                <a:latin typeface="Roboto"/>
                <a:cs typeface="Times New Roman" panose="02020603050405020304" pitchFamily="18" charset="0"/>
              </a:rPr>
              <a:t>Colors</a:t>
            </a:r>
            <a:r>
              <a:rPr lang="en-US" sz="4400" b="1" dirty="0">
                <a:solidFill>
                  <a:srgbClr val="7030A0"/>
                </a:solidFill>
                <a:latin typeface="Roboto"/>
                <a:cs typeface="Times New Roman" panose="02020603050405020304" pitchFamily="18" charset="0"/>
              </a:rPr>
              <a:t>”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8720" y="1384663"/>
            <a:ext cx="10620103" cy="1200329"/>
          </a:xfrm>
          <a:prstGeom prst="rect">
            <a:avLst/>
          </a:prstGeom>
          <a:noFill/>
          <a:ln w="28575">
            <a:solidFill>
              <a:srgbClr val="7030A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Гра чудово підходить для закріплення вивченого матеріалу про кольори. Учитель називає певний колір, а учні/учениці мають швиденько знайти предмет цього кольору та доторкнутись до нього.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54926" y="2926080"/>
            <a:ext cx="397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1526" y="3585048"/>
            <a:ext cx="50272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Quickly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touch somethings red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51526" y="4449356"/>
            <a:ext cx="5352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Quickly </a:t>
            </a: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touch something yellow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814876" y="5313664"/>
            <a:ext cx="5226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Quickly </a:t>
            </a:r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touch something green</a:t>
            </a:r>
          </a:p>
        </p:txBody>
      </p:sp>
      <p:pic>
        <p:nvPicPr>
          <p:cNvPr id="2051" name="Picture 3" descr="Дети, дети PNG картинки для бесплатного скачивания - CrazyPNG-PNG  изображение скачать бесплатно-CrazyPNG-PNG изображение скачать бесплатн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4571" y="2796821"/>
            <a:ext cx="4520571" cy="3305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446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7915" y="221434"/>
            <a:ext cx="10515600" cy="1325563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Віршовані фізкультхвилинки</a:t>
            </a:r>
            <a:endParaRPr lang="en-US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87288" y="1546997"/>
            <a:ext cx="55887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Giraffes are tall, with necks so long.</a:t>
            </a:r>
          </a:p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(Stand on tip toes; raise arms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high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the air)</a:t>
            </a:r>
          </a:p>
          <a:p>
            <a:r>
              <a:rPr lang="en-US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Elephants' trunks are big and strong.</a:t>
            </a:r>
          </a:p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(Make trunk with a hand and an arm)</a:t>
            </a:r>
          </a:p>
          <a:p>
            <a:r>
              <a:rPr lang="en-US" sz="24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Zebras have stripes and can gallop away,</a:t>
            </a:r>
          </a:p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(Gallop around in a circle)</a:t>
            </a:r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monkeys in the trees do sway.</a:t>
            </a:r>
          </a:p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(Sway back and forth)</a:t>
            </a:r>
          </a:p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 crocodile swims in a pool so deep,</a:t>
            </a:r>
          </a:p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(Pretend to swim)</a:t>
            </a:r>
          </a:p>
          <a:p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Turtles in the sun go to sleep.</a:t>
            </a:r>
          </a:p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(Lay head on hands and close eyes)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>
                        <a14:foregroundMark x1="19556" y1="31447" x2="27000" y2="32105"/>
                        <a14:foregroundMark x1="25333" y1="31053" x2="28222" y2="79342"/>
                        <a14:foregroundMark x1="29556" y1="68289" x2="47556" y2="75921"/>
                        <a14:foregroundMark x1="24778" y1="77368" x2="26667" y2="64474"/>
                        <a14:foregroundMark x1="34333" y1="65263" x2="43000" y2="68289"/>
                        <a14:foregroundMark x1="38222" y1="81974" x2="38222" y2="73553"/>
                        <a14:foregroundMark x1="38556" y1="85000" x2="39444" y2="75132"/>
                        <a14:foregroundMark x1="66444" y1="72895" x2="71889" y2="38289"/>
                        <a14:foregroundMark x1="56556" y1="78158" x2="64889" y2="70132"/>
                        <a14:foregroundMark x1="72556" y1="32500" x2="73889" y2="39737"/>
                        <a14:foregroundMark x1="79667" y1="96053" x2="80556" y2="8118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75715" y="1651500"/>
            <a:ext cx="4920375" cy="4154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6453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00653" y="495445"/>
            <a:ext cx="589134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Clap, clap, clap your hands,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Clap your hands together.</a:t>
            </a: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Stamp, stamp, stamp your feet,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Stamp your feet together.</a:t>
            </a: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Spin, spin, spin around,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Spin around together.</a:t>
            </a: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Wink, wink, wink your eyes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Wink your eyes together.</a:t>
            </a: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Dance, dance, dance about,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Dance about together.</a:t>
            </a: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Shake, shake, shake your hands,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Shake your hands together.</a:t>
            </a: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Smile, smile at your friends,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 us smile together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936374" y="153084"/>
            <a:ext cx="4464426" cy="6809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7832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17074" y="431074"/>
            <a:ext cx="84516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Музичні фізкультхвилинки</a:t>
            </a:r>
            <a:endParaRPr lang="en-US" sz="48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19741" y="3500982"/>
            <a:ext cx="3095625" cy="30956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56194" y="6117984"/>
            <a:ext cx="71597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www.youtube.com/watch?v=JV-D_K4drsA&amp;t=23s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87875" y="1389295"/>
            <a:ext cx="58432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Roboto"/>
              </a:rPr>
              <a:t>The Pinocchio | Nursery Rhymes | Super Simple Songs</a:t>
            </a:r>
            <a:endParaRPr lang="en-US" b="0" i="0" dirty="0">
              <a:effectLst/>
              <a:latin typeface="Roboto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54355" y="1962439"/>
            <a:ext cx="6836501" cy="384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660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1296" y="3292112"/>
            <a:ext cx="3095625" cy="30956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31242" y="5472558"/>
            <a:ext cx="73150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www.youtube.com/watch?v=JRMAptlBgTk&amp;t=12s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31242" y="1219073"/>
            <a:ext cx="6835193" cy="384291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92777" y="1463040"/>
            <a:ext cx="38686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All Fall Down | Walk Around The Circle Song | Super Simple Songs</a:t>
            </a:r>
          </a:p>
        </p:txBody>
      </p:sp>
    </p:spTree>
    <p:extLst>
      <p:ext uri="{BB962C8B-B14F-4D97-AF65-F5344CB8AC3E}">
        <p14:creationId xmlns:p14="http://schemas.microsoft.com/office/powerpoint/2010/main" xmlns="" val="409341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543</Words>
  <Application>Microsoft Office PowerPoint</Application>
  <PresentationFormat>Произвольный</PresentationFormat>
  <Paragraphs>52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Рухливі ігри й фізкультхвилинки на уроках англійської мови</vt:lpstr>
      <vt:lpstr>Рухлива гра “Up and down”</vt:lpstr>
      <vt:lpstr>Рухлива гра “Traffic lights”</vt:lpstr>
      <vt:lpstr>Рухлива гра “Simon says”</vt:lpstr>
      <vt:lpstr>Слайд 5</vt:lpstr>
      <vt:lpstr>Слайд 6</vt:lpstr>
      <vt:lpstr>Віршовані фізкультхвилинки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Пользователь Windows</cp:lastModifiedBy>
  <cp:revision>10</cp:revision>
  <dcterms:created xsi:type="dcterms:W3CDTF">2021-07-20T13:02:37Z</dcterms:created>
  <dcterms:modified xsi:type="dcterms:W3CDTF">2024-02-27T19:10:17Z</dcterms:modified>
</cp:coreProperties>
</file>