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76" r:id="rId3"/>
    <p:sldId id="257" r:id="rId4"/>
    <p:sldId id="258" r:id="rId5"/>
    <p:sldId id="259" r:id="rId6"/>
    <p:sldId id="260" r:id="rId7"/>
    <p:sldId id="274" r:id="rId8"/>
    <p:sldId id="275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4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62910-551E-43BF-A712-8DB0433F8F4E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3FC31D-3BAD-440F-B4F6-A3B026EAA683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263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3FC31D-3BAD-440F-B4F6-A3B026EAA68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246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3FC31D-3BAD-440F-B4F6-A3B026EAA68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167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384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171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4071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408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515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417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52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98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64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0576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128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36693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005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25788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6415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7941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356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AC7C8-4183-4E8C-8ABE-2FB6FBD9B4E3}" type="datetimeFigureOut">
              <a:rPr lang="ru-RU" smtClean="0"/>
              <a:t>11.12.2024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6D7F671-C39D-4816-9401-A51CB8FD087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297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10938" y="411480"/>
            <a:ext cx="7504562" cy="3611879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Секрети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педагогічної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майстерності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обдарованими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</a:t>
            </a:r>
            <a:r>
              <a:rPr lang="uk-UA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ітьми</a:t>
            </a:r>
            <a:r>
              <a:rPr lang="uk-UA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НУШ»</a:t>
            </a:r>
            <a:b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uk-UA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емінар-практикум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38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6832" y="701608"/>
            <a:ext cx="103327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solidFill>
                  <a:srgbClr val="0000FF"/>
                </a:solidFill>
              </a:rPr>
              <a:t>Н</a:t>
            </a:r>
            <a:r>
              <a:rPr lang="uk-UA" b="1" i="1" dirty="0" smtClean="0">
                <a:solidFill>
                  <a:srgbClr val="0000FF"/>
                </a:solidFill>
              </a:rPr>
              <a:t>ародженням </a:t>
            </a:r>
            <a:r>
              <a:rPr lang="uk-UA" b="1" i="1" dirty="0">
                <a:solidFill>
                  <a:srgbClr val="0000FF"/>
                </a:solidFill>
              </a:rPr>
              <a:t>кожної людини в світ вноситься щось нове, чого ще не було, щось первозданне і неповторне. Обов'язок кожного – знати і не забувати, що він у світі єдиний у своїй якості і що ще ніколи не з'являвся хтось такий, як він, адже якби вже був такий, як він, то не було б необхідності в ньому самому»</a:t>
            </a:r>
          </a:p>
          <a:p>
            <a:r>
              <a:rPr lang="uk-UA" dirty="0"/>
              <a:t>					</a:t>
            </a:r>
            <a:r>
              <a:rPr lang="uk-UA" b="1" i="1" dirty="0">
                <a:solidFill>
                  <a:srgbClr val="FF0000"/>
                </a:solidFill>
              </a:rPr>
              <a:t>Мартін Бубер</a:t>
            </a:r>
          </a:p>
        </p:txBody>
      </p:sp>
      <p:pic>
        <p:nvPicPr>
          <p:cNvPr id="3" name="Picture 8" descr="малюк глобус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52"/>
          <a:stretch/>
        </p:blipFill>
        <p:spPr>
          <a:xfrm>
            <a:off x="1182766" y="2178936"/>
            <a:ext cx="2833927" cy="3870554"/>
          </a:xfrm>
          <a:prstGeom prst="rect">
            <a:avLst/>
          </a:prstGeom>
          <a:noFill/>
        </p:spPr>
      </p:pic>
      <p:pic>
        <p:nvPicPr>
          <p:cNvPr id="4" name="Picture 9" descr="гытара талант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978" y="1640682"/>
            <a:ext cx="4230687" cy="33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 descr="їжачо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79" y="3334705"/>
            <a:ext cx="3535363" cy="260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82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982663"/>
            <a:ext cx="9601200" cy="130333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</a:rPr>
              <a:t>1. </a:t>
            </a:r>
            <a:r>
              <a:rPr lang="uk-UA" b="1" dirty="0" smtClean="0">
                <a:solidFill>
                  <a:srgbClr val="FF0000"/>
                </a:solidFill>
              </a:rPr>
              <a:t>Знайомство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68680" y="1805940"/>
            <a:ext cx="10607040" cy="4069399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uk-UA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 розпочнемо з привітання.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 нам у цьому лялька-знайка. Передаючи її з рук у руки, презентуйте себе та пригадайте свої дитячі таланти</a:t>
            </a:r>
            <a:r>
              <a:rPr lang="uk-UA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5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Учасники  </a:t>
            </a:r>
            <a:r>
              <a:rPr lang="uk-UA" sz="3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семінару по черзі, передаючи з рук у руки ляльку-знайку називають себе і пригадують свої таланти у дитинстві </a:t>
            </a:r>
            <a:r>
              <a:rPr lang="uk-UA" sz="3500" i="1" dirty="0">
                <a:latin typeface="тіиес нев ром"/>
              </a:rPr>
              <a:t>.</a:t>
            </a:r>
            <a:endParaRPr lang="ru-RU" sz="3500" dirty="0">
              <a:latin typeface="тіиес нев ром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157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76400" y="3651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Вправа «Незакінчений малюнок»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1)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45820" y="1988820"/>
            <a:ext cx="10126980" cy="3886519"/>
          </a:xfrm>
        </p:spPr>
        <p:txBody>
          <a:bodyPr/>
          <a:lstStyle/>
          <a:p>
            <a:pPr marL="0" indent="0" algn="just">
              <a:buNone/>
            </a:pP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Учасникам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пропонується на бланках намалювати будь-що, використовуючи тільки ручку. Час обмежений – 30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601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982663"/>
            <a:ext cx="9601200" cy="130333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Вправа «Торбинка асоціацій»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31520" y="1943099"/>
            <a:ext cx="10652760" cy="378317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 ми говоримо «обдарована дитина», у кожного з вас, напевно, виникає якась асоціація. Яка ж це дитина? Запишіть, будь ласка, свої асоціації на стікерах і </a:t>
            </a:r>
            <a:r>
              <a:rPr lang="uk-UA" sz="3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розмістіть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їх на </a:t>
            </a: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торбинці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(учасники записують свої асоціації і озвучують їх).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За </a:t>
            </a: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рівнем розумового розвитку виокремлюють такі типологічні групи дітей: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обдаровані (2-3%);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здібні (15-18%);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діти із задовільним розвитком (50-55%);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діти зі слабким розвитком (10-15%).</a:t>
            </a:r>
            <a:endParaRPr lang="ru-RU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8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94560" y="982663"/>
            <a:ext cx="7498080" cy="1303337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Вправа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«Методичні </a:t>
            </a:r>
            <a:r>
              <a:rPr lang="uk-UA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пазли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74420" y="2285999"/>
            <a:ext cx="10126980" cy="3589339"/>
          </a:xfrm>
        </p:spPr>
        <p:txBody>
          <a:bodyPr/>
          <a:lstStyle/>
          <a:p>
            <a:pPr marL="0" indent="0" algn="just">
              <a:buNone/>
            </a:pP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Уточнити поняття: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обдарованість, геніальність, обдарована дитина, і </a:t>
            </a:r>
            <a:r>
              <a:rPr lang="uk-UA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635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994660" y="638175"/>
            <a:ext cx="6606540" cy="1144905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Портрет дитини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Результат пошуку зображень за запитом &quot;портрет дитини&quot;"/>
          <p:cNvPicPr>
            <a:picLocks noGrp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64" y="638175"/>
            <a:ext cx="1760538" cy="19923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2620368" y="2536124"/>
            <a:ext cx="7397088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"/>
            </a:pPr>
            <a:r>
              <a:rPr lang="uk-UA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відрізняє відмінників </a:t>
            </a:r>
            <a:r>
              <a:rPr lang="uk-UA" sz="24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 обдарованих</a:t>
            </a:r>
            <a:r>
              <a:rPr lang="uk-UA" sz="24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545654"/>
              </p:ext>
            </p:extLst>
          </p:nvPr>
        </p:nvGraphicFramePr>
        <p:xfrm>
          <a:off x="1440179" y="3131820"/>
          <a:ext cx="9846519" cy="2923604"/>
        </p:xfrm>
        <a:graphic>
          <a:graphicData uri="http://schemas.openxmlformats.org/drawingml/2006/table">
            <a:tbl>
              <a:tblPr firstRow="1" firstCol="1" bandRow="1"/>
              <a:tblGrid>
                <a:gridCol w="4544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02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06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Відмінник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Обдарована дитина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110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Навчається граючись, але отримує високі бали, особливо з творчих завдань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7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Має нестандартні думки та ідеї, власний погляд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3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Уже все знає. І коли тільки він це вчив!?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79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1-2 повторень достатньо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971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Більше до вподоби компанія дорослих, однодумців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0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Критично ставиться до себе й до інших і говорить про це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047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08760" y="982663"/>
            <a:ext cx="6080760" cy="1303337"/>
          </a:xfrm>
        </p:spPr>
        <p:txBody>
          <a:bodyPr/>
          <a:lstStyle/>
          <a:p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Портрет дитини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2557463"/>
            <a:ext cx="9601200" cy="3317875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відрізняє відмінників від обдарованих?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780656"/>
              </p:ext>
            </p:extLst>
          </p:nvPr>
        </p:nvGraphicFramePr>
        <p:xfrm>
          <a:off x="1295399" y="3220870"/>
          <a:ext cx="10168719" cy="2654997"/>
        </p:xfrm>
        <a:graphic>
          <a:graphicData uri="http://schemas.openxmlformats.org/drawingml/2006/table">
            <a:tbl>
              <a:tblPr firstRow="1" firstCol="1" bandRow="1"/>
              <a:tblGrid>
                <a:gridCol w="4646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22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50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Відмінник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Обдарована дитина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09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Наполегливо працює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5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Має хороші думки та ідеї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5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Легко вчиться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5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Потребує 6-8 повторень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5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Проводить час з однолітками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263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Зацікавлений своїми успіхами у навчанні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Рисунок 4" descr="Результат пошуку зображень за запитом &quot;портрет дитини&quot;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" t="687" r="-501" b="8247"/>
          <a:stretch/>
        </p:blipFill>
        <p:spPr bwMode="auto">
          <a:xfrm>
            <a:off x="8679976" y="711199"/>
            <a:ext cx="2661314" cy="157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2432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25980" y="982663"/>
            <a:ext cx="7475220" cy="1303337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Мозковий штурм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82980" y="2034539"/>
            <a:ext cx="10149840" cy="3840799"/>
          </a:xfrm>
        </p:spPr>
        <p:txBody>
          <a:bodyPr/>
          <a:lstStyle/>
          <a:p>
            <a:pPr marL="0" indent="0">
              <a:buNone/>
            </a:pPr>
            <a:endParaRPr lang="uk-UA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необхідні для розвитку обдарованості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Учасники </a:t>
            </a:r>
            <a:r>
              <a:rPr lang="uk-UA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пропонують свої короткі відповіді, які записуються на пелюстках, прикріплених до квітки на столі.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807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40180" y="1120140"/>
            <a:ext cx="8161020" cy="66294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Відкритий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мікрофон у картинній галереї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60120" y="2286000"/>
            <a:ext cx="10378440" cy="3589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ваша роль у роботі з обдарованими дітьми?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Це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наступний етап нашої роботи. Доцільно розділити роботу у групі: хтось буде озвучувати відповідь на питання, а хтось, із почуттям гумору, оформить відповідь образотворчими засобами і презентує її.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83377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008063"/>
            <a:ext cx="10515600" cy="5715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Рольова гра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77240" y="1325880"/>
            <a:ext cx="10744200" cy="45720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uk-UA" sz="9600" dirty="0"/>
              <a:t> </a:t>
            </a:r>
            <a:r>
              <a:rPr lang="uk-UA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Розглянемо обдарованість як проблему з різних позицій за допомогою рольової </a:t>
            </a:r>
            <a:r>
              <a:rPr lang="uk-UA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гри.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sz="9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СИТУАЦІЯ:</a:t>
            </a:r>
            <a:r>
              <a:rPr lang="uk-UA" sz="9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Дитина</a:t>
            </a:r>
            <a:r>
              <a:rPr lang="uk-UA" sz="9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виховуючись у дитячому садочку,  виявила артистичні данні, була ведучою на всіх святах, співала, танцювала, декламувала вірші.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На </a:t>
            </a:r>
            <a:r>
              <a:rPr lang="uk-UA" sz="9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заняттях демонструвала гарні математичні здібності, логічне мислення, гарну пам'ять і вважалася обдарованою дитиною.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 </a:t>
            </a:r>
            <a:r>
              <a:rPr lang="uk-UA" sz="9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школі стала «сірою мишею».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 </a:t>
            </a:r>
            <a:r>
              <a:rPr lang="uk-UA" sz="9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справі про загублений дар </a:t>
            </a:r>
            <a:r>
              <a:rPr lang="uk-UA" sz="9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звинувачуються</a:t>
            </a:r>
            <a:r>
              <a:rPr lang="uk-UA" sz="9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всі учасники навчально- виховного процесу</a:t>
            </a:r>
            <a:r>
              <a:rPr lang="uk-UA" sz="9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9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9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відповіді: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96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так трапилося? Що ви можете сказати у своє виправдання?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96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Останнє слово: як цього уникнути та попередити. Що треба було робити, щоб обдарованість дитини не зникла?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9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3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88820" y="617221"/>
            <a:ext cx="7612380" cy="134874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Вправа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«Паркан ідей»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60120" y="1760220"/>
            <a:ext cx="10264140" cy="37719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Кожна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група має аркуш паперу, який називається «Паркан ідей» і кожен із вас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запише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ідею роботи із обдарованими дітьми. Хтось один із групи презентує напрацювання (розробка пропозицій щодо роботи з обдарованими дітьми і озвучування їх). Обговорення.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61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63040" y="685800"/>
            <a:ext cx="813816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Вправа «</a:t>
            </a:r>
            <a:r>
              <a:rPr lang="uk-UA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Синкан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" y="1371600"/>
            <a:ext cx="10355580" cy="4709160"/>
          </a:xfrm>
        </p:spPr>
        <p:txBody>
          <a:bodyPr>
            <a:normAutofit/>
          </a:bodyPr>
          <a:lstStyle/>
          <a:p>
            <a:r>
              <a:rPr lang="uk-UA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Синкан</a:t>
            </a:r>
            <a:r>
              <a:rPr lang="uk-UA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це </a:t>
            </a:r>
            <a:r>
              <a:rPr lang="uk-UA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п’ятирядковий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вірш, який у французькій поезії складається за певними правилами: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рядок – ключове слово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рядок – три якості-прикметники, які характеризують ключове слово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рядок – дії, які виконує ключове слово – 3 дієслова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рядок – речення з чотирьох слів про особисте ставлення до ключового слова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рядок – одне слово-асоціація, образ до ключового слова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Ключове слово </a:t>
            </a:r>
            <a:r>
              <a:rPr lang="uk-UA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«Обдарована дитина»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42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240280" y="982663"/>
            <a:ext cx="7360920" cy="846137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Вправа «Незакінчений малюнок»</a:t>
            </a:r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(частина 2)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28700" y="2103120"/>
            <a:ext cx="10264140" cy="3772218"/>
          </a:xfrm>
        </p:spPr>
        <p:txBody>
          <a:bodyPr/>
          <a:lstStyle/>
          <a:p>
            <a:pPr marL="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Учасникам пропонується завершити малюнок згідно отриманій формі, використовуючи олівці, фломастери. Час – 5 хв.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Обговорення: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-Як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вам було при виконанні 1 і 2 частин малюнку?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-Коли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було легше?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94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828800" y="548641"/>
            <a:ext cx="7772400" cy="1737360"/>
          </a:xfrm>
        </p:spPr>
        <p:txBody>
          <a:bodyPr>
            <a:normAutofit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Притча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гармонію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73252" y="744919"/>
            <a:ext cx="10556748" cy="518039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dirty="0" smtClean="0"/>
              <a:t>   </a:t>
            </a:r>
          </a:p>
          <a:p>
            <a:pPr marL="0" indent="0" algn="just">
              <a:buNone/>
            </a:pPr>
            <a:r>
              <a:rPr lang="uk-UA" dirty="0" smtClean="0"/>
              <a:t>       </a:t>
            </a:r>
          </a:p>
          <a:p>
            <a:pPr marL="0" indent="0" algn="just">
              <a:buNone/>
            </a:pPr>
            <a:r>
              <a:rPr lang="uk-UA" dirty="0" smtClean="0"/>
              <a:t>     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Якось увечері зібралися разом музичні інструменти: скрипка, саксофон, труба, сопілка й контрабас. І виникла між ними суперечка: хто краще за всіх грає. Кожний інструмент почав виводити свою мелодію, показувати свою майстерність. Але виходила не музика, а жахливі звуки. І чим більше старався кожен із них, тим незрозумілішою й потворнішою виходила мелодія. Але з'явилася людина й одним помахом руки зупинила ці звуки, сказавши: «Друзі, мелодія — це одне ціле. Нехай кожен прислухається до іншого, й ви побачите, що вийде». Людина знову змахнула рукою, і спочатку несміливо, а потім дедалі краще залунала мелодія, в якій було чути смуток скрипки, ліричність саксофона, оптимізм труби, ніжність сопілки і величність контрабаса.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88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14400" y="845820"/>
            <a:ext cx="10401300" cy="533114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Інструменти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грали, із замилуванням стежачи за чарівними помахами рук людини. А мелодія все звучала і звучала, поєднуючи виконавців і слухачів у єдине ціле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Що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 для гармонії?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Як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важливо, щоб оркестром диригувала вміла людина! Досягнення гармонії можливе лише тоді, коли всі об'єднані однією метою й спрямовані єдиною волею в єдиному пориві...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Такими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Майстрами, шановні вчителі, є ви, а інструментами — наші учні. Ми з вами є вчителями нового століття і всі будемо працювати, щоб навчання стало радістю і задоволенням для кожної дитини, щоб шкільне життя, в якому беруть участь і учні, і вчителі, досягло гармонії.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875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897380" y="685801"/>
            <a:ext cx="8663940" cy="118871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«Емоційний 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ланцюжок»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82980" y="2285999"/>
            <a:ext cx="10401300" cy="3589339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Покладіть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ліву руку на плече сусіда і по черзі один за одним подякуйте сусідові ліворуч за хорошу роботу, позитивні емоції, висловіть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побажання.</a:t>
            </a:r>
          </a:p>
          <a:p>
            <a:pPr marL="0" indent="0" algn="just">
              <a:buNone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«золотій рибці» напишіть свої враження від семінару та побажання на майбутню співпрацю</a:t>
            </a:r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9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129</TotalTime>
  <Words>907</Words>
  <Application>Microsoft Office PowerPoint</Application>
  <PresentationFormat>Широкий екран</PresentationFormat>
  <Paragraphs>87</Paragraphs>
  <Slides>17</Slides>
  <Notes>2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24" baseType="lpstr">
      <vt:lpstr>Arial</vt:lpstr>
      <vt:lpstr>Calibri</vt:lpstr>
      <vt:lpstr>Garamond</vt:lpstr>
      <vt:lpstr>Times New Roman</vt:lpstr>
      <vt:lpstr>Wingdings</vt:lpstr>
      <vt:lpstr>тіиес нев ром</vt:lpstr>
      <vt:lpstr>Натуральные материалы</vt:lpstr>
      <vt:lpstr>         «Секрети педагогічної майстерності з обдарованими дітьми в умовах НУШ»  </vt:lpstr>
      <vt:lpstr>Презентація PowerPoint</vt:lpstr>
      <vt:lpstr>1. Знайомство </vt:lpstr>
      <vt:lpstr>  2. Вправа «Незакінчений малюнок»  (частина 1) </vt:lpstr>
      <vt:lpstr>3. Вправа «Торбинка асоціацій» </vt:lpstr>
      <vt:lpstr>4. Вправа «Методичні пазли»</vt:lpstr>
      <vt:lpstr>5. Портрет дитини</vt:lpstr>
      <vt:lpstr>5. Портрет дитини</vt:lpstr>
      <vt:lpstr>6. Мозковий штурм</vt:lpstr>
      <vt:lpstr>6. Відкритий мікрофон у картинній галереї </vt:lpstr>
      <vt:lpstr>7. Рольова гра </vt:lpstr>
      <vt:lpstr>8. Вправа «Паркан ідей» </vt:lpstr>
      <vt:lpstr>  9. Вправа «Синкан»  </vt:lpstr>
      <vt:lpstr> 10. Вправа «Незакінчений малюнок» (частина 2) </vt:lpstr>
      <vt:lpstr>11. Притча про гармонію </vt:lpstr>
      <vt:lpstr>Презентація PowerPoint</vt:lpstr>
      <vt:lpstr> 12. Методика «Емоційний ланцюжок»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Boss</dc:creator>
  <cp:lastModifiedBy>PC</cp:lastModifiedBy>
  <cp:revision>19</cp:revision>
  <dcterms:created xsi:type="dcterms:W3CDTF">2019-12-13T17:07:28Z</dcterms:created>
  <dcterms:modified xsi:type="dcterms:W3CDTF">2024-12-11T17:01:05Z</dcterms:modified>
</cp:coreProperties>
</file>