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4630400" cy="8229600"/>
  <p:notesSz cx="8229600" cy="14630400"/>
  <p:embeddedFontLst>
    <p:embeddedFont>
      <p:font typeface="Outfit Extra Bold"/>
      <p:regular r:id="rId17"/>
    </p:embeddedFont>
    <p:embeddedFont>
      <p:font typeface="Arimo"/>
      <p:regular r:id="rId18"/>
    </p:embeddedFont>
    <p:embeddedFont>
      <p:font typeface="Arimo"/>
      <p:regular r:id="rId19"/>
    </p:embeddedFont>
    <p:embeddedFont>
      <p:font typeface="Arimo"/>
      <p:regular r:id="rId20"/>
    </p:embeddedFont>
    <p:embeddedFont>
      <p:font typeface="Arimo"/>
      <p:regular r:id="rId21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7" Type="http://schemas.openxmlformats.org/officeDocument/2006/relationships/font" Target="fonts/font1.fntdata"/><Relationship Id="rId18" Type="http://schemas.openxmlformats.org/officeDocument/2006/relationships/font" Target="fonts/font2.fntdata"/><Relationship Id="rId19" Type="http://schemas.openxmlformats.org/officeDocument/2006/relationships/font" Target="fonts/font3.fntdata"/><Relationship Id="rId20" Type="http://schemas.openxmlformats.org/officeDocument/2006/relationships/font" Target="fonts/font4.fntdata"/><Relationship Id="rId21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2" Type="http://schemas.openxmlformats.org/officeDocument/2006/relationships/image" Target="../media/image-1002-2.png"/><Relationship Id="rId4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3-1.png"/><Relationship Id="rId2" Type="http://schemas.openxmlformats.org/officeDocument/2006/relationships/image" Target="../media/image-1003-2.png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4-1.png"/><Relationship Id="rId2" Type="http://schemas.openxmlformats.org/officeDocument/2006/relationships/image" Target="../media/image-1004-2.png"/><Relationship Id="rId4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5-1.png"/><Relationship Id="rId2" Type="http://schemas.openxmlformats.org/officeDocument/2006/relationships/image" Target="../media/image-1005-2.png"/><Relationship Id="rId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6-1.png"/><Relationship Id="rId2" Type="http://schemas.openxmlformats.org/officeDocument/2006/relationships/image" Target="../media/image-1006-2.png"/><Relationship Id="rId4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7-1.png"/><Relationship Id="rId2" Type="http://schemas.openxmlformats.org/officeDocument/2006/relationships/image" Target="../media/image-1007-2.png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8-1.png"/><Relationship Id="rId2" Type="http://schemas.openxmlformats.org/officeDocument/2006/relationships/image" Target="../media/image-1008-2.png"/><Relationship Id="rId4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9-1.png"/><Relationship Id="rId2" Type="http://schemas.openxmlformats.org/officeDocument/2006/relationships/image" Target="../media/image-1009-2.png"/><Relationship Id="rId4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10-1.png"/><Relationship Id="rId2" Type="http://schemas.openxmlformats.org/officeDocument/2006/relationships/image" Target="../media/image-1010-2.png"/><Relationship Id="rId4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11-1.png"/><Relationship Id="rId2" Type="http://schemas.openxmlformats.org/officeDocument/2006/relationships/image" Target="../media/image-1011-2.png"/><Relationship Id="rId4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image" Target="../media/image-5-5.png"/><Relationship Id="rId6" Type="http://schemas.openxmlformats.org/officeDocument/2006/relationships/slideLayout" Target="../slideLayouts/slideLayout6.xml"/><Relationship Id="rId7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image" Target="../media/image-7-5.png"/><Relationship Id="rId6" Type="http://schemas.openxmlformats.org/officeDocument/2006/relationships/slideLayout" Target="../slideLayouts/slideLayout8.xml"/><Relationship Id="rId7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slideLayout" Target="../slideLayouts/slideLayout10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733193"/>
            <a:ext cx="7556421" cy="19564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7700"/>
              </a:lnSpc>
              <a:buNone/>
            </a:pPr>
            <a:r>
              <a:rPr lang="en-US" sz="61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Сенсорний розвиток дітей</a:t>
            </a:r>
            <a:endParaRPr lang="en-US" sz="6150" dirty="0"/>
          </a:p>
        </p:txBody>
      </p:sp>
      <p:sp>
        <p:nvSpPr>
          <p:cNvPr id="4" name="Text 1"/>
          <p:cNvSpPr/>
          <p:nvPr/>
        </p:nvSpPr>
        <p:spPr>
          <a:xfrm>
            <a:off x="793790" y="4029789"/>
            <a:ext cx="7556421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Сенсорний розвиток – це фундамент для пізнання навколишнього світу. Діти, досліджуючи різні відчуття, будують свої перші уявлення про світ. Через дотик, зір, слух, нюх та смак вони розуміють властивості предметів, вчаться взаємодіяти з навколишнім середовищем та розвивають мову.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793790" y="6116360"/>
            <a:ext cx="362903" cy="362903"/>
          </a:xfrm>
          <a:prstGeom prst="roundRect">
            <a:avLst>
              <a:gd name="adj" fmla="val 25194296"/>
            </a:avLst>
          </a:prstGeom>
          <a:solidFill>
            <a:srgbClr val="C4D3D4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909042" y="6248995"/>
            <a:ext cx="132278" cy="975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750"/>
              </a:lnSpc>
              <a:buNone/>
            </a:pPr>
            <a:r>
              <a:rPr lang="en-US" sz="750" dirty="0">
                <a:solidFill>
                  <a:srgbClr val="3C3838"/>
                </a:solidFill>
                <a:latin typeface="Arimo Medium" pitchFamily="34" charset="0"/>
                <a:ea typeface="Arimo Medium" pitchFamily="34" charset="-122"/>
                <a:cs typeface="Arimo Medium" pitchFamily="34" charset="-120"/>
              </a:rPr>
              <a:t>ДР</a:t>
            </a:r>
            <a:endParaRPr lang="en-US" sz="750" dirty="0"/>
          </a:p>
        </p:txBody>
      </p:sp>
      <p:sp>
        <p:nvSpPr>
          <p:cNvPr id="7" name="Text 4"/>
          <p:cNvSpPr/>
          <p:nvPr/>
        </p:nvSpPr>
        <p:spPr>
          <a:xfrm>
            <a:off x="1270040" y="6099453"/>
            <a:ext cx="2092762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10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Arimo Bold" pitchFamily="34" charset="0"/>
                <a:ea typeface="Arimo Bold" pitchFamily="34" charset="-122"/>
                <a:cs typeface="Arimo Bold" pitchFamily="34" charset="-120"/>
              </a:rPr>
              <a:t>by Діана Рибак</a:t>
            </a: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13038" y="700802"/>
            <a:ext cx="7690723" cy="1297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100"/>
              </a:lnSpc>
              <a:buNone/>
            </a:pPr>
            <a:r>
              <a:rPr lang="en-US" sz="40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Важливість сенсорного розвитку</a:t>
            </a:r>
            <a:endParaRPr lang="en-US" sz="4050" dirty="0"/>
          </a:p>
        </p:txBody>
      </p:sp>
      <p:sp>
        <p:nvSpPr>
          <p:cNvPr id="4" name="Shape 1"/>
          <p:cNvSpPr/>
          <p:nvPr/>
        </p:nvSpPr>
        <p:spPr>
          <a:xfrm>
            <a:off x="6213038" y="2543413"/>
            <a:ext cx="467082" cy="467082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385798" y="2621161"/>
            <a:ext cx="121444" cy="3114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50"/>
              </a:lnSpc>
              <a:buNone/>
            </a:pPr>
            <a:r>
              <a:rPr lang="en-US" sz="24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2450" dirty="0"/>
          </a:p>
        </p:txBody>
      </p:sp>
      <p:sp>
        <p:nvSpPr>
          <p:cNvPr id="6" name="Text 3"/>
          <p:cNvSpPr/>
          <p:nvPr/>
        </p:nvSpPr>
        <p:spPr>
          <a:xfrm>
            <a:off x="6887647" y="2543413"/>
            <a:ext cx="2595324" cy="324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550"/>
              </a:lnSpc>
              <a:buNone/>
            </a:pPr>
            <a:r>
              <a:rPr lang="en-US" sz="20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Розвиток мозку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6887647" y="2992398"/>
            <a:ext cx="3067050" cy="16609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600"/>
              </a:lnSpc>
              <a:buNone/>
            </a:pP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Сенсорний досвід формує нейронні зв'язки в мозку, що є основою для пізнання, навчання, мовлення та соціальної взаємодії.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10162223" y="2543413"/>
            <a:ext cx="467082" cy="467082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0306050" y="2621161"/>
            <a:ext cx="179427" cy="3114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50"/>
              </a:lnSpc>
              <a:buNone/>
            </a:pPr>
            <a:r>
              <a:rPr lang="en-US" sz="24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2450" dirty="0"/>
          </a:p>
        </p:txBody>
      </p:sp>
      <p:sp>
        <p:nvSpPr>
          <p:cNvPr id="10" name="Text 7"/>
          <p:cNvSpPr/>
          <p:nvPr/>
        </p:nvSpPr>
        <p:spPr>
          <a:xfrm>
            <a:off x="10836831" y="2543413"/>
            <a:ext cx="3067050" cy="6488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550"/>
              </a:lnSpc>
              <a:buNone/>
            </a:pPr>
            <a:r>
              <a:rPr lang="en-US" sz="20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Здоров'я та благополуччя</a:t>
            </a:r>
            <a:endParaRPr lang="en-US" sz="2000" dirty="0"/>
          </a:p>
        </p:txBody>
      </p:sp>
      <p:sp>
        <p:nvSpPr>
          <p:cNvPr id="11" name="Text 8"/>
          <p:cNvSpPr/>
          <p:nvPr/>
        </p:nvSpPr>
        <p:spPr>
          <a:xfrm>
            <a:off x="10836831" y="3316843"/>
            <a:ext cx="3067050" cy="16609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600"/>
              </a:lnSpc>
              <a:buNone/>
            </a:pP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Правильне сенсорне сприйняття сприяє емоційному стану, розвитку саморегуляції та знижує ризики виникнення сенсорних проблем.</a:t>
            </a:r>
            <a:endParaRPr lang="en-US" sz="1600" dirty="0"/>
          </a:p>
        </p:txBody>
      </p:sp>
      <p:sp>
        <p:nvSpPr>
          <p:cNvPr id="12" name="Shape 9"/>
          <p:cNvSpPr/>
          <p:nvPr/>
        </p:nvSpPr>
        <p:spPr>
          <a:xfrm>
            <a:off x="6213038" y="5418773"/>
            <a:ext cx="467082" cy="467082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6357938" y="5496520"/>
            <a:ext cx="177165" cy="3114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50"/>
              </a:lnSpc>
              <a:buNone/>
            </a:pPr>
            <a:r>
              <a:rPr lang="en-US" sz="24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2450" dirty="0"/>
          </a:p>
        </p:txBody>
      </p:sp>
      <p:sp>
        <p:nvSpPr>
          <p:cNvPr id="14" name="Text 11"/>
          <p:cNvSpPr/>
          <p:nvPr/>
        </p:nvSpPr>
        <p:spPr>
          <a:xfrm>
            <a:off x="6887647" y="5418773"/>
            <a:ext cx="2956917" cy="324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550"/>
              </a:lnSpc>
              <a:buNone/>
            </a:pPr>
            <a:r>
              <a:rPr lang="en-US" sz="20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Навчання та пізнання</a:t>
            </a:r>
            <a:endParaRPr lang="en-US" sz="2000" dirty="0"/>
          </a:p>
        </p:txBody>
      </p:sp>
      <p:sp>
        <p:nvSpPr>
          <p:cNvPr id="15" name="Text 12"/>
          <p:cNvSpPr/>
          <p:nvPr/>
        </p:nvSpPr>
        <p:spPr>
          <a:xfrm>
            <a:off x="6887647" y="5867757"/>
            <a:ext cx="3067050" cy="16609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600"/>
              </a:lnSpc>
              <a:buNone/>
            </a:pP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Чітке сенсорне сприйняття покращує увагу, пам'ять, здатність до навчання, мислення та вирішення проблем.</a:t>
            </a:r>
            <a:endParaRPr lang="en-US" sz="1600" dirty="0"/>
          </a:p>
        </p:txBody>
      </p:sp>
      <p:sp>
        <p:nvSpPr>
          <p:cNvPr id="16" name="Shape 13"/>
          <p:cNvSpPr/>
          <p:nvPr/>
        </p:nvSpPr>
        <p:spPr>
          <a:xfrm>
            <a:off x="10162223" y="5418773"/>
            <a:ext cx="467082" cy="467082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10300335" y="5496520"/>
            <a:ext cx="190857" cy="3114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50"/>
              </a:lnSpc>
              <a:buNone/>
            </a:pPr>
            <a:r>
              <a:rPr lang="en-US" sz="24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4</a:t>
            </a:r>
            <a:endParaRPr lang="en-US" sz="2450" dirty="0"/>
          </a:p>
        </p:txBody>
      </p:sp>
      <p:sp>
        <p:nvSpPr>
          <p:cNvPr id="18" name="Text 15"/>
          <p:cNvSpPr/>
          <p:nvPr/>
        </p:nvSpPr>
        <p:spPr>
          <a:xfrm>
            <a:off x="10836831" y="5418773"/>
            <a:ext cx="2809875" cy="324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550"/>
              </a:lnSpc>
              <a:buNone/>
            </a:pPr>
            <a:r>
              <a:rPr lang="en-US" sz="20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Соціальна адаптація</a:t>
            </a:r>
            <a:endParaRPr lang="en-US" sz="2000" dirty="0"/>
          </a:p>
        </p:txBody>
      </p:sp>
      <p:sp>
        <p:nvSpPr>
          <p:cNvPr id="19" name="Text 16"/>
          <p:cNvSpPr/>
          <p:nvPr/>
        </p:nvSpPr>
        <p:spPr>
          <a:xfrm>
            <a:off x="10836831" y="5867757"/>
            <a:ext cx="3067050" cy="13287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600"/>
              </a:lnSpc>
              <a:buNone/>
            </a:pP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Сенсорний розвиток впливає на комунікаційні навички, емоційну реакцію та розуміння соціальних сигналів.</a:t>
            </a:r>
            <a:endParaRPr lang="en-US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721412"/>
            <a:ext cx="766274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Основні сенсорні системи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9971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Зір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578310"/>
            <a:ext cx="39781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Дозволяє сприймати форму, колір, розмір, рух, відстань.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5332928" y="39971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Слух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32928" y="4578310"/>
            <a:ext cx="39781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Сприймає звуки, мову, музику, гучність та висоту тону.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872067" y="39971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Дотик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2067" y="4578310"/>
            <a:ext cx="39781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Відчуває температуру, тиск, текстуру, біль, поколювання.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3257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77942" y="532686"/>
            <a:ext cx="7788116" cy="12108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4750"/>
              </a:lnSpc>
              <a:buNone/>
            </a:pPr>
            <a:r>
              <a:rPr lang="en-US" sz="38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Розвиток зорового сприйняття</a:t>
            </a:r>
            <a:endParaRPr lang="en-US" sz="3800" dirty="0"/>
          </a:p>
        </p:txBody>
      </p:sp>
      <p:sp>
        <p:nvSpPr>
          <p:cNvPr id="4" name="Shape 1"/>
          <p:cNvSpPr/>
          <p:nvPr/>
        </p:nvSpPr>
        <p:spPr>
          <a:xfrm>
            <a:off x="957024" y="2034064"/>
            <a:ext cx="22860" cy="5665827"/>
          </a:xfrm>
          <a:prstGeom prst="roundRect">
            <a:avLst>
              <a:gd name="adj" fmla="val 355919"/>
            </a:avLst>
          </a:prstGeom>
          <a:solidFill>
            <a:srgbClr val="BDB8DF"/>
          </a:solidFill>
          <a:ln/>
        </p:spPr>
      </p:sp>
      <p:sp>
        <p:nvSpPr>
          <p:cNvPr id="5" name="Shape 2"/>
          <p:cNvSpPr/>
          <p:nvPr/>
        </p:nvSpPr>
        <p:spPr>
          <a:xfrm>
            <a:off x="1163479" y="2458403"/>
            <a:ext cx="677942" cy="22860"/>
          </a:xfrm>
          <a:prstGeom prst="roundRect">
            <a:avLst>
              <a:gd name="adj" fmla="val 355919"/>
            </a:avLst>
          </a:prstGeom>
          <a:solidFill>
            <a:srgbClr val="BDB8DF"/>
          </a:solidFill>
          <a:ln/>
        </p:spPr>
      </p:sp>
      <p:sp>
        <p:nvSpPr>
          <p:cNvPr id="6" name="Shape 3"/>
          <p:cNvSpPr/>
          <p:nvPr/>
        </p:nvSpPr>
        <p:spPr>
          <a:xfrm>
            <a:off x="750570" y="2251948"/>
            <a:ext cx="435769" cy="435769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911781" y="2324457"/>
            <a:ext cx="113348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250"/>
              </a:lnSpc>
              <a:buNone/>
            </a:pPr>
            <a:r>
              <a:rPr lang="en-US" sz="22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2250" dirty="0"/>
          </a:p>
        </p:txBody>
      </p:sp>
      <p:sp>
        <p:nvSpPr>
          <p:cNvPr id="8" name="Text 5"/>
          <p:cNvSpPr/>
          <p:nvPr/>
        </p:nvSpPr>
        <p:spPr>
          <a:xfrm>
            <a:off x="2033826" y="2227778"/>
            <a:ext cx="2421493" cy="3026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Новонароджені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2033826" y="2646640"/>
            <a:ext cx="6432233" cy="6198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00"/>
              </a:lnSpc>
              <a:buNone/>
            </a:pPr>
            <a:r>
              <a:rPr lang="en-US" sz="15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Нечітке бачення на близькій відстані. Розрізняють контрастні кольори, світло та тінь.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1163479" y="4078248"/>
            <a:ext cx="677942" cy="22860"/>
          </a:xfrm>
          <a:prstGeom prst="roundRect">
            <a:avLst>
              <a:gd name="adj" fmla="val 355919"/>
            </a:avLst>
          </a:prstGeom>
          <a:solidFill>
            <a:srgbClr val="BDB8DF"/>
          </a:solidFill>
          <a:ln/>
        </p:spPr>
      </p:sp>
      <p:sp>
        <p:nvSpPr>
          <p:cNvPr id="11" name="Shape 8"/>
          <p:cNvSpPr/>
          <p:nvPr/>
        </p:nvSpPr>
        <p:spPr>
          <a:xfrm>
            <a:off x="750570" y="3871793"/>
            <a:ext cx="435769" cy="435769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84753" y="3944303"/>
            <a:ext cx="167402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250"/>
              </a:lnSpc>
              <a:buNone/>
            </a:pPr>
            <a:r>
              <a:rPr lang="en-US" sz="22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2250" dirty="0"/>
          </a:p>
        </p:txBody>
      </p:sp>
      <p:sp>
        <p:nvSpPr>
          <p:cNvPr id="13" name="Text 10"/>
          <p:cNvSpPr/>
          <p:nvPr/>
        </p:nvSpPr>
        <p:spPr>
          <a:xfrm>
            <a:off x="2033826" y="3847624"/>
            <a:ext cx="2421493" cy="3026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2-3 місяці</a:t>
            </a:r>
            <a:endParaRPr lang="en-US" sz="1900" dirty="0"/>
          </a:p>
        </p:txBody>
      </p:sp>
      <p:sp>
        <p:nvSpPr>
          <p:cNvPr id="14" name="Text 11"/>
          <p:cNvSpPr/>
          <p:nvPr/>
        </p:nvSpPr>
        <p:spPr>
          <a:xfrm>
            <a:off x="2033826" y="4266486"/>
            <a:ext cx="6432233" cy="309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400"/>
              </a:lnSpc>
              <a:buNone/>
            </a:pPr>
            <a:r>
              <a:rPr lang="en-US" sz="15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Починають слідкувати за предметами, розрізняти обличчя та кольори.</a:t>
            </a:r>
            <a:endParaRPr lang="en-US" sz="1500" dirty="0"/>
          </a:p>
        </p:txBody>
      </p:sp>
      <p:sp>
        <p:nvSpPr>
          <p:cNvPr id="15" name="Shape 12"/>
          <p:cNvSpPr/>
          <p:nvPr/>
        </p:nvSpPr>
        <p:spPr>
          <a:xfrm>
            <a:off x="1163479" y="5388173"/>
            <a:ext cx="677942" cy="22860"/>
          </a:xfrm>
          <a:prstGeom prst="roundRect">
            <a:avLst>
              <a:gd name="adj" fmla="val 355919"/>
            </a:avLst>
          </a:prstGeom>
          <a:solidFill>
            <a:srgbClr val="BDB8DF"/>
          </a:solidFill>
          <a:ln/>
        </p:spPr>
      </p:sp>
      <p:sp>
        <p:nvSpPr>
          <p:cNvPr id="16" name="Shape 13"/>
          <p:cNvSpPr/>
          <p:nvPr/>
        </p:nvSpPr>
        <p:spPr>
          <a:xfrm>
            <a:off x="750570" y="5181719"/>
            <a:ext cx="435769" cy="435769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885706" y="5254228"/>
            <a:ext cx="165378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250"/>
              </a:lnSpc>
              <a:buNone/>
            </a:pPr>
            <a:r>
              <a:rPr lang="en-US" sz="22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2250" dirty="0"/>
          </a:p>
        </p:txBody>
      </p:sp>
      <p:sp>
        <p:nvSpPr>
          <p:cNvPr id="18" name="Text 15"/>
          <p:cNvSpPr/>
          <p:nvPr/>
        </p:nvSpPr>
        <p:spPr>
          <a:xfrm>
            <a:off x="2033826" y="5157549"/>
            <a:ext cx="2421493" cy="3026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6-12 місяців</a:t>
            </a:r>
            <a:endParaRPr lang="en-US" sz="1900" dirty="0"/>
          </a:p>
        </p:txBody>
      </p:sp>
      <p:sp>
        <p:nvSpPr>
          <p:cNvPr id="19" name="Text 16"/>
          <p:cNvSpPr/>
          <p:nvPr/>
        </p:nvSpPr>
        <p:spPr>
          <a:xfrm>
            <a:off x="2033826" y="5576411"/>
            <a:ext cx="6432233" cy="309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400"/>
              </a:lnSpc>
              <a:buNone/>
            </a:pPr>
            <a:r>
              <a:rPr lang="en-US" sz="15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Зір стає схожим на дорослий. Діти сприймають глибину, відстань, рух.</a:t>
            </a:r>
            <a:endParaRPr lang="en-US" sz="1500" dirty="0"/>
          </a:p>
        </p:txBody>
      </p:sp>
      <p:sp>
        <p:nvSpPr>
          <p:cNvPr id="20" name="Shape 17"/>
          <p:cNvSpPr/>
          <p:nvPr/>
        </p:nvSpPr>
        <p:spPr>
          <a:xfrm>
            <a:off x="1163479" y="6698099"/>
            <a:ext cx="677942" cy="22860"/>
          </a:xfrm>
          <a:prstGeom prst="roundRect">
            <a:avLst>
              <a:gd name="adj" fmla="val 355919"/>
            </a:avLst>
          </a:prstGeom>
          <a:solidFill>
            <a:srgbClr val="BDB8DF"/>
          </a:solidFill>
          <a:ln/>
        </p:spPr>
      </p:sp>
      <p:sp>
        <p:nvSpPr>
          <p:cNvPr id="21" name="Shape 18"/>
          <p:cNvSpPr/>
          <p:nvPr/>
        </p:nvSpPr>
        <p:spPr>
          <a:xfrm>
            <a:off x="750570" y="6491645"/>
            <a:ext cx="435769" cy="435769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879396" y="6564154"/>
            <a:ext cx="178118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250"/>
              </a:lnSpc>
              <a:buNone/>
            </a:pPr>
            <a:r>
              <a:rPr lang="en-US" sz="22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4</a:t>
            </a:r>
            <a:endParaRPr lang="en-US" sz="2250" dirty="0"/>
          </a:p>
        </p:txBody>
      </p:sp>
      <p:sp>
        <p:nvSpPr>
          <p:cNvPr id="23" name="Text 20"/>
          <p:cNvSpPr/>
          <p:nvPr/>
        </p:nvSpPr>
        <p:spPr>
          <a:xfrm>
            <a:off x="2033826" y="6467475"/>
            <a:ext cx="2421493" cy="3026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1-3 роки</a:t>
            </a:r>
            <a:endParaRPr lang="en-US" sz="1900" dirty="0"/>
          </a:p>
        </p:txBody>
      </p:sp>
      <p:sp>
        <p:nvSpPr>
          <p:cNvPr id="24" name="Text 21"/>
          <p:cNvSpPr/>
          <p:nvPr/>
        </p:nvSpPr>
        <p:spPr>
          <a:xfrm>
            <a:off x="2033826" y="6886337"/>
            <a:ext cx="6432233" cy="6198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00"/>
              </a:lnSpc>
              <a:buNone/>
            </a:pPr>
            <a:r>
              <a:rPr lang="en-US" sz="15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Розвивається здатність до сприйняття образів, розпізнавання кольорів та форм.</a:t>
            </a:r>
            <a:endParaRPr lang="en-US" sz="15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6508" y="784622"/>
            <a:ext cx="7626429" cy="5682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4450"/>
              </a:lnSpc>
              <a:buNone/>
            </a:pPr>
            <a:r>
              <a:rPr lang="en-US" sz="35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Розвиток слухового сприйняття</a:t>
            </a:r>
            <a:endParaRPr lang="en-US" sz="355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508" y="1625679"/>
            <a:ext cx="909280" cy="145482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818561" y="1807488"/>
            <a:ext cx="2273260" cy="2840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Новонароджені</a:t>
            </a:r>
            <a:endParaRPr lang="en-US" sz="1750" dirty="0"/>
          </a:p>
        </p:txBody>
      </p:sp>
      <p:sp>
        <p:nvSpPr>
          <p:cNvPr id="6" name="Text 2"/>
          <p:cNvSpPr/>
          <p:nvPr/>
        </p:nvSpPr>
        <p:spPr>
          <a:xfrm>
            <a:off x="1818561" y="2200632"/>
            <a:ext cx="6688931" cy="2908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5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Розрізняють різні звуки, в тому числі голос матері.</a:t>
            </a:r>
            <a:endParaRPr lang="en-US" sz="14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508" y="3080504"/>
            <a:ext cx="909280" cy="145482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818561" y="3262313"/>
            <a:ext cx="2273260" cy="2840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3-6 місяців</a:t>
            </a:r>
            <a:endParaRPr lang="en-US" sz="1750" dirty="0"/>
          </a:p>
        </p:txBody>
      </p:sp>
      <p:sp>
        <p:nvSpPr>
          <p:cNvPr id="9" name="Text 4"/>
          <p:cNvSpPr/>
          <p:nvPr/>
        </p:nvSpPr>
        <p:spPr>
          <a:xfrm>
            <a:off x="1818561" y="3655457"/>
            <a:ext cx="6688931" cy="2908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5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Починають реагувати на власне ім'я, розрізняють музичні інтонації.</a:t>
            </a:r>
            <a:endParaRPr lang="en-US" sz="14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508" y="4535329"/>
            <a:ext cx="909280" cy="145482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818561" y="4717137"/>
            <a:ext cx="2273260" cy="2840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6-12 місяців</a:t>
            </a:r>
            <a:endParaRPr lang="en-US" sz="1750" dirty="0"/>
          </a:p>
        </p:txBody>
      </p:sp>
      <p:sp>
        <p:nvSpPr>
          <p:cNvPr id="12" name="Text 6"/>
          <p:cNvSpPr/>
          <p:nvPr/>
        </p:nvSpPr>
        <p:spPr>
          <a:xfrm>
            <a:off x="1818561" y="5110282"/>
            <a:ext cx="6688931" cy="2908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5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Розвивається мовленнєве сприйняття, розуміння простих слів та фраз.</a:t>
            </a:r>
            <a:endParaRPr lang="en-US" sz="1400" dirty="0"/>
          </a:p>
        </p:txBody>
      </p:sp>
      <p:pic>
        <p:nvPicPr>
          <p:cNvPr id="13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508" y="5990153"/>
            <a:ext cx="909280" cy="1454825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818561" y="6171962"/>
            <a:ext cx="2273260" cy="2840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1-3 роки</a:t>
            </a:r>
            <a:endParaRPr lang="en-US" sz="1750" dirty="0"/>
          </a:p>
        </p:txBody>
      </p:sp>
      <p:sp>
        <p:nvSpPr>
          <p:cNvPr id="15" name="Text 8"/>
          <p:cNvSpPr/>
          <p:nvPr/>
        </p:nvSpPr>
        <p:spPr>
          <a:xfrm>
            <a:off x="1818561" y="6565106"/>
            <a:ext cx="6688931" cy="2908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5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Діти сприймають складніші звуки, розрізняють різні голоси та інтонації.</a:t>
            </a:r>
            <a:endParaRPr lang="en-US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91012" y="591979"/>
            <a:ext cx="7734776" cy="12580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4950"/>
              </a:lnSpc>
              <a:buNone/>
            </a:pPr>
            <a:r>
              <a:rPr lang="en-US" sz="39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Розвиток тактильного сприйняття</a:t>
            </a:r>
            <a:endParaRPr lang="en-US" sz="3950" dirty="0"/>
          </a:p>
        </p:txBody>
      </p:sp>
      <p:sp>
        <p:nvSpPr>
          <p:cNvPr id="4" name="Shape 1"/>
          <p:cNvSpPr/>
          <p:nvPr/>
        </p:nvSpPr>
        <p:spPr>
          <a:xfrm>
            <a:off x="6191012" y="2151936"/>
            <a:ext cx="7734776" cy="5485567"/>
          </a:xfrm>
          <a:prstGeom prst="roundRect">
            <a:avLst>
              <a:gd name="adj" fmla="val 1542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6198632" y="2159556"/>
            <a:ext cx="7719536" cy="578763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6" name="Text 3"/>
          <p:cNvSpPr/>
          <p:nvPr/>
        </p:nvSpPr>
        <p:spPr>
          <a:xfrm>
            <a:off x="6399848" y="2287905"/>
            <a:ext cx="3453527" cy="3220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5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Вік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10263426" y="2287905"/>
            <a:ext cx="3453527" cy="3220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5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Особливості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6198632" y="2738318"/>
            <a:ext cx="7719536" cy="1222891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9" name="Text 6"/>
          <p:cNvSpPr/>
          <p:nvPr/>
        </p:nvSpPr>
        <p:spPr>
          <a:xfrm>
            <a:off x="6399848" y="2866668"/>
            <a:ext cx="3453527" cy="3220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5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Новонароджені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10263426" y="2866668"/>
            <a:ext cx="3453527" cy="9661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5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Дотик – основний спосіб пізнання світу. Діти відчувають текстуру, температуру, тиск.</a:t>
            </a:r>
            <a:endParaRPr lang="en-US" sz="1550" dirty="0"/>
          </a:p>
        </p:txBody>
      </p:sp>
      <p:sp>
        <p:nvSpPr>
          <p:cNvPr id="11" name="Shape 8"/>
          <p:cNvSpPr/>
          <p:nvPr/>
        </p:nvSpPr>
        <p:spPr>
          <a:xfrm>
            <a:off x="6198632" y="3961209"/>
            <a:ext cx="7719536" cy="1222891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2" name="Text 9"/>
          <p:cNvSpPr/>
          <p:nvPr/>
        </p:nvSpPr>
        <p:spPr>
          <a:xfrm>
            <a:off x="6399848" y="4089559"/>
            <a:ext cx="3453527" cy="3220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5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2-3 місяці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10263426" y="4089559"/>
            <a:ext cx="3453527" cy="9661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5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Починають досліджувати предмети руками, торкаються до обличчя та тіла.</a:t>
            </a:r>
            <a:endParaRPr lang="en-US" sz="1550" dirty="0"/>
          </a:p>
        </p:txBody>
      </p:sp>
      <p:sp>
        <p:nvSpPr>
          <p:cNvPr id="14" name="Shape 11"/>
          <p:cNvSpPr/>
          <p:nvPr/>
        </p:nvSpPr>
        <p:spPr>
          <a:xfrm>
            <a:off x="6198632" y="5184100"/>
            <a:ext cx="7719536" cy="1222891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5" name="Text 12"/>
          <p:cNvSpPr/>
          <p:nvPr/>
        </p:nvSpPr>
        <p:spPr>
          <a:xfrm>
            <a:off x="6399848" y="5312450"/>
            <a:ext cx="3453527" cy="3220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5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6-12 місяців</a:t>
            </a:r>
            <a:endParaRPr lang="en-US" sz="1550" dirty="0"/>
          </a:p>
        </p:txBody>
      </p:sp>
      <p:sp>
        <p:nvSpPr>
          <p:cNvPr id="16" name="Text 13"/>
          <p:cNvSpPr/>
          <p:nvPr/>
        </p:nvSpPr>
        <p:spPr>
          <a:xfrm>
            <a:off x="10263426" y="5312450"/>
            <a:ext cx="3453527" cy="9661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5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Діти усвідомлено використовують дотик для гри та взаємодії з навколишнім середовищем.</a:t>
            </a:r>
            <a:endParaRPr lang="en-US" sz="1550" dirty="0"/>
          </a:p>
        </p:txBody>
      </p:sp>
      <p:sp>
        <p:nvSpPr>
          <p:cNvPr id="17" name="Shape 14"/>
          <p:cNvSpPr/>
          <p:nvPr/>
        </p:nvSpPr>
        <p:spPr>
          <a:xfrm>
            <a:off x="6198632" y="6406991"/>
            <a:ext cx="7719536" cy="1222891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8" name="Text 15"/>
          <p:cNvSpPr/>
          <p:nvPr/>
        </p:nvSpPr>
        <p:spPr>
          <a:xfrm>
            <a:off x="6399848" y="6535341"/>
            <a:ext cx="3453527" cy="3220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5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1-3 роки</a:t>
            </a:r>
            <a:endParaRPr lang="en-US" sz="1550" dirty="0"/>
          </a:p>
        </p:txBody>
      </p:sp>
      <p:sp>
        <p:nvSpPr>
          <p:cNvPr id="19" name="Text 16"/>
          <p:cNvSpPr/>
          <p:nvPr/>
        </p:nvSpPr>
        <p:spPr>
          <a:xfrm>
            <a:off x="10263426" y="6535341"/>
            <a:ext cx="3453527" cy="9661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5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Розвивається здатність розрізняти різні фактури, форми та розміри предметів за допомогою дотику.</a:t>
            </a:r>
            <a:endParaRPr lang="en-US" sz="15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42950" y="753428"/>
            <a:ext cx="7658100" cy="13265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200"/>
              </a:lnSpc>
              <a:buNone/>
            </a:pPr>
            <a:r>
              <a:rPr lang="en-US" sz="41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Розвиток смакового та нюхового сприйняття</a:t>
            </a:r>
            <a:endParaRPr lang="en-US" sz="415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" y="2398395"/>
            <a:ext cx="530662" cy="53066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42950" y="3141226"/>
            <a:ext cx="2653427" cy="331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600"/>
              </a:lnSpc>
              <a:buNone/>
            </a:pPr>
            <a:r>
              <a:rPr lang="en-US" sz="20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Новонароджені</a:t>
            </a:r>
            <a:endParaRPr lang="en-US" sz="2050" dirty="0"/>
          </a:p>
        </p:txBody>
      </p:sp>
      <p:sp>
        <p:nvSpPr>
          <p:cNvPr id="6" name="Text 2"/>
          <p:cNvSpPr/>
          <p:nvPr/>
        </p:nvSpPr>
        <p:spPr>
          <a:xfrm>
            <a:off x="742950" y="3600212"/>
            <a:ext cx="3669863" cy="6791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5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Сприймають солодкий смак, розрізняють різні запахи.</a:t>
            </a:r>
            <a:endParaRPr lang="en-US" sz="16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1187" y="2398395"/>
            <a:ext cx="530662" cy="53066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731187" y="3141226"/>
            <a:ext cx="2653427" cy="331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600"/>
              </a:lnSpc>
              <a:buNone/>
            </a:pPr>
            <a:r>
              <a:rPr lang="en-US" sz="20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4-6 місяців</a:t>
            </a:r>
            <a:endParaRPr lang="en-US" sz="2050" dirty="0"/>
          </a:p>
        </p:txBody>
      </p:sp>
      <p:sp>
        <p:nvSpPr>
          <p:cNvPr id="9" name="Text 4"/>
          <p:cNvSpPr/>
          <p:nvPr/>
        </p:nvSpPr>
        <p:spPr>
          <a:xfrm>
            <a:off x="4731187" y="3600212"/>
            <a:ext cx="3669863" cy="10186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5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Починають їсти тверду їжу, експериментують з різними смаками.</a:t>
            </a:r>
            <a:endParaRPr lang="en-US" sz="165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950" y="5255657"/>
            <a:ext cx="530662" cy="53066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42950" y="5998488"/>
            <a:ext cx="2653427" cy="331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600"/>
              </a:lnSpc>
              <a:buNone/>
            </a:pPr>
            <a:r>
              <a:rPr lang="en-US" sz="20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1-2 роки</a:t>
            </a:r>
            <a:endParaRPr lang="en-US" sz="2050" dirty="0"/>
          </a:p>
        </p:txBody>
      </p:sp>
      <p:sp>
        <p:nvSpPr>
          <p:cNvPr id="12" name="Text 6"/>
          <p:cNvSpPr/>
          <p:nvPr/>
        </p:nvSpPr>
        <p:spPr>
          <a:xfrm>
            <a:off x="742950" y="6457474"/>
            <a:ext cx="3669863" cy="10186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5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Смакові рецептори розвиваються, діти вчаться розрізняти солодке, солоне, кисле, гірке.</a:t>
            </a:r>
            <a:endParaRPr lang="en-US" sz="1650" dirty="0"/>
          </a:p>
        </p:txBody>
      </p:sp>
      <p:pic>
        <p:nvPicPr>
          <p:cNvPr id="13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1187" y="5255657"/>
            <a:ext cx="530662" cy="530662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4731187" y="5998488"/>
            <a:ext cx="2653427" cy="331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600"/>
              </a:lnSpc>
              <a:buNone/>
            </a:pPr>
            <a:r>
              <a:rPr lang="en-US" sz="20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2-3 роки</a:t>
            </a:r>
            <a:endParaRPr lang="en-US" sz="2050" dirty="0"/>
          </a:p>
        </p:txBody>
      </p:sp>
      <p:sp>
        <p:nvSpPr>
          <p:cNvPr id="15" name="Text 8"/>
          <p:cNvSpPr/>
          <p:nvPr/>
        </p:nvSpPr>
        <p:spPr>
          <a:xfrm>
            <a:off x="4731187" y="6457474"/>
            <a:ext cx="3669863" cy="10186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5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Розвивається здатність розпізнавати запахи, пов'язувати їх з певними предметами та подіями.</a:t>
            </a:r>
            <a:endParaRPr lang="en-US" sz="16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71592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Вікові особливості сенсорного розвитку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2473643"/>
            <a:ext cx="3664863" cy="3128129"/>
          </a:xfrm>
          <a:prstGeom prst="roundRect">
            <a:avLst>
              <a:gd name="adj" fmla="val 3046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28224" y="270807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Новонароджені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28224" y="3198495"/>
            <a:ext cx="319599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Основний сенсорний досвід: дотик, нюх, слух. Діти починають досліджувати світ через ці відчуття.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685467" y="2473643"/>
            <a:ext cx="3664863" cy="3128129"/>
          </a:xfrm>
          <a:prstGeom prst="roundRect">
            <a:avLst>
              <a:gd name="adj" fmla="val 3046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919901" y="2708077"/>
            <a:ext cx="319599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Дитячий вік (1-3 роки)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919901" y="3552825"/>
            <a:ext cx="3195995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Швидке зростання всіх сенсорних систем. Діти вчаться сприймати та аналізувати сенсорну інформацію.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93790" y="5828586"/>
            <a:ext cx="7556421" cy="1685092"/>
          </a:xfrm>
          <a:prstGeom prst="roundRect">
            <a:avLst>
              <a:gd name="adj" fmla="val 5654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028224" y="6063020"/>
            <a:ext cx="390846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Дошкільний вік (3-6 років)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28224" y="6553438"/>
            <a:ext cx="70875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Сенсорний досвід стає основою для розвитку творчості, уяви, мови, пізнання.</a:t>
            </a:r>
            <a:endParaRPr lang="en-US" sz="1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70295" y="1101090"/>
            <a:ext cx="7776210" cy="12215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4800"/>
              </a:lnSpc>
              <a:buNone/>
            </a:pPr>
            <a:r>
              <a:rPr lang="en-US" sz="38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Роль батьків у сенсорному розвитку дитини</a:t>
            </a:r>
            <a:endParaRPr lang="en-US" sz="3800" dirty="0"/>
          </a:p>
        </p:txBody>
      </p:sp>
      <p:sp>
        <p:nvSpPr>
          <p:cNvPr id="4" name="Text 1"/>
          <p:cNvSpPr/>
          <p:nvPr/>
        </p:nvSpPr>
        <p:spPr>
          <a:xfrm>
            <a:off x="6170295" y="2615803"/>
            <a:ext cx="7776210" cy="9376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450"/>
              </a:lnSpc>
              <a:buNone/>
            </a:pPr>
            <a:r>
              <a:rPr lang="en-US" sz="15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Батьки відіграють ключову роль у сенсорному розвитку дитини. Вони створюють для дитини багате сенсорне середовище, стимулюють її до досліджень та надають їй позитивний досвід.</a:t>
            </a:r>
            <a:endParaRPr lang="en-US" sz="1500" dirty="0"/>
          </a:p>
        </p:txBody>
      </p:sp>
      <p:sp>
        <p:nvSpPr>
          <p:cNvPr id="5" name="Shape 2"/>
          <p:cNvSpPr/>
          <p:nvPr/>
        </p:nvSpPr>
        <p:spPr>
          <a:xfrm>
            <a:off x="6170295" y="3992999"/>
            <a:ext cx="439698" cy="439698"/>
          </a:xfrm>
          <a:prstGeom prst="roundRect">
            <a:avLst>
              <a:gd name="adj" fmla="val 18668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6332934" y="4066222"/>
            <a:ext cx="114419" cy="2931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300"/>
              </a:lnSpc>
              <a:buNone/>
            </a:pPr>
            <a:r>
              <a:rPr lang="en-US" sz="23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2300" dirty="0"/>
          </a:p>
        </p:txBody>
      </p:sp>
      <p:sp>
        <p:nvSpPr>
          <p:cNvPr id="7" name="Text 4"/>
          <p:cNvSpPr/>
          <p:nvPr/>
        </p:nvSpPr>
        <p:spPr>
          <a:xfrm>
            <a:off x="6805374" y="3992999"/>
            <a:ext cx="2442805" cy="3053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400"/>
              </a:lnSpc>
              <a:buNone/>
            </a:pPr>
            <a:r>
              <a:rPr lang="en-US" sz="19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Сенсорні ігри</a:t>
            </a:r>
            <a:endParaRPr lang="en-US" sz="1900" dirty="0"/>
          </a:p>
        </p:txBody>
      </p:sp>
      <p:sp>
        <p:nvSpPr>
          <p:cNvPr id="8" name="Text 5"/>
          <p:cNvSpPr/>
          <p:nvPr/>
        </p:nvSpPr>
        <p:spPr>
          <a:xfrm>
            <a:off x="6805374" y="4415552"/>
            <a:ext cx="3155394" cy="9376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450"/>
              </a:lnSpc>
              <a:buNone/>
            </a:pPr>
            <a:r>
              <a:rPr lang="en-US" sz="15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Заохочуйте дитину грати з різними текстурами, звуками, кольорами та запахами.</a:t>
            </a:r>
            <a:endParaRPr lang="en-US" sz="1500" dirty="0"/>
          </a:p>
        </p:txBody>
      </p:sp>
      <p:sp>
        <p:nvSpPr>
          <p:cNvPr id="9" name="Shape 6"/>
          <p:cNvSpPr/>
          <p:nvPr/>
        </p:nvSpPr>
        <p:spPr>
          <a:xfrm>
            <a:off x="10156150" y="3992999"/>
            <a:ext cx="439698" cy="439698"/>
          </a:xfrm>
          <a:prstGeom prst="roundRect">
            <a:avLst>
              <a:gd name="adj" fmla="val 18668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10291524" y="4066222"/>
            <a:ext cx="168950" cy="2931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300"/>
              </a:lnSpc>
              <a:buNone/>
            </a:pPr>
            <a:r>
              <a:rPr lang="en-US" sz="23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2300" dirty="0"/>
          </a:p>
        </p:txBody>
      </p:sp>
      <p:sp>
        <p:nvSpPr>
          <p:cNvPr id="11" name="Text 8"/>
          <p:cNvSpPr/>
          <p:nvPr/>
        </p:nvSpPr>
        <p:spPr>
          <a:xfrm>
            <a:off x="10791230" y="3992999"/>
            <a:ext cx="2840236" cy="3053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400"/>
              </a:lnSpc>
              <a:buNone/>
            </a:pPr>
            <a:r>
              <a:rPr lang="en-US" sz="19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Сенсорне середовище</a:t>
            </a:r>
            <a:endParaRPr lang="en-US" sz="1900" dirty="0"/>
          </a:p>
        </p:txBody>
      </p:sp>
      <p:sp>
        <p:nvSpPr>
          <p:cNvPr id="12" name="Text 9"/>
          <p:cNvSpPr/>
          <p:nvPr/>
        </p:nvSpPr>
        <p:spPr>
          <a:xfrm>
            <a:off x="10791230" y="4415552"/>
            <a:ext cx="3155394" cy="9376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450"/>
              </a:lnSpc>
              <a:buNone/>
            </a:pPr>
            <a:r>
              <a:rPr lang="en-US" sz="15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Наповніть будинок різноманітними предметами, що стимулюють різні відчуття.</a:t>
            </a:r>
            <a:endParaRPr lang="en-US" sz="1500" dirty="0"/>
          </a:p>
        </p:txBody>
      </p:sp>
      <p:sp>
        <p:nvSpPr>
          <p:cNvPr id="13" name="Shape 10"/>
          <p:cNvSpPr/>
          <p:nvPr/>
        </p:nvSpPr>
        <p:spPr>
          <a:xfrm>
            <a:off x="6170295" y="5768340"/>
            <a:ext cx="439698" cy="439698"/>
          </a:xfrm>
          <a:prstGeom prst="roundRect">
            <a:avLst>
              <a:gd name="adj" fmla="val 18668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6306741" y="5841563"/>
            <a:ext cx="166807" cy="2931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300"/>
              </a:lnSpc>
              <a:buNone/>
            </a:pPr>
            <a:r>
              <a:rPr lang="en-US" sz="23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2300" dirty="0"/>
          </a:p>
        </p:txBody>
      </p:sp>
      <p:sp>
        <p:nvSpPr>
          <p:cNvPr id="15" name="Text 12"/>
          <p:cNvSpPr/>
          <p:nvPr/>
        </p:nvSpPr>
        <p:spPr>
          <a:xfrm>
            <a:off x="6805374" y="5768340"/>
            <a:ext cx="2442805" cy="3053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400"/>
              </a:lnSpc>
              <a:buNone/>
            </a:pPr>
            <a:r>
              <a:rPr lang="en-US" sz="19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Сенсорні книги</a:t>
            </a:r>
            <a:endParaRPr lang="en-US" sz="1900" dirty="0"/>
          </a:p>
        </p:txBody>
      </p:sp>
      <p:sp>
        <p:nvSpPr>
          <p:cNvPr id="16" name="Text 13"/>
          <p:cNvSpPr/>
          <p:nvPr/>
        </p:nvSpPr>
        <p:spPr>
          <a:xfrm>
            <a:off x="6805374" y="6190893"/>
            <a:ext cx="3155394" cy="9376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450"/>
              </a:lnSpc>
              <a:buNone/>
            </a:pPr>
            <a:r>
              <a:rPr lang="en-US" sz="15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Використовуйте книги з різними текстурами, звуками, кольорами та запахами.</a:t>
            </a:r>
            <a:endParaRPr lang="en-US" sz="1500" dirty="0"/>
          </a:p>
        </p:txBody>
      </p:sp>
      <p:sp>
        <p:nvSpPr>
          <p:cNvPr id="17" name="Shape 14"/>
          <p:cNvSpPr/>
          <p:nvPr/>
        </p:nvSpPr>
        <p:spPr>
          <a:xfrm>
            <a:off x="10156150" y="5768340"/>
            <a:ext cx="439698" cy="439698"/>
          </a:xfrm>
          <a:prstGeom prst="roundRect">
            <a:avLst>
              <a:gd name="adj" fmla="val 18668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10286048" y="5841563"/>
            <a:ext cx="179784" cy="2931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300"/>
              </a:lnSpc>
              <a:buNone/>
            </a:pPr>
            <a:r>
              <a:rPr lang="en-US" sz="23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4</a:t>
            </a:r>
            <a:endParaRPr lang="en-US" sz="2300" dirty="0"/>
          </a:p>
        </p:txBody>
      </p:sp>
      <p:sp>
        <p:nvSpPr>
          <p:cNvPr id="19" name="Text 16"/>
          <p:cNvSpPr/>
          <p:nvPr/>
        </p:nvSpPr>
        <p:spPr>
          <a:xfrm>
            <a:off x="10791230" y="5768340"/>
            <a:ext cx="2685812" cy="3053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400"/>
              </a:lnSpc>
              <a:buNone/>
            </a:pPr>
            <a:r>
              <a:rPr lang="en-US" sz="19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Сенсорні прогулянки</a:t>
            </a:r>
            <a:endParaRPr lang="en-US" sz="1900" dirty="0"/>
          </a:p>
        </p:txBody>
      </p:sp>
      <p:sp>
        <p:nvSpPr>
          <p:cNvPr id="20" name="Text 17"/>
          <p:cNvSpPr/>
          <p:nvPr/>
        </p:nvSpPr>
        <p:spPr>
          <a:xfrm>
            <a:off x="10791230" y="6190893"/>
            <a:ext cx="3155394" cy="9376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450"/>
              </a:lnSpc>
              <a:buNone/>
            </a:pPr>
            <a:r>
              <a:rPr lang="en-US" sz="15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Проводьте час на природі, дозволяйте дитині досліджувати навколишній світ.</a:t>
            </a:r>
            <a:endParaRPr lang="en-US" sz="15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158722"/>
            <a:ext cx="1078742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Практичні рекомендації для батьків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321129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Сенсорний розвиток дитини – це тривалий процес, який потребує уваги та підтримки батьків.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793790" y="3939183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Надавайте дитині можливість досліджувати різні відчуття.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93790" y="4381381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Створіть безпечне та стимулююче сенсорне середовище.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793790" y="4823579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Будьте уважні до реакцій дитини на різні стимули.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793790" y="5265777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Заохочуйте її до гри та дослідження.</a:t>
            </a:r>
            <a:endParaRPr lang="en-US" sz="1750" dirty="0"/>
          </a:p>
        </p:txBody>
      </p:sp>
      <p:sp>
        <p:nvSpPr>
          <p:cNvPr id="8" name="Text 6"/>
          <p:cNvSpPr/>
          <p:nvPr/>
        </p:nvSpPr>
        <p:spPr>
          <a:xfrm>
            <a:off x="793790" y="5707975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Не соромтеся звертатися до фахівців, якщо у вас є питання.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2024-11-30T10:38:56Z</dcterms:created>
  <dcterms:modified xsi:type="dcterms:W3CDTF">2024-11-30T10:38:56Z</dcterms:modified>
</cp:coreProperties>
</file>