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1" roundtripDataSignature="AMtx7mjYAPryjOvk+58HlcToRsF8jIbpw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18" d="100"/>
          <a:sy n="118" d="100"/>
        </p:scale>
        <p:origin x="-276" y="1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4" Type="http://schemas.openxmlformats.org/officeDocument/2006/relationships/slide" Target="slides/slide3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2868132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" name="Google Shape;8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3;p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9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9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1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9" name="Google Shape;79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6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" name="Google Shape;8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"/>
          <p:cNvSpPr txBox="1">
            <a:spLocks noGrp="1"/>
          </p:cNvSpPr>
          <p:nvPr>
            <p:ph type="ctrTitle"/>
          </p:nvPr>
        </p:nvSpPr>
        <p:spPr>
          <a:xfrm>
            <a:off x="1371600" y="782391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F6B09"/>
              </a:buClr>
              <a:buSzPts val="4000"/>
              <a:buFont typeface="Times New Roman"/>
              <a:buNone/>
            </a:pPr>
            <a:r>
              <a:rPr lang="ru-RU" sz="4000" b="1" dirty="0" err="1">
                <a:solidFill>
                  <a:srgbClr val="2F6B0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Сервіси</a:t>
            </a:r>
            <a:r>
              <a:rPr lang="ru-RU" sz="4000" b="1" dirty="0">
                <a:solidFill>
                  <a:srgbClr val="2F6B0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4000" b="1" dirty="0" err="1">
                <a:solidFill>
                  <a:srgbClr val="2F6B0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4000" b="1" dirty="0">
                <a:solidFill>
                  <a:srgbClr val="2F6B0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4000" b="1" dirty="0" err="1">
                <a:solidFill>
                  <a:srgbClr val="2F6B0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допомагають</a:t>
            </a:r>
            <a:r>
              <a:rPr lang="ru-RU" sz="4000" b="1" dirty="0">
                <a:solidFill>
                  <a:srgbClr val="2F6B0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4000" b="1" dirty="0" err="1">
                <a:solidFill>
                  <a:srgbClr val="2F6B0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організації</a:t>
            </a:r>
            <a:r>
              <a:rPr lang="ru-RU" sz="4000" b="1" dirty="0">
                <a:solidFill>
                  <a:srgbClr val="2F6B0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4000" b="1" dirty="0" err="1">
                <a:solidFill>
                  <a:srgbClr val="2F6B0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дистанційного</a:t>
            </a:r>
            <a:r>
              <a:rPr lang="ru-RU" sz="4000" b="1" dirty="0">
                <a:solidFill>
                  <a:srgbClr val="2F6B0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4000" b="1" dirty="0" err="1">
                <a:solidFill>
                  <a:srgbClr val="2F6B0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навчання</a:t>
            </a:r>
            <a:r>
              <a:rPr lang="ru-RU" sz="4000" b="1" dirty="0">
                <a:solidFill>
                  <a:srgbClr val="2F6B0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</a:t>
            </a:r>
            <a:br>
              <a:rPr lang="ru-RU" sz="4000" b="1" dirty="0">
                <a:solidFill>
                  <a:srgbClr val="2F6B09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4000" b="1" dirty="0" err="1">
                <a:solidFill>
                  <a:srgbClr val="2F6B0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початковій</a:t>
            </a:r>
            <a:r>
              <a:rPr lang="ru-RU" sz="4000" b="1" dirty="0">
                <a:solidFill>
                  <a:srgbClr val="2F6B0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4000" b="1" dirty="0" err="1">
                <a:solidFill>
                  <a:srgbClr val="2F6B0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школі</a:t>
            </a:r>
            <a:endParaRPr sz="4000" b="1" dirty="0">
              <a:solidFill>
                <a:srgbClr val="2F6B09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7" name="Google Shape;87;p1"/>
          <p:cNvSpPr txBox="1">
            <a:spLocks noGrp="1"/>
          </p:cNvSpPr>
          <p:nvPr>
            <p:ph type="subTitle" idx="1"/>
          </p:nvPr>
        </p:nvSpPr>
        <p:spPr>
          <a:xfrm>
            <a:off x="4806462" y="3906835"/>
            <a:ext cx="6096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28800"/>
              </a:buClr>
              <a:buSzPts val="1800"/>
              <a:buNone/>
            </a:pPr>
            <a:r>
              <a:rPr lang="ru-RU" sz="1800" b="1" i="1" cap="none" dirty="0">
                <a:solidFill>
                  <a:srgbClr val="D288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ВИКОНАЛА: ХОМИН ОЛЕНА ПЕТРІВНА, </a:t>
            </a:r>
            <a:endParaRPr sz="1800" b="1" i="1" cap="none" dirty="0">
              <a:solidFill>
                <a:srgbClr val="D288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28800"/>
              </a:buClr>
              <a:buSzPts val="1800"/>
              <a:buNone/>
            </a:pPr>
            <a:r>
              <a:rPr lang="ru-RU" sz="1800" b="1" i="1" cap="none" dirty="0">
                <a:solidFill>
                  <a:srgbClr val="D288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ВЧИТЕЛЬ ПОЧАТКОВИХ КЛАСІВ</a:t>
            </a:r>
            <a:endParaRPr sz="1800" b="1" cap="none" dirty="0">
              <a:solidFill>
                <a:srgbClr val="D288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28800"/>
              </a:buClr>
              <a:buSzPts val="1800"/>
              <a:buNone/>
            </a:pPr>
            <a:r>
              <a:rPr lang="ru-RU" sz="1800" b="1" i="1" cap="none" dirty="0" smtClean="0">
                <a:solidFill>
                  <a:srgbClr val="D288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НОВООЛЕКСАНДРІВСЬКОЇ ФІЛІЇ</a:t>
            </a:r>
            <a:r>
              <a:rPr lang="ru-RU" sz="1800" b="1" dirty="0" smtClean="0">
                <a:solidFill>
                  <a:srgbClr val="D288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ЛІЦЕЮ «УСПІХ»</a:t>
            </a:r>
          </a:p>
          <a:p>
            <a:pPr marL="0" lvl="0" indent="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28800"/>
              </a:buClr>
              <a:buSzPts val="1800"/>
              <a:buNone/>
            </a:pPr>
            <a:r>
              <a:rPr lang="ru-RU" sz="1800" b="1" i="1" dirty="0" smtClean="0">
                <a:solidFill>
                  <a:srgbClr val="D288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ДОМАНІВСЬКОЇ СЕЛИЩНОЇ РАДИ </a:t>
            </a:r>
            <a:endParaRPr sz="1800" b="1" cap="none" dirty="0">
              <a:solidFill>
                <a:srgbClr val="D288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28800"/>
              </a:buClr>
              <a:buSzPts val="1800"/>
              <a:buNone/>
            </a:pPr>
            <a:r>
              <a:rPr lang="ru-RU" sz="1800" b="1" cap="none" dirty="0">
                <a:solidFill>
                  <a:srgbClr val="D288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ru-RU" sz="1800" b="1" cap="none" dirty="0">
                <a:solidFill>
                  <a:srgbClr val="D288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1800" b="1" cap="none" dirty="0">
              <a:solidFill>
                <a:srgbClr val="D288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15000">
        <p:wipe/>
      </p:transition>
    </mc:Choice>
    <mc:Fallback>
      <p:transition advTm="15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"/>
          <p:cNvSpPr txBox="1">
            <a:spLocks noGrp="1"/>
          </p:cNvSpPr>
          <p:nvPr>
            <p:ph type="title"/>
          </p:nvPr>
        </p:nvSpPr>
        <p:spPr>
          <a:xfrm>
            <a:off x="830481" y="979054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B7C8FF"/>
              </a:buClr>
              <a:buSzPts val="2400"/>
              <a:buFont typeface="Times New Roman"/>
              <a:buNone/>
            </a:pPr>
            <a:r>
              <a:rPr lang="ru-RU" sz="2400" b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Дистанційне навчання</a:t>
            </a:r>
            <a:r>
              <a:rPr lang="ru-RU" sz="2400" b="1">
                <a:solidFill>
                  <a:srgbClr val="B7C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b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—</a:t>
            </a:r>
            <a:r>
              <a:rPr lang="ru-RU" sz="2400" b="1">
                <a:solidFill>
                  <a:srgbClr val="2F6B0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це форма навчання з використанням комп’ютерних і телекомунікаційних технологій, які забезпечують інтерактивну взаємодію педагогів та вихованців на різних етапах навчання i самостійну роботу з матеріалами інформаційної мережі.</a:t>
            </a:r>
            <a:endParaRPr sz="2400" b="1">
              <a:solidFill>
                <a:srgbClr val="2F6B09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3" name="Google Shape;93;p2"/>
          <p:cNvSpPr txBox="1"/>
          <p:nvPr/>
        </p:nvSpPr>
        <p:spPr>
          <a:xfrm>
            <a:off x="873049" y="2553989"/>
            <a:ext cx="10418100" cy="341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0" u="none" strike="noStrike" cap="none">
                <a:solidFill>
                  <a:srgbClr val="D288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СЕРВІСИ ДЛЯ ОРГАНІЗАЦІЇ ДИСТАНЦІЙНОГО НАВЧАННЯ </a:t>
            </a:r>
            <a:r>
              <a:rPr lang="ru-RU" sz="2400" b="1" i="0" u="none" strike="noStrike" cap="none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— це різні онлайн платформи, як помічники в організації дистанційного навчання, які допомагають налагодити інтерактивну взаємодію педагогів та вихованців на різних етапах навчання i самостійну роботу з матеріалами інформаційної мережі.</a:t>
            </a:r>
            <a:endParaRPr>
              <a:solidFill>
                <a:srgbClr val="0000FF"/>
              </a:solidFill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 b="1" i="0" u="none" strike="noStrike" cap="none">
              <a:solidFill>
                <a:srgbClr val="B7C8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0" u="none" strike="noStrike" cap="none">
                <a:solidFill>
                  <a:srgbClr val="4A86E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Існує безліч сервісів для організації дистанційного навчання, а саме: ZOOM, Classtime, Google Classroom, ClassDojo, Miro, Skype, Google Hangouts, Padlet та інші.</a:t>
            </a:r>
            <a:endParaRPr sz="2400" b="1" i="0" u="none" strike="noStrike" cap="none">
              <a:solidFill>
                <a:srgbClr val="4A86E8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4" name="Google Shape;94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9265" y="5878308"/>
            <a:ext cx="1834982" cy="917491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2614247" y="5858447"/>
            <a:ext cx="1738861" cy="910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flipH="1">
            <a:off x="4024862" y="5858447"/>
            <a:ext cx="1813230" cy="906615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838092" y="5922717"/>
            <a:ext cx="1394207" cy="731959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385539" y="5951899"/>
            <a:ext cx="1160585" cy="723099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745416" y="5897557"/>
            <a:ext cx="1273877" cy="8675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2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0166625" y="5980715"/>
            <a:ext cx="1124545" cy="7011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5000">
        <p:randomBar dir="vert"/>
      </p:transition>
    </mc:Choice>
    <mc:Fallback>
      <p:transition advTm="2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822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07763" y="703386"/>
            <a:ext cx="6583134" cy="2809412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3"/>
          <p:cNvSpPr txBox="1">
            <a:spLocks noGrp="1"/>
          </p:cNvSpPr>
          <p:nvPr>
            <p:ph type="body" idx="1"/>
          </p:nvPr>
        </p:nvSpPr>
        <p:spPr>
          <a:xfrm>
            <a:off x="732693" y="758825"/>
            <a:ext cx="4976445" cy="2753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ru-RU" sz="2000">
                <a:latin typeface="Times New Roman"/>
                <a:ea typeface="Times New Roman"/>
                <a:cs typeface="Times New Roman"/>
                <a:sym typeface="Times New Roman"/>
              </a:rPr>
              <a:t>У своїй педагогічній практиці я обрала таку онлайн платформу для організації освітнього процесу як </a:t>
            </a:r>
            <a:r>
              <a:rPr lang="ru-RU" sz="2000" b="1">
                <a:solidFill>
                  <a:srgbClr val="B7C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Google Classroom </a:t>
            </a:r>
            <a:r>
              <a:rPr lang="ru-RU" sz="2000">
                <a:latin typeface="Times New Roman"/>
                <a:ea typeface="Times New Roman"/>
                <a:cs typeface="Times New Roman"/>
                <a:sym typeface="Times New Roman"/>
              </a:rPr>
              <a:t>– безкоштовний веб-сервіс, створений Google для освітніх закладів з метою спрощення створення, поширення і класифікації завдань без паперовим шляхом. Основна мета сервісу прискорити процес поширення файлів між педагогом і учнем.</a:t>
            </a:r>
            <a:endParaRPr/>
          </a:p>
          <a:p>
            <a:pPr marL="0" lvl="0" indent="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grpSp>
        <p:nvGrpSpPr>
          <p:cNvPr id="107" name="Google Shape;107;p3"/>
          <p:cNvGrpSpPr/>
          <p:nvPr/>
        </p:nvGrpSpPr>
        <p:grpSpPr>
          <a:xfrm>
            <a:off x="832338" y="3787997"/>
            <a:ext cx="10644553" cy="2952772"/>
            <a:chOff x="1" y="1443"/>
            <a:chExt cx="10644553" cy="2952772"/>
          </a:xfrm>
        </p:grpSpPr>
        <p:sp>
          <p:nvSpPr>
            <p:cNvPr id="108" name="Google Shape;108;p3"/>
            <p:cNvSpPr/>
            <p:nvPr/>
          </p:nvSpPr>
          <p:spPr>
            <a:xfrm rot="5400000">
              <a:off x="-442699" y="445584"/>
              <a:ext cx="2951331" cy="2065931"/>
            </a:xfrm>
            <a:prstGeom prst="chevron">
              <a:avLst>
                <a:gd name="adj" fmla="val 50000"/>
              </a:avLst>
            </a:prstGeom>
            <a:gradFill>
              <a:gsLst>
                <a:gs pos="0">
                  <a:srgbClr val="AFCAE9"/>
                </a:gs>
                <a:gs pos="50000">
                  <a:srgbClr val="A0C1E4"/>
                </a:gs>
                <a:gs pos="100000">
                  <a:srgbClr val="8FB8E4"/>
                </a:gs>
              </a:gsLst>
              <a:lin ang="5400000" scaled="0"/>
            </a:gradFill>
            <a:ln w="9525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3"/>
            <p:cNvSpPr txBox="1"/>
            <p:nvPr/>
          </p:nvSpPr>
          <p:spPr>
            <a:xfrm>
              <a:off x="2" y="1035850"/>
              <a:ext cx="2065931" cy="885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30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Що можна робити?</a:t>
              </a:r>
              <a:endParaRPr sz="3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" name="Google Shape;110;p3"/>
            <p:cNvSpPr/>
            <p:nvPr/>
          </p:nvSpPr>
          <p:spPr>
            <a:xfrm rot="5400000">
              <a:off x="5396060" y="-3328686"/>
              <a:ext cx="1918365" cy="8578623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3"/>
            <p:cNvSpPr txBox="1"/>
            <p:nvPr/>
          </p:nvSpPr>
          <p:spPr>
            <a:xfrm>
              <a:off x="2065932" y="95089"/>
              <a:ext cx="8484976" cy="173107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9550" tIns="8875" rIns="8875" bIns="8875" anchor="ctr" anchorCtr="0">
              <a:noAutofit/>
            </a:bodyPr>
            <a:lstStyle/>
            <a:p>
              <a:pPr marL="114300" marR="0" lvl="1" indent="-1143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Times New Roman"/>
                <a:buChar char="•"/>
              </a:pPr>
              <a:r>
                <a:rPr lang="ru-RU" sz="1400" b="0" i="0" u="none" strike="noStrike" cap="non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робити фото та прикріплювати їх до завдань, редагувати їх і робити окремі копії;</a:t>
              </a:r>
              <a:endPara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21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Times New Roman"/>
                <a:buChar char="•"/>
              </a:pPr>
              <a:r>
                <a:rPr lang="ru-RU" sz="1400" b="0" i="0" u="none" strike="noStrike" cap="non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ділитися файлами з інших додатків;</a:t>
              </a:r>
              <a:endPara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21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Times New Roman"/>
                <a:buChar char="•"/>
              </a:pPr>
              <a:r>
                <a:rPr lang="ru-RU" sz="1400" b="0" i="0" u="none" strike="noStrike" cap="non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мати оффлайн-доступ до інформації;</a:t>
              </a:r>
              <a:endPara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21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Times New Roman"/>
                <a:buChar char="•"/>
              </a:pPr>
              <a:r>
                <a:rPr lang="ru-RU" sz="1400" b="0" i="0" u="none" strike="noStrike" cap="non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можна онлайн слідкувати за роботою учнів (тобто в режимі реально часу бачити документи, в яких учні виконують завдання чи виправляють помилки);</a:t>
              </a:r>
              <a:endPara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21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Times New Roman"/>
                <a:buChar char="•"/>
              </a:pPr>
              <a:r>
                <a:rPr lang="ru-RU" sz="1400" b="0" i="0" u="none" strike="noStrike" cap="non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можна коментувати роботи і виставляти оцінки;</a:t>
              </a:r>
              <a:endPara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21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Times New Roman"/>
                <a:buChar char="•"/>
              </a:pPr>
              <a:r>
                <a:rPr lang="ru-RU" sz="1400" b="0" i="0" u="none" strike="noStrike" cap="non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відправляти на повторну перевірку (після виправлення помилок) та отримати іншу оцінку;</a:t>
              </a:r>
              <a:endPara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21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Times New Roman"/>
                <a:buChar char="•"/>
              </a:pPr>
              <a:r>
                <a:rPr lang="ru-RU" sz="1400" b="0" i="0" u="none" strike="noStrike" cap="non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публікувати і коментувати оголошення;</a:t>
              </a:r>
              <a:endPara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  <a:p>
              <a:pPr marL="114300" marR="0" lvl="1" indent="-114300" algn="l" rtl="0">
                <a:lnSpc>
                  <a:spcPct val="90000"/>
                </a:lnSpc>
                <a:spcBef>
                  <a:spcPts val="21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Times New Roman"/>
                <a:buChar char="•"/>
              </a:pPr>
              <a:r>
                <a:rPr lang="ru-RU" sz="1400" b="0" i="0" u="none" strike="noStrike" cap="non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можна надсилати електронні листи до одного чи багатьох учнів в інтерфейсі Google Classroom.</a:t>
              </a:r>
              <a:endPara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push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4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824500" y="309568"/>
            <a:ext cx="6689991" cy="3002171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4"/>
          <p:cNvSpPr txBox="1"/>
          <p:nvPr/>
        </p:nvSpPr>
        <p:spPr>
          <a:xfrm>
            <a:off x="7678614" y="527538"/>
            <a:ext cx="3798277" cy="23083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Будь-яке навчання чи то в звичайному режимі чи в он-лайні має приносити задоволення. Перш за все, вчителю, необхідно спланувати свій графік так, щоб він був зручним і мало чим відрізнявся від графіка коли він працював раніше.</a:t>
            </a:r>
            <a:endParaRPr/>
          </a:p>
        </p:txBody>
      </p:sp>
      <p:sp>
        <p:nvSpPr>
          <p:cNvPr id="118" name="Google Shape;118;p4"/>
          <p:cNvSpPr txBox="1"/>
          <p:nvPr/>
        </p:nvSpPr>
        <p:spPr>
          <a:xfrm>
            <a:off x="832339" y="3468470"/>
            <a:ext cx="102342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Ідеально, коли для завдань, обміну інформацією та моніторингу вчитель буде використовувати одну платформу, а не декілька.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19" name="Google Shape;119;p4"/>
          <p:cNvGrpSpPr/>
          <p:nvPr/>
        </p:nvGrpSpPr>
        <p:grpSpPr>
          <a:xfrm>
            <a:off x="427359" y="4108881"/>
            <a:ext cx="10633896" cy="2151241"/>
            <a:chOff x="5327" y="0"/>
            <a:chExt cx="10633896" cy="2151241"/>
          </a:xfrm>
        </p:grpSpPr>
        <p:sp>
          <p:nvSpPr>
            <p:cNvPr id="120" name="Google Shape;120;p4"/>
            <p:cNvSpPr/>
            <p:nvPr/>
          </p:nvSpPr>
          <p:spPr>
            <a:xfrm>
              <a:off x="798341" y="0"/>
              <a:ext cx="9047869" cy="2151241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7D5C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1;p4"/>
            <p:cNvSpPr/>
            <p:nvPr/>
          </p:nvSpPr>
          <p:spPr>
            <a:xfrm>
              <a:off x="5327" y="645372"/>
              <a:ext cx="2562384" cy="860496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4"/>
            <p:cNvSpPr txBox="1"/>
            <p:nvPr/>
          </p:nvSpPr>
          <p:spPr>
            <a:xfrm>
              <a:off x="47333" y="687378"/>
              <a:ext cx="2478372" cy="7764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Перш за все вчителю потрібно вибудувати для себе</a:t>
              </a:r>
              <a:r>
                <a:rPr lang="ru-RU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: 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" name="Google Shape;123;p4"/>
            <p:cNvSpPr/>
            <p:nvPr/>
          </p:nvSpPr>
          <p:spPr>
            <a:xfrm>
              <a:off x="2695831" y="645372"/>
              <a:ext cx="2562384" cy="860496"/>
            </a:xfrm>
            <a:prstGeom prst="roundRect">
              <a:avLst>
                <a:gd name="adj" fmla="val 16667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24;p4"/>
            <p:cNvSpPr txBox="1"/>
            <p:nvPr/>
          </p:nvSpPr>
          <p:spPr>
            <a:xfrm>
              <a:off x="2737837" y="687378"/>
              <a:ext cx="2478372" cy="7764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Як протягом всього цього періоду буде відбуватися взаємодія з вихованцями і батьками - це система і правила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" name="Google Shape;125;p4"/>
            <p:cNvSpPr/>
            <p:nvPr/>
          </p:nvSpPr>
          <p:spPr>
            <a:xfrm>
              <a:off x="5386335" y="645372"/>
              <a:ext cx="2562384" cy="860496"/>
            </a:xfrm>
            <a:prstGeom prst="roundRect">
              <a:avLst>
                <a:gd name="adj" fmla="val 16667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126;p4"/>
            <p:cNvSpPr txBox="1"/>
            <p:nvPr/>
          </p:nvSpPr>
          <p:spPr>
            <a:xfrm>
              <a:off x="5428341" y="687378"/>
              <a:ext cx="2478372" cy="7764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Синхронізуватися з адміністрацією та методистом - яку платформу використовувати.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7" name="Google Shape;127;p4"/>
            <p:cNvSpPr/>
            <p:nvPr/>
          </p:nvSpPr>
          <p:spPr>
            <a:xfrm>
              <a:off x="8076839" y="645372"/>
              <a:ext cx="2562384" cy="860496"/>
            </a:xfrm>
            <a:prstGeom prst="roundRect">
              <a:avLst>
                <a:gd name="adj" fmla="val 16667"/>
              </a:avLst>
            </a:prstGeom>
            <a:solidFill>
              <a:srgbClr val="599BD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4"/>
            <p:cNvSpPr txBox="1"/>
            <p:nvPr/>
          </p:nvSpPr>
          <p:spPr>
            <a:xfrm>
              <a:off x="8118845" y="687378"/>
              <a:ext cx="2478372" cy="7764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Вибрати варіанти органайзерів 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5"/>
          <p:cNvSpPr txBox="1">
            <a:spLocks noGrp="1"/>
          </p:cNvSpPr>
          <p:nvPr>
            <p:ph type="subTitle" idx="1"/>
          </p:nvPr>
        </p:nvSpPr>
        <p:spPr>
          <a:xfrm>
            <a:off x="609599" y="460253"/>
            <a:ext cx="10738339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ru-RU">
                <a:latin typeface="Times New Roman"/>
                <a:ea typeface="Times New Roman"/>
                <a:cs typeface="Times New Roman"/>
                <a:sym typeface="Times New Roman"/>
              </a:rPr>
              <a:t>Сьогодні кожна сучасна освічена людина має володіти великим багажем знань та вмінь, постійно оновлюючи та впроваджуючи нові ідеї. Тому дистанційне навчання та сервіси, що допомагають її організації – це можливість спробувати свої сили у новому амплуа, можливість «перезавантажити» власну систему поглядів на освітній процес та залишатися «конкурентоспроможним» педагогом.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4" name="Google Shape;134;p5" descr="Пандемія. Дистанційне навчання – Загальноосвітня школа І-ІІІ ступенів №1  Новокаховської міської ради Херсонської області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91830" y="2524715"/>
            <a:ext cx="9663032" cy="41105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20000">
        <p:circle/>
      </p:transition>
    </mc:Choice>
    <mc:Fallback>
      <p:transition advTm="2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28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428</Words>
  <Application>Microsoft Office PowerPoint</Application>
  <PresentationFormat>Произвольный</PresentationFormat>
  <Paragraphs>27</Paragraphs>
  <Slides>5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Сервіси, що допомагають організації дистанційного навчання в початковій школі</vt:lpstr>
      <vt:lpstr>Дистанційне навчання — це форма навчання з використанням комп’ютерних і телекомунікаційних технологій, які забезпечують інтерактивну взаємодію педагогів та вихованців на різних етапах навчання i самостійну роботу з матеріалами інформаційної мережі.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Сервіси, що допомагають організації дистанційного навчання в початковій школі</dc:title>
  <dc:creator>user</dc:creator>
  <cp:lastModifiedBy>Igor</cp:lastModifiedBy>
  <cp:revision>2</cp:revision>
  <dcterms:created xsi:type="dcterms:W3CDTF">2021-04-14T06:18:01Z</dcterms:created>
  <dcterms:modified xsi:type="dcterms:W3CDTF">2023-06-19T11:45:50Z</dcterms:modified>
</cp:coreProperties>
</file>