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945688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Garamond" panose="02020404030301010803" pitchFamily="18" charset="0"/>
      <p:regular r:id="rId16"/>
      <p:bold r:id="rId17"/>
      <p: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qNbIzQ/MWK6J2Twu7Jy4i+eI6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42975" y="746125"/>
            <a:ext cx="4972050" cy="37290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7212"/>
            <a:ext cx="29718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9447212"/>
            <a:ext cx="29718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079136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6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83" name="Google Shape;83;p7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7:notes"/>
          <p:cNvSpPr txBox="1"/>
          <p:nvPr/>
        </p:nvSpPr>
        <p:spPr>
          <a:xfrm>
            <a:off x="3884612" y="9447212"/>
            <a:ext cx="29718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8:notes"/>
          <p:cNvSpPr txBox="1">
            <a:spLocks noGrp="1"/>
          </p:cNvSpPr>
          <p:nvPr>
            <p:ph type="body" idx="1"/>
          </p:nvPr>
        </p:nvSpPr>
        <p:spPr>
          <a:xfrm>
            <a:off x="685800" y="4724400"/>
            <a:ext cx="5486400" cy="4475162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1"/>
          <p:cNvGrpSpPr/>
          <p:nvPr/>
        </p:nvGrpSpPr>
        <p:grpSpPr>
          <a:xfrm>
            <a:off x="0" y="0"/>
            <a:ext cx="9142412" cy="6858000"/>
            <a:chOff x="0" y="0"/>
            <a:chExt cx="5759" cy="4320"/>
          </a:xfrm>
        </p:grpSpPr>
        <p:sp>
          <p:nvSpPr>
            <p:cNvPr id="21" name="Google Shape;21;p31"/>
            <p:cNvSpPr/>
            <p:nvPr/>
          </p:nvSpPr>
          <p:spPr>
            <a:xfrm>
              <a:off x="0" y="0"/>
              <a:ext cx="910" cy="4320"/>
            </a:xfrm>
            <a:prstGeom prst="rect">
              <a:avLst/>
            </a:prstGeom>
            <a:gradFill>
              <a:gsLst>
                <a:gs pos="0">
                  <a:schemeClr val="lt1"/>
                </a:gs>
                <a:gs pos="100000">
                  <a:schemeClr val="accent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2" name="Google Shape;22;p31"/>
            <p:cNvGrpSpPr/>
            <p:nvPr/>
          </p:nvGrpSpPr>
          <p:grpSpPr>
            <a:xfrm>
              <a:off x="381" y="2280"/>
              <a:ext cx="5369" cy="48"/>
              <a:chOff x="381" y="2280"/>
              <a:chExt cx="5369" cy="48"/>
            </a:xfrm>
          </p:grpSpPr>
          <p:cxnSp>
            <p:nvCxnSpPr>
              <p:cNvPr id="23" name="Google Shape;23;p31"/>
              <p:cNvCxnSpPr/>
              <p:nvPr/>
            </p:nvCxnSpPr>
            <p:spPr>
              <a:xfrm>
                <a:off x="381" y="2328"/>
                <a:ext cx="5369" cy="0"/>
              </a:xfrm>
              <a:prstGeom prst="straightConnector1">
                <a:avLst/>
              </a:prstGeom>
              <a:noFill/>
              <a:ln w="25400" cap="sq" cmpd="sng">
                <a:solidFill>
                  <a:schemeClr val="hlink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</p:cxnSp>
          <p:cxnSp>
            <p:nvCxnSpPr>
              <p:cNvPr id="24" name="Google Shape;24;p31"/>
              <p:cNvCxnSpPr/>
              <p:nvPr/>
            </p:nvCxnSpPr>
            <p:spPr>
              <a:xfrm>
                <a:off x="381" y="2280"/>
                <a:ext cx="5369" cy="0"/>
              </a:xfrm>
              <a:prstGeom prst="straightConnector1">
                <a:avLst/>
              </a:prstGeom>
              <a:noFill/>
              <a:ln w="76200" cap="sq" cmpd="sng">
                <a:solidFill>
                  <a:schemeClr val="hlink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</p:cxnSp>
        </p:grpSp>
        <p:sp>
          <p:nvSpPr>
            <p:cNvPr id="25" name="Google Shape;25;p31"/>
            <p:cNvSpPr/>
            <p:nvPr/>
          </p:nvSpPr>
          <p:spPr>
            <a:xfrm>
              <a:off x="384" y="960"/>
              <a:ext cx="5375" cy="384"/>
            </a:xfrm>
            <a:prstGeom prst="rect">
              <a:avLst/>
            </a:prstGeom>
            <a:gradFill>
              <a:gsLst>
                <a:gs pos="0">
                  <a:schemeClr val="lt2"/>
                </a:gs>
                <a:gs pos="100000">
                  <a:schemeClr val="accent1"/>
                </a:gs>
              </a:gsLst>
              <a:lin ang="108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" name="Google Shape;26;p31"/>
          <p:cNvSpPr txBox="1">
            <a:spLocks noGrp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>
            <a:noFill/>
          </a:ln>
          <a:effectLst>
            <a:outerShdw blurRad="63500" dist="35921" dir="2700000">
              <a:schemeClr val="lt2"/>
            </a:outerShdw>
          </a:effectLst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1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20"/>
              <a:buChar char="■"/>
              <a:defRPr/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❖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31"/>
          <p:cNvSpPr txBox="1">
            <a:spLocks noGrp="1"/>
          </p:cNvSpPr>
          <p:nvPr>
            <p:ph type="ftr" idx="11"/>
          </p:nvPr>
        </p:nvSpPr>
        <p:spPr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1"/>
          <p:cNvSpPr txBox="1">
            <a:spLocks noGrp="1"/>
          </p:cNvSpPr>
          <p:nvPr>
            <p:ph type="sldNum" idx="12"/>
          </p:nvPr>
        </p:nvSpPr>
        <p:spPr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" name="Google Shape;30;p31"/>
          <p:cNvSpPr txBox="1">
            <a:spLocks noGrp="1"/>
          </p:cNvSpPr>
          <p:nvPr>
            <p:ph type="dt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_AND_BOD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2"/>
          <p:cNvSpPr txBox="1">
            <a:spLocks noGrp="1"/>
          </p:cNvSpPr>
          <p:nvPr>
            <p:ph type="title"/>
          </p:nvPr>
        </p:nvSpPr>
        <p:spPr>
          <a:xfrm>
            <a:off x="590550" y="266700"/>
            <a:ext cx="8324850" cy="1104900"/>
          </a:xfrm>
          <a:prstGeom prst="rect">
            <a:avLst/>
          </a:prstGeom>
          <a:noFill/>
          <a:ln>
            <a:noFill/>
          </a:ln>
          <a:effectLst>
            <a:outerShdw blurRad="63500" dist="35921" dir="2700000">
              <a:schemeClr val="lt2"/>
            </a:outerShdw>
          </a:effectLst>
        </p:spPr>
        <p:txBody>
          <a:bodyPr spcFirstLastPara="1" wrap="square" lIns="92075" tIns="46025" rIns="92075" bIns="460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2"/>
          <p:cNvSpPr txBox="1">
            <a:spLocks noGrp="1"/>
          </p:cNvSpPr>
          <p:nvPr>
            <p:ph type="body" idx="1"/>
          </p:nvPr>
        </p:nvSpPr>
        <p:spPr>
          <a:xfrm>
            <a:off x="1143000" y="1790700"/>
            <a:ext cx="7772400" cy="43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3147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20"/>
              <a:buChar char="■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1432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350"/>
              <a:buChar char="❖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34" name="Google Shape;34;p32"/>
          <p:cNvSpPr txBox="1">
            <a:spLocks noGrp="1"/>
          </p:cNvSpPr>
          <p:nvPr>
            <p:ph type="dt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2"/>
          <p:cNvSpPr txBox="1">
            <a:spLocks noGrp="1"/>
          </p:cNvSpPr>
          <p:nvPr>
            <p:ph type="ftr" idx="11"/>
          </p:nvPr>
        </p:nvSpPr>
        <p:spPr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2"/>
          <p:cNvSpPr txBox="1">
            <a:spLocks noGrp="1"/>
          </p:cNvSpPr>
          <p:nvPr>
            <p:ph type="sldNum" idx="12"/>
          </p:nvPr>
        </p:nvSpPr>
        <p:spPr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3"/>
          <p:cNvSpPr txBox="1">
            <a:spLocks noGrp="1"/>
          </p:cNvSpPr>
          <p:nvPr>
            <p:ph type="dt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3"/>
          <p:cNvSpPr txBox="1">
            <a:spLocks noGrp="1"/>
          </p:cNvSpPr>
          <p:nvPr>
            <p:ph type="ftr" idx="11"/>
          </p:nvPr>
        </p:nvSpPr>
        <p:spPr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3"/>
          <p:cNvSpPr txBox="1">
            <a:spLocks noGrp="1"/>
          </p:cNvSpPr>
          <p:nvPr>
            <p:ph type="sldNum" idx="12"/>
          </p:nvPr>
        </p:nvSpPr>
        <p:spPr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0"/>
          <p:cNvSpPr txBox="1"/>
          <p:nvPr/>
        </p:nvSpPr>
        <p:spPr>
          <a:xfrm>
            <a:off x="0" y="0"/>
            <a:ext cx="1444625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oogle Shape;11;p30"/>
          <p:cNvGrpSpPr/>
          <p:nvPr/>
        </p:nvGrpSpPr>
        <p:grpSpPr>
          <a:xfrm>
            <a:off x="620712" y="1447800"/>
            <a:ext cx="8523287" cy="76200"/>
            <a:chOff x="381" y="888"/>
            <a:chExt cx="5369" cy="48"/>
          </a:xfrm>
        </p:grpSpPr>
        <p:cxnSp>
          <p:nvCxnSpPr>
            <p:cNvPr id="12" name="Google Shape;12;p30"/>
            <p:cNvCxnSpPr/>
            <p:nvPr/>
          </p:nvCxnSpPr>
          <p:spPr>
            <a:xfrm>
              <a:off x="381" y="936"/>
              <a:ext cx="5369" cy="0"/>
            </a:xfrm>
            <a:prstGeom prst="straightConnector1">
              <a:avLst/>
            </a:prstGeom>
            <a:noFill/>
            <a:ln w="25400" cap="sq" cmpd="sng">
              <a:solidFill>
                <a:schemeClr val="hlink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13" name="Google Shape;13;p30"/>
            <p:cNvCxnSpPr/>
            <p:nvPr/>
          </p:nvCxnSpPr>
          <p:spPr>
            <a:xfrm>
              <a:off x="381" y="888"/>
              <a:ext cx="5369" cy="0"/>
            </a:xfrm>
            <a:prstGeom prst="straightConnector1">
              <a:avLst/>
            </a:prstGeom>
            <a:noFill/>
            <a:ln w="76200" cap="sq" cmpd="sng">
              <a:solidFill>
                <a:schemeClr val="hlink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</p:grpSp>
      <p:sp>
        <p:nvSpPr>
          <p:cNvPr id="14" name="Google Shape;14;p30"/>
          <p:cNvSpPr txBox="1">
            <a:spLocks noGrp="1"/>
          </p:cNvSpPr>
          <p:nvPr>
            <p:ph type="title"/>
          </p:nvPr>
        </p:nvSpPr>
        <p:spPr>
          <a:xfrm>
            <a:off x="590550" y="266700"/>
            <a:ext cx="8324850" cy="1104900"/>
          </a:xfrm>
          <a:prstGeom prst="rect">
            <a:avLst/>
          </a:prstGeom>
          <a:noFill/>
          <a:ln>
            <a:noFill/>
          </a:ln>
          <a:effectLst>
            <a:outerShdw blurRad="63500" dist="35921" dir="2700000">
              <a:schemeClr val="lt2"/>
            </a:outerShdw>
          </a:effectLst>
        </p:spPr>
        <p:txBody>
          <a:bodyPr spcFirstLastPara="1" wrap="square" lIns="92075" tIns="46025" rIns="92075" bIns="46025" anchor="b" anchorCtr="0">
            <a:no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5" name="Google Shape;15;p30"/>
          <p:cNvSpPr txBox="1">
            <a:spLocks noGrp="1"/>
          </p:cNvSpPr>
          <p:nvPr>
            <p:ph type="body" idx="1"/>
          </p:nvPr>
        </p:nvSpPr>
        <p:spPr>
          <a:xfrm>
            <a:off x="1143000" y="1790700"/>
            <a:ext cx="7772400" cy="43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marR="0" lvl="0" indent="-41148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2880"/>
              <a:buFont typeface="Noto Sans Symbols"/>
              <a:buChar char="■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oto Sans Symbols"/>
              <a:buChar char="❖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Char char="–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30"/>
          <p:cNvSpPr txBox="1">
            <a:spLocks noGrp="1"/>
          </p:cNvSpPr>
          <p:nvPr>
            <p:ph type="ftr" idx="11"/>
          </p:nvPr>
        </p:nvSpPr>
        <p:spPr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Google Shape;17;p30"/>
          <p:cNvSpPr txBox="1">
            <a:spLocks noGrp="1"/>
          </p:cNvSpPr>
          <p:nvPr>
            <p:ph type="sldNum" idx="12"/>
          </p:nvPr>
        </p:nvSpPr>
        <p:spPr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8" name="Google Shape;18;p30"/>
          <p:cNvSpPr txBox="1">
            <a:spLocks noGrp="1"/>
          </p:cNvSpPr>
          <p:nvPr>
            <p:ph type="dt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"/>
          <p:cNvSpPr txBox="1">
            <a:spLocks noGrp="1"/>
          </p:cNvSpPr>
          <p:nvPr>
            <p:ph type="ctrTitle"/>
          </p:nvPr>
        </p:nvSpPr>
        <p:spPr>
          <a:xfrm>
            <a:off x="900112" y="692150"/>
            <a:ext cx="7993062" cy="2809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5400"/>
              <a:buFont typeface="Garamond"/>
              <a:buNone/>
            </a:pPr>
            <a:r>
              <a:rPr lang="en-US" sz="5400" b="1" dirty="0" err="1">
                <a:solidFill>
                  <a:srgbClr val="FFFF00"/>
                </a:solidFill>
              </a:rPr>
              <a:t>Синхронний</a:t>
            </a:r>
            <a:r>
              <a:rPr lang="en-US" sz="5400" b="1" dirty="0">
                <a:solidFill>
                  <a:srgbClr val="FFFF00"/>
                </a:solidFill>
              </a:rPr>
              <a:t> </a:t>
            </a:r>
            <a:r>
              <a:rPr lang="en-US" sz="5400" b="1" dirty="0" err="1">
                <a:solidFill>
                  <a:srgbClr val="FFFF00"/>
                </a:solidFill>
              </a:rPr>
              <a:t>та</a:t>
            </a:r>
            <a:r>
              <a:rPr lang="en-US" sz="5400" b="1" dirty="0">
                <a:solidFill>
                  <a:srgbClr val="FFFF00"/>
                </a:solidFill>
              </a:rPr>
              <a:t> </a:t>
            </a:r>
            <a:r>
              <a:rPr lang="en-US" sz="5400" b="1" dirty="0" err="1">
                <a:solidFill>
                  <a:srgbClr val="FFFF00"/>
                </a:solidFill>
              </a:rPr>
              <a:t>асинхронний</a:t>
            </a:r>
            <a:r>
              <a:rPr lang="en-US" sz="5400" b="1" dirty="0">
                <a:solidFill>
                  <a:srgbClr val="FFFF00"/>
                </a:solidFill>
              </a:rPr>
              <a:t> </a:t>
            </a:r>
            <a:r>
              <a:rPr lang="en-US" sz="5400" b="1" dirty="0" err="1">
                <a:solidFill>
                  <a:srgbClr val="FFFF00"/>
                </a:solidFill>
              </a:rPr>
              <a:t>формат</a:t>
            </a:r>
            <a:r>
              <a:rPr lang="en-US" sz="5400" b="1" dirty="0">
                <a:solidFill>
                  <a:srgbClr val="FFFF00"/>
                </a:solidFill>
              </a:rPr>
              <a:t> </a:t>
            </a:r>
            <a:r>
              <a:rPr lang="en-US" sz="5400" b="1" dirty="0" err="1">
                <a:solidFill>
                  <a:srgbClr val="FFFF00"/>
                </a:solidFill>
              </a:rPr>
              <a:t>дистанційного</a:t>
            </a:r>
            <a:r>
              <a:rPr lang="en-US" sz="5400" b="1" dirty="0">
                <a:solidFill>
                  <a:srgbClr val="FFFF00"/>
                </a:solidFill>
              </a:rPr>
              <a:t> </a:t>
            </a:r>
            <a:r>
              <a:rPr lang="en-US" sz="5400" b="1" dirty="0" err="1">
                <a:solidFill>
                  <a:srgbClr val="FFFF00"/>
                </a:solidFill>
              </a:rPr>
              <a:t>навчання</a:t>
            </a:r>
            <a:endParaRPr dirty="0"/>
          </a:p>
        </p:txBody>
      </p:sp>
      <p:sp>
        <p:nvSpPr>
          <p:cNvPr id="46" name="Google Shape;46;p1"/>
          <p:cNvSpPr txBox="1">
            <a:spLocks noGrp="1"/>
          </p:cNvSpPr>
          <p:nvPr>
            <p:ph type="subTitle" idx="1"/>
          </p:nvPr>
        </p:nvSpPr>
        <p:spPr>
          <a:xfrm>
            <a:off x="4580092" y="4179601"/>
            <a:ext cx="4321200" cy="19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i="1" dirty="0" err="1">
                <a:solidFill>
                  <a:srgbClr val="660000"/>
                </a:solidFill>
              </a:rPr>
              <a:t>Виконала</a:t>
            </a:r>
            <a:r>
              <a:rPr lang="en-US" sz="2000" b="1" i="1" dirty="0">
                <a:solidFill>
                  <a:srgbClr val="660000"/>
                </a:solidFill>
              </a:rPr>
              <a:t>: </a:t>
            </a:r>
            <a:r>
              <a:rPr lang="en-US" sz="2000" b="1" i="1" dirty="0" err="1">
                <a:solidFill>
                  <a:srgbClr val="660000"/>
                </a:solidFill>
              </a:rPr>
              <a:t>Хомин</a:t>
            </a:r>
            <a:r>
              <a:rPr lang="en-US" sz="2000" b="1" i="1" dirty="0">
                <a:solidFill>
                  <a:srgbClr val="660000"/>
                </a:solidFill>
              </a:rPr>
              <a:t> </a:t>
            </a:r>
            <a:r>
              <a:rPr lang="en-US" sz="2000" b="1" i="1" dirty="0" err="1">
                <a:solidFill>
                  <a:srgbClr val="660000"/>
                </a:solidFill>
              </a:rPr>
              <a:t>Олена</a:t>
            </a:r>
            <a:r>
              <a:rPr lang="en-US" sz="2000" b="1" i="1" dirty="0">
                <a:solidFill>
                  <a:srgbClr val="660000"/>
                </a:solidFill>
              </a:rPr>
              <a:t> </a:t>
            </a:r>
            <a:r>
              <a:rPr lang="en-US" sz="2000" b="1" i="1" dirty="0" err="1">
                <a:solidFill>
                  <a:srgbClr val="660000"/>
                </a:solidFill>
              </a:rPr>
              <a:t>Петрівна</a:t>
            </a:r>
            <a:r>
              <a:rPr lang="en-US" sz="2000" b="1" i="1" dirty="0">
                <a:solidFill>
                  <a:srgbClr val="660000"/>
                </a:solidFill>
              </a:rPr>
              <a:t>, </a:t>
            </a:r>
            <a:r>
              <a:rPr lang="en-US" sz="2000" b="1" i="1" dirty="0" err="1">
                <a:solidFill>
                  <a:srgbClr val="660000"/>
                </a:solidFill>
              </a:rPr>
              <a:t>вчитель</a:t>
            </a:r>
            <a:r>
              <a:rPr lang="en-US" sz="2000" b="1" i="1" dirty="0">
                <a:solidFill>
                  <a:srgbClr val="660000"/>
                </a:solidFill>
              </a:rPr>
              <a:t> </a:t>
            </a:r>
            <a:r>
              <a:rPr lang="en-US" sz="2000" b="1" i="1" dirty="0" err="1">
                <a:solidFill>
                  <a:srgbClr val="660000"/>
                </a:solidFill>
              </a:rPr>
              <a:t>початкових</a:t>
            </a:r>
            <a:r>
              <a:rPr lang="en-US" sz="2000" b="1" i="1" dirty="0">
                <a:solidFill>
                  <a:srgbClr val="660000"/>
                </a:solidFill>
              </a:rPr>
              <a:t> </a:t>
            </a:r>
            <a:r>
              <a:rPr lang="en-US" sz="2000" b="1" i="1" dirty="0" err="1" smtClean="0">
                <a:solidFill>
                  <a:srgbClr val="660000"/>
                </a:solidFill>
              </a:rPr>
              <a:t>класів</a:t>
            </a:r>
            <a:r>
              <a:rPr lang="uk-UA" sz="2000" b="1" i="1" dirty="0">
                <a:solidFill>
                  <a:srgbClr val="660000"/>
                </a:solidFill>
              </a:rPr>
              <a:t> </a:t>
            </a:r>
            <a:r>
              <a:rPr lang="en-US" sz="2000" b="1" i="1" dirty="0" err="1" smtClean="0">
                <a:solidFill>
                  <a:srgbClr val="660000"/>
                </a:solidFill>
              </a:rPr>
              <a:t>Новоолександрівсько</a:t>
            </a:r>
            <a:r>
              <a:rPr lang="uk-UA" sz="2000" b="1" i="1" dirty="0" smtClean="0">
                <a:solidFill>
                  <a:srgbClr val="660000"/>
                </a:solidFill>
              </a:rPr>
              <a:t>ї філії ліцею «Успіх» </a:t>
            </a:r>
            <a:r>
              <a:rPr lang="uk-UA" sz="2000" b="1" i="1" dirty="0" err="1" smtClean="0">
                <a:solidFill>
                  <a:srgbClr val="660000"/>
                </a:solidFill>
              </a:rPr>
              <a:t>Доманівської</a:t>
            </a:r>
            <a:r>
              <a:rPr lang="uk-UA" sz="2000" b="1" i="1" dirty="0" smtClean="0">
                <a:solidFill>
                  <a:srgbClr val="660000"/>
                </a:solidFill>
              </a:rPr>
              <a:t> селищної ради</a:t>
            </a:r>
            <a:endParaRPr sz="2000" b="1" i="1" dirty="0">
              <a:solidFill>
                <a:srgbClr val="66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12" scaled="0"/>
        </a:gra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"/>
          <p:cNvSpPr txBox="1">
            <a:spLocks noGrp="1"/>
          </p:cNvSpPr>
          <p:nvPr>
            <p:ph type="subTitle" idx="4294967295"/>
          </p:nvPr>
        </p:nvSpPr>
        <p:spPr>
          <a:xfrm>
            <a:off x="482100" y="0"/>
            <a:ext cx="8179800" cy="422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40"/>
              <a:buFont typeface="Noto Sans Symbols"/>
              <a:buNone/>
            </a:pPr>
            <a:r>
              <a:rPr lang="en-US">
                <a:solidFill>
                  <a:srgbClr val="00FFFF"/>
                </a:solidFill>
              </a:rPr>
              <a:t>У світі онлайн-освіти навчання може відбуватися синхронно або асинхронно. Що ці терміни означають?</a:t>
            </a:r>
            <a:endParaRPr>
              <a:solidFill>
                <a:srgbClr val="00FFFF"/>
              </a:solidFill>
            </a:endParaRPr>
          </a:p>
        </p:txBody>
      </p:sp>
      <p:pic>
        <p:nvPicPr>
          <p:cNvPr id="52" name="Google Shape;52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44975"/>
            <a:ext cx="9144000" cy="5413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"/>
          <p:cNvSpPr txBox="1">
            <a:spLocks noGrp="1"/>
          </p:cNvSpPr>
          <p:nvPr>
            <p:ph type="body" idx="1"/>
          </p:nvPr>
        </p:nvSpPr>
        <p:spPr>
          <a:xfrm>
            <a:off x="1058137" y="1811562"/>
            <a:ext cx="7951800" cy="53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80"/>
              <a:buFont typeface="Noto Sans Symbols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це одна із форм організації  навчального процесу, при якому усі або частина занять здійснюється з використанням сучасних інформаційних і телекомунікаційних технологій при територіальній віддаленості викладача й учнів.</a:t>
            </a: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342900" marR="0" lvl="0" indent="-16002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288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3"/>
          <p:cNvSpPr txBox="1"/>
          <p:nvPr/>
        </p:nvSpPr>
        <p:spPr>
          <a:xfrm>
            <a:off x="1331912" y="333375"/>
            <a:ext cx="8101012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lang="en-US" sz="4400" b="1" i="1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Дистанційне</a:t>
            </a:r>
            <a:r>
              <a:rPr lang="en-US" sz="2400" b="1" i="1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400" b="1" i="1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навчання</a:t>
            </a:r>
            <a:r>
              <a:rPr lang="en-US" sz="4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"/>
          <p:cNvSpPr txBox="1">
            <a:spLocks noGrp="1"/>
          </p:cNvSpPr>
          <p:nvPr>
            <p:ph type="title"/>
          </p:nvPr>
        </p:nvSpPr>
        <p:spPr>
          <a:xfrm>
            <a:off x="572350" y="95800"/>
            <a:ext cx="8325000" cy="11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5400"/>
              <a:buFont typeface="Garamond"/>
              <a:buNone/>
            </a:pPr>
            <a:r>
              <a:rPr lang="en-US" sz="5400" b="1">
                <a:solidFill>
                  <a:srgbClr val="FFFF00"/>
                </a:solidFill>
              </a:rPr>
              <a:t>Синхронний формат </a:t>
            </a:r>
            <a:endParaRPr/>
          </a:p>
        </p:txBody>
      </p:sp>
      <p:sp>
        <p:nvSpPr>
          <p:cNvPr id="64" name="Google Shape;64;p4"/>
          <p:cNvSpPr txBox="1">
            <a:spLocks noGrp="1"/>
          </p:cNvSpPr>
          <p:nvPr>
            <p:ph type="body" idx="1"/>
          </p:nvPr>
        </p:nvSpPr>
        <p:spPr>
          <a:xfrm>
            <a:off x="1473256" y="1700213"/>
            <a:ext cx="7772400" cy="5157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0607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3F3F3"/>
              </a:buClr>
              <a:buSzPts val="1220"/>
              <a:buChar char="■"/>
            </a:pPr>
            <a:r>
              <a:rPr lang="en-US" sz="2800" dirty="0" err="1">
                <a:solidFill>
                  <a:srgbClr val="F3F3F3"/>
                </a:solidFill>
              </a:rPr>
              <a:t>Синхронний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формат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означає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співпрацю</a:t>
            </a:r>
            <a:r>
              <a:rPr lang="en-US" sz="2800" dirty="0">
                <a:solidFill>
                  <a:srgbClr val="F3F3F3"/>
                </a:solidFill>
              </a:rPr>
              <a:t> в </a:t>
            </a:r>
            <a:r>
              <a:rPr lang="en-US" sz="2800" dirty="0" err="1">
                <a:solidFill>
                  <a:srgbClr val="F3F3F3"/>
                </a:solidFill>
              </a:rPr>
              <a:t>режимі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реального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часу</a:t>
            </a:r>
            <a:r>
              <a:rPr lang="en-US" sz="2800" dirty="0">
                <a:solidFill>
                  <a:srgbClr val="F3F3F3"/>
                </a:solidFill>
              </a:rPr>
              <a:t>. </a:t>
            </a:r>
            <a:r>
              <a:rPr lang="en-US" sz="2800" dirty="0" err="1">
                <a:solidFill>
                  <a:srgbClr val="F3F3F3"/>
                </a:solidFill>
              </a:rPr>
              <a:t>Його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перевага</a:t>
            </a:r>
            <a:r>
              <a:rPr lang="en-US" sz="2800" dirty="0">
                <a:solidFill>
                  <a:srgbClr val="F3F3F3"/>
                </a:solidFill>
              </a:rPr>
              <a:t> в </a:t>
            </a:r>
            <a:r>
              <a:rPr lang="en-US" sz="2800" dirty="0" err="1">
                <a:solidFill>
                  <a:srgbClr val="F3F3F3"/>
                </a:solidFill>
              </a:rPr>
              <a:t>тому</a:t>
            </a:r>
            <a:r>
              <a:rPr lang="en-US" sz="2800" dirty="0">
                <a:solidFill>
                  <a:srgbClr val="F3F3F3"/>
                </a:solidFill>
              </a:rPr>
              <a:t>, </a:t>
            </a:r>
            <a:r>
              <a:rPr lang="en-US" sz="2800" dirty="0" err="1">
                <a:solidFill>
                  <a:srgbClr val="F3F3F3"/>
                </a:solidFill>
              </a:rPr>
              <a:t>що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можна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залучати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учасників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миттєво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та</a:t>
            </a:r>
            <a:r>
              <a:rPr lang="en-US" sz="2800" dirty="0">
                <a:solidFill>
                  <a:srgbClr val="F3F3F3"/>
                </a:solidFill>
              </a:rPr>
              <a:t> у </a:t>
            </a:r>
            <a:r>
              <a:rPr lang="en-US" sz="2800" dirty="0" err="1">
                <a:solidFill>
                  <a:srgbClr val="F3F3F3"/>
                </a:solidFill>
              </a:rPr>
              <a:t>визначений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час</a:t>
            </a:r>
            <a:r>
              <a:rPr lang="en-US" sz="2800" dirty="0">
                <a:solidFill>
                  <a:srgbClr val="F3F3F3"/>
                </a:solidFill>
              </a:rPr>
              <a:t>. </a:t>
            </a:r>
            <a:endParaRPr sz="2800" dirty="0">
              <a:solidFill>
                <a:srgbClr val="F3F3F3"/>
              </a:solidFill>
            </a:endParaRPr>
          </a:p>
          <a:p>
            <a:pPr marL="457200" marR="0" lvl="0" indent="-30607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20"/>
              <a:buChar char="■"/>
            </a:pPr>
            <a:r>
              <a:rPr lang="en-US" sz="2800" dirty="0" err="1">
                <a:solidFill>
                  <a:srgbClr val="F3F3F3"/>
                </a:solidFill>
              </a:rPr>
              <a:t>Це</a:t>
            </a:r>
            <a:r>
              <a:rPr lang="en-US" sz="2800" dirty="0">
                <a:solidFill>
                  <a:srgbClr val="F3F3F3"/>
                </a:solidFill>
              </a:rPr>
              <a:t> — «</a:t>
            </a:r>
            <a:r>
              <a:rPr lang="en-US" sz="2800" dirty="0" err="1">
                <a:solidFill>
                  <a:srgbClr val="F3F3F3"/>
                </a:solidFill>
              </a:rPr>
              <a:t>прямий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ефір</a:t>
            </a:r>
            <a:r>
              <a:rPr lang="en-US" sz="2800" dirty="0">
                <a:solidFill>
                  <a:srgbClr val="F3F3F3"/>
                </a:solidFill>
              </a:rPr>
              <a:t>»: </a:t>
            </a:r>
            <a:r>
              <a:rPr lang="en-US" sz="2800" dirty="0" err="1">
                <a:solidFill>
                  <a:srgbClr val="F3F3F3"/>
                </a:solidFill>
              </a:rPr>
              <a:t>здобувачі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освіти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контактують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через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засоби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зв’язку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безпосередньо</a:t>
            </a:r>
            <a:r>
              <a:rPr lang="en-US" sz="2800" dirty="0">
                <a:solidFill>
                  <a:srgbClr val="F3F3F3"/>
                </a:solidFill>
              </a:rPr>
              <a:t> з </a:t>
            </a:r>
            <a:r>
              <a:rPr lang="en-US" sz="2800" dirty="0" err="1">
                <a:solidFill>
                  <a:srgbClr val="F3F3F3"/>
                </a:solidFill>
              </a:rPr>
              <a:t>педагогами</a:t>
            </a:r>
            <a:r>
              <a:rPr lang="en-US" sz="2800" dirty="0">
                <a:solidFill>
                  <a:srgbClr val="F3F3F3"/>
                </a:solidFill>
              </a:rPr>
              <a:t>. </a:t>
            </a:r>
            <a:r>
              <a:rPr lang="en-US" sz="2800" dirty="0" err="1">
                <a:solidFill>
                  <a:srgbClr val="F3F3F3"/>
                </a:solidFill>
              </a:rPr>
              <a:t>Це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може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бути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відео</a:t>
            </a:r>
            <a:r>
              <a:rPr lang="en-US" sz="2800" dirty="0">
                <a:solidFill>
                  <a:srgbClr val="F3F3F3"/>
                </a:solidFill>
              </a:rPr>
              <a:t>- </a:t>
            </a:r>
            <a:r>
              <a:rPr lang="en-US" sz="2800" dirty="0" err="1">
                <a:solidFill>
                  <a:srgbClr val="F3F3F3"/>
                </a:solidFill>
              </a:rPr>
              <a:t>чи</a:t>
            </a:r>
            <a:r>
              <a:rPr lang="en-US" sz="2800" dirty="0">
                <a:solidFill>
                  <a:srgbClr val="F3F3F3"/>
                </a:solidFill>
              </a:rPr>
              <a:t> </a:t>
            </a:r>
            <a:r>
              <a:rPr lang="en-US" sz="2800" dirty="0" err="1">
                <a:solidFill>
                  <a:srgbClr val="F3F3F3"/>
                </a:solidFill>
              </a:rPr>
              <a:t>аудіозв’язок</a:t>
            </a:r>
            <a:r>
              <a:rPr lang="en-US" sz="2800" dirty="0">
                <a:solidFill>
                  <a:srgbClr val="F3F3F3"/>
                </a:solidFill>
              </a:rPr>
              <a:t>, </a:t>
            </a:r>
            <a:r>
              <a:rPr lang="en-US" sz="2800" dirty="0" err="1">
                <a:solidFill>
                  <a:srgbClr val="F3F3F3"/>
                </a:solidFill>
              </a:rPr>
              <a:t>спілкування</a:t>
            </a:r>
            <a:r>
              <a:rPr lang="en-US" sz="2800" dirty="0">
                <a:solidFill>
                  <a:srgbClr val="F3F3F3"/>
                </a:solidFill>
              </a:rPr>
              <a:t> в </a:t>
            </a:r>
            <a:r>
              <a:rPr lang="en-US" sz="2800" dirty="0" err="1">
                <a:solidFill>
                  <a:srgbClr val="F3F3F3"/>
                </a:solidFill>
              </a:rPr>
              <a:t>чаті</a:t>
            </a:r>
            <a:r>
              <a:rPr lang="en-US" sz="2800" dirty="0">
                <a:solidFill>
                  <a:srgbClr val="F3F3F3"/>
                </a:solidFill>
              </a:rPr>
              <a:t>.</a:t>
            </a:r>
            <a:endParaRPr sz="2800" dirty="0">
              <a:solidFill>
                <a:srgbClr val="F3F3F3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300" dirty="0" err="1">
                <a:solidFill>
                  <a:srgbClr val="E06666"/>
                </a:solidFill>
              </a:rPr>
              <a:t>Важливо</a:t>
            </a:r>
            <a:r>
              <a:rPr lang="en-US" sz="2300" dirty="0">
                <a:solidFill>
                  <a:srgbClr val="E06666"/>
                </a:solidFill>
              </a:rPr>
              <a:t>! </a:t>
            </a:r>
            <a:r>
              <a:rPr lang="en-US" sz="2300" i="1" dirty="0" err="1">
                <a:solidFill>
                  <a:srgbClr val="F3F3F3"/>
                </a:solidFill>
              </a:rPr>
              <a:t>Під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час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дистанційного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навчання</a:t>
            </a:r>
            <a:r>
              <a:rPr lang="en-US" sz="2300" i="1" dirty="0">
                <a:solidFill>
                  <a:srgbClr val="F3F3F3"/>
                </a:solidFill>
              </a:rPr>
              <a:t> в </a:t>
            </a:r>
            <a:r>
              <a:rPr lang="en-US" sz="2300" i="1" dirty="0" err="1">
                <a:solidFill>
                  <a:srgbClr val="F3F3F3"/>
                </a:solidFill>
              </a:rPr>
              <a:t>синхронному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режимі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учасники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нерухомо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сидять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біля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екрана</a:t>
            </a:r>
            <a:r>
              <a:rPr lang="en-US" sz="2300" i="1" dirty="0">
                <a:solidFill>
                  <a:srgbClr val="F3F3F3"/>
                </a:solidFill>
              </a:rPr>
              <a:t>. </a:t>
            </a:r>
            <a:r>
              <a:rPr lang="en-US" sz="2300" i="1" dirty="0" err="1">
                <a:solidFill>
                  <a:srgbClr val="F3F3F3"/>
                </a:solidFill>
              </a:rPr>
              <a:t>Не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забуваймо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про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чергування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розумової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активності</a:t>
            </a:r>
            <a:r>
              <a:rPr lang="en-US" sz="2300" i="1" dirty="0">
                <a:solidFill>
                  <a:srgbClr val="F3F3F3"/>
                </a:solidFill>
              </a:rPr>
              <a:t> з </a:t>
            </a:r>
            <a:r>
              <a:rPr lang="en-US" sz="2300" i="1" dirty="0" err="1">
                <a:solidFill>
                  <a:srgbClr val="F3F3F3"/>
                </a:solidFill>
              </a:rPr>
              <a:t>фізичною</a:t>
            </a:r>
            <a:r>
              <a:rPr lang="en-US" sz="2300" i="1" dirty="0">
                <a:solidFill>
                  <a:srgbClr val="F3F3F3"/>
                </a:solidFill>
              </a:rPr>
              <a:t>, </a:t>
            </a:r>
            <a:r>
              <a:rPr lang="en-US" sz="2300" i="1" dirty="0" err="1">
                <a:solidFill>
                  <a:srgbClr val="F3F3F3"/>
                </a:solidFill>
              </a:rPr>
              <a:t>гімнастику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для</a:t>
            </a:r>
            <a:r>
              <a:rPr lang="en-US" sz="2300" i="1" dirty="0">
                <a:solidFill>
                  <a:srgbClr val="F3F3F3"/>
                </a:solidFill>
              </a:rPr>
              <a:t> </a:t>
            </a:r>
            <a:r>
              <a:rPr lang="en-US" sz="2300" i="1" dirty="0" err="1">
                <a:solidFill>
                  <a:srgbClr val="F3F3F3"/>
                </a:solidFill>
              </a:rPr>
              <a:t>очей</a:t>
            </a:r>
            <a:r>
              <a:rPr lang="en-US" sz="2300" i="1" dirty="0">
                <a:solidFill>
                  <a:srgbClr val="F3F3F3"/>
                </a:solidFill>
              </a:rPr>
              <a:t>.</a:t>
            </a:r>
            <a:endParaRPr sz="2300" i="1" dirty="0">
              <a:solidFill>
                <a:srgbClr val="F3F3F3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"/>
          <p:cNvSpPr txBox="1"/>
          <p:nvPr/>
        </p:nvSpPr>
        <p:spPr>
          <a:xfrm>
            <a:off x="766250" y="210700"/>
            <a:ext cx="8218200" cy="12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5"/>
          <p:cNvSpPr txBox="1">
            <a:spLocks noGrp="1"/>
          </p:cNvSpPr>
          <p:nvPr>
            <p:ph type="title" idx="4294967295"/>
          </p:nvPr>
        </p:nvSpPr>
        <p:spPr>
          <a:xfrm>
            <a:off x="572350" y="95800"/>
            <a:ext cx="8325000" cy="13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5400"/>
              <a:buFont typeface="Garamond"/>
              <a:buNone/>
            </a:pPr>
            <a:r>
              <a:rPr lang="en-US" sz="4300" b="1">
                <a:solidFill>
                  <a:srgbClr val="FFFF00"/>
                </a:solidFill>
              </a:rPr>
              <a:t>Приклади синхронного формату   дистанційного навчання </a:t>
            </a:r>
            <a:endParaRPr sz="4300"/>
          </a:p>
        </p:txBody>
      </p:sp>
      <p:sp>
        <p:nvSpPr>
          <p:cNvPr id="71" name="Google Shape;71;p5"/>
          <p:cNvSpPr txBox="1"/>
          <p:nvPr/>
        </p:nvSpPr>
        <p:spPr>
          <a:xfrm>
            <a:off x="1542075" y="1800800"/>
            <a:ext cx="7355400" cy="17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rgbClr val="00FF00"/>
              </a:buClr>
              <a:buSzPts val="2800"/>
              <a:buChar char="➢"/>
            </a:pPr>
            <a:r>
              <a:rPr lang="en-US" sz="2800">
                <a:solidFill>
                  <a:srgbClr val="00FF00"/>
                </a:solidFill>
              </a:rPr>
              <a:t>Віртуальний клас </a:t>
            </a:r>
            <a:endParaRPr sz="2800">
              <a:solidFill>
                <a:srgbClr val="00FF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FF00"/>
                </a:solidFill>
              </a:rPr>
              <a:t>Заняття у віртуальному освітньому середовищі, де моделюють активності очного формату і використовують аналітичні інструменти електронного навчання.</a:t>
            </a:r>
            <a:endParaRPr sz="1900">
              <a:solidFill>
                <a:srgbClr val="00FF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00FF00"/>
              </a:solidFill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rgbClr val="F1C232"/>
              </a:buClr>
              <a:buSzPts val="2800"/>
              <a:buChar char="❖"/>
            </a:pPr>
            <a:r>
              <a:rPr lang="en-US" sz="2800">
                <a:solidFill>
                  <a:srgbClr val="F1C232"/>
                </a:solidFill>
              </a:rPr>
              <a:t>Відеоконференція</a:t>
            </a:r>
            <a:endParaRPr sz="2800">
              <a:solidFill>
                <a:srgbClr val="F1C23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D966"/>
                </a:solidFill>
              </a:rPr>
              <a:t>Педагоги й здобувачі освіти бачать одне одного, перші також можуть супроводжувати лекцію наочним матеріалом.</a:t>
            </a:r>
            <a:endParaRPr sz="2000">
              <a:solidFill>
                <a:srgbClr val="FFD96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00FF00"/>
              </a:solidFill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rgbClr val="CFE2F3"/>
              </a:buClr>
              <a:buSzPts val="2800"/>
              <a:buChar char="❏"/>
            </a:pPr>
            <a:r>
              <a:rPr lang="en-US" sz="2800">
                <a:solidFill>
                  <a:srgbClr val="CFE2F3"/>
                </a:solidFill>
              </a:rPr>
              <a:t>Вебінар</a:t>
            </a:r>
            <a:endParaRPr sz="2800">
              <a:solidFill>
                <a:srgbClr val="CFE2F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CFE2F3"/>
                </a:solidFill>
              </a:rPr>
              <a:t>Аудіовізуальна трансляція презентацій, семінарів, лекцій, під час якої зв’язок між учасниками підтримується через інтернет за допомогою спеціального застосунку.</a:t>
            </a:r>
            <a:endParaRPr sz="1900">
              <a:solidFill>
                <a:srgbClr val="CFE2F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CFE2F3"/>
              </a:solidFill>
            </a:endParaRPr>
          </a:p>
        </p:txBody>
      </p:sp>
      <p:pic>
        <p:nvPicPr>
          <p:cNvPr id="72" name="Google Shape;72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429000"/>
            <a:ext cx="1542074" cy="115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940800"/>
            <a:ext cx="1416700" cy="1245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956250"/>
            <a:ext cx="1542076" cy="12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"/>
          <p:cNvSpPr txBox="1">
            <a:spLocks noGrp="1"/>
          </p:cNvSpPr>
          <p:nvPr>
            <p:ph type="title" idx="4294967295"/>
          </p:nvPr>
        </p:nvSpPr>
        <p:spPr>
          <a:xfrm>
            <a:off x="1107212" y="320675"/>
            <a:ext cx="7239000" cy="9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b" anchorCtr="0">
            <a:normAutofit fontScale="90000"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Garamond"/>
              <a:buNone/>
            </a:pPr>
            <a:r>
              <a:rPr lang="en-US" b="1">
                <a:solidFill>
                  <a:srgbClr val="FFFF00"/>
                </a:solidFill>
              </a:rPr>
              <a:t>АСИНХРОННИЙ ФОРМАТ</a:t>
            </a:r>
            <a:endParaRPr/>
          </a:p>
        </p:txBody>
      </p:sp>
      <p:sp>
        <p:nvSpPr>
          <p:cNvPr id="80" name="Google Shape;80;p6"/>
          <p:cNvSpPr txBox="1"/>
          <p:nvPr/>
        </p:nvSpPr>
        <p:spPr>
          <a:xfrm>
            <a:off x="1440950" y="1641650"/>
            <a:ext cx="65715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EA9999"/>
                </a:solidFill>
              </a:rPr>
              <a:t>Асинхронний режим може охоплювати різноманітні засоби інформації, аудіо- та відеоуроки (але не обмежуватися ними). За допомогою асинхронного режиму навчання здобувачі освіти працюють у власному темпі та у зручний для себе час.</a:t>
            </a:r>
            <a:endParaRPr sz="2400">
              <a:solidFill>
                <a:srgbClr val="EA999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EA999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EA9999"/>
                </a:solidFill>
              </a:rPr>
              <a:t>Асинхронний режим застосовують до різних форм цифрового та онлайнового навчання. Наприклад, викладач може записувати власні короткі відеоуроки, пояснення або навчальні завдання, які учні виконують самостійно.</a:t>
            </a:r>
            <a:endParaRPr sz="2400">
              <a:solidFill>
                <a:srgbClr val="EA999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"/>
          <p:cNvSpPr txBox="1">
            <a:spLocks noGrp="1"/>
          </p:cNvSpPr>
          <p:nvPr>
            <p:ph type="title" idx="4294967295"/>
          </p:nvPr>
        </p:nvSpPr>
        <p:spPr>
          <a:xfrm>
            <a:off x="1271150" y="2052000"/>
            <a:ext cx="72390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91425" anchor="b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Garamond"/>
              <a:buNone/>
            </a:pPr>
            <a:r>
              <a:rPr lang="en-US" sz="4400" b="1" i="0" u="none" strike="noStrike" cap="none">
                <a:solidFill>
                  <a:srgbClr val="FFFF00"/>
                </a:solidFill>
                <a:latin typeface="Garamond"/>
                <a:ea typeface="Garamond"/>
                <a:cs typeface="Garamond"/>
                <a:sym typeface="Garamond"/>
              </a:rPr>
              <a:t/>
            </a:r>
            <a:br>
              <a:rPr lang="en-US" sz="4400" b="1" i="0" u="none" strike="noStrike" cap="none">
                <a:solidFill>
                  <a:srgbClr val="FFFF00"/>
                </a:solidFill>
                <a:latin typeface="Garamond"/>
                <a:ea typeface="Garamond"/>
                <a:cs typeface="Garamond"/>
                <a:sym typeface="Garamond"/>
              </a:rPr>
            </a:br>
            <a:endParaRPr/>
          </a:p>
        </p:txBody>
      </p:sp>
      <p:sp>
        <p:nvSpPr>
          <p:cNvPr id="87" name="Google Shape;87;p7"/>
          <p:cNvSpPr txBox="1"/>
          <p:nvPr/>
        </p:nvSpPr>
        <p:spPr>
          <a:xfrm>
            <a:off x="85350" y="0"/>
            <a:ext cx="89733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300" b="1">
                <a:solidFill>
                  <a:srgbClr val="FFFF00"/>
                </a:solidFill>
                <a:latin typeface="Garamond"/>
                <a:ea typeface="Garamond"/>
                <a:cs typeface="Garamond"/>
                <a:sym typeface="Garamond"/>
              </a:rPr>
              <a:t>Приклади асинхронного формату   дистанційного навчання </a:t>
            </a:r>
            <a:endParaRPr sz="4300">
              <a:solidFill>
                <a:schemeClr val="dk2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88" name="Google Shape;88;p7"/>
          <p:cNvSpPr txBox="1"/>
          <p:nvPr/>
        </p:nvSpPr>
        <p:spPr>
          <a:xfrm>
            <a:off x="1473650" y="1647075"/>
            <a:ext cx="7337100" cy="8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FFE599"/>
              </a:buClr>
              <a:buSzPts val="2400"/>
              <a:buChar char="➢"/>
            </a:pPr>
            <a:r>
              <a:rPr lang="en-US" sz="2400">
                <a:solidFill>
                  <a:srgbClr val="FFE599"/>
                </a:solidFill>
              </a:rPr>
              <a:t>МООС </a:t>
            </a:r>
            <a:endParaRPr sz="2400">
              <a:solidFill>
                <a:srgbClr val="FFE599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FFE599"/>
                </a:solidFill>
              </a:rPr>
              <a:t>Масові відкриті онлайн-курси з інтерактивними вправами та відкритим доступом через інтернет. Приклади: Coursera, EdX, Udacity, Prometheus, EdEra.</a:t>
            </a:r>
            <a:endParaRPr sz="2100">
              <a:solidFill>
                <a:srgbClr val="FFE599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C27BA0"/>
              </a:buClr>
              <a:buSzPts val="2400"/>
              <a:buChar char="★"/>
            </a:pPr>
            <a:r>
              <a:rPr lang="en-US" sz="2400">
                <a:solidFill>
                  <a:srgbClr val="C27BA0"/>
                </a:solidFill>
              </a:rPr>
              <a:t>Онлайн-література</a:t>
            </a:r>
            <a:endParaRPr sz="2400">
              <a:solidFill>
                <a:srgbClr val="C27BA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C27BA0"/>
                </a:solidFill>
              </a:rPr>
              <a:t>Електронні підручники, віртуальні робочі зошити, конспекти тощо.</a:t>
            </a:r>
            <a:endParaRPr sz="2100">
              <a:solidFill>
                <a:srgbClr val="FFE599"/>
              </a:solidFill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660000"/>
              </a:buClr>
              <a:buSzPts val="2100"/>
              <a:buChar char="●"/>
            </a:pPr>
            <a:r>
              <a:rPr lang="en-US" sz="2400">
                <a:solidFill>
                  <a:srgbClr val="660000"/>
                </a:solidFill>
              </a:rPr>
              <a:t>Блог</a:t>
            </a:r>
            <a:r>
              <a:rPr lang="en-US" sz="2100">
                <a:solidFill>
                  <a:srgbClr val="660000"/>
                </a:solidFill>
              </a:rPr>
              <a:t> </a:t>
            </a:r>
            <a:endParaRPr sz="2100">
              <a:solidFill>
                <a:srgbClr val="66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660000"/>
                </a:solidFill>
              </a:rPr>
              <a:t>Вебсайт, основне наповнення якого — записи, зображення чи мультимедіа, котрі регулярно додають.</a:t>
            </a:r>
            <a:endParaRPr sz="2100">
              <a:solidFill>
                <a:srgbClr val="85200C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2400"/>
              <a:buChar char="➢"/>
            </a:pPr>
            <a:r>
              <a:rPr lang="en-US" sz="2400">
                <a:solidFill>
                  <a:srgbClr val="4C1130"/>
                </a:solidFill>
              </a:rPr>
              <a:t>Форум</a:t>
            </a:r>
            <a:endParaRPr sz="240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4C1130"/>
                </a:solidFill>
              </a:rPr>
              <a:t>Форма спілкування педагогів і здобувачів освіти при дистанційному навчанні. Зазвичай на форумах є можливість прикріпити файли різного виду та розміру.</a:t>
            </a:r>
            <a:r>
              <a:rPr lang="en-US" sz="2100">
                <a:solidFill>
                  <a:srgbClr val="FFE599"/>
                </a:solidFill>
              </a:rPr>
              <a:t> </a:t>
            </a:r>
            <a:endParaRPr sz="2100">
              <a:solidFill>
                <a:srgbClr val="FFE599"/>
              </a:solidFill>
            </a:endParaRPr>
          </a:p>
        </p:txBody>
      </p:sp>
      <p:pic>
        <p:nvPicPr>
          <p:cNvPr id="89" name="Google Shape;89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106750"/>
            <a:ext cx="1473650" cy="104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730575"/>
            <a:ext cx="1473650" cy="126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254600"/>
            <a:ext cx="1473648" cy="84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5207650"/>
            <a:ext cx="1490821" cy="104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8"/>
          <p:cNvSpPr txBox="1">
            <a:spLocks noGrp="1"/>
          </p:cNvSpPr>
          <p:nvPr>
            <p:ph type="title"/>
          </p:nvPr>
        </p:nvSpPr>
        <p:spPr>
          <a:xfrm>
            <a:off x="590475" y="189125"/>
            <a:ext cx="8553600" cy="11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800"/>
              <a:buFont typeface="Garamond"/>
              <a:buNone/>
            </a:pPr>
            <a:r>
              <a:rPr lang="en-US" sz="3600" b="1">
                <a:solidFill>
                  <a:srgbClr val="FFFF00"/>
                </a:solidFill>
              </a:rPr>
              <a:t>ПОРІВНЯННЯ СИНХРОННОГО Й АСИНХРОННОГО ФОРМАТІВ </a:t>
            </a:r>
            <a:endParaRPr sz="3200"/>
          </a:p>
        </p:txBody>
      </p:sp>
      <p:pic>
        <p:nvPicPr>
          <p:cNvPr id="98" name="Google Shape;9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87275" y="1635975"/>
            <a:ext cx="6643175" cy="504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8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CCFFFF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Noto Sans Symbols"/>
              <a:buNone/>
            </a:pPr>
            <a:r>
              <a:rPr lang="en-US" sz="4000" b="1" i="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4000" b="1" i="0" u="none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Впровадження </a:t>
            </a:r>
            <a:r>
              <a:rPr lang="en-US" sz="4000" b="1">
                <a:solidFill>
                  <a:srgbClr val="CC0000"/>
                </a:solidFill>
              </a:rPr>
              <a:t>синхронного та асинхронного формату</a:t>
            </a:r>
            <a:r>
              <a:rPr lang="en-US" sz="4000" b="1" i="0" u="none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 дистанційної навчання в школі є необхідною умовою для досягнення сучасного рівня якості </a:t>
            </a:r>
            <a:r>
              <a:rPr lang="en-US" sz="4000" b="1">
                <a:solidFill>
                  <a:srgbClr val="CC0000"/>
                </a:solidFill>
              </a:rPr>
              <a:t>о</a:t>
            </a:r>
            <a:r>
              <a:rPr lang="en-US" sz="4000" b="1" i="0" u="none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світи.</a:t>
            </a:r>
            <a:endParaRPr/>
          </a:p>
          <a:p>
            <a:pPr marL="342900" marR="0" lvl="0" indent="-1143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Noto Sans Symbols"/>
              <a:buNone/>
            </a:pPr>
            <a:endParaRPr sz="4000" b="1" i="0" u="none">
              <a:solidFill>
                <a:srgbClr val="CC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4" name="Google Shape;104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850" y="4153975"/>
            <a:ext cx="3753625" cy="251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12" y="4162713"/>
            <a:ext cx="4286250" cy="249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oject Post-Mortem">
  <a:themeElements>
    <a:clrScheme name="default">
      <a:dk1>
        <a:srgbClr val="FFFFFF"/>
      </a:dk1>
      <a:lt1>
        <a:srgbClr val="008080"/>
      </a:lt1>
      <a:dk2>
        <a:srgbClr val="FFCC66"/>
      </a:dk2>
      <a:lt2>
        <a:srgbClr val="003366"/>
      </a:lt2>
      <a:accent1>
        <a:srgbClr val="3366CC"/>
      </a:accent1>
      <a:accent2>
        <a:srgbClr val="0099CC"/>
      </a:accent2>
      <a:accent3>
        <a:srgbClr val="008080"/>
      </a:accent3>
      <a:accent4>
        <a:srgbClr val="3366CC"/>
      </a:accent4>
      <a:accent5>
        <a:srgbClr val="0099CC"/>
      </a:accent5>
      <a:accent6>
        <a:srgbClr val="008080"/>
      </a:accent6>
      <a:hlink>
        <a:srgbClr val="999933"/>
      </a:hlink>
      <a:folHlink>
        <a:srgbClr val="0099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</Words>
  <Application>Microsoft Office PowerPoint</Application>
  <PresentationFormat>Экран (4:3)</PresentationFormat>
  <Paragraphs>35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Noto Sans Symbols</vt:lpstr>
      <vt:lpstr>Calibri</vt:lpstr>
      <vt:lpstr>Garamond</vt:lpstr>
      <vt:lpstr>Project Post-Mortem</vt:lpstr>
      <vt:lpstr>Синхронний та асинхронний формат дистанційного навчання</vt:lpstr>
      <vt:lpstr>Презентация PowerPoint</vt:lpstr>
      <vt:lpstr>Презентация PowerPoint</vt:lpstr>
      <vt:lpstr>Синхронний формат </vt:lpstr>
      <vt:lpstr>Приклади синхронного формату   дистанційного навчання </vt:lpstr>
      <vt:lpstr>АСИНХРОННИЙ ФОРМАТ</vt:lpstr>
      <vt:lpstr> </vt:lpstr>
      <vt:lpstr>ПОРІВНЯННЯ СИНХРОННОГО Й АСИНХРОННОГО ФОРМАТІВ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Синхронний та асинхронний формат дистанційного навчання</dc:title>
  <dc:creator>Admin</dc:creator>
  <cp:lastModifiedBy>Igor</cp:lastModifiedBy>
  <cp:revision>2</cp:revision>
  <dcterms:created xsi:type="dcterms:W3CDTF">2013-02-25T20:13:37Z</dcterms:created>
  <dcterms:modified xsi:type="dcterms:W3CDTF">2023-06-19T12:01:34Z</dcterms:modified>
</cp:coreProperties>
</file>