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6" r:id="rId1"/>
  </p:sldMasterIdLst>
  <p:sldIdLst>
    <p:sldId id="256" r:id="rId2"/>
    <p:sldId id="320" r:id="rId3"/>
    <p:sldId id="286" r:id="rId4"/>
    <p:sldId id="282" r:id="rId5"/>
    <p:sldId id="311" r:id="rId6"/>
    <p:sldId id="296" r:id="rId7"/>
    <p:sldId id="313" r:id="rId8"/>
    <p:sldId id="301" r:id="rId9"/>
    <p:sldId id="308" r:id="rId10"/>
    <p:sldId id="309" r:id="rId11"/>
    <p:sldId id="317" r:id="rId12"/>
    <p:sldId id="297" r:id="rId13"/>
    <p:sldId id="314" r:id="rId14"/>
    <p:sldId id="304" r:id="rId15"/>
    <p:sldId id="312" r:id="rId16"/>
    <p:sldId id="318" r:id="rId17"/>
    <p:sldId id="315" r:id="rId18"/>
    <p:sldId id="319" r:id="rId19"/>
  </p:sldIdLst>
  <p:sldSz cx="9906000" cy="6858000" type="A4"/>
  <p:notesSz cx="6888163" cy="10018713"/>
  <p:defaultTextStyle>
    <a:defPPr>
      <a:defRPr lang="uk-UA"/>
    </a:defPPr>
    <a:lvl1pPr marL="0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7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4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71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27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84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41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98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55" algn="l" defTabSz="91431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CCF8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7" autoAdjust="0"/>
  </p:normalViewPr>
  <p:slideViewPr>
    <p:cSldViewPr snapToGrid="0">
      <p:cViewPr varScale="1">
        <p:scale>
          <a:sx n="87" d="100"/>
          <a:sy n="87" d="100"/>
        </p:scale>
        <p:origin x="1242" y="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BE7B99-F5CD-4928-8E91-AFDDAE359552}" type="doc">
      <dgm:prSet loTypeId="urn:microsoft.com/office/officeart/2005/8/layout/vList6" loCatId="process" qsTypeId="urn:microsoft.com/office/officeart/2005/8/quickstyle/3d9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206ADA9E-596F-4403-A4DC-BDD006521768}">
      <dgm:prSet/>
      <dgm:spPr/>
      <dgm:t>
        <a:bodyPr/>
        <a:lstStyle/>
        <a:p>
          <a:r>
            <a:rPr lang="uk-UA" b="1" i="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Методи</a:t>
          </a:r>
          <a:r>
            <a:rPr lang="uk-UA" b="1" i="1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uk-UA" b="1" i="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оцінювання</a:t>
          </a:r>
          <a:endParaRPr lang="ru-RU" i="0" dirty="0">
            <a:solidFill>
              <a:srgbClr val="002060"/>
            </a:solidFill>
            <a:latin typeface="+mn-lt"/>
          </a:endParaRPr>
        </a:p>
      </dgm:t>
    </dgm:pt>
    <dgm:pt modelId="{ECF948F8-50FD-4471-AF77-78ABC1BD2939}" type="parTrans" cxnId="{29A38E63-7C8C-4F9B-BA68-380EDE5D4915}">
      <dgm:prSet/>
      <dgm:spPr/>
      <dgm:t>
        <a:bodyPr/>
        <a:lstStyle/>
        <a:p>
          <a:endParaRPr lang="ru-RU"/>
        </a:p>
      </dgm:t>
    </dgm:pt>
    <dgm:pt modelId="{48DD59C4-EF89-4174-B297-ECD53C6628B8}" type="sibTrans" cxnId="{29A38E63-7C8C-4F9B-BA68-380EDE5D4915}">
      <dgm:prSet/>
      <dgm:spPr/>
      <dgm:t>
        <a:bodyPr/>
        <a:lstStyle/>
        <a:p>
          <a:endParaRPr lang="ru-RU"/>
        </a:p>
      </dgm:t>
    </dgm:pt>
    <dgm:pt modelId="{4F93D426-6916-4B92-8025-68822BC2BEC8}">
      <dgm:prSet/>
      <dgm:spPr/>
      <dgm:t>
        <a:bodyPr/>
        <a:lstStyle/>
        <a:p>
          <a:r>
            <a:rPr lang="uk-UA" b="1" i="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Індикатори оцінювання</a:t>
          </a:r>
          <a:endParaRPr lang="ru-RU" i="0" dirty="0">
            <a:solidFill>
              <a:srgbClr val="002060"/>
            </a:solidFill>
            <a:latin typeface="+mn-lt"/>
          </a:endParaRPr>
        </a:p>
      </dgm:t>
    </dgm:pt>
    <dgm:pt modelId="{32F23341-4D72-4383-AAF6-321190FB33DF}" type="parTrans" cxnId="{60D63583-5D82-49E1-B3C8-89BED129D4DA}">
      <dgm:prSet/>
      <dgm:spPr/>
      <dgm:t>
        <a:bodyPr/>
        <a:lstStyle/>
        <a:p>
          <a:endParaRPr lang="ru-RU"/>
        </a:p>
      </dgm:t>
    </dgm:pt>
    <dgm:pt modelId="{E89C4A1E-AE77-4833-B580-8DF965483B80}" type="sibTrans" cxnId="{60D63583-5D82-49E1-B3C8-89BED129D4DA}">
      <dgm:prSet/>
      <dgm:spPr/>
      <dgm:t>
        <a:bodyPr/>
        <a:lstStyle/>
        <a:p>
          <a:endParaRPr lang="ru-RU"/>
        </a:p>
      </dgm:t>
    </dgm:pt>
    <dgm:pt modelId="{3CE72621-D2C9-44FA-96ED-20B99D613530}">
      <dgm:prSet/>
      <dgm:spPr/>
      <dgm:t>
        <a:bodyPr/>
        <a:lstStyle/>
        <a:p>
          <a:r>
            <a:rPr lang="uk-UA" b="1" i="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Критерії</a:t>
          </a:r>
          <a:r>
            <a:rPr lang="uk-UA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k-UA" b="1" i="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оцінювання</a:t>
          </a:r>
          <a:endParaRPr lang="ru-RU" i="0" dirty="0">
            <a:solidFill>
              <a:srgbClr val="002060"/>
            </a:solidFill>
            <a:latin typeface="+mn-lt"/>
          </a:endParaRPr>
        </a:p>
      </dgm:t>
    </dgm:pt>
    <dgm:pt modelId="{765FFECB-98D5-43A8-BB22-FA21B23EDA77}" type="parTrans" cxnId="{38786768-ED43-484F-9454-12908F0B2609}">
      <dgm:prSet/>
      <dgm:spPr/>
      <dgm:t>
        <a:bodyPr/>
        <a:lstStyle/>
        <a:p>
          <a:endParaRPr lang="ru-RU"/>
        </a:p>
      </dgm:t>
    </dgm:pt>
    <dgm:pt modelId="{16407C01-BE92-4146-B2D9-1B5073729FFB}" type="sibTrans" cxnId="{38786768-ED43-484F-9454-12908F0B2609}">
      <dgm:prSet/>
      <dgm:spPr/>
      <dgm:t>
        <a:bodyPr/>
        <a:lstStyle/>
        <a:p>
          <a:endParaRPr lang="ru-RU"/>
        </a:p>
      </dgm:t>
    </dgm:pt>
    <dgm:pt modelId="{DAA45681-74A0-4275-B2C7-E5564B73F30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uk-UA" sz="2400" b="1" dirty="0" smtClean="0"/>
            <a:t>Отримання вихованцями  інформації про критерії</a:t>
          </a:r>
          <a:endParaRPr lang="ru-RU" sz="2400" b="1" dirty="0"/>
        </a:p>
      </dgm:t>
    </dgm:pt>
    <dgm:pt modelId="{B21CEB82-7F7E-4A1B-9005-E62ADB169FAE}" type="parTrans" cxnId="{0951B40B-5D8B-4D0A-9CDF-97349CA6998C}">
      <dgm:prSet/>
      <dgm:spPr/>
      <dgm:t>
        <a:bodyPr/>
        <a:lstStyle/>
        <a:p>
          <a:endParaRPr lang="ru-RU"/>
        </a:p>
      </dgm:t>
    </dgm:pt>
    <dgm:pt modelId="{FA622A39-1DAD-4AD3-ABB7-6D723455DDEA}" type="sibTrans" cxnId="{0951B40B-5D8B-4D0A-9CDF-97349CA6998C}">
      <dgm:prSet/>
      <dgm:spPr/>
      <dgm:t>
        <a:bodyPr/>
        <a:lstStyle/>
        <a:p>
          <a:endParaRPr lang="ru-RU"/>
        </a:p>
      </dgm:t>
    </dgm:pt>
    <dgm:pt modelId="{6DAD6B07-17E2-426F-8C5A-742E9BCFCDC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uk-UA" sz="2400" b="1" dirty="0" smtClean="0"/>
            <a:t>Оцінювання результатів навчання</a:t>
          </a:r>
          <a:endParaRPr lang="ru-RU" sz="2400" b="1" dirty="0"/>
        </a:p>
      </dgm:t>
    </dgm:pt>
    <dgm:pt modelId="{E0F90858-CB55-4644-9932-8EE4D1F1CE82}" type="parTrans" cxnId="{9C7649F5-35B3-424E-8053-C193412414FD}">
      <dgm:prSet/>
      <dgm:spPr/>
      <dgm:t>
        <a:bodyPr/>
        <a:lstStyle/>
        <a:p>
          <a:endParaRPr lang="ru-RU"/>
        </a:p>
      </dgm:t>
    </dgm:pt>
    <dgm:pt modelId="{ABE4AC7F-4A58-4EC6-BEF0-1AE36B9793CE}" type="sibTrans" cxnId="{9C7649F5-35B3-424E-8053-C193412414FD}">
      <dgm:prSet/>
      <dgm:spPr/>
      <dgm:t>
        <a:bodyPr/>
        <a:lstStyle/>
        <a:p>
          <a:endParaRPr lang="ru-RU"/>
        </a:p>
      </dgm:t>
    </dgm:pt>
    <dgm:pt modelId="{ADF31013-CC2E-41EB-99C1-7CFC41356B4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uk-UA" sz="2400" b="1" dirty="0" smtClean="0"/>
            <a:t>Досягнення вихованців</a:t>
          </a:r>
          <a:endParaRPr lang="ru-RU" sz="2400" b="1" dirty="0"/>
        </a:p>
      </dgm:t>
    </dgm:pt>
    <dgm:pt modelId="{3EDDD0CA-E2D3-40B7-A582-041379969560}" type="parTrans" cxnId="{87E267A9-6394-47B4-9CB8-A8B144E96FF9}">
      <dgm:prSet/>
      <dgm:spPr/>
      <dgm:t>
        <a:bodyPr/>
        <a:lstStyle/>
        <a:p>
          <a:endParaRPr lang="ru-RU"/>
        </a:p>
      </dgm:t>
    </dgm:pt>
    <dgm:pt modelId="{7F64D0B2-1D28-4C10-A89C-74570C99DCC3}" type="sibTrans" cxnId="{87E267A9-6394-47B4-9CB8-A8B144E96FF9}">
      <dgm:prSet/>
      <dgm:spPr/>
      <dgm:t>
        <a:bodyPr/>
        <a:lstStyle/>
        <a:p>
          <a:endParaRPr lang="ru-RU"/>
        </a:p>
      </dgm:t>
    </dgm:pt>
    <dgm:pt modelId="{BF577022-25A3-4FD8-8D1E-C95EC8A6F774}">
      <dgm:prSet custT="1"/>
      <dgm:spPr/>
      <dgm:t>
        <a:bodyPr/>
        <a:lstStyle/>
        <a:p>
          <a:r>
            <a:rPr lang="uk-UA" sz="2000" b="1" dirty="0" smtClean="0"/>
            <a:t>Частка вихованців, які отримують інформацію про результати навчання</a:t>
          </a:r>
          <a:endParaRPr lang="ru-RU" sz="2000" b="1" dirty="0"/>
        </a:p>
      </dgm:t>
    </dgm:pt>
    <dgm:pt modelId="{EDF34B88-1406-4F24-8E17-94EBC9763313}" type="parTrans" cxnId="{3B809836-B522-4D75-B88B-295EF5A020C9}">
      <dgm:prSet/>
      <dgm:spPr/>
      <dgm:t>
        <a:bodyPr/>
        <a:lstStyle/>
        <a:p>
          <a:endParaRPr lang="ru-RU"/>
        </a:p>
      </dgm:t>
    </dgm:pt>
    <dgm:pt modelId="{FB1F282C-D41A-4241-80D5-5D4F35525783}" type="sibTrans" cxnId="{3B809836-B522-4D75-B88B-295EF5A020C9}">
      <dgm:prSet/>
      <dgm:spPr/>
      <dgm:t>
        <a:bodyPr/>
        <a:lstStyle/>
        <a:p>
          <a:endParaRPr lang="ru-RU"/>
        </a:p>
      </dgm:t>
    </dgm:pt>
    <dgm:pt modelId="{95268AB8-5A61-4AE6-9E32-52AA6030846E}">
      <dgm:prSet/>
      <dgm:spPr/>
      <dgm:t>
        <a:bodyPr/>
        <a:lstStyle/>
        <a:p>
          <a:r>
            <a:rPr lang="uk-UA" sz="1900" b="1" dirty="0" smtClean="0"/>
            <a:t>Отримання вихованцями  інформації про критерії</a:t>
          </a:r>
          <a:endParaRPr lang="ru-RU" sz="1900" b="1" dirty="0"/>
        </a:p>
      </dgm:t>
    </dgm:pt>
    <dgm:pt modelId="{FBEE7502-29B6-4074-B457-80721CC9083C}" type="parTrans" cxnId="{FF650C27-6922-464D-9EF1-4F914C631DBC}">
      <dgm:prSet/>
      <dgm:spPr/>
      <dgm:t>
        <a:bodyPr/>
        <a:lstStyle/>
        <a:p>
          <a:endParaRPr lang="ru-RU"/>
        </a:p>
      </dgm:t>
    </dgm:pt>
    <dgm:pt modelId="{C586F3FE-C937-4E58-895E-158D684A34D9}" type="sibTrans" cxnId="{FF650C27-6922-464D-9EF1-4F914C631DBC}">
      <dgm:prSet/>
      <dgm:spPr/>
      <dgm:t>
        <a:bodyPr/>
        <a:lstStyle/>
        <a:p>
          <a:endParaRPr lang="ru-RU"/>
        </a:p>
      </dgm:t>
    </dgm:pt>
    <dgm:pt modelId="{A2EA31B7-FC2C-4257-9F5D-BC09B8D47594}">
      <dgm:prSet/>
      <dgm:spPr/>
      <dgm:t>
        <a:bodyPr/>
        <a:lstStyle/>
        <a:p>
          <a:r>
            <a:rPr lang="uk-UA" sz="1900" b="1" dirty="0" smtClean="0"/>
            <a:t>Оцінювання результатів навчання</a:t>
          </a:r>
          <a:endParaRPr lang="ru-RU" sz="1900" b="1" dirty="0"/>
        </a:p>
      </dgm:t>
    </dgm:pt>
    <dgm:pt modelId="{92737132-9BAB-410C-BB4B-8A8FAF7F17B4}" type="parTrans" cxnId="{10CB2CF2-CE4C-4CDE-A5D9-1143C46D916E}">
      <dgm:prSet/>
      <dgm:spPr/>
      <dgm:t>
        <a:bodyPr/>
        <a:lstStyle/>
        <a:p>
          <a:endParaRPr lang="ru-RU"/>
        </a:p>
      </dgm:t>
    </dgm:pt>
    <dgm:pt modelId="{A3D7FC96-FFE2-454F-99EC-E7AE558F753E}" type="sibTrans" cxnId="{10CB2CF2-CE4C-4CDE-A5D9-1143C46D916E}">
      <dgm:prSet/>
      <dgm:spPr/>
      <dgm:t>
        <a:bodyPr/>
        <a:lstStyle/>
        <a:p>
          <a:endParaRPr lang="ru-RU"/>
        </a:p>
      </dgm:t>
    </dgm:pt>
    <dgm:pt modelId="{C9A8A03A-3B7A-4999-A803-F390B611BC8E}">
      <dgm:prSet custT="1"/>
      <dgm:spPr/>
      <dgm:t>
        <a:bodyPr/>
        <a:lstStyle/>
        <a:p>
          <a:r>
            <a:rPr lang="uk-UA" sz="2000" b="1" dirty="0" smtClean="0"/>
            <a:t>Вивчення документації</a:t>
          </a:r>
          <a:endParaRPr lang="ru-RU" sz="2000" b="1" dirty="0"/>
        </a:p>
      </dgm:t>
    </dgm:pt>
    <dgm:pt modelId="{9C17F2CD-28F8-4674-A005-7726A7B47A73}" type="parTrans" cxnId="{8EDD4434-231A-4B6D-9F3A-D9BD456796D1}">
      <dgm:prSet/>
      <dgm:spPr/>
      <dgm:t>
        <a:bodyPr/>
        <a:lstStyle/>
        <a:p>
          <a:endParaRPr lang="ru-RU"/>
        </a:p>
      </dgm:t>
    </dgm:pt>
    <dgm:pt modelId="{FC62AEA5-B121-48B2-8749-9A3ADE66C42C}" type="sibTrans" cxnId="{8EDD4434-231A-4B6D-9F3A-D9BD456796D1}">
      <dgm:prSet/>
      <dgm:spPr/>
      <dgm:t>
        <a:bodyPr/>
        <a:lstStyle/>
        <a:p>
          <a:endParaRPr lang="ru-RU"/>
        </a:p>
      </dgm:t>
    </dgm:pt>
    <dgm:pt modelId="{108AC5AE-5E25-4C5F-BD24-250B57157E2A}">
      <dgm:prSet custT="1"/>
      <dgm:spPr/>
      <dgm:t>
        <a:bodyPr/>
        <a:lstStyle/>
        <a:p>
          <a:r>
            <a:rPr lang="uk-UA" sz="2000" b="1" smtClean="0"/>
            <a:t>Спостереження</a:t>
          </a:r>
          <a:endParaRPr lang="ru-RU" sz="2000" b="1" dirty="0"/>
        </a:p>
      </dgm:t>
    </dgm:pt>
    <dgm:pt modelId="{D70093E0-E2EF-4C9C-8F08-35320AF692FE}" type="parTrans" cxnId="{684E09F2-EB50-408F-9C35-560F3AC68958}">
      <dgm:prSet/>
      <dgm:spPr/>
      <dgm:t>
        <a:bodyPr/>
        <a:lstStyle/>
        <a:p>
          <a:endParaRPr lang="ru-RU"/>
        </a:p>
      </dgm:t>
    </dgm:pt>
    <dgm:pt modelId="{13507BF5-323B-4663-AE22-7D5386CD37FE}" type="sibTrans" cxnId="{684E09F2-EB50-408F-9C35-560F3AC68958}">
      <dgm:prSet/>
      <dgm:spPr/>
      <dgm:t>
        <a:bodyPr/>
        <a:lstStyle/>
        <a:p>
          <a:endParaRPr lang="ru-RU"/>
        </a:p>
      </dgm:t>
    </dgm:pt>
    <dgm:pt modelId="{00988C80-0A3E-4EB6-A1F7-ADAB147B6850}">
      <dgm:prSet custT="1"/>
      <dgm:spPr/>
      <dgm:t>
        <a:bodyPr/>
        <a:lstStyle/>
        <a:p>
          <a:r>
            <a:rPr lang="uk-UA" sz="2000" b="1" smtClean="0"/>
            <a:t>Опитування</a:t>
          </a:r>
          <a:endParaRPr lang="ru-RU" sz="2000" b="1" dirty="0"/>
        </a:p>
      </dgm:t>
    </dgm:pt>
    <dgm:pt modelId="{028297D9-C220-4172-B8E7-CF03B9BF3657}" type="parTrans" cxnId="{637D2052-7AAC-4B98-9C87-C12637A4C3B3}">
      <dgm:prSet/>
      <dgm:spPr/>
      <dgm:t>
        <a:bodyPr/>
        <a:lstStyle/>
        <a:p>
          <a:endParaRPr lang="ru-RU"/>
        </a:p>
      </dgm:t>
    </dgm:pt>
    <dgm:pt modelId="{FDD62BE8-AFB1-4244-A3EB-BD678DDAF9CD}" type="sibTrans" cxnId="{637D2052-7AAC-4B98-9C87-C12637A4C3B3}">
      <dgm:prSet/>
      <dgm:spPr/>
      <dgm:t>
        <a:bodyPr/>
        <a:lstStyle/>
        <a:p>
          <a:endParaRPr lang="ru-RU"/>
        </a:p>
      </dgm:t>
    </dgm:pt>
    <dgm:pt modelId="{7A08E0F6-FF38-4C04-BC30-4F4A867EB2FC}" type="pres">
      <dgm:prSet presAssocID="{4DBE7B99-F5CD-4928-8E91-AFDDAE35955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2139C47-A50D-4B88-9CE1-B80D0E482117}" type="pres">
      <dgm:prSet presAssocID="{3CE72621-D2C9-44FA-96ED-20B99D613530}" presName="linNode" presStyleCnt="0"/>
      <dgm:spPr/>
      <dgm:t>
        <a:bodyPr/>
        <a:lstStyle/>
        <a:p>
          <a:endParaRPr lang="ru-RU"/>
        </a:p>
      </dgm:t>
    </dgm:pt>
    <dgm:pt modelId="{650C03C4-55AB-4D52-A3B8-74F2B513757E}" type="pres">
      <dgm:prSet presAssocID="{3CE72621-D2C9-44FA-96ED-20B99D613530}" presName="parentShp" presStyleLbl="node1" presStyleIdx="0" presStyleCnt="3" custLinFactNeighborX="-19782" custLinFactNeighborY="-2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F5AF2-3097-4CFD-AEA0-65377C4D599E}" type="pres">
      <dgm:prSet presAssocID="{3CE72621-D2C9-44FA-96ED-20B99D613530}" presName="childShp" presStyleLbl="bgAccFollowNode1" presStyleIdx="0" presStyleCnt="3" custLinFactNeighborX="2238" custLinFactNeighborY="15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2A88F6-848C-4823-979C-8D7A1CA83453}" type="pres">
      <dgm:prSet presAssocID="{16407C01-BE92-4146-B2D9-1B5073729FFB}" presName="spacing" presStyleCnt="0"/>
      <dgm:spPr/>
      <dgm:t>
        <a:bodyPr/>
        <a:lstStyle/>
        <a:p>
          <a:endParaRPr lang="ru-RU"/>
        </a:p>
      </dgm:t>
    </dgm:pt>
    <dgm:pt modelId="{F12DF285-D909-4FF7-B23F-129ABAA80268}" type="pres">
      <dgm:prSet presAssocID="{4F93D426-6916-4B92-8025-68822BC2BEC8}" presName="linNode" presStyleCnt="0"/>
      <dgm:spPr/>
      <dgm:t>
        <a:bodyPr/>
        <a:lstStyle/>
        <a:p>
          <a:endParaRPr lang="ru-RU"/>
        </a:p>
      </dgm:t>
    </dgm:pt>
    <dgm:pt modelId="{6698454A-0A90-4A87-8D2C-B5A9BA3626CA}" type="pres">
      <dgm:prSet presAssocID="{4F93D426-6916-4B92-8025-68822BC2BEC8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9E12E1-CBED-4D7A-A36E-17D84AFB1982}" type="pres">
      <dgm:prSet presAssocID="{4F93D426-6916-4B92-8025-68822BC2BEC8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C024E3-DDA1-43A0-BEEC-7A2F32571553}" type="pres">
      <dgm:prSet presAssocID="{E89C4A1E-AE77-4833-B580-8DF965483B80}" presName="spacing" presStyleCnt="0"/>
      <dgm:spPr/>
      <dgm:t>
        <a:bodyPr/>
        <a:lstStyle/>
        <a:p>
          <a:endParaRPr lang="ru-RU"/>
        </a:p>
      </dgm:t>
    </dgm:pt>
    <dgm:pt modelId="{11DCB362-9A1C-47E6-A659-C43C6EC92968}" type="pres">
      <dgm:prSet presAssocID="{206ADA9E-596F-4403-A4DC-BDD006521768}" presName="linNode" presStyleCnt="0"/>
      <dgm:spPr/>
      <dgm:t>
        <a:bodyPr/>
        <a:lstStyle/>
        <a:p>
          <a:endParaRPr lang="ru-RU"/>
        </a:p>
      </dgm:t>
    </dgm:pt>
    <dgm:pt modelId="{01DFFB9F-7A69-487D-8C15-993538179502}" type="pres">
      <dgm:prSet presAssocID="{206ADA9E-596F-4403-A4DC-BDD006521768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965C05-913A-49FC-A2EE-24F370CA336A}" type="pres">
      <dgm:prSet presAssocID="{206ADA9E-596F-4403-A4DC-BDD006521768}" presName="childShp" presStyleLbl="bgAccFollowNode1" presStyleIdx="2" presStyleCnt="3" custLinFactNeighborX="366" custLinFactNeighborY="-35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E267A9-6394-47B4-9CB8-A8B144E96FF9}" srcId="{3CE72621-D2C9-44FA-96ED-20B99D613530}" destId="{ADF31013-CC2E-41EB-99C1-7CFC41356B43}" srcOrd="2" destOrd="0" parTransId="{3EDDD0CA-E2D3-40B7-A582-041379969560}" sibTransId="{7F64D0B2-1D28-4C10-A89C-74570C99DCC3}"/>
    <dgm:cxn modelId="{3B809836-B522-4D75-B88B-295EF5A020C9}" srcId="{4F93D426-6916-4B92-8025-68822BC2BEC8}" destId="{BF577022-25A3-4FD8-8D1E-C95EC8A6F774}" srcOrd="0" destOrd="0" parTransId="{EDF34B88-1406-4F24-8E17-94EBC9763313}" sibTransId="{FB1F282C-D41A-4241-80D5-5D4F35525783}"/>
    <dgm:cxn modelId="{684E09F2-EB50-408F-9C35-560F3AC68958}" srcId="{206ADA9E-596F-4403-A4DC-BDD006521768}" destId="{108AC5AE-5E25-4C5F-BD24-250B57157E2A}" srcOrd="2" destOrd="0" parTransId="{D70093E0-E2EF-4C9C-8F08-35320AF692FE}" sibTransId="{13507BF5-323B-4663-AE22-7D5386CD37FE}"/>
    <dgm:cxn modelId="{2560458E-0618-4666-B217-44F8D3D240C2}" type="presOf" srcId="{C9A8A03A-3B7A-4999-A803-F390B611BC8E}" destId="{A5965C05-913A-49FC-A2EE-24F370CA336A}" srcOrd="0" destOrd="0" presId="urn:microsoft.com/office/officeart/2005/8/layout/vList6"/>
    <dgm:cxn modelId="{8EDD4434-231A-4B6D-9F3A-D9BD456796D1}" srcId="{206ADA9E-596F-4403-A4DC-BDD006521768}" destId="{C9A8A03A-3B7A-4999-A803-F390B611BC8E}" srcOrd="0" destOrd="0" parTransId="{9C17F2CD-28F8-4674-A005-7726A7B47A73}" sibTransId="{FC62AEA5-B121-48B2-8749-9A3ADE66C42C}"/>
    <dgm:cxn modelId="{D356D3B8-321A-4D9D-AED9-9D8FD193EAD2}" type="presOf" srcId="{4F93D426-6916-4B92-8025-68822BC2BEC8}" destId="{6698454A-0A90-4A87-8D2C-B5A9BA3626CA}" srcOrd="0" destOrd="0" presId="urn:microsoft.com/office/officeart/2005/8/layout/vList6"/>
    <dgm:cxn modelId="{29A38E63-7C8C-4F9B-BA68-380EDE5D4915}" srcId="{4DBE7B99-F5CD-4928-8E91-AFDDAE359552}" destId="{206ADA9E-596F-4403-A4DC-BDD006521768}" srcOrd="2" destOrd="0" parTransId="{ECF948F8-50FD-4471-AF77-78ABC1BD2939}" sibTransId="{48DD59C4-EF89-4174-B297-ECD53C6628B8}"/>
    <dgm:cxn modelId="{9C7649F5-35B3-424E-8053-C193412414FD}" srcId="{3CE72621-D2C9-44FA-96ED-20B99D613530}" destId="{6DAD6B07-17E2-426F-8C5A-742E9BCFCDC1}" srcOrd="1" destOrd="0" parTransId="{E0F90858-CB55-4644-9932-8EE4D1F1CE82}" sibTransId="{ABE4AC7F-4A58-4EC6-BEF0-1AE36B9793CE}"/>
    <dgm:cxn modelId="{96A49DE0-3990-4475-8F4A-93E3130A7076}" type="presOf" srcId="{3CE72621-D2C9-44FA-96ED-20B99D613530}" destId="{650C03C4-55AB-4D52-A3B8-74F2B513757E}" srcOrd="0" destOrd="0" presId="urn:microsoft.com/office/officeart/2005/8/layout/vList6"/>
    <dgm:cxn modelId="{FF650C27-6922-464D-9EF1-4F914C631DBC}" srcId="{4F93D426-6916-4B92-8025-68822BC2BEC8}" destId="{95268AB8-5A61-4AE6-9E32-52AA6030846E}" srcOrd="1" destOrd="0" parTransId="{FBEE7502-29B6-4074-B457-80721CC9083C}" sibTransId="{C586F3FE-C937-4E58-895E-158D684A34D9}"/>
    <dgm:cxn modelId="{38786768-ED43-484F-9454-12908F0B2609}" srcId="{4DBE7B99-F5CD-4928-8E91-AFDDAE359552}" destId="{3CE72621-D2C9-44FA-96ED-20B99D613530}" srcOrd="0" destOrd="0" parTransId="{765FFECB-98D5-43A8-BB22-FA21B23EDA77}" sibTransId="{16407C01-BE92-4146-B2D9-1B5073729FFB}"/>
    <dgm:cxn modelId="{8EC69CC8-D790-40AC-AE56-CEE0A0598E89}" type="presOf" srcId="{00988C80-0A3E-4EB6-A1F7-ADAB147B6850}" destId="{A5965C05-913A-49FC-A2EE-24F370CA336A}" srcOrd="0" destOrd="1" presId="urn:microsoft.com/office/officeart/2005/8/layout/vList6"/>
    <dgm:cxn modelId="{10CB2CF2-CE4C-4CDE-A5D9-1143C46D916E}" srcId="{4F93D426-6916-4B92-8025-68822BC2BEC8}" destId="{A2EA31B7-FC2C-4257-9F5D-BC09B8D47594}" srcOrd="2" destOrd="0" parTransId="{92737132-9BAB-410C-BB4B-8A8FAF7F17B4}" sibTransId="{A3D7FC96-FFE2-454F-99EC-E7AE558F753E}"/>
    <dgm:cxn modelId="{5D9239A7-6548-4F91-BF1C-09A4A4156FF1}" type="presOf" srcId="{206ADA9E-596F-4403-A4DC-BDD006521768}" destId="{01DFFB9F-7A69-487D-8C15-993538179502}" srcOrd="0" destOrd="0" presId="urn:microsoft.com/office/officeart/2005/8/layout/vList6"/>
    <dgm:cxn modelId="{9E608662-D06D-466A-90DE-81253D094A44}" type="presOf" srcId="{4DBE7B99-F5CD-4928-8E91-AFDDAE359552}" destId="{7A08E0F6-FF38-4C04-BC30-4F4A867EB2FC}" srcOrd="0" destOrd="0" presId="urn:microsoft.com/office/officeart/2005/8/layout/vList6"/>
    <dgm:cxn modelId="{60D63583-5D82-49E1-B3C8-89BED129D4DA}" srcId="{4DBE7B99-F5CD-4928-8E91-AFDDAE359552}" destId="{4F93D426-6916-4B92-8025-68822BC2BEC8}" srcOrd="1" destOrd="0" parTransId="{32F23341-4D72-4383-AAF6-321190FB33DF}" sibTransId="{E89C4A1E-AE77-4833-B580-8DF965483B80}"/>
    <dgm:cxn modelId="{637D2052-7AAC-4B98-9C87-C12637A4C3B3}" srcId="{206ADA9E-596F-4403-A4DC-BDD006521768}" destId="{00988C80-0A3E-4EB6-A1F7-ADAB147B6850}" srcOrd="1" destOrd="0" parTransId="{028297D9-C220-4172-B8E7-CF03B9BF3657}" sibTransId="{FDD62BE8-AFB1-4244-A3EB-BD678DDAF9CD}"/>
    <dgm:cxn modelId="{3B55577A-2B52-4CEE-BB11-0CE30F91431D}" type="presOf" srcId="{DAA45681-74A0-4275-B2C7-E5564B73F30F}" destId="{EE8F5AF2-3097-4CFD-AEA0-65377C4D599E}" srcOrd="0" destOrd="0" presId="urn:microsoft.com/office/officeart/2005/8/layout/vList6"/>
    <dgm:cxn modelId="{0951B40B-5D8B-4D0A-9CDF-97349CA6998C}" srcId="{3CE72621-D2C9-44FA-96ED-20B99D613530}" destId="{DAA45681-74A0-4275-B2C7-E5564B73F30F}" srcOrd="0" destOrd="0" parTransId="{B21CEB82-7F7E-4A1B-9005-E62ADB169FAE}" sibTransId="{FA622A39-1DAD-4AD3-ABB7-6D723455DDEA}"/>
    <dgm:cxn modelId="{4416F9D5-D6D6-43E9-8BBF-D220D2BABCFA}" type="presOf" srcId="{6DAD6B07-17E2-426F-8C5A-742E9BCFCDC1}" destId="{EE8F5AF2-3097-4CFD-AEA0-65377C4D599E}" srcOrd="0" destOrd="1" presId="urn:microsoft.com/office/officeart/2005/8/layout/vList6"/>
    <dgm:cxn modelId="{B6EBB306-117A-4AC6-8CEB-79C0F8EFB426}" type="presOf" srcId="{95268AB8-5A61-4AE6-9E32-52AA6030846E}" destId="{0B9E12E1-CBED-4D7A-A36E-17D84AFB1982}" srcOrd="0" destOrd="1" presId="urn:microsoft.com/office/officeart/2005/8/layout/vList6"/>
    <dgm:cxn modelId="{63BC83A7-F9E4-4C62-8D0A-38B3F35782F3}" type="presOf" srcId="{BF577022-25A3-4FD8-8D1E-C95EC8A6F774}" destId="{0B9E12E1-CBED-4D7A-A36E-17D84AFB1982}" srcOrd="0" destOrd="0" presId="urn:microsoft.com/office/officeart/2005/8/layout/vList6"/>
    <dgm:cxn modelId="{256D97F2-EBC8-4D13-8F3C-FE2565ADDD1D}" type="presOf" srcId="{108AC5AE-5E25-4C5F-BD24-250B57157E2A}" destId="{A5965C05-913A-49FC-A2EE-24F370CA336A}" srcOrd="0" destOrd="2" presId="urn:microsoft.com/office/officeart/2005/8/layout/vList6"/>
    <dgm:cxn modelId="{353D2CB1-6083-4C7B-8444-4F7193B02536}" type="presOf" srcId="{A2EA31B7-FC2C-4257-9F5D-BC09B8D47594}" destId="{0B9E12E1-CBED-4D7A-A36E-17D84AFB1982}" srcOrd="0" destOrd="2" presId="urn:microsoft.com/office/officeart/2005/8/layout/vList6"/>
    <dgm:cxn modelId="{79EBC7A3-7B17-485A-A748-8FF8D34FB0A3}" type="presOf" srcId="{ADF31013-CC2E-41EB-99C1-7CFC41356B43}" destId="{EE8F5AF2-3097-4CFD-AEA0-65377C4D599E}" srcOrd="0" destOrd="2" presId="urn:microsoft.com/office/officeart/2005/8/layout/vList6"/>
    <dgm:cxn modelId="{8E8CFACF-33C4-438E-B6F0-4BF505AD293D}" type="presParOf" srcId="{7A08E0F6-FF38-4C04-BC30-4F4A867EB2FC}" destId="{52139C47-A50D-4B88-9CE1-B80D0E482117}" srcOrd="0" destOrd="0" presId="urn:microsoft.com/office/officeart/2005/8/layout/vList6"/>
    <dgm:cxn modelId="{27BE2EA9-699C-4DB9-93D8-1B856AE027E4}" type="presParOf" srcId="{52139C47-A50D-4B88-9CE1-B80D0E482117}" destId="{650C03C4-55AB-4D52-A3B8-74F2B513757E}" srcOrd="0" destOrd="0" presId="urn:microsoft.com/office/officeart/2005/8/layout/vList6"/>
    <dgm:cxn modelId="{88A533AE-8139-416A-BA2A-D3A36CCD58D7}" type="presParOf" srcId="{52139C47-A50D-4B88-9CE1-B80D0E482117}" destId="{EE8F5AF2-3097-4CFD-AEA0-65377C4D599E}" srcOrd="1" destOrd="0" presId="urn:microsoft.com/office/officeart/2005/8/layout/vList6"/>
    <dgm:cxn modelId="{22CDE85B-0D71-49DF-BEB1-B2CD4C71BBD1}" type="presParOf" srcId="{7A08E0F6-FF38-4C04-BC30-4F4A867EB2FC}" destId="{E62A88F6-848C-4823-979C-8D7A1CA83453}" srcOrd="1" destOrd="0" presId="urn:microsoft.com/office/officeart/2005/8/layout/vList6"/>
    <dgm:cxn modelId="{0F046465-D1E0-4EFC-8638-345A7DE750ED}" type="presParOf" srcId="{7A08E0F6-FF38-4C04-BC30-4F4A867EB2FC}" destId="{F12DF285-D909-4FF7-B23F-129ABAA80268}" srcOrd="2" destOrd="0" presId="urn:microsoft.com/office/officeart/2005/8/layout/vList6"/>
    <dgm:cxn modelId="{861887BA-2188-4B84-85E3-61D17C8A2E35}" type="presParOf" srcId="{F12DF285-D909-4FF7-B23F-129ABAA80268}" destId="{6698454A-0A90-4A87-8D2C-B5A9BA3626CA}" srcOrd="0" destOrd="0" presId="urn:microsoft.com/office/officeart/2005/8/layout/vList6"/>
    <dgm:cxn modelId="{A6985D62-6914-4ACC-8E1E-BCA597C24FBF}" type="presParOf" srcId="{F12DF285-D909-4FF7-B23F-129ABAA80268}" destId="{0B9E12E1-CBED-4D7A-A36E-17D84AFB1982}" srcOrd="1" destOrd="0" presId="urn:microsoft.com/office/officeart/2005/8/layout/vList6"/>
    <dgm:cxn modelId="{C3416D44-E30E-4698-994E-4027B752720A}" type="presParOf" srcId="{7A08E0F6-FF38-4C04-BC30-4F4A867EB2FC}" destId="{0CC024E3-DDA1-43A0-BEEC-7A2F32571553}" srcOrd="3" destOrd="0" presId="urn:microsoft.com/office/officeart/2005/8/layout/vList6"/>
    <dgm:cxn modelId="{96854386-588F-47AB-9405-54B8CD8783A2}" type="presParOf" srcId="{7A08E0F6-FF38-4C04-BC30-4F4A867EB2FC}" destId="{11DCB362-9A1C-47E6-A659-C43C6EC92968}" srcOrd="4" destOrd="0" presId="urn:microsoft.com/office/officeart/2005/8/layout/vList6"/>
    <dgm:cxn modelId="{13CEE382-C658-4452-B527-1D2A704E83C4}" type="presParOf" srcId="{11DCB362-9A1C-47E6-A659-C43C6EC92968}" destId="{01DFFB9F-7A69-487D-8C15-993538179502}" srcOrd="0" destOrd="0" presId="urn:microsoft.com/office/officeart/2005/8/layout/vList6"/>
    <dgm:cxn modelId="{2F889879-D282-4FDB-A9E8-576E84D9A754}" type="presParOf" srcId="{11DCB362-9A1C-47E6-A659-C43C6EC92968}" destId="{A5965C05-913A-49FC-A2EE-24F370CA336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8F5AF2-3097-4CFD-AEA0-65377C4D599E}">
      <dsp:nvSpPr>
        <dsp:cNvPr id="0" name=""/>
        <dsp:cNvSpPr/>
      </dsp:nvSpPr>
      <dsp:spPr>
        <a:xfrm>
          <a:off x="3521783" y="247044"/>
          <a:ext cx="5282674" cy="1603145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2735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b="1" kern="1200" dirty="0" smtClean="0"/>
            <a:t>Отримання вихованцями  інформації про критерії</a:t>
          </a:r>
          <a:endParaRPr lang="ru-RU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b="1" kern="1200" dirty="0" smtClean="0"/>
            <a:t>Оцінювання результатів навчання</a:t>
          </a:r>
          <a:endParaRPr lang="ru-RU" sz="2400" b="1" kern="1200" dirty="0"/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b="1" kern="1200" dirty="0" smtClean="0"/>
            <a:t>Досягнення вихованців</a:t>
          </a:r>
          <a:endParaRPr lang="ru-RU" sz="2400" b="1" kern="1200" dirty="0"/>
        </a:p>
      </dsp:txBody>
      <dsp:txXfrm>
        <a:off x="3521783" y="447437"/>
        <a:ext cx="4681495" cy="1202359"/>
      </dsp:txXfrm>
    </dsp:sp>
    <dsp:sp modelId="{650C03C4-55AB-4D52-A3B8-74F2B513757E}">
      <dsp:nvSpPr>
        <dsp:cNvPr id="0" name=""/>
        <dsp:cNvSpPr/>
      </dsp:nvSpPr>
      <dsp:spPr>
        <a:xfrm>
          <a:off x="0" y="0"/>
          <a:ext cx="3521783" cy="1603145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  <a:sp3d extrusionH="28000" prstMaterial="matte"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b="1" i="0" kern="120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Критерії</a:t>
          </a:r>
          <a:r>
            <a:rPr lang="uk-UA" sz="4200" b="1" i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k-UA" sz="4200" b="1" i="0" kern="120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оцінювання</a:t>
          </a:r>
          <a:endParaRPr lang="ru-RU" sz="4200" i="0" kern="1200" dirty="0">
            <a:solidFill>
              <a:srgbClr val="002060"/>
            </a:solidFill>
            <a:latin typeface="+mn-lt"/>
          </a:endParaRPr>
        </a:p>
      </dsp:txBody>
      <dsp:txXfrm>
        <a:off x="78259" y="78259"/>
        <a:ext cx="3365265" cy="1446627"/>
      </dsp:txXfrm>
    </dsp:sp>
    <dsp:sp modelId="{0B9E12E1-CBED-4D7A-A36E-17D84AFB1982}">
      <dsp:nvSpPr>
        <dsp:cNvPr id="0" name=""/>
        <dsp:cNvSpPr/>
      </dsp:nvSpPr>
      <dsp:spPr>
        <a:xfrm>
          <a:off x="3521783" y="1763460"/>
          <a:ext cx="5282674" cy="1603145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2735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/>
            <a:t>Частка вихованців, які отримують інформацію про результати навчання</a:t>
          </a:r>
          <a:endParaRPr lang="ru-RU" sz="2000" b="1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b="1" kern="1200" dirty="0" smtClean="0"/>
            <a:t>Отримання вихованцями  інформації про критерії</a:t>
          </a:r>
          <a:endParaRPr lang="ru-RU" sz="1900" b="1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b="1" kern="1200" dirty="0" smtClean="0"/>
            <a:t>Оцінювання результатів навчання</a:t>
          </a:r>
          <a:endParaRPr lang="ru-RU" sz="1900" b="1" kern="1200" dirty="0"/>
        </a:p>
      </dsp:txBody>
      <dsp:txXfrm>
        <a:off x="3521783" y="1963853"/>
        <a:ext cx="4681495" cy="1202359"/>
      </dsp:txXfrm>
    </dsp:sp>
    <dsp:sp modelId="{6698454A-0A90-4A87-8D2C-B5A9BA3626CA}">
      <dsp:nvSpPr>
        <dsp:cNvPr id="0" name=""/>
        <dsp:cNvSpPr/>
      </dsp:nvSpPr>
      <dsp:spPr>
        <a:xfrm>
          <a:off x="0" y="1763460"/>
          <a:ext cx="3521783" cy="1603145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  <a:sp3d extrusionH="28000" prstMaterial="matte"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b="1" i="0" kern="120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Індикатори оцінювання</a:t>
          </a:r>
          <a:endParaRPr lang="ru-RU" sz="4200" i="0" kern="1200" dirty="0">
            <a:solidFill>
              <a:srgbClr val="002060"/>
            </a:solidFill>
            <a:latin typeface="+mn-lt"/>
          </a:endParaRPr>
        </a:p>
      </dsp:txBody>
      <dsp:txXfrm>
        <a:off x="78259" y="1841719"/>
        <a:ext cx="3365265" cy="1446627"/>
      </dsp:txXfrm>
    </dsp:sp>
    <dsp:sp modelId="{A5965C05-913A-49FC-A2EE-24F370CA336A}">
      <dsp:nvSpPr>
        <dsp:cNvPr id="0" name=""/>
        <dsp:cNvSpPr/>
      </dsp:nvSpPr>
      <dsp:spPr>
        <a:xfrm>
          <a:off x="3521783" y="3470152"/>
          <a:ext cx="5282674" cy="1603145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22735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/>
            <a:t>Вивчення документації</a:t>
          </a:r>
          <a:endParaRPr lang="ru-RU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smtClean="0"/>
            <a:t>Опитування</a:t>
          </a:r>
          <a:endParaRPr lang="ru-RU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smtClean="0"/>
            <a:t>Спостереження</a:t>
          </a:r>
          <a:endParaRPr lang="ru-RU" sz="2000" b="1" kern="1200" dirty="0"/>
        </a:p>
      </dsp:txBody>
      <dsp:txXfrm>
        <a:off x="3521783" y="3670545"/>
        <a:ext cx="4681495" cy="1202359"/>
      </dsp:txXfrm>
    </dsp:sp>
    <dsp:sp modelId="{01DFFB9F-7A69-487D-8C15-993538179502}">
      <dsp:nvSpPr>
        <dsp:cNvPr id="0" name=""/>
        <dsp:cNvSpPr/>
      </dsp:nvSpPr>
      <dsp:spPr>
        <a:xfrm>
          <a:off x="0" y="3526920"/>
          <a:ext cx="3521783" cy="1603145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  <a:sp3d extrusionH="28000" prstMaterial="matte"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b="1" i="0" kern="120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Методи</a:t>
          </a:r>
          <a:r>
            <a:rPr lang="uk-UA" sz="4200" b="1" i="1" kern="1200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uk-UA" sz="4200" b="1" i="0" kern="1200" dirty="0" smtClean="0">
              <a:solidFill>
                <a:srgbClr val="002060"/>
              </a:solidFill>
              <a:latin typeface="+mn-lt"/>
              <a:cs typeface="Times New Roman" panose="02020603050405020304" pitchFamily="18" charset="0"/>
            </a:rPr>
            <a:t>оцінювання</a:t>
          </a:r>
          <a:endParaRPr lang="ru-RU" sz="4200" i="0" kern="1200" dirty="0">
            <a:solidFill>
              <a:srgbClr val="002060"/>
            </a:solidFill>
            <a:latin typeface="+mn-lt"/>
          </a:endParaRPr>
        </a:p>
      </dsp:txBody>
      <dsp:txXfrm>
        <a:off x="78259" y="3605179"/>
        <a:ext cx="3365265" cy="14466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73361-FCA7-8F43-A212-CC7169B1D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27959D-4CFE-FA49-BA58-BCFC2E223B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9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ru-RU" smtClean="0"/>
              <a:t>Образец подзаголовка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8BE4B-2535-6C4D-A49E-EC81C8A24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5D976D-B03D-8243-B7C1-43A4BD134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67E04-F2A5-0A4C-B7F0-69E922EB6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5FB7BAA-9D3D-3443-8925-A7F484ABBC5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222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2C3C2-D798-7E47-A48D-A26B383AF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CF0E6-E2AD-FC49-94BD-9EE6E26E12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2E62BA-9658-FA42-B1DD-D940DAB06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D30168-DB67-E84F-962F-DC19D80D7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6066B-B00E-CA4F-ABD8-7EE2EF637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9451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0FEEE-01DF-A04A-8176-C695F2363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B584E3-D211-FA47-8019-20D77E018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4E654-701C-5945-8C56-AC2C1C0D9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230B2F-AEEF-A84C-8BA4-8A5FBCAA7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27B0F3-E7FF-2A4E-8520-42A8F6C3C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038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A4CC6-3A5F-D343-A319-EF3569941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DB0C6-BAB0-634F-AA40-DF9C159327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1C00CD-C028-9C4C-804E-2F62A79E2E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DD5FEB-4B07-1E49-92DF-545AFD368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77A95E-40AA-7C45-884C-335CB2296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D6A91D-5234-0144-87D4-38769311D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4476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6705F-72B8-F641-AABC-BC5FB7993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995026-1062-3E47-8B56-357074320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56607A-7D12-A34F-B5C6-CD38853F8C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AA5BAF-6FF2-2344-B60B-186B0B284B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936B0F-AEC5-554D-B863-72695541C1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4AA2EC-2568-7B4E-A421-A2B9A70A7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70382C-C79C-1149-9D0B-8096363CD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824DDD-74D9-CB49-B149-A7329654C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779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06FAE-BB99-2845-B89F-B0983BE35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E95D35-5E48-B34D-88AB-E3415F8B4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903D29-701E-5240-8F13-EBF9FBC42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EEAD22-A5AE-874D-A57D-1455C7AD5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0081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AAE8E6-EBD9-FE43-A4A7-CCC51A94E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684808-1D52-B444-AF35-472984A49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D6EA34-012B-9E43-940B-4916AAD49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171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8C6C6-E469-AA41-91DA-596BB1E79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43474-DDA9-3C40-8196-6BCC4A69C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1" y="987427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94878D-163D-CD49-839A-E7CA85E27F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CC164-EB56-0741-B801-9F4F54313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D3A1DF-8173-C24B-8FE2-CE555B68E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354455-C399-404E-BEC5-EEA1301D5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9490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82936-4456-0F4F-B325-E010BDEED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C282C1-F5A2-CA4A-9D21-23D2589B93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1" y="987427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r>
              <a:rPr lang="ru-RU" smtClean="0"/>
              <a:t>Вставка рисунка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544E15-2510-DA4B-9FFF-EEE09AC9A6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66865D-C2B6-024B-B0C9-2733B42D1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990A68-5D4F-A149-BACF-463FF4049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8F12A7-AF1A-924C-9310-7612AEF8A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3299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5F189-68C5-E34C-A214-6EF837C02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D83398-8420-804B-B146-A6BD4AA14B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9DBB5-05C7-7341-BB10-87C73603D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C98AD-61BF-7345-BF7D-A7FEEC550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C0F40C-9840-1D4C-8FD6-94FF76945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116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90C93E-5FF2-C349-8DE7-ACE61ACACB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2" y="365126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BDCD56-F06C-3F42-BB60-652E144241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8" y="365126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85A2ED-082E-2F49-9C16-B1DB7C9EC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43369A-B602-8A46-B416-EFD87D666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4560E-F54A-A14B-975D-B637F1A5E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4809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2685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DE4A5A-61F0-6046-A3C1-2088B2507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DC5879-96D1-9049-8E6C-BE275F0D3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C0B9F-5446-A840-9C6A-2D683CF75D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2EB18D-DC36-4D37-8C8B-E4FFC8250D2D}" type="datetimeFigureOut">
              <a:rPr lang="uk-UA" smtClean="0"/>
              <a:pPr/>
              <a:t>11.10.2022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A2E68F-B49D-5947-AC09-F39A394BC6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D455AF-A30D-6547-905E-AE65E09613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4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4BB0C-9480-4E07-9C53-ADE384A20471}" type="slidenum">
              <a:rPr lang="uk-UA" smtClean="0"/>
              <a:pPr/>
              <a:t>‹#›</a:t>
            </a:fld>
            <a:endParaRPr lang="uk-U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9C5337-70AD-9C4A-8D27-A04FECEE4C02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49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8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87616" y="4714419"/>
            <a:ext cx="5917389" cy="1015663"/>
          </a:xfrm>
          <a:prstGeom prst="rect">
            <a:avLst/>
          </a:prstGeom>
          <a:solidFill>
            <a:schemeClr val="accent4">
              <a:lumMod val="60000"/>
              <a:lumOff val="40000"/>
              <a:alpha val="3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 algn="ctr"/>
            <a:r>
              <a:rPr lang="ru-RU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Допов</a:t>
            </a:r>
            <a:r>
              <a:rPr lang="uk-UA" sz="20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ідач</a:t>
            </a:r>
            <a:r>
              <a:rPr lang="uk-UA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pPr algn="ctr"/>
            <a:r>
              <a:rPr lang="uk-UA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заступник директора з  навчально-виховної </a:t>
            </a:r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роботи</a:t>
            </a:r>
          </a:p>
          <a:p>
            <a:pPr algn="ctr"/>
            <a:r>
              <a:rPr lang="uk-U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Яблонська Ірина Василівна</a:t>
            </a:r>
            <a:endParaRPr lang="uk-UA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07" y="432576"/>
            <a:ext cx="2052971" cy="292893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972559" y="84597"/>
            <a:ext cx="5848011" cy="923330"/>
          </a:xfrm>
          <a:prstGeom prst="rect">
            <a:avLst/>
          </a:prstGeom>
          <a:solidFill>
            <a:schemeClr val="accent4">
              <a:lumMod val="60000"/>
              <a:lumOff val="40000"/>
              <a:alpha val="22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uk-UA" altLang="ru-RU" dirty="0"/>
              <a:t>Комунальний позашкільний навчальний заклад </a:t>
            </a:r>
          </a:p>
          <a:p>
            <a:pPr algn="ctr">
              <a:spcBef>
                <a:spcPct val="0"/>
              </a:spcBef>
            </a:pPr>
            <a:r>
              <a:rPr lang="uk-UA" altLang="ru-RU" dirty="0"/>
              <a:t>“Центр спорту для дітей, юнацтва та молоді “Олімп”</a:t>
            </a:r>
          </a:p>
          <a:p>
            <a:pPr algn="ctr">
              <a:spcBef>
                <a:spcPct val="0"/>
              </a:spcBef>
            </a:pPr>
            <a:r>
              <a:rPr lang="uk-UA" altLang="ru-RU" dirty="0"/>
              <a:t> Криворізької міської </a:t>
            </a:r>
            <a:r>
              <a:rPr lang="uk-UA" altLang="ru-RU" dirty="0" smtClean="0"/>
              <a:t>ради</a:t>
            </a:r>
            <a:endParaRPr lang="ru-RU" alt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17090" y="1727200"/>
            <a:ext cx="6853382" cy="13849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 СИСТЕМУ ОЦІНЮВАННЯ</a:t>
            </a:r>
          </a:p>
          <a:p>
            <a:pPr algn="ctr"/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ВМІНЬ ТА НАВИЧОК ВИХОВАНЦІВ</a:t>
            </a:r>
          </a:p>
          <a:p>
            <a:pPr algn="ctr"/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З ДОСВІДУ РОБОТИ</a:t>
            </a:r>
            <a:endParaRPr lang="ru-RU" alt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28177504"/>
      </p:ext>
    </p:extLst>
  </p:cSld>
  <p:clrMapOvr>
    <a:masterClrMapping/>
  </p:clrMapOvr>
  <p:transition spd="slow" advTm="31119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0006" y="4674922"/>
            <a:ext cx="1561713" cy="1922107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1619104" y="168669"/>
            <a:ext cx="6829721" cy="8778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spcBef>
                <a:spcPts val="365"/>
              </a:spcBef>
            </a:pPr>
            <a:r>
              <a:rPr lang="uk-UA" altLang="ru-RU" sz="2800" b="1" dirty="0" smtClean="0"/>
              <a:t>ДОКУМЕНТИ ПРИ ПРОВЕДЕННІ САМООЦІНЮВАННЯ</a:t>
            </a:r>
          </a:p>
        </p:txBody>
      </p:sp>
      <p:sp>
        <p:nvSpPr>
          <p:cNvPr id="34" name="object 34"/>
          <p:cNvSpPr/>
          <p:nvPr/>
        </p:nvSpPr>
        <p:spPr>
          <a:xfrm>
            <a:off x="1063214" y="1345847"/>
            <a:ext cx="7941499" cy="858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noFill/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Методичні рекомендації з питань формування внутрішньої системи забезпечення якості освіти у закладах позашкільної освіти (наказ державної служби якості освіти України від 07.12.2020р № 01-11/78) </a:t>
            </a:r>
            <a:endParaRPr lang="uk-UA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951988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sp>
        <p:nvSpPr>
          <p:cNvPr id="16" name="object 34"/>
          <p:cNvSpPr/>
          <p:nvPr/>
        </p:nvSpPr>
        <p:spPr>
          <a:xfrm>
            <a:off x="1538139" y="2508969"/>
            <a:ext cx="6827305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noFill/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Положення про внутрішню систему забезпечення якості освіти у КПНЗ ЦСДЮМ «Олімп» КМР</a:t>
            </a:r>
            <a:endParaRPr lang="uk-UA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object 34"/>
          <p:cNvSpPr/>
          <p:nvPr/>
        </p:nvSpPr>
        <p:spPr>
          <a:xfrm>
            <a:off x="1538139" y="4643840"/>
            <a:ext cx="6829721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noFill/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Наказ про створення робочої групи та проведення </a:t>
            </a:r>
            <a:r>
              <a:rPr lang="uk-UA" sz="2000" b="1" dirty="0" err="1" smtClean="0">
                <a:latin typeface="Calibri" panose="020F0502020204030204" pitchFamily="34" charset="0"/>
                <a:cs typeface="Times New Roman" panose="02020603050405020304" pitchFamily="18" charset="0"/>
              </a:rPr>
              <a:t>самооцінювання</a:t>
            </a:r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освітнього середовища в закладі </a:t>
            </a:r>
            <a:endParaRPr lang="uk-UA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object 34"/>
          <p:cNvSpPr/>
          <p:nvPr/>
        </p:nvSpPr>
        <p:spPr>
          <a:xfrm>
            <a:off x="1538139" y="3556144"/>
            <a:ext cx="6829721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noFill/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Програма внутрішнього контролю у </a:t>
            </a:r>
          </a:p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КПНЗ </a:t>
            </a:r>
            <a:r>
              <a:rPr lang="uk-UA" sz="2000" b="1" dirty="0">
                <a:latin typeface="Calibri" panose="020F0502020204030204" pitchFamily="34" charset="0"/>
                <a:cs typeface="Times New Roman" panose="02020603050405020304" pitchFamily="18" charset="0"/>
              </a:rPr>
              <a:t>ЦСДЮМ «Олімп» КМР</a:t>
            </a:r>
          </a:p>
        </p:txBody>
      </p:sp>
      <p:sp>
        <p:nvSpPr>
          <p:cNvPr id="19" name="object 34"/>
          <p:cNvSpPr/>
          <p:nvPr/>
        </p:nvSpPr>
        <p:spPr>
          <a:xfrm>
            <a:off x="1538139" y="5677870"/>
            <a:ext cx="6829721" cy="678153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noFill/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План заходів творчих груп</a:t>
            </a:r>
            <a:endParaRPr lang="uk-UA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5749673"/>
      </p:ext>
    </p:extLst>
  </p:cSld>
  <p:clrMapOvr>
    <a:masterClrMapping/>
  </p:clrMapOvr>
  <p:transition spd="slow" advTm="4778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4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1450918" y="461833"/>
            <a:ext cx="6857059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cs typeface="Times New Roman" panose="02020603050405020304" pitchFamily="18" charset="0"/>
              </a:rPr>
              <a:t>НАПРЯМ ОЦІНЮВАННЯ </a:t>
            </a:r>
          </a:p>
          <a:p>
            <a:pPr algn="ctr"/>
            <a:r>
              <a:rPr lang="ru-RU" sz="2800" b="1" dirty="0" smtClean="0">
                <a:cs typeface="Times New Roman" panose="02020603050405020304" pitchFamily="18" charset="0"/>
              </a:rPr>
              <a:t>«СИСТЕМА </a:t>
            </a:r>
            <a:r>
              <a:rPr lang="ru-RU" sz="2800" b="1" dirty="0">
                <a:cs typeface="Times New Roman" panose="02020603050405020304" pitchFamily="18" charset="0"/>
              </a:rPr>
              <a:t>ОЦІНЮВАННЯ </a:t>
            </a:r>
            <a:r>
              <a:rPr lang="ru-RU" sz="2800" b="1" dirty="0" smtClean="0">
                <a:cs typeface="Times New Roman" panose="02020603050405020304" pitchFamily="18" charset="0"/>
              </a:rPr>
              <a:t>ВИХОВАНЦІВ»  </a:t>
            </a:r>
            <a:endParaRPr lang="ru-RU" sz="2800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14839896"/>
              </p:ext>
            </p:extLst>
          </p:nvPr>
        </p:nvGraphicFramePr>
        <p:xfrm>
          <a:off x="692239" y="1192359"/>
          <a:ext cx="8804458" cy="513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527129" y="1192359"/>
            <a:ext cx="264816" cy="3838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5382636"/>
      </p:ext>
    </p:extLst>
  </p:cSld>
  <p:clrMapOvr>
    <a:masterClrMapping/>
  </p:clrMapOvr>
  <p:transition spd="slow" advTm="25026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Graphic spid="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/>
          <p:nvPr/>
        </p:nvSpPr>
        <p:spPr>
          <a:xfrm>
            <a:off x="1947340" y="197269"/>
            <a:ext cx="6829721" cy="9957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r>
              <a:rPr lang="ru-RU" altLang="ru-RU" sz="3200" b="1" dirty="0" smtClean="0"/>
              <a:t/>
            </a:r>
            <a:br>
              <a:rPr lang="ru-RU" altLang="ru-RU" sz="3200" b="1" dirty="0" smtClean="0"/>
            </a:br>
            <a:r>
              <a:rPr lang="ru-RU" altLang="ru-RU" sz="3200" b="1" dirty="0" smtClean="0"/>
              <a:t>СИСТЕМА ОЦІНЮВАННЯ </a:t>
            </a:r>
            <a:r>
              <a:rPr lang="uk-UA" altLang="ru-RU" sz="3200" b="1" dirty="0" smtClean="0"/>
              <a:t>ВМІНЬ ТА </a:t>
            </a:r>
          </a:p>
          <a:p>
            <a:pPr marL="132715" marR="126364" indent="1905" algn="ctr">
              <a:spcBef>
                <a:spcPts val="365"/>
              </a:spcBef>
            </a:pPr>
            <a:r>
              <a:rPr lang="uk-UA" altLang="ru-RU" sz="3200" b="1" dirty="0" smtClean="0"/>
              <a:t>НАВИЧОК ВИХОВАНЦІВ</a:t>
            </a:r>
          </a:p>
        </p:txBody>
      </p:sp>
      <p:sp>
        <p:nvSpPr>
          <p:cNvPr id="34" name="object 34"/>
          <p:cNvSpPr/>
          <p:nvPr/>
        </p:nvSpPr>
        <p:spPr>
          <a:xfrm>
            <a:off x="1176997" y="1451735"/>
            <a:ext cx="5760000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3200" b="1" dirty="0">
                <a:latin typeface="Calibri" panose="020F0502020204030204" pitchFamily="34" charset="0"/>
                <a:cs typeface="Times New Roman" panose="02020603050405020304" pitchFamily="18" charset="0"/>
              </a:rPr>
              <a:t>Критерії оцінювання:</a:t>
            </a:r>
          </a:p>
        </p:txBody>
      </p:sp>
      <p:sp>
        <p:nvSpPr>
          <p:cNvPr id="44" name="object 44"/>
          <p:cNvSpPr txBox="1"/>
          <p:nvPr/>
        </p:nvSpPr>
        <p:spPr>
          <a:xfrm>
            <a:off x="2951988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sp>
        <p:nvSpPr>
          <p:cNvPr id="16" name="object 34"/>
          <p:cNvSpPr/>
          <p:nvPr/>
        </p:nvSpPr>
        <p:spPr>
          <a:xfrm>
            <a:off x="1445983" y="2309735"/>
            <a:ext cx="5760000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Виконання змісту освітньої програми гуртка</a:t>
            </a:r>
            <a:endParaRPr lang="uk-UA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object 34"/>
          <p:cNvSpPr/>
          <p:nvPr/>
        </p:nvSpPr>
        <p:spPr>
          <a:xfrm>
            <a:off x="2484393" y="3954922"/>
            <a:ext cx="5755613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Участь у змаганнях, фестивалях, конкурсах</a:t>
            </a:r>
            <a:endParaRPr lang="uk-UA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object 34"/>
          <p:cNvSpPr/>
          <p:nvPr/>
        </p:nvSpPr>
        <p:spPr>
          <a:xfrm>
            <a:off x="1947340" y="3133762"/>
            <a:ext cx="5760000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Спостереження за проведенням </a:t>
            </a:r>
          </a:p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навчальних занять</a:t>
            </a:r>
            <a:endParaRPr lang="uk-UA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object 34"/>
          <p:cNvSpPr/>
          <p:nvPr/>
        </p:nvSpPr>
        <p:spPr>
          <a:xfrm>
            <a:off x="3014645" y="4798470"/>
            <a:ext cx="5760000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Виконання контрольних нормативів</a:t>
            </a:r>
            <a:endParaRPr lang="uk-UA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object 34"/>
          <p:cNvSpPr/>
          <p:nvPr/>
        </p:nvSpPr>
        <p:spPr>
          <a:xfrm>
            <a:off x="3358496" y="5694239"/>
            <a:ext cx="5760000" cy="720000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solidFill>
            <a:srgbClr val="FFC000">
              <a:alpha val="15000"/>
            </a:srgb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algn="ctr"/>
            <a:r>
              <a:rPr lang="uk-UA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Частка вихованців, які отримали у закладі документи про позашкільну освіту</a:t>
            </a:r>
            <a:endParaRPr lang="uk-UA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452952"/>
      </p:ext>
    </p:extLst>
  </p:cSld>
  <p:clrMapOvr>
    <a:masterClrMapping/>
  </p:clrMapOvr>
  <p:transition spd="slow" advTm="2454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4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pic>
        <p:nvPicPr>
          <p:cNvPr id="5" name="Содержимое 3" descr="C:\Temp\Content.MSO\8F63F2A.tmp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41" y="4461057"/>
            <a:ext cx="4508661" cy="2187656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09305" y="91670"/>
            <a:ext cx="5403669" cy="5029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АНКЕТУВАННЯ ВИХОВАНЦІВ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7" name="Рисунок 6" descr="C:\Temp\Content.MSO\EDD54C04.tmp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41" y="1977783"/>
            <a:ext cx="4508661" cy="2143883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</p:pic>
      <p:pic>
        <p:nvPicPr>
          <p:cNvPr id="10" name="Рисунок 9" descr="C:\Temp\Content.MSO\7A2D95FF.tmp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687" y="4471066"/>
            <a:ext cx="4499325" cy="2150960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9" name="Рисунок 8" descr="C:\Temp\Content.MSO\55A50DE.tmp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687" y="2021365"/>
            <a:ext cx="4466273" cy="2143883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</p:pic>
      <p:sp>
        <p:nvSpPr>
          <p:cNvPr id="11" name="object 34"/>
          <p:cNvSpPr/>
          <p:nvPr/>
        </p:nvSpPr>
        <p:spPr>
          <a:xfrm>
            <a:off x="5440272" y="793660"/>
            <a:ext cx="3646429" cy="1074795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solidFill>
            <a:schemeClr val="accent4">
              <a:lumMod val="75000"/>
              <a:alpha val="1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indent="88900" algn="just"/>
            <a:r>
              <a:rPr lang="uk-UA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93,5 % - справедливо оцінює досягнення</a:t>
            </a:r>
          </a:p>
          <a:p>
            <a:pPr indent="88900" algn="just"/>
            <a:r>
              <a:rPr lang="uk-UA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90 % - відчувають  повагу, підтримку, допомогу </a:t>
            </a:r>
            <a:r>
              <a:rPr lang="uk-UA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object 34"/>
          <p:cNvSpPr/>
          <p:nvPr/>
        </p:nvSpPr>
        <p:spPr>
          <a:xfrm>
            <a:off x="1145691" y="758625"/>
            <a:ext cx="3406174" cy="1074795"/>
          </a:xfrm>
          <a:custGeom>
            <a:avLst/>
            <a:gdLst/>
            <a:ahLst/>
            <a:cxnLst/>
            <a:rect l="l" t="t" r="r" b="b"/>
            <a:pathLst>
              <a:path w="2635250" h="1655445">
                <a:moveTo>
                  <a:pt x="2469515" y="0"/>
                </a:moveTo>
                <a:lnTo>
                  <a:pt x="165480" y="0"/>
                </a:lnTo>
                <a:lnTo>
                  <a:pt x="121473" y="5907"/>
                </a:lnTo>
                <a:lnTo>
                  <a:pt x="81938" y="22582"/>
                </a:lnTo>
                <a:lnTo>
                  <a:pt x="48450" y="48450"/>
                </a:lnTo>
                <a:lnTo>
                  <a:pt x="22582" y="81938"/>
                </a:lnTo>
                <a:lnTo>
                  <a:pt x="5907" y="121473"/>
                </a:lnTo>
                <a:lnTo>
                  <a:pt x="0" y="165481"/>
                </a:lnTo>
                <a:lnTo>
                  <a:pt x="0" y="1489583"/>
                </a:lnTo>
                <a:lnTo>
                  <a:pt x="5907" y="1533590"/>
                </a:lnTo>
                <a:lnTo>
                  <a:pt x="22582" y="1573125"/>
                </a:lnTo>
                <a:lnTo>
                  <a:pt x="48450" y="1606613"/>
                </a:lnTo>
                <a:lnTo>
                  <a:pt x="81938" y="1632481"/>
                </a:lnTo>
                <a:lnTo>
                  <a:pt x="121473" y="1649156"/>
                </a:lnTo>
                <a:lnTo>
                  <a:pt x="165480" y="1655064"/>
                </a:lnTo>
                <a:lnTo>
                  <a:pt x="2469515" y="1655064"/>
                </a:lnTo>
                <a:lnTo>
                  <a:pt x="2513522" y="1649156"/>
                </a:lnTo>
                <a:lnTo>
                  <a:pt x="2553057" y="1632481"/>
                </a:lnTo>
                <a:lnTo>
                  <a:pt x="2586545" y="1606613"/>
                </a:lnTo>
                <a:lnTo>
                  <a:pt x="2612413" y="1573125"/>
                </a:lnTo>
                <a:lnTo>
                  <a:pt x="2629088" y="1533590"/>
                </a:lnTo>
                <a:lnTo>
                  <a:pt x="2634996" y="1489583"/>
                </a:lnTo>
                <a:lnTo>
                  <a:pt x="2634996" y="165481"/>
                </a:lnTo>
                <a:lnTo>
                  <a:pt x="2629088" y="121473"/>
                </a:lnTo>
                <a:lnTo>
                  <a:pt x="2612413" y="81938"/>
                </a:lnTo>
                <a:lnTo>
                  <a:pt x="2586545" y="48450"/>
                </a:lnTo>
                <a:lnTo>
                  <a:pt x="2553057" y="22582"/>
                </a:lnTo>
                <a:lnTo>
                  <a:pt x="2513522" y="5907"/>
                </a:lnTo>
                <a:lnTo>
                  <a:pt x="2469515" y="0"/>
                </a:lnTo>
                <a:close/>
              </a:path>
            </a:pathLst>
          </a:custGeom>
          <a:solidFill>
            <a:schemeClr val="accent4">
              <a:lumMod val="75000"/>
              <a:alpha val="1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lIns="0" tIns="0" rIns="0" bIns="0" rtlCol="0" anchor="ctr" anchorCtr="0"/>
          <a:lstStyle/>
          <a:p>
            <a:pPr indent="88900" algn="just"/>
            <a:r>
              <a:rPr lang="uk-UA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14- керівників гуртків;</a:t>
            </a:r>
          </a:p>
          <a:p>
            <a:pPr indent="88900" algn="just"/>
            <a:r>
              <a:rPr lang="uk-UA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77 –вихованців;</a:t>
            </a:r>
          </a:p>
          <a:p>
            <a:pPr indent="88900" algn="just"/>
            <a:r>
              <a:rPr lang="uk-UA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153-батьків</a:t>
            </a:r>
            <a:endParaRPr lang="uk-UA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083106"/>
      </p:ext>
    </p:extLst>
  </p:cSld>
  <p:clrMapOvr>
    <a:masterClrMapping/>
  </p:clrMapOvr>
  <p:transition spd="med" advTm="72472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151" y="182880"/>
            <a:ext cx="3960000" cy="2039545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age29.png" descr="Диаграмма ответов в Формах. Вопрос: 10.  Ваші випускники продовжили навчання за відповідним напрямом, спеціальністю або обрали відповідну професію?. Количество ответов: 14 ответов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1332163"/>
            <a:ext cx="3960000" cy="1998239"/>
          </a:xfrm>
          <a:prstGeom prst="rect">
            <a:avLst/>
          </a:prstGeom>
          <a:noFill/>
          <a:ln w="2857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48642" y="182880"/>
            <a:ext cx="3392805" cy="8534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АНКЕТУВАННЯ КЕРІВНИКІВ ГУРТКІВ 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51" y="3772686"/>
            <a:ext cx="3960000" cy="2160000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11" name="Рисунок 10" descr="Диаграмма ответов в Формах. Вопрос:  Ви здійснюєте самоаналіз результативності та ефективності роботи гуртка, секції,іншого творчого об’єднання?. Количество ответов: 14 ответов.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591" y="2326625"/>
            <a:ext cx="3960000" cy="2160000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</p:pic>
      <p:pic>
        <p:nvPicPr>
          <p:cNvPr id="13" name="Рисунок 1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151" y="4590825"/>
            <a:ext cx="3960000" cy="2160000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0164809"/>
      </p:ext>
    </p:extLst>
  </p:cSld>
  <p:clrMapOvr>
    <a:masterClrMapping/>
  </p:clrMapOvr>
  <p:transition spd="slow" advTm="2635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pic>
        <p:nvPicPr>
          <p:cNvPr id="13" name="Рисунок 12" descr="Аналіз тестування гуртка карат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68390" y="1845375"/>
            <a:ext cx="3201561" cy="4843288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sp>
        <p:nvSpPr>
          <p:cNvPr id="19" name="Скругленный прямоугольник 4"/>
          <p:cNvSpPr/>
          <p:nvPr/>
        </p:nvSpPr>
        <p:spPr>
          <a:xfrm>
            <a:off x="3817009" y="825187"/>
            <a:ext cx="2160000" cy="540000"/>
          </a:xfrm>
          <a:prstGeom prst="rect">
            <a:avLst/>
          </a:prstGeom>
          <a:solidFill>
            <a:srgbClr val="FFC000">
              <a:alpha val="15000"/>
            </a:srgbClr>
          </a:solidFill>
          <a:ln w="28575">
            <a:solidFill>
              <a:srgbClr val="FFC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" tIns="30480" rIns="45720" bIns="30480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b="1" dirty="0">
                <a:solidFill>
                  <a:schemeClr val="tx1"/>
                </a:solidFill>
              </a:rPr>
              <a:t>Тестування вихованців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1" name="Скругленный прямоугольник 4"/>
          <p:cNvSpPr/>
          <p:nvPr/>
        </p:nvSpPr>
        <p:spPr>
          <a:xfrm>
            <a:off x="6989171" y="879225"/>
            <a:ext cx="2160000" cy="540000"/>
          </a:xfrm>
          <a:prstGeom prst="rect">
            <a:avLst/>
          </a:prstGeom>
          <a:solidFill>
            <a:srgbClr val="FFC000">
              <a:alpha val="15000"/>
            </a:srgbClr>
          </a:solidFill>
          <a:ln w="28575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" tIns="30480" rIns="45720" bIns="30480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b="1" dirty="0">
                <a:solidFill>
                  <a:schemeClr val="tx1"/>
                </a:solidFill>
              </a:rPr>
              <a:t>Аналіз тестування вихованців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4"/>
          <p:cNvSpPr/>
          <p:nvPr/>
        </p:nvSpPr>
        <p:spPr>
          <a:xfrm>
            <a:off x="2174403" y="122111"/>
            <a:ext cx="4921133" cy="5594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" tIns="30480" rIns="45720" bIns="30480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800" b="1" dirty="0" smtClean="0">
                <a:solidFill>
                  <a:schemeClr val="tx1"/>
                </a:solidFill>
              </a:rPr>
              <a:t>МЕТОДИ ЗБОРУ ІНФОРМАЦІЇ  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17" name="Рисунок 16" descr="IMG_2432.jpg"/>
          <p:cNvPicPr>
            <a:picLocks noChangeAspect="1"/>
          </p:cNvPicPr>
          <p:nvPr/>
        </p:nvPicPr>
        <p:blipFill>
          <a:blip r:embed="rId4" cstate="print"/>
          <a:srcRect l="7401" t="3937" r="4685"/>
          <a:stretch>
            <a:fillRect/>
          </a:stretch>
        </p:blipFill>
        <p:spPr>
          <a:xfrm>
            <a:off x="125874" y="1796681"/>
            <a:ext cx="3185228" cy="4855575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18" name="Рисунок 17" descr="Тестування вихованців гуртка естетичної гімнастик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30471" y="1541527"/>
            <a:ext cx="2933076" cy="4825537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644848" y="879225"/>
            <a:ext cx="2160000" cy="540000"/>
          </a:xfrm>
          <a:prstGeom prst="rect">
            <a:avLst/>
          </a:prstGeom>
          <a:solidFill>
            <a:srgbClr val="FFC000">
              <a:alpha val="15000"/>
            </a:srgbClr>
          </a:solidFill>
          <a:ln w="28575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b="1" dirty="0" smtClean="0"/>
              <a:t>Навчальні </a:t>
            </a:r>
            <a:r>
              <a:rPr lang="uk-UA" b="1" dirty="0"/>
              <a:t>програми </a:t>
            </a:r>
            <a:endParaRPr lang="ru-RU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08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6237">
        <p14:reveal/>
      </p:transition>
    </mc:Choice>
    <mc:Fallback xmlns="">
      <p:transition spd="slow" advTm="362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16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/>
          <p:nvPr/>
        </p:nvSpPr>
        <p:spPr>
          <a:xfrm>
            <a:off x="673298" y="405067"/>
            <a:ext cx="8672233" cy="2340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lang="ru-RU" sz="3200" b="1" dirty="0"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graphicFrame>
        <p:nvGraphicFramePr>
          <p:cNvPr id="5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1365149"/>
              </p:ext>
            </p:extLst>
          </p:nvPr>
        </p:nvGraphicFramePr>
        <p:xfrm>
          <a:off x="55129" y="1845375"/>
          <a:ext cx="5778068" cy="3417176"/>
        </p:xfrm>
        <a:graphic>
          <a:graphicData uri="http://schemas.openxmlformats.org/drawingml/2006/table">
            <a:tbl>
              <a:tblPr/>
              <a:tblGrid>
                <a:gridCol w="19452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71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1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45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7863">
                  <a:extLst>
                    <a:ext uri="{9D8B030D-6E8A-4147-A177-3AD203B41FA5}">
                      <a16:colId xmlns:a16="http://schemas.microsoft.com/office/drawing/2014/main" val="3406649780"/>
                    </a:ext>
                  </a:extLst>
                </a:gridCol>
                <a:gridCol w="5314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02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47020"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Тести для </a:t>
                      </a: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груп</a:t>
                      </a: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ФІТНЕС-АЕРОБІКИ, ЕСТ.ГІМНАСТИКИ, БОДІ БАЛЕТУ, ХІП-ХОПУ, АКРО ЙОГИ, ЧЕРЛІДИНГУ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на початок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2021-2022 </a:t>
                      </a: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н.р</a:t>
                      </a: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на </a:t>
                      </a: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кінець</a:t>
                      </a: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2021-2022 </a:t>
                      </a: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н.р</a:t>
                      </a: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6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% </a:t>
                      </a: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отриманих</a:t>
                      </a: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результатів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2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достатній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середній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низьки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достатні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середн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низький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759"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1.1 </a:t>
                      </a: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Гнучкість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45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40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11125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111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15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85725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57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714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714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38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7621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0522"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1.2 </a:t>
                      </a:r>
                      <a:r>
                        <a:rPr kumimoji="0" lang="ru-RU" alt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Витривалість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48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39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11125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111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13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60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714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714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39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7621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510"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1.3 Координація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37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46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11125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111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17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85725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44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714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714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54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42888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351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ФУТБОЛ, ЗФП, КАРАТЕ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510"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1.1Швидкісно-силові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56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31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11125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111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13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70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714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714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30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7621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-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3510"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1.2 Витривалість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44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36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11125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111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20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85725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55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714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71463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45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42888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-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858"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1.3 Координація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49</a:t>
                      </a:r>
                      <a:endParaRPr kumimoji="0" lang="ru-RU" alt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06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06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33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11125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1112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18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612" marR="16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77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185738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185738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23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449263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242888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-</a:t>
                      </a:r>
                      <a:endParaRPr kumimoji="0" lang="ru-RU" alt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7883" marR="27883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960242" y="159398"/>
            <a:ext cx="6098343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uk-UA" altLang="ru-RU" sz="2400" b="1" dirty="0" smtClean="0"/>
              <a:t>ПОРІВНЯЛЬНИЙ АНАЛІЗ ТЕСТУВАННЯ ВИХОВАНЦІВ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2542" y="1411850"/>
            <a:ext cx="3772229" cy="2446825"/>
          </a:xfrm>
          <a:prstGeom prst="rect">
            <a:avLst/>
          </a:prstGeom>
        </p:spPr>
      </p:pic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5479406"/>
              </p:ext>
            </p:extLst>
          </p:nvPr>
        </p:nvGraphicFramePr>
        <p:xfrm>
          <a:off x="5933872" y="3744120"/>
          <a:ext cx="3902623" cy="22427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6" name="Диаграмма" r:id="rId5" imgW="7376799" imgH="2871465" progId="">
                  <p:embed/>
                </p:oleObj>
              </mc:Choice>
              <mc:Fallback>
                <p:oleObj name="Диаграмма" r:id="rId5" imgW="7376799" imgH="2871465" progId="">
                  <p:embed/>
                  <p:pic>
                    <p:nvPicPr>
                      <p:cNvPr id="0" name="Picture 4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3872" y="3744120"/>
                        <a:ext cx="3902623" cy="224274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998923110"/>
      </p:ext>
    </p:extLst>
  </p:cSld>
  <p:clrMapOvr>
    <a:masterClrMapping/>
  </p:clrMapOvr>
  <p:transition spd="slow" advTm="1479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383673"/>
              </p:ext>
            </p:extLst>
          </p:nvPr>
        </p:nvGraphicFramePr>
        <p:xfrm>
          <a:off x="287383" y="1545774"/>
          <a:ext cx="9313814" cy="5024842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6572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1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5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3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31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56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31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315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371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315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315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71151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356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315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698853">
                <a:tc>
                  <a:txBody>
                    <a:bodyPr/>
                    <a:lstStyle/>
                    <a:p>
                      <a:pPr indent="21590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№ </a:t>
                      </a:r>
                      <a:r>
                        <a:rPr lang="uk-UA" sz="1200" b="1" dirty="0" smtClean="0"/>
                        <a:t>заняття</a:t>
                      </a:r>
                      <a:endParaRPr lang="ru-RU" sz="1200" b="1" dirty="0" smtClean="0"/>
                    </a:p>
                    <a:p>
                      <a:pPr marL="0" indent="21590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Аспекти заняття/показники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2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92075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3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4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6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7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8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9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10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11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12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НЗ 13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8078"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Дата проведення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14.10</a:t>
                      </a:r>
                      <a:r>
                        <a:rPr lang="uk-UA" sz="1200" b="1" dirty="0" smtClean="0"/>
                        <a:t>.</a:t>
                      </a:r>
                    </a:p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15.10</a:t>
                      </a:r>
                      <a:r>
                        <a:rPr lang="uk-UA" sz="1200" b="1" dirty="0" smtClean="0"/>
                        <a:t>.</a:t>
                      </a:r>
                    </a:p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b="1" dirty="0" smtClean="0"/>
                        <a:t>15.10. 2021</a:t>
                      </a:r>
                      <a:endParaRPr lang="ru-RU" sz="1200" b="1" dirty="0" smtClean="0"/>
                    </a:p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14.10.2021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14.10</a:t>
                      </a:r>
                      <a:r>
                        <a:rPr lang="uk-UA" sz="1200" b="1" dirty="0" smtClean="0"/>
                        <a:t>.</a:t>
                      </a:r>
                    </a:p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14.10.2021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14.10.2021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14.10.2021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15.10.2021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15.10.2021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15.10</a:t>
                      </a:r>
                      <a:r>
                        <a:rPr lang="uk-UA" sz="1200" b="1" dirty="0" smtClean="0"/>
                        <a:t>.</a:t>
                      </a:r>
                    </a:p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15.10</a:t>
                      </a:r>
                      <a:r>
                        <a:rPr lang="uk-UA" sz="1200" b="1" dirty="0" smtClean="0"/>
                        <a:t>.</a:t>
                      </a:r>
                    </a:p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15.10.2021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8103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Назва гуртка,  групи, 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050" b="1" dirty="0" smtClean="0"/>
                        <a:t>Фітнес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050" b="1" dirty="0" smtClean="0"/>
                        <a:t>аеробіка</a:t>
                      </a:r>
                      <a:endParaRPr lang="ru-RU" sz="105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Естети</a:t>
                      </a:r>
                      <a:endParaRPr lang="ru-RU" sz="1200" b="1" dirty="0"/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гімнаст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Естет.</a:t>
                      </a:r>
                      <a:endParaRPr lang="ru-RU" sz="1200" b="1" dirty="0"/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 err="1" smtClean="0"/>
                        <a:t>гімнас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 err="1"/>
                        <a:t>Боді</a:t>
                      </a:r>
                      <a:r>
                        <a:rPr lang="uk-UA" sz="1200" b="1" dirty="0"/>
                        <a:t> балет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Карате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Хіп-хоп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050" b="1" dirty="0" smtClean="0"/>
                        <a:t>Фітнес-аероб</a:t>
                      </a:r>
                      <a:endParaRPr lang="ru-RU" sz="105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ЗФП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ЗФП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050" b="1" dirty="0"/>
                        <a:t>ЗФП</a:t>
                      </a:r>
                      <a:endParaRPr lang="ru-RU" sz="105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050" b="1" dirty="0" err="1"/>
                        <a:t>ч</a:t>
                      </a:r>
                      <a:r>
                        <a:rPr lang="uk-UA" sz="1050" b="1" dirty="0" err="1" smtClean="0"/>
                        <a:t>ерлідинг</a:t>
                      </a:r>
                      <a:endParaRPr lang="ru-RU" sz="105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Футбол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 err="1" smtClean="0"/>
                        <a:t>фітнесаеробіка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2740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Рік навчання, рівень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2-й ,</a:t>
                      </a:r>
                      <a:r>
                        <a:rPr lang="uk-UA" sz="1200" b="1" dirty="0"/>
                        <a:t>вища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2-й</a:t>
                      </a:r>
                      <a:r>
                        <a:rPr lang="uk-UA" sz="1200" b="1" dirty="0" smtClean="0"/>
                        <a:t>, поч</a:t>
                      </a:r>
                      <a:r>
                        <a:rPr lang="uk-UA" sz="1200" b="1" dirty="0"/>
                        <a:t>.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2-й,</a:t>
                      </a:r>
                      <a:endParaRPr lang="ru-RU" sz="1200" b="1" dirty="0"/>
                    </a:p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вища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 smtClean="0"/>
                        <a:t>3-й,</a:t>
                      </a:r>
                      <a:r>
                        <a:rPr lang="ru-RU" sz="1200" b="1" baseline="0" dirty="0" smtClean="0"/>
                        <a:t> </a:t>
                      </a:r>
                      <a:r>
                        <a:rPr lang="uk-UA" sz="1200" b="1" dirty="0" smtClean="0"/>
                        <a:t>вища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2-й,</a:t>
                      </a:r>
                      <a:endParaRPr lang="ru-RU" sz="1200" b="1" dirty="0"/>
                    </a:p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 err="1"/>
                        <a:t>осн</a:t>
                      </a:r>
                      <a:r>
                        <a:rPr lang="uk-UA" sz="1200" b="1" dirty="0"/>
                        <a:t>.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2-й, вища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2-й,</a:t>
                      </a:r>
                      <a:endParaRPr lang="ru-RU" sz="1200" b="1" dirty="0"/>
                    </a:p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поч.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2-й, </a:t>
                      </a:r>
                      <a:r>
                        <a:rPr lang="uk-UA" sz="1200" b="1" dirty="0" err="1"/>
                        <a:t>осн</a:t>
                      </a:r>
                      <a:r>
                        <a:rPr lang="uk-UA" sz="1200" b="1" dirty="0"/>
                        <a:t>.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1-й, </a:t>
                      </a:r>
                      <a:r>
                        <a:rPr lang="uk-UA" sz="1200" b="1" dirty="0" err="1"/>
                        <a:t>поч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2-й, </a:t>
                      </a:r>
                      <a:endParaRPr lang="ru-RU" sz="1200" b="1" dirty="0"/>
                    </a:p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 err="1"/>
                        <a:t>осн</a:t>
                      </a:r>
                      <a:r>
                        <a:rPr lang="uk-UA" sz="1200" b="1" dirty="0"/>
                        <a:t>.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1-й,</a:t>
                      </a:r>
                      <a:endParaRPr lang="ru-RU" sz="1200" b="1" dirty="0"/>
                    </a:p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 err="1"/>
                        <a:t>поч</a:t>
                      </a:r>
                      <a:r>
                        <a:rPr lang="uk-UA" sz="1200" b="1" dirty="0"/>
                        <a:t>.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1-й,</a:t>
                      </a:r>
                      <a:endParaRPr lang="ru-RU" sz="1200" b="1" dirty="0"/>
                    </a:p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 err="1"/>
                        <a:t>поч</a:t>
                      </a:r>
                      <a:r>
                        <a:rPr lang="uk-UA" sz="1200" b="1" dirty="0"/>
                        <a:t>.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200" b="1" dirty="0"/>
                        <a:t>2-й, вищий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336"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Вік здобувачів освіти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12-14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7-8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9-10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14-15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11-12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12-13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11-13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14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12-13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16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10-11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8-9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12-15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164">
                <a:tc>
                  <a:txBody>
                    <a:bodyPr/>
                    <a:lstStyle/>
                    <a:p>
                      <a:pPr marL="0" indent="0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Наявність та стан ведення </a:t>
                      </a:r>
                      <a:r>
                        <a:rPr lang="uk-UA" sz="1200" b="1" dirty="0" smtClean="0"/>
                        <a:t>документації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301"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Тема заняття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+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+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6164"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Кількість здобувачів освіти у </a:t>
                      </a:r>
                      <a:r>
                        <a:rPr lang="uk-UA" sz="1200" b="1" dirty="0" err="1"/>
                        <a:t>гуртку,групі</a:t>
                      </a:r>
                      <a:r>
                        <a:rPr lang="uk-UA" sz="1200" b="1" dirty="0"/>
                        <a:t> 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12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8103"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Кількість здобувачів освіти, присутніх на занятті 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14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14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12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14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/>
                        <a:t>15</a:t>
                      </a:r>
                      <a:endParaRPr lang="ru-RU" sz="1200" b="1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10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/>
                        <a:t>15</a:t>
                      </a:r>
                      <a:endParaRPr lang="ru-RU" sz="1200" b="1" dirty="0">
                        <a:latin typeface="+mn-lt"/>
                        <a:ea typeface="Times New Roman"/>
                      </a:endParaRPr>
                    </a:p>
                  </a:txBody>
                  <a:tcPr marL="39592" marR="39592" marT="48729" marB="48729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446497" y="158291"/>
            <a:ext cx="9154700" cy="9694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76176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indent="21590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cs typeface="Times New Roman" pitchFamily="18" charset="0"/>
              </a:rPr>
              <a:t>ФОРМА ВИВЧЕННЯ ПЕДАГОГІЧНОЇ ДІЯЛЬНОСТІ ПЕДАГОГІЧНИХ ПРАЦІВНИКІВ</a:t>
            </a:r>
          </a:p>
          <a:p>
            <a:pPr indent="21590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cs typeface="Times New Roman" pitchFamily="18" charset="0"/>
              </a:rPr>
              <a:t> У ЦСДЮМ «ОЛІМП» У 2021-2022 Н.Р.</a:t>
            </a:r>
            <a:endParaRPr lang="uk-UA" sz="2000" dirty="0" smtClean="0">
              <a:cs typeface="Times New Roman" pitchFamily="18" charset="0"/>
            </a:endParaRPr>
          </a:p>
          <a:p>
            <a:pPr indent="21590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b="1" dirty="0" smtClean="0">
                <a:ea typeface="Times New Roman" pitchFamily="18" charset="0"/>
                <a:cs typeface="Arial" pitchFamily="34" charset="0"/>
              </a:rPr>
              <a:t>І. СПОСТЕРЕЖЕННЯ ЗА ПРОВЕДЕННЯМ НАВЧАЛЬНОГО ЗАНЯТТЯ</a:t>
            </a:r>
            <a:endParaRPr lang="uk-UA" dirty="0"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1998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3211">
        <p15:prstTrans prst="drape"/>
      </p:transition>
    </mc:Choice>
    <mc:Fallback xmlns="">
      <p:transition spd="slow" advTm="232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/>
          <p:nvPr/>
        </p:nvSpPr>
        <p:spPr>
          <a:xfrm>
            <a:off x="673298" y="405067"/>
            <a:ext cx="8672233" cy="2340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lang="ru-RU" sz="3200" b="1" dirty="0"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348840"/>
              </p:ext>
            </p:extLst>
          </p:nvPr>
        </p:nvGraphicFramePr>
        <p:xfrm>
          <a:off x="457198" y="1280161"/>
          <a:ext cx="8990648" cy="5068389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628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4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88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83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788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783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7887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83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7887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831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7887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7831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897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897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897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700166"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№</a:t>
                      </a:r>
                      <a:endParaRPr lang="ru-RU" sz="1400" b="1" dirty="0"/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з/п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Ключова </a:t>
                      </a:r>
                      <a:r>
                        <a:rPr lang="uk-UA" sz="1400" b="1" dirty="0" smtClean="0"/>
                        <a:t>компетентність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1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2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3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4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5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6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7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8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9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10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11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12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НЗ 13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0366"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1.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Спілкування державною мовою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+/-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+/-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+/-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+/-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0777"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3.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Громадянська компетентність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 smtClean="0"/>
                        <a:t>+/-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172"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4.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Практична компетентність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0905"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5.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uk-UA" sz="1400" b="1" dirty="0" smtClean="0"/>
                        <a:t>Пізнавальна</a:t>
                      </a:r>
                      <a:r>
                        <a:rPr lang="uk-UA" sz="1400" b="1" baseline="0" dirty="0" smtClean="0"/>
                        <a:t> </a:t>
                      </a:r>
                      <a:r>
                        <a:rPr lang="uk-UA" sz="1400" b="1" dirty="0" smtClean="0"/>
                        <a:t>компетентність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 smtClean="0"/>
                        <a:t>+/-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8760"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6.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Творча компетентність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5872"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7.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Соціальна компетентність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+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+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64371"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8.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Зміст навчального заняття не сприяє оволодінню здобувачами освіти ключовими </a:t>
                      </a:r>
                      <a:r>
                        <a:rPr lang="uk-UA" sz="1400" b="1" dirty="0" err="1"/>
                        <a:t>компетентностями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1340" marR="41340" marT="50880" marB="5088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/>
                        <a:t>-</a:t>
                      </a:r>
                      <a:endParaRPr lang="ru-RU" sz="1400" b="1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tc>
                  <a:txBody>
                    <a:bodyPr/>
                    <a:lstStyle/>
                    <a:p>
                      <a:pPr indent="215900" algn="l">
                        <a:spcAft>
                          <a:spcPts val="0"/>
                        </a:spcAft>
                      </a:pPr>
                      <a:r>
                        <a:rPr lang="uk-UA" sz="1400" b="1" dirty="0"/>
                        <a:t>-</a:t>
                      </a:r>
                      <a:endParaRPr lang="ru-RU" sz="1400" b="1" dirty="0">
                        <a:latin typeface="Times New Roman"/>
                        <a:ea typeface="Times New Roman"/>
                      </a:endParaRPr>
                    </a:p>
                  </a:txBody>
                  <a:tcPr marL="47540" marR="4754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804395" y="379060"/>
            <a:ext cx="8643451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ПІД ЧАС ПРОВЕДЕННЯ НАВЧАЛЬНОГО ЗАНЯТТЯ СПОСТЕРІГАЛИСЯ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РОЗВИТОК І ФОРМУВАННЯ КЛЮЧОВИХ КОМПЕТЕНТНОСТЕЙ</a:t>
            </a:r>
            <a:endParaRPr lang="uk-UA" dirty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142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2978">
        <p:cut/>
      </p:transition>
    </mc:Choice>
    <mc:Fallback xmlns="">
      <p:transition advTm="22978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/>
          <p:nvPr/>
        </p:nvSpPr>
        <p:spPr>
          <a:xfrm>
            <a:off x="673298" y="324758"/>
            <a:ext cx="8672233" cy="2340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lang="ru-RU" sz="3200" b="1" dirty="0"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44019" y="1765067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6492" y="274550"/>
            <a:ext cx="8853132" cy="76944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uk-UA" altLang="ru-RU" sz="2400" b="1" dirty="0" smtClean="0"/>
              <a:t>МОНІТОРИНГ ДОСЯГНЕНЬ ВИХОВАНЦІВ ЗА ТРИ РОКИ </a:t>
            </a:r>
          </a:p>
          <a:p>
            <a:pPr algn="ctr"/>
            <a:r>
              <a:rPr lang="uk-UA" sz="2000" b="1" dirty="0" smtClean="0"/>
              <a:t>(</a:t>
            </a:r>
            <a:r>
              <a:rPr lang="uk-UA" altLang="ru-RU" sz="2000" b="1" dirty="0" smtClean="0"/>
              <a:t>ЧАСТКА ЗДОБУВАЧІВ ОСВІТИ, ЯКІ БРАЛИ УЧАСТЬ У ЗАХОДАХ РІЗНИХ РІВНІВ) </a:t>
            </a:r>
            <a:endParaRPr lang="uk-UA" altLang="ru-RU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360" y="1358476"/>
            <a:ext cx="1984374" cy="3927649"/>
          </a:xfrm>
          <a:prstGeom prst="rect">
            <a:avLst/>
          </a:prstGeom>
          <a:solidFill>
            <a:srgbClr val="FFC000"/>
          </a:solidFill>
          <a:ln w="28575">
            <a:solidFill>
              <a:srgbClr val="FFC0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4662" y="2378011"/>
            <a:ext cx="3997232" cy="4257921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252" y="1897475"/>
            <a:ext cx="2697892" cy="39478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926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804">
        <p:split orient="vert"/>
      </p:transition>
    </mc:Choice>
    <mc:Fallback xmlns="">
      <p:transition spd="slow" advTm="2480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/>
          <p:nvPr/>
        </p:nvSpPr>
        <p:spPr>
          <a:xfrm>
            <a:off x="673298" y="324758"/>
            <a:ext cx="8672233" cy="2340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lang="ru-RU" sz="3200" b="1" dirty="0"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44019" y="1765067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73" y="1203501"/>
            <a:ext cx="5045112" cy="30680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C000"/>
            </a:solidFill>
            <a:miter lim="800000"/>
            <a:headEnd/>
            <a:tailEnd/>
          </a:ln>
          <a:effectLst/>
          <a:extLst/>
        </p:spPr>
      </p:pic>
      <p:sp>
        <p:nvSpPr>
          <p:cNvPr id="2" name="Прямоугольник 1"/>
          <p:cNvSpPr/>
          <p:nvPr/>
        </p:nvSpPr>
        <p:spPr>
          <a:xfrm>
            <a:off x="456492" y="274550"/>
            <a:ext cx="8853132" cy="76944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uk-UA" altLang="ru-RU" sz="2400" b="1" dirty="0" smtClean="0"/>
              <a:t>МОНІТОРИНГ ДОСЯГНЕНЬ ВИХОВАНЦІВ ЗА ТРИ РОКИ </a:t>
            </a:r>
          </a:p>
          <a:p>
            <a:pPr algn="ctr"/>
            <a:r>
              <a:rPr lang="uk-UA" sz="2000" b="1" dirty="0" smtClean="0"/>
              <a:t>(</a:t>
            </a:r>
            <a:r>
              <a:rPr lang="uk-UA" altLang="ru-RU" sz="2000" b="1" dirty="0" smtClean="0"/>
              <a:t>ЧАСТКА ЗДОБУВАЧІВ ОСВІТИ, ЯКІ БРАЛИ УЧАСТЬ У ЗАХОДАХ РІЗНИХ РІВНІВ) </a:t>
            </a:r>
            <a:endParaRPr lang="uk-UA" altLang="ru-RU" sz="2000" b="1" dirty="0"/>
          </a:p>
        </p:txBody>
      </p:sp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0744142"/>
              </p:ext>
            </p:extLst>
          </p:nvPr>
        </p:nvGraphicFramePr>
        <p:xfrm>
          <a:off x="5009414" y="3860772"/>
          <a:ext cx="4760969" cy="2920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9" name="Лист" r:id="rId5" imgW="8096385" imgH="5534115" progId="">
                  <p:embed/>
                </p:oleObj>
              </mc:Choice>
              <mc:Fallback>
                <p:oleObj name="Лист" r:id="rId5" imgW="8096385" imgH="5534115" progId="">
                  <p:embed/>
                  <p:pic>
                    <p:nvPicPr>
                      <p:cNvPr id="0" name="Picture 3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9414" y="3860772"/>
                        <a:ext cx="4760969" cy="292031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C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40742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762">
        <p14:prism/>
      </p:transition>
    </mc:Choice>
    <mc:Fallback xmlns="">
      <p:transition spd="slow" advTm="227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908068"/>
              </p:ext>
            </p:extLst>
          </p:nvPr>
        </p:nvGraphicFramePr>
        <p:xfrm>
          <a:off x="806306" y="1319170"/>
          <a:ext cx="8425828" cy="1918779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705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65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69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26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49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94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979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2019-2020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/>
                        <a:t> </a:t>
                      </a:r>
                      <a:r>
                        <a:rPr lang="ru-RU" sz="1800" b="1" dirty="0" err="1" smtClean="0"/>
                        <a:t>навч</a:t>
                      </a:r>
                      <a:r>
                        <a:rPr lang="uk-UA" sz="1800" b="1" dirty="0" err="1" smtClean="0"/>
                        <a:t>альний</a:t>
                      </a:r>
                      <a:r>
                        <a:rPr lang="uk-UA" sz="1800" b="1" baseline="0" dirty="0" smtClean="0"/>
                        <a:t> </a:t>
                      </a:r>
                      <a:r>
                        <a:rPr lang="ru-RU" sz="1800" b="1" dirty="0" smtClean="0"/>
                        <a:t> </a:t>
                      </a:r>
                      <a:r>
                        <a:rPr lang="ru-RU" sz="1800" b="1" dirty="0" err="1"/>
                        <a:t>рік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2020-2021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/>
                        <a:t>навч</a:t>
                      </a:r>
                      <a:r>
                        <a:rPr lang="uk-UA" sz="1800" b="1" dirty="0" err="1" smtClean="0"/>
                        <a:t>альний</a:t>
                      </a:r>
                      <a:r>
                        <a:rPr lang="uk-UA" sz="1800" b="1" baseline="0" dirty="0" smtClean="0"/>
                        <a:t> </a:t>
                      </a:r>
                      <a:r>
                        <a:rPr lang="ru-RU" sz="1800" b="1" dirty="0" smtClean="0"/>
                        <a:t> </a:t>
                      </a:r>
                      <a:r>
                        <a:rPr lang="ru-RU" sz="1800" b="1" dirty="0" err="1" smtClean="0"/>
                        <a:t>рік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202</a:t>
                      </a:r>
                      <a:r>
                        <a:rPr lang="uk-UA" sz="1800" b="1" dirty="0"/>
                        <a:t>1</a:t>
                      </a:r>
                      <a:r>
                        <a:rPr lang="ru-RU" sz="1800" b="1" dirty="0"/>
                        <a:t>-202</a:t>
                      </a:r>
                      <a:r>
                        <a:rPr lang="uk-UA" sz="1800" b="1" dirty="0"/>
                        <a:t>2</a:t>
                      </a:r>
                      <a:endParaRPr lang="ru-RU" sz="1800" b="1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/>
                        <a:t>навч</a:t>
                      </a:r>
                      <a:r>
                        <a:rPr lang="uk-UA" sz="1800" b="1" dirty="0" err="1" smtClean="0"/>
                        <a:t>альний</a:t>
                      </a:r>
                      <a:r>
                        <a:rPr lang="uk-UA" sz="1800" b="1" baseline="0" dirty="0" smtClean="0"/>
                        <a:t> </a:t>
                      </a:r>
                      <a:r>
                        <a:rPr lang="ru-RU" sz="1800" b="1" dirty="0" smtClean="0"/>
                        <a:t> </a:t>
                      </a:r>
                      <a:r>
                        <a:rPr lang="ru-RU" sz="1800" b="1" dirty="0" err="1" smtClean="0"/>
                        <a:t>рік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1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/>
                        <a:t>Загальна</a:t>
                      </a:r>
                      <a:r>
                        <a:rPr lang="ru-RU" sz="1800" b="1" dirty="0"/>
                        <a:t> </a:t>
                      </a:r>
                      <a:endParaRPr lang="ru-RU" sz="1800" b="1" dirty="0" smtClean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/>
                        <a:t>кількість</a:t>
                      </a:r>
                      <a:r>
                        <a:rPr lang="ru-RU" sz="1800" b="1" dirty="0" smtClean="0"/>
                        <a:t> </a:t>
                      </a:r>
                      <a:r>
                        <a:rPr lang="ru-RU" sz="1800" b="1" dirty="0" err="1" smtClean="0"/>
                        <a:t>вихованців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/>
                        <a:t>частка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/>
                        <a:t>Загальна</a:t>
                      </a:r>
                      <a:r>
                        <a:rPr lang="ru-RU" sz="1800" b="1" dirty="0" smtClean="0"/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/>
                        <a:t>кількість</a:t>
                      </a:r>
                      <a:r>
                        <a:rPr lang="ru-RU" sz="1800" b="1" dirty="0" smtClean="0"/>
                        <a:t> </a:t>
                      </a:r>
                      <a:r>
                        <a:rPr lang="ru-RU" sz="1800" b="1" dirty="0" err="1" smtClean="0"/>
                        <a:t>вихованців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/>
                        <a:t>частка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/>
                        <a:t>Загальна</a:t>
                      </a:r>
                      <a:r>
                        <a:rPr lang="ru-RU" sz="1800" b="1" dirty="0" smtClean="0"/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/>
                        <a:t>кількість</a:t>
                      </a:r>
                      <a:r>
                        <a:rPr lang="ru-RU" sz="1800" b="1" dirty="0" smtClean="0"/>
                        <a:t> </a:t>
                      </a:r>
                      <a:r>
                        <a:rPr lang="ru-RU" sz="1800" b="1" dirty="0" err="1" smtClean="0"/>
                        <a:t>вихованців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частка</a:t>
                      </a:r>
                      <a:endParaRPr lang="ru-RU" sz="1800" b="1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705</a:t>
                      </a:r>
                      <a:endParaRPr lang="ru-RU" sz="1800" b="1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5,8</a:t>
                      </a:r>
                      <a:r>
                        <a:rPr lang="ru-RU" sz="1800" b="1" dirty="0" smtClean="0"/>
                        <a:t>%</a:t>
                      </a: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705</a:t>
                      </a:r>
                      <a:endParaRPr lang="ru-RU" sz="1800" b="1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11,2</a:t>
                      </a:r>
                      <a:r>
                        <a:rPr lang="ru-RU" sz="1800" b="1" dirty="0" smtClean="0"/>
                        <a:t>%</a:t>
                      </a: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/>
                        <a:t>660</a:t>
                      </a:r>
                      <a:endParaRPr lang="ru-RU" sz="1800" b="1" dirty="0">
                        <a:solidFill>
                          <a:srgbClr val="000000"/>
                        </a:solidFill>
                        <a:latin typeface="+mn-lt"/>
                        <a:ea typeface="Calibri"/>
                        <a:cs typeface="Helvetica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/>
                        <a:t>13,1</a:t>
                      </a:r>
                      <a:r>
                        <a:rPr lang="uk-UA" sz="1800" b="1" dirty="0" smtClean="0"/>
                        <a:t>%</a:t>
                      </a:r>
                    </a:p>
                  </a:txBody>
                  <a:tcPr marL="55721" marR="55721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472662" y="179572"/>
            <a:ext cx="7344737" cy="97626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ЧАСТКА ВИХОВАНЦІВ, ЯКІ ОТРИМАЛИ СПОРТИВНІ РОЗРЯДИ І ЗВАННЯ ТА ІНШІ ВІДЗНАКИ І НАГОРОДИ </a:t>
            </a:r>
            <a:endParaRPr lang="ru-RU" sz="24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48003" y="3554760"/>
            <a:ext cx="539405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 smtClean="0">
                <a:solidFill>
                  <a:srgbClr val="FF0000"/>
                </a:solidFill>
              </a:rPr>
              <a:t>4</a:t>
            </a:r>
            <a:r>
              <a:rPr lang="uk-UA" b="1" dirty="0" smtClean="0"/>
              <a:t> - вихованця мають суддівську міжнародну категорію</a:t>
            </a:r>
          </a:p>
          <a:p>
            <a:pPr algn="just"/>
            <a:r>
              <a:rPr lang="uk-UA" b="1" dirty="0" smtClean="0">
                <a:solidFill>
                  <a:srgbClr val="FF0000"/>
                </a:solidFill>
              </a:rPr>
              <a:t>5</a:t>
            </a:r>
            <a:r>
              <a:rPr lang="uk-UA" b="1" dirty="0" smtClean="0"/>
              <a:t> – національну </a:t>
            </a:r>
          </a:p>
          <a:p>
            <a:pPr algn="just"/>
            <a:r>
              <a:rPr lang="uk-UA" b="1" dirty="0" smtClean="0">
                <a:solidFill>
                  <a:srgbClr val="FF0000"/>
                </a:solidFill>
              </a:rPr>
              <a:t>7</a:t>
            </a:r>
            <a:r>
              <a:rPr lang="uk-UA" b="1" dirty="0" smtClean="0"/>
              <a:t> – регіональну </a:t>
            </a:r>
          </a:p>
          <a:p>
            <a:pPr algn="just"/>
            <a:r>
              <a:rPr lang="uk-UA" b="1" dirty="0" smtClean="0">
                <a:solidFill>
                  <a:srgbClr val="FF0000"/>
                </a:solidFill>
              </a:rPr>
              <a:t>7 </a:t>
            </a:r>
            <a:r>
              <a:rPr lang="uk-UA" b="1" dirty="0" smtClean="0"/>
              <a:t>- вихованців виконали нормативи кандидатів в майстри спорту</a:t>
            </a:r>
          </a:p>
          <a:p>
            <a:pPr algn="just"/>
            <a:r>
              <a:rPr lang="uk-UA" b="1" dirty="0" smtClean="0">
                <a:solidFill>
                  <a:srgbClr val="FF0000"/>
                </a:solidFill>
              </a:rPr>
              <a:t>20 </a:t>
            </a:r>
            <a:r>
              <a:rPr lang="uk-UA" b="1" dirty="0" smtClean="0"/>
              <a:t>-  отримали перші дорослі розряди</a:t>
            </a:r>
          </a:p>
          <a:p>
            <a:pPr algn="just"/>
            <a:r>
              <a:rPr lang="uk-UA" b="1" dirty="0" smtClean="0">
                <a:solidFill>
                  <a:srgbClr val="FF0000"/>
                </a:solidFill>
              </a:rPr>
              <a:t>10</a:t>
            </a:r>
            <a:r>
              <a:rPr lang="uk-UA" b="1" dirty="0" smtClean="0"/>
              <a:t> -  вихованців гуртка карате є членами збірної команди України</a:t>
            </a:r>
            <a:endParaRPr lang="ru-RU" b="1" dirty="0"/>
          </a:p>
        </p:txBody>
      </p:sp>
      <p:pic>
        <p:nvPicPr>
          <p:cNvPr id="7" name="Рисунок 6" descr="кмс.jpg"/>
          <p:cNvPicPr>
            <a:picLocks noChangeAspect="1"/>
          </p:cNvPicPr>
          <p:nvPr/>
        </p:nvPicPr>
        <p:blipFill>
          <a:blip r:embed="rId3" cstate="print"/>
          <a:srcRect l="18296" t="10534" r="19103" b="12349"/>
          <a:stretch>
            <a:fillRect/>
          </a:stretch>
        </p:blipFill>
        <p:spPr>
          <a:xfrm>
            <a:off x="607922" y="3401286"/>
            <a:ext cx="1276117" cy="1446136"/>
          </a:xfrm>
          <a:prstGeom prst="rect">
            <a:avLst/>
          </a:prstGeom>
        </p:spPr>
      </p:pic>
      <p:pic>
        <p:nvPicPr>
          <p:cNvPr id="8" name="Рисунок 7" descr="судд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5517" y="5297681"/>
            <a:ext cx="1648672" cy="13464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36" y="5010759"/>
            <a:ext cx="1662488" cy="1633394"/>
          </a:xfrm>
          <a:prstGeom prst="rect">
            <a:avLst/>
          </a:prstGeom>
        </p:spPr>
      </p:pic>
      <p:pic>
        <p:nvPicPr>
          <p:cNvPr id="10" name="Рисунок 9" descr="значок член збірної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9853" y="3554760"/>
            <a:ext cx="743503" cy="12580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18331429"/>
      </p:ext>
    </p:extLst>
  </p:cSld>
  <p:clrMapOvr>
    <a:masterClrMapping/>
  </p:clrMapOvr>
  <p:transition spd="med" advTm="5176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5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/>
          <p:nvPr/>
        </p:nvSpPr>
        <p:spPr>
          <a:xfrm>
            <a:off x="673298" y="405067"/>
            <a:ext cx="8672233" cy="2340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lang="ru-RU" sz="3200" b="1" dirty="0"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dirty="0">
              <a:latin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10673" y="100411"/>
            <a:ext cx="7486249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ЧАСТКА ВИПУСКНИКІВ, ЯКІ ОТРИМАЛИ У ЗАКЛАДІ ДОКУМЕНТ ПРО ПОЗАШКІЛЬНУ ОСВІТУ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177" y="3938507"/>
            <a:ext cx="1761429" cy="2576816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52047"/>
              </p:ext>
            </p:extLst>
          </p:nvPr>
        </p:nvGraphicFramePr>
        <p:xfrm>
          <a:off x="154236" y="1039779"/>
          <a:ext cx="9529590" cy="280477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61370">
                  <a:extLst>
                    <a:ext uri="{9D8B030D-6E8A-4147-A177-3AD203B41FA5}">
                      <a16:colId xmlns:a16="http://schemas.microsoft.com/office/drawing/2014/main" val="2024716026"/>
                    </a:ext>
                  </a:extLst>
                </a:gridCol>
                <a:gridCol w="1361370">
                  <a:extLst>
                    <a:ext uri="{9D8B030D-6E8A-4147-A177-3AD203B41FA5}">
                      <a16:colId xmlns:a16="http://schemas.microsoft.com/office/drawing/2014/main" val="4103527489"/>
                    </a:ext>
                  </a:extLst>
                </a:gridCol>
                <a:gridCol w="1361370">
                  <a:extLst>
                    <a:ext uri="{9D8B030D-6E8A-4147-A177-3AD203B41FA5}">
                      <a16:colId xmlns:a16="http://schemas.microsoft.com/office/drawing/2014/main" val="931429942"/>
                    </a:ext>
                  </a:extLst>
                </a:gridCol>
                <a:gridCol w="1361370">
                  <a:extLst>
                    <a:ext uri="{9D8B030D-6E8A-4147-A177-3AD203B41FA5}">
                      <a16:colId xmlns:a16="http://schemas.microsoft.com/office/drawing/2014/main" val="4280409985"/>
                    </a:ext>
                  </a:extLst>
                </a:gridCol>
                <a:gridCol w="1361370">
                  <a:extLst>
                    <a:ext uri="{9D8B030D-6E8A-4147-A177-3AD203B41FA5}">
                      <a16:colId xmlns:a16="http://schemas.microsoft.com/office/drawing/2014/main" val="1230773779"/>
                    </a:ext>
                  </a:extLst>
                </a:gridCol>
                <a:gridCol w="1361370">
                  <a:extLst>
                    <a:ext uri="{9D8B030D-6E8A-4147-A177-3AD203B41FA5}">
                      <a16:colId xmlns:a16="http://schemas.microsoft.com/office/drawing/2014/main" val="3666497250"/>
                    </a:ext>
                  </a:extLst>
                </a:gridCol>
                <a:gridCol w="1361370">
                  <a:extLst>
                    <a:ext uri="{9D8B030D-6E8A-4147-A177-3AD203B41FA5}">
                      <a16:colId xmlns:a16="http://schemas.microsoft.com/office/drawing/2014/main" val="301682182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 smtClean="0">
                          <a:solidFill>
                            <a:schemeClr val="tx1"/>
                          </a:solidFill>
                        </a:rPr>
                        <a:t>Напрям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55721" marR="55721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chemeClr val="tx1"/>
                          </a:solidFill>
                        </a:rPr>
                        <a:t>Навчальний рік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 smtClean="0">
                          <a:solidFill>
                            <a:schemeClr val="tx1"/>
                          </a:solidFill>
                        </a:rPr>
                        <a:t>2019-2020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</a:rPr>
                        <a:t>Навчальний рік</a:t>
                      </a:r>
                      <a:endParaRPr lang="ru-RU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</a:rPr>
                        <a:t>2020-2021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</a:rPr>
                        <a:t>Навчальний рік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chemeClr val="tx1"/>
                          </a:solidFill>
                        </a:rPr>
                        <a:t>2021-2022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041791"/>
                  </a:ext>
                </a:extLst>
              </a:tr>
              <a:tr h="1851763">
                <a:tc>
                  <a:txBody>
                    <a:bodyPr/>
                    <a:lstStyle/>
                    <a:p>
                      <a:pPr marL="0" marR="0" indent="0" algn="just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600" dirty="0" smtClean="0"/>
                        <a:t>Фізкультурно-спортивний</a:t>
                      </a:r>
                      <a:endParaRPr lang="ru-RU" sz="1600" b="0" dirty="0" smtClean="0"/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/>
                        <a:t>Кількість здобувачів освіти, які отримали у закладі документи про позашкільну освіту</a:t>
                      </a:r>
                      <a:endParaRPr lang="ru-RU" sz="1400" b="0" dirty="0"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/>
                        <a:t>Частка </a:t>
                      </a:r>
                      <a:r>
                        <a:rPr lang="uk-UA" sz="1400" dirty="0"/>
                        <a:t>від загальної кількості  здобувачів освіти </a:t>
                      </a:r>
                      <a:endParaRPr lang="ru-RU" sz="1400" b="0" dirty="0"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/>
                        <a:t>Кількість здобувачів освіти, які отримали у закладі документи про позашкільну освіту</a:t>
                      </a:r>
                      <a:endParaRPr lang="ru-RU" sz="1400" b="0" dirty="0"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/>
                        <a:t>Частка від загальної кількості  здобувачів освіти</a:t>
                      </a:r>
                      <a:endParaRPr lang="ru-RU" sz="1400" b="0" dirty="0"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400" dirty="0" smtClean="0"/>
                        <a:t>Кількість здобувачів освіти, які отримали у закладі документи про позашкільну освіту</a:t>
                      </a:r>
                      <a:endParaRPr lang="ru-RU" sz="1400" b="0" dirty="0" smtClean="0">
                        <a:latin typeface="+mn-lt"/>
                        <a:ea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400" dirty="0" smtClean="0"/>
                        <a:t>Частка від загальної кількості  здобувачів освіти</a:t>
                      </a:r>
                      <a:endParaRPr lang="ru-RU" sz="1400" dirty="0" smtClean="0"/>
                    </a:p>
                    <a:p>
                      <a:endParaRPr lang="uk-U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00225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/>
                        <a:t>17</a:t>
                      </a:r>
                      <a:endParaRPr lang="ru-RU" sz="1800" b="1" dirty="0">
                        <a:solidFill>
                          <a:srgbClr val="000099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/>
                        <a:t>2,41%</a:t>
                      </a:r>
                      <a:endParaRPr lang="ru-RU" sz="1800" b="1" dirty="0">
                        <a:solidFill>
                          <a:srgbClr val="000099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/>
                        <a:t>21</a:t>
                      </a:r>
                      <a:endParaRPr lang="ru-RU" sz="1800" b="1" dirty="0">
                        <a:solidFill>
                          <a:srgbClr val="000099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/>
                        <a:t>5,41</a:t>
                      </a:r>
                      <a:r>
                        <a:rPr lang="uk-UA" sz="1800" b="1" dirty="0"/>
                        <a:t>%</a:t>
                      </a:r>
                      <a:endParaRPr lang="ru-RU" sz="1800" b="1" dirty="0">
                        <a:solidFill>
                          <a:srgbClr val="000099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/>
                        <a:t>26</a:t>
                      </a:r>
                      <a:endParaRPr lang="ru-RU" sz="1800" b="1" dirty="0">
                        <a:solidFill>
                          <a:srgbClr val="000099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/>
                        <a:t>4,7</a:t>
                      </a:r>
                      <a:r>
                        <a:rPr lang="uk-UA" sz="1800" b="1" dirty="0"/>
                        <a:t>%</a:t>
                      </a:r>
                      <a:endParaRPr lang="ru-RU" sz="1800" b="1" dirty="0">
                        <a:solidFill>
                          <a:srgbClr val="000099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55721" marR="55721" marT="0" marB="0" anchor="ctr"/>
                </a:tc>
                <a:extLst>
                  <a:ext uri="{0D108BD9-81ED-4DB2-BD59-A6C34878D82A}">
                    <a16:rowId xmlns:a16="http://schemas.microsoft.com/office/drawing/2014/main" val="738645293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087" y="3946853"/>
            <a:ext cx="1932612" cy="25768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486" y="3938507"/>
            <a:ext cx="1713123" cy="25851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856" y="3938507"/>
            <a:ext cx="1937363" cy="25831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4247419"/>
      </p:ext>
    </p:extLst>
  </p:cSld>
  <p:clrMapOvr>
    <a:masterClrMapping/>
  </p:clrMapOvr>
  <p:transition spd="med" advTm="5608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7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/>
          <p:nvPr/>
        </p:nvSpPr>
        <p:spPr>
          <a:xfrm>
            <a:off x="673298" y="405067"/>
            <a:ext cx="8672233" cy="2340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lang="ru-RU" sz="3200" b="1" dirty="0"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b="1" dirty="0">
              <a:latin typeface="Times New Roman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90642" y="234509"/>
            <a:ext cx="7437549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/>
              <a:t>НАШІ ВИПУСКНИКИ – ДОСВІДЧЕНІ КЕРІВНИКИ ГУРТКІВ</a:t>
            </a:r>
            <a:endParaRPr lang="ru-RU" sz="2400" dirty="0"/>
          </a:p>
        </p:txBody>
      </p:sp>
      <p:pic>
        <p:nvPicPr>
          <p:cNvPr id="7" name="Рисунок 6" descr="300210362_1054196798796071_520506826523379803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3453" y="928287"/>
            <a:ext cx="4426826" cy="2790824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8" name="Рисунок 7" descr="Манойло Набруско.JPG"/>
          <p:cNvPicPr>
            <a:picLocks noChangeAspect="1"/>
          </p:cNvPicPr>
          <p:nvPr/>
        </p:nvPicPr>
        <p:blipFill>
          <a:blip r:embed="rId4" cstate="print"/>
          <a:srcRect l="14588" r="17347" b="13636"/>
          <a:stretch>
            <a:fillRect/>
          </a:stretch>
        </p:blipFill>
        <p:spPr>
          <a:xfrm>
            <a:off x="4795467" y="2024299"/>
            <a:ext cx="2553521" cy="4320000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9" name="Рисунок 8" descr="Блістун.jpg"/>
          <p:cNvPicPr>
            <a:picLocks noChangeAspect="1"/>
          </p:cNvPicPr>
          <p:nvPr/>
        </p:nvPicPr>
        <p:blipFill>
          <a:blip r:embed="rId5" cstate="print"/>
          <a:srcRect l="3180"/>
          <a:stretch>
            <a:fillRect/>
          </a:stretch>
        </p:blipFill>
        <p:spPr>
          <a:xfrm>
            <a:off x="7554176" y="928287"/>
            <a:ext cx="2269286" cy="4320000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317" y="3197837"/>
            <a:ext cx="2477962" cy="34817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163453" y="3257446"/>
            <a:ext cx="4426826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/>
              <a:t>Тімченко</a:t>
            </a:r>
            <a:r>
              <a:rPr lang="ru-RU" sz="2400" b="1" dirty="0" smtClean="0"/>
              <a:t> </a:t>
            </a:r>
            <a:r>
              <a:rPr lang="ru-RU" sz="2400" b="1" dirty="0" err="1"/>
              <a:t>В</a:t>
            </a:r>
            <a:r>
              <a:rPr lang="ru-RU" sz="2400" b="1" dirty="0" err="1" smtClean="0"/>
              <a:t>олодимир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112317" y="6217893"/>
            <a:ext cx="2477962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Жарова </a:t>
            </a:r>
            <a:r>
              <a:rPr lang="ru-RU" sz="2400" b="1" dirty="0" err="1" smtClean="0"/>
              <a:t>Тетяна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554176" y="4786622"/>
            <a:ext cx="2395424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/>
              <a:t>Блістун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Ірина</a:t>
            </a:r>
            <a:endParaRPr lang="ru-RU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795466" y="5882634"/>
            <a:ext cx="2553521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/>
              <a:t>Манойло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Ірина</a:t>
            </a:r>
            <a:endParaRPr lang="ru-RU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3675718"/>
      </p:ext>
    </p:extLst>
  </p:cSld>
  <p:clrMapOvr>
    <a:masterClrMapping/>
  </p:clrMapOvr>
  <p:transition spd="slow" advTm="2776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5077" y="363974"/>
            <a:ext cx="8032199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/>
              <a:t>ВЧОРА ВИПУСКНИК – СЬОГОДНІ КЕРІВНИК ГУРТКА</a:t>
            </a:r>
            <a:endParaRPr lang="ru-RU" sz="2800" dirty="0"/>
          </a:p>
        </p:txBody>
      </p:sp>
      <p:pic>
        <p:nvPicPr>
          <p:cNvPr id="9" name="Рисунок 8" descr="Моде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30957" y="2449090"/>
            <a:ext cx="2083288" cy="3710857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10" name="Рисунок 9" descr="IMG-40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90641" y="1126676"/>
            <a:ext cx="2217809" cy="4850096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11" name="Рисунок 10" descr="IMG_2455.JPG"/>
          <p:cNvPicPr>
            <a:picLocks noChangeAspect="1"/>
          </p:cNvPicPr>
          <p:nvPr/>
        </p:nvPicPr>
        <p:blipFill>
          <a:blip r:embed="rId4" cstate="print"/>
          <a:srcRect l="14704" t="8789" b="10019"/>
          <a:stretch>
            <a:fillRect/>
          </a:stretch>
        </p:blipFill>
        <p:spPr>
          <a:xfrm>
            <a:off x="457373" y="3933335"/>
            <a:ext cx="4210761" cy="2627578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94" y="1090751"/>
            <a:ext cx="3765588" cy="271667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505368" y="5732407"/>
            <a:ext cx="2263035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/>
              <a:t>Модей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Андрій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965052" y="5729916"/>
            <a:ext cx="2243398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/>
              <a:t>Чудновська</a:t>
            </a:r>
            <a:r>
              <a:rPr lang="ru-RU" sz="2400" b="1" dirty="0" smtClean="0"/>
              <a:t> </a:t>
            </a:r>
          </a:p>
          <a:p>
            <a:pPr algn="ctr"/>
            <a:r>
              <a:rPr lang="ru-RU" sz="2400" b="1" dirty="0" err="1" smtClean="0"/>
              <a:t>Олександра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54350" y="6330081"/>
            <a:ext cx="4288329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/>
              <a:t>Набруско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Юлія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05410259"/>
      </p:ext>
    </p:extLst>
  </p:cSld>
  <p:clrMapOvr>
    <a:masterClrMapping/>
  </p:clrMapOvr>
  <p:transition spd="slow" advTm="32388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/>
          <p:nvPr/>
        </p:nvSpPr>
        <p:spPr>
          <a:xfrm>
            <a:off x="673298" y="405067"/>
            <a:ext cx="8672233" cy="23403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lang="ru-RU" sz="3200" b="1" dirty="0"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b="1" dirty="0">
              <a:latin typeface="Times New Roman"/>
              <a:cs typeface="Times New Roman"/>
            </a:endParaRPr>
          </a:p>
        </p:txBody>
      </p:sp>
      <p:pic>
        <p:nvPicPr>
          <p:cNvPr id="7" name="Рисунок 6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3659" y="3331143"/>
            <a:ext cx="7098904" cy="3406582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705562" y="118492"/>
            <a:ext cx="7415872" cy="1394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РЕЗУЛЬТАТИ САМООЦІНЮВАННЯ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</a:rPr>
              <a:t>ЗА НАПРЯМОМ 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</a:rPr>
              <a:t>«СИСТЕМА ОЦІНЮВАННЯ ВИХОВАНЦІВ»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01643" y="1749500"/>
            <a:ext cx="6910358" cy="13446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b="1" dirty="0">
                <a:solidFill>
                  <a:schemeClr val="tx1"/>
                </a:solidFill>
              </a:rPr>
              <a:t>ПЕДАГОГІЧНА РАДА.</a:t>
            </a:r>
          </a:p>
          <a:p>
            <a:pPr algn="just"/>
            <a:r>
              <a:rPr lang="uk-UA" b="1" dirty="0">
                <a:solidFill>
                  <a:schemeClr val="tx1"/>
                </a:solidFill>
              </a:rPr>
              <a:t>Протокол №5 від 27.05.2022 </a:t>
            </a:r>
            <a:r>
              <a:rPr lang="uk-UA" b="1" dirty="0" smtClean="0">
                <a:solidFill>
                  <a:schemeClr val="tx1"/>
                </a:solidFill>
              </a:rPr>
              <a:t>р. </a:t>
            </a:r>
          </a:p>
          <a:p>
            <a:pPr algn="just"/>
            <a:r>
              <a:rPr lang="uk-UA" b="1" dirty="0" smtClean="0">
                <a:solidFill>
                  <a:schemeClr val="tx1"/>
                </a:solidFill>
              </a:rPr>
              <a:t>На </a:t>
            </a:r>
            <a:r>
              <a:rPr lang="uk-UA" b="1" dirty="0">
                <a:solidFill>
                  <a:schemeClr val="tx1"/>
                </a:solidFill>
              </a:rPr>
              <a:t>підставі вивченого ухвалено рішення</a:t>
            </a:r>
            <a:r>
              <a:rPr lang="uk-UA" b="1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r>
              <a:rPr lang="uk-UA" b="1" dirty="0" smtClean="0">
                <a:solidFill>
                  <a:schemeClr val="tx1"/>
                </a:solidFill>
              </a:rPr>
              <a:t>Визначити </a:t>
            </a:r>
            <a:r>
              <a:rPr lang="uk-UA" b="1" dirty="0">
                <a:solidFill>
                  <a:schemeClr val="tx1"/>
                </a:solidFill>
              </a:rPr>
              <a:t>рівень  оцінювання якості  </a:t>
            </a:r>
            <a:r>
              <a:rPr lang="uk-UA" b="1" dirty="0" smtClean="0">
                <a:solidFill>
                  <a:schemeClr val="tx1"/>
                </a:solidFill>
              </a:rPr>
              <a:t>освіти  закладу, як достатній</a:t>
            </a:r>
            <a:r>
              <a:rPr lang="uk-UA" sz="2800" b="1" dirty="0" smtClean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774046"/>
      </p:ext>
    </p:extLst>
  </p:cSld>
  <p:clrMapOvr>
    <a:masterClrMapping/>
  </p:clrMapOvr>
  <p:transition spd="slow" advTm="23687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 txBox="1"/>
          <p:nvPr/>
        </p:nvSpPr>
        <p:spPr>
          <a:xfrm>
            <a:off x="3144019" y="1845375"/>
            <a:ext cx="2001012" cy="264816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32715" marR="126364" indent="1905" algn="ctr">
              <a:lnSpc>
                <a:spcPts val="1660"/>
              </a:lnSpc>
              <a:spcBef>
                <a:spcPts val="365"/>
              </a:spcBef>
            </a:pPr>
            <a:endParaRPr b="1" dirty="0">
              <a:latin typeface="Times New Roman"/>
              <a:cs typeface="Times New Roman"/>
            </a:endParaRPr>
          </a:p>
        </p:txBody>
      </p:sp>
      <p:pic>
        <p:nvPicPr>
          <p:cNvPr id="13" name="Рисунок 12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75" y="1764801"/>
            <a:ext cx="3184668" cy="2160000"/>
          </a:xfrm>
          <a:prstGeom prst="rect">
            <a:avLst/>
          </a:prstGeom>
        </p:spPr>
      </p:pic>
      <p:pic>
        <p:nvPicPr>
          <p:cNvPr id="17" name="Рисунок 16" descr="футбол.jpg"/>
          <p:cNvPicPr>
            <a:picLocks noChangeAspect="1"/>
          </p:cNvPicPr>
          <p:nvPr/>
        </p:nvPicPr>
        <p:blipFill>
          <a:blip r:embed="rId3" cstate="print"/>
          <a:srcRect t="24086"/>
          <a:stretch>
            <a:fillRect/>
          </a:stretch>
        </p:blipFill>
        <p:spPr>
          <a:xfrm>
            <a:off x="7003108" y="1764801"/>
            <a:ext cx="2806202" cy="2160000"/>
          </a:xfrm>
          <a:prstGeom prst="rect">
            <a:avLst/>
          </a:prstGeom>
        </p:spPr>
      </p:pic>
      <p:pic>
        <p:nvPicPr>
          <p:cNvPr id="21" name="Рисунок 20" descr="Кубок Саксаганського району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6609" y="4593911"/>
            <a:ext cx="4193536" cy="216000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2229754" y="341905"/>
            <a:ext cx="6176455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“ЗДОРОВ</a:t>
            </a:r>
            <a:r>
              <a:rPr lang="en-US" sz="2800" b="1" dirty="0" smtClean="0"/>
              <a:t>’</a:t>
            </a:r>
            <a:r>
              <a:rPr lang="uk-UA" sz="2800" b="1" dirty="0" smtClean="0"/>
              <a:t>Я, ЗНАННЯ, УСПІХ!»</a:t>
            </a:r>
            <a:endParaRPr lang="ru-RU" sz="2800" b="1" dirty="0"/>
          </a:p>
        </p:txBody>
      </p:sp>
      <p:pic>
        <p:nvPicPr>
          <p:cNvPr id="16" name="Рисунок 15" descr="боді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11649" y="4470400"/>
            <a:ext cx="3438805" cy="2277649"/>
          </a:xfrm>
          <a:prstGeom prst="rect">
            <a:avLst/>
          </a:prstGeom>
        </p:spPr>
      </p:pic>
      <p:pic>
        <p:nvPicPr>
          <p:cNvPr id="20" name="Рисунок 19" descr="Здоровязнання успіх колектив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62866" y="1647152"/>
            <a:ext cx="3764330" cy="282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774046"/>
      </p:ext>
    </p:extLst>
  </p:cSld>
  <p:clrMapOvr>
    <a:masterClrMapping/>
  </p:clrMapOvr>
  <p:transition spd="slow" advTm="1660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1|2.7|2|2.3|1.9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1|2.7|2|2.3|1.9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4.6|5.3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7|3.8|3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|2.8|2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9|4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powerpointbase.com-100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2835</TotalTime>
  <Words>1014</Words>
  <Application>Microsoft Office PowerPoint</Application>
  <PresentationFormat>Лист A4 (210x297 мм)</PresentationFormat>
  <Paragraphs>447</Paragraphs>
  <Slides>18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Helvetica</vt:lpstr>
      <vt:lpstr>Times New Roman</vt:lpstr>
      <vt:lpstr>powerpointbase.com-1008</vt:lpstr>
      <vt:lpstr>Диаграмма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Самооцінка якості позашкільної освітньої діяльності</dc:title>
  <dc:creator>Дергачівський БДЮТ</dc:creator>
  <cp:lastModifiedBy>Татьяна</cp:lastModifiedBy>
  <cp:revision>220</cp:revision>
  <dcterms:created xsi:type="dcterms:W3CDTF">2021-05-20T11:10:57Z</dcterms:created>
  <dcterms:modified xsi:type="dcterms:W3CDTF">2022-10-11T13:18:58Z</dcterms:modified>
</cp:coreProperties>
</file>