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98" r:id="rId3"/>
    <p:sldId id="299" r:id="rId4"/>
    <p:sldId id="281" r:id="rId5"/>
    <p:sldId id="284" r:id="rId6"/>
    <p:sldId id="285" r:id="rId7"/>
    <p:sldId id="286" r:id="rId8"/>
    <p:sldId id="288" r:id="rId9"/>
    <p:sldId id="289" r:id="rId10"/>
    <p:sldId id="290" r:id="rId11"/>
    <p:sldId id="291" r:id="rId12"/>
    <p:sldId id="292" r:id="rId13"/>
    <p:sldId id="287" r:id="rId14"/>
    <p:sldId id="293" r:id="rId15"/>
    <p:sldId id="294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7729"/>
    <a:srgbClr val="FFDB6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82034" autoAdjust="0"/>
  </p:normalViewPr>
  <p:slideViewPr>
    <p:cSldViewPr>
      <p:cViewPr varScale="1">
        <p:scale>
          <a:sx n="73" d="100"/>
          <a:sy n="73" d="100"/>
        </p:scale>
        <p:origin x="-129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44009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20320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81510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57112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46332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70688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674944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80779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92390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97107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34887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9B67BE-DDC1-4E9B-BAF0-A66E3DB6C9A8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609847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642918"/>
            <a:ext cx="7772400" cy="3857652"/>
          </a:xfrm>
        </p:spPr>
        <p:txBody>
          <a:bodyPr>
            <a:normAutofit fontScale="90000"/>
          </a:bodyPr>
          <a:lstStyle/>
          <a:p>
            <a: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uk-UA" sz="49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СПЕЦКУРСИ ТА ФАКУЛЬТАТИВНІ ЗАНЯТТЯ </a:t>
            </a:r>
            <a:r>
              <a:rPr lang="ru-RU" sz="49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9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 УКРАЇНСЬКОЇ МОВИ</a:t>
            </a:r>
            <a:endParaRPr lang="ru-RU" sz="49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28662" y="285728"/>
            <a:ext cx="7500990" cy="5357850"/>
          </a:xfrm>
        </p:spPr>
        <p:txBody>
          <a:bodyPr>
            <a:normAutofit fontScale="90000"/>
          </a:bodyPr>
          <a:lstStyle/>
          <a:p>
            <a:pPr algn="just"/>
            <a: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uk-UA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Спецкурси та факультативні заняття – своєрідне містечко між школою та вищим закладом освіти (шкільна лекція, семінарські та лабораторні заняття, організація самостійної роботи учнів, написання рефератів, доповідей, бібліографічна робота тощо)</a:t>
            </a:r>
            <a:endParaRPr lang="ru-RU" sz="40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142852"/>
            <a:ext cx="8143932" cy="7143800"/>
          </a:xfrm>
        </p:spPr>
        <p:txBody>
          <a:bodyPr>
            <a:normAutofit/>
          </a:bodyPr>
          <a:lstStyle/>
          <a:p>
            <a:pPr algn="just"/>
            <a: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</a:br>
            <a:endParaRPr lang="ru-RU" sz="40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642910" y="571480"/>
            <a:ext cx="7929618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Курси за вибором є обов'язковою складовою переліку навчальних предметів як у старшій школі, так і для допрофільної підготовки. Вони відіграють важливу роль у забезпеченні особистісно орієнтованого навчання і створенні власної освітньої траєкторії школяра. Вибір тематики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спецкурсів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здійснюється учнями відповідно до їх бажання та інтересів, а відвідування обраних ними курсів є обов'язковим.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Факультативні заняття сприяють розвиткові творчих здібностей обдарованих учнів, допомагають виробити в них звичку і здатність мислити самостійно, тобто наважитися відійти від проторених шляхів, від відомих способів розв’язання тієї чи іншої проблеми, щоб знайти власний шлях, особистий розв’язок.</a:t>
            </a:r>
            <a:endParaRPr kumimoji="0" lang="uk-UA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571480"/>
            <a:ext cx="7772400" cy="1071570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СПЕЦКУРСИ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571472" y="1714488"/>
            <a:ext cx="8215370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000" b="1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75000"/>
                    <a:lumOff val="2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Спеціальне поглиблене вивчення певного аспекту лінгвістичного матеріалу з метою забезпечення якісної філологічної підготовки старшокласників</a:t>
            </a:r>
            <a:endParaRPr kumimoji="0" lang="uk-UA" sz="4000" b="1" i="0" u="none" strike="noStrike" cap="none" normalizeH="0" baseline="0" dirty="0" smtClean="0">
              <a:ln>
                <a:noFill/>
              </a:ln>
              <a:solidFill>
                <a:schemeClr val="bg1">
                  <a:lumMod val="75000"/>
                  <a:lumOff val="2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571480"/>
            <a:ext cx="7772400" cy="1214446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ФАКУЛЬТАТИВНІ ЗАНЯТТЯ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500034" y="1785926"/>
            <a:ext cx="8358246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uk-UA" sz="4000" b="1" dirty="0" smtClean="0">
                <a:solidFill>
                  <a:schemeClr val="bg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Форма поглибленого вивчення предмета за вибором учнів, засіб розвитку пізнавальних інтересів учнів, їхніх здібностей, професійної орієнтації</a:t>
            </a:r>
            <a:endParaRPr lang="ru-RU" sz="4000" b="1" dirty="0">
              <a:solidFill>
                <a:schemeClr val="bg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285728"/>
            <a:ext cx="7772400" cy="1500198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ЗАВДАННЯ СПЕЦКУРСІВ ТА ФАКУЛЬТАТИВНИХ ЗАНЯТЬ</a:t>
            </a: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571472" y="1857364"/>
          <a:ext cx="8001056" cy="429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01056"/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800" b="1" dirty="0" smtClean="0">
                          <a:solidFill>
                            <a:schemeClr val="bg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 розвиток в учнів інтересу до предмета</a:t>
                      </a:r>
                      <a:endParaRPr lang="ru-RU" sz="2800" b="1" dirty="0" smtClean="0">
                        <a:solidFill>
                          <a:schemeClr val="bg1">
                            <a:lumMod val="75000"/>
                            <a:lumOff val="25000"/>
                          </a:schemeClr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sz="2800" b="1" dirty="0" smtClean="0">
                          <a:solidFill>
                            <a:schemeClr val="bg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uk-UA" sz="2800" b="1" dirty="0" smtClean="0">
                          <a:solidFill>
                            <a:schemeClr val="bg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поглиблення знань учнів з української мови, вдосконалення вмінь працювати з науково-популярною літературою</a:t>
                      </a:r>
                      <a:endParaRPr lang="ru-RU" sz="2800" b="1" dirty="0">
                        <a:solidFill>
                          <a:schemeClr val="bg1">
                            <a:lumMod val="75000"/>
                            <a:lumOff val="2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800" b="1" dirty="0" smtClean="0">
                          <a:solidFill>
                            <a:schemeClr val="bg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 формування дослідницьких вмінь</a:t>
                      </a:r>
                      <a:endParaRPr lang="ru-RU" sz="2800" b="1" dirty="0" smtClean="0">
                        <a:solidFill>
                          <a:schemeClr val="bg1">
                            <a:lumMod val="75000"/>
                            <a:lumOff val="25000"/>
                          </a:schemeClr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800" b="1" dirty="0" smtClean="0">
                          <a:solidFill>
                            <a:schemeClr val="bg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</a:t>
                      </a:r>
                      <a:r>
                        <a:rPr lang="uk-UA" sz="2800" b="1" baseline="0" dirty="0" smtClean="0">
                          <a:solidFill>
                            <a:schemeClr val="bg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uk-UA" sz="2800" b="1" dirty="0" smtClean="0">
                          <a:solidFill>
                            <a:schemeClr val="bg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профорієнтаційне спрямування старшокласників</a:t>
                      </a:r>
                      <a:endParaRPr lang="ru-RU" sz="2800" b="1" dirty="0" smtClean="0">
                        <a:solidFill>
                          <a:schemeClr val="bg1">
                            <a:lumMod val="75000"/>
                            <a:lumOff val="25000"/>
                          </a:schemeClr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800" b="1" dirty="0" smtClean="0">
                          <a:solidFill>
                            <a:schemeClr val="bg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 формування вмінь користуватися словниками різних типів</a:t>
                      </a:r>
                      <a:endParaRPr lang="ru-RU" sz="2800" dirty="0" smtClean="0">
                        <a:solidFill>
                          <a:schemeClr val="bg1">
                            <a:lumMod val="75000"/>
                            <a:lumOff val="2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428604"/>
            <a:ext cx="7772400" cy="1357322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Основні форми роботи на факультативних заняттях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1428728" y="2143116"/>
          <a:ext cx="6572296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72296"/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3600" b="1" dirty="0" smtClean="0">
                          <a:solidFill>
                            <a:schemeClr val="bg1">
                              <a:lumMod val="75000"/>
                              <a:lumOff val="2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лекції</a:t>
                      </a:r>
                      <a:endParaRPr lang="ru-RU" sz="3600" b="1" dirty="0" smtClean="0">
                        <a:solidFill>
                          <a:schemeClr val="bg1">
                            <a:lumMod val="75000"/>
                            <a:lumOff val="25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solidFill>
                            <a:schemeClr val="bg1">
                              <a:lumMod val="75000"/>
                              <a:lumOff val="25000"/>
                            </a:schemeClr>
                          </a:solidFill>
                          <a:latin typeface="Times New Roman"/>
                          <a:cs typeface="Times New Roman"/>
                        </a:rPr>
                        <a:t>л</a:t>
                      </a:r>
                      <a:r>
                        <a:rPr lang="uk-UA" sz="3600" b="1" dirty="0" smtClean="0">
                          <a:solidFill>
                            <a:schemeClr val="bg1">
                              <a:lumMod val="75000"/>
                              <a:lumOff val="2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екції-бесіди</a:t>
                      </a:r>
                      <a:endParaRPr lang="ru-RU" sz="3600" b="1" dirty="0">
                        <a:solidFill>
                          <a:schemeClr val="bg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3600" b="1" dirty="0" smtClean="0">
                          <a:solidFill>
                            <a:schemeClr val="bg1">
                              <a:lumMod val="75000"/>
                              <a:lumOff val="2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лабораторні заняття</a:t>
                      </a:r>
                      <a:endParaRPr lang="ru-RU" sz="3600" b="1" dirty="0" smtClean="0">
                        <a:solidFill>
                          <a:schemeClr val="bg1">
                            <a:lumMod val="75000"/>
                            <a:lumOff val="25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3600" b="1" baseline="0" dirty="0" smtClean="0">
                          <a:solidFill>
                            <a:schemeClr val="bg1">
                              <a:lumMod val="75000"/>
                              <a:lumOff val="2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</a:t>
                      </a:r>
                      <a:r>
                        <a:rPr lang="uk-UA" sz="3600" b="1" dirty="0" smtClean="0">
                          <a:solidFill>
                            <a:schemeClr val="bg1">
                              <a:lumMod val="75000"/>
                              <a:lumOff val="2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емінарські заняття</a:t>
                      </a:r>
                      <a:endParaRPr lang="ru-RU" sz="3600" b="1" dirty="0" smtClean="0">
                        <a:solidFill>
                          <a:schemeClr val="bg1">
                            <a:lumMod val="75000"/>
                            <a:lumOff val="25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500042"/>
            <a:ext cx="7772400" cy="1357322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ЛЕКЦІЇ</a:t>
            </a: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785786" y="2000240"/>
            <a:ext cx="778674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1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75000"/>
                    <a:lumOff val="2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Сприяють вивченню складних, маловідомих тем, виробленню вмінь складати план і конспектувати лекцію </a:t>
            </a:r>
            <a:endParaRPr kumimoji="0" lang="uk-UA" sz="3600" b="1" i="0" u="none" strike="noStrike" cap="none" normalizeH="0" baseline="0" dirty="0" smtClean="0">
              <a:ln>
                <a:noFill/>
              </a:ln>
              <a:solidFill>
                <a:schemeClr val="bg1">
                  <a:lumMod val="75000"/>
                  <a:lumOff val="2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500042"/>
            <a:ext cx="7772400" cy="1357322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ЛЕКЦІЇ-БЕСІДИ</a:t>
            </a: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857224" y="1785926"/>
            <a:ext cx="7572428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uk-UA" sz="3600" b="1" dirty="0" smtClean="0">
                <a:solidFill>
                  <a:schemeClr val="bg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Організовують мислительну</a:t>
            </a:r>
          </a:p>
          <a:p>
            <a:pPr algn="just"/>
            <a:r>
              <a:rPr lang="uk-UA" sz="3600" b="1" dirty="0" smtClean="0">
                <a:solidFill>
                  <a:schemeClr val="bg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діяльність учнів, формують вміння аналізувати факти, підбивати підсумки, формулювати висновки, узагальнення  </a:t>
            </a:r>
            <a:endParaRPr lang="ru-RU" sz="3600" b="1" dirty="0">
              <a:solidFill>
                <a:schemeClr val="bg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500042"/>
            <a:ext cx="7772400" cy="1357322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ЛАБОРАТОРНІ ЗАНЯТТЯ</a:t>
            </a: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1071538" y="1785926"/>
            <a:ext cx="7072362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uk-UA" sz="3600" b="1" dirty="0" smtClean="0">
                <a:solidFill>
                  <a:schemeClr val="bg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Спрямовані на самостійний аналіз лінгвістичного матеріалу,</a:t>
            </a:r>
          </a:p>
          <a:p>
            <a:pPr algn="just"/>
            <a:r>
              <a:rPr lang="uk-UA" sz="3600" b="1" dirty="0" smtClean="0">
                <a:solidFill>
                  <a:schemeClr val="bg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формування вмінь формулювати</a:t>
            </a:r>
          </a:p>
          <a:p>
            <a:pPr algn="just"/>
            <a:r>
              <a:rPr lang="uk-UA" sz="3600" b="1" dirty="0" smtClean="0">
                <a:solidFill>
                  <a:schemeClr val="bg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самостійно висновки, виконання вправ на видозміну та побудову тексту  </a:t>
            </a:r>
            <a:endParaRPr lang="ru-RU" sz="3600" b="1" dirty="0">
              <a:solidFill>
                <a:schemeClr val="bg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500042"/>
            <a:ext cx="7772400" cy="1357322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СЕМІНАРСЬКІ ЗАНЯТТЯ</a:t>
            </a: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714348" y="2000240"/>
            <a:ext cx="7715304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uk-UA" sz="3600" b="1" dirty="0" smtClean="0">
                <a:solidFill>
                  <a:schemeClr val="bg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Організують підбиття підсумків вивчення певної теми, спрямовані на формування вмінь писати реферати, складати тези, анотації </a:t>
            </a:r>
            <a:endParaRPr lang="ru-RU" sz="3600" b="1" dirty="0">
              <a:solidFill>
                <a:schemeClr val="bg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500042"/>
            <a:ext cx="7772400" cy="1000132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СИСТЕМА ВПРАВ І ЗАВДАНЬ</a:t>
            </a: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071538" y="1714488"/>
          <a:ext cx="7500990" cy="3429024"/>
        </p:xfrm>
        <a:graphic>
          <a:graphicData uri="http://schemas.openxmlformats.org/drawingml/2006/table">
            <a:tbl>
              <a:tblPr/>
              <a:tblGrid>
                <a:gridCol w="7500990"/>
              </a:tblGrid>
              <a:tr h="3429024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Times New Roman"/>
                        <a:buChar char="•"/>
                      </a:pPr>
                      <a:r>
                        <a:rPr lang="uk-UA" sz="2000" b="1" dirty="0" smtClean="0">
                          <a:solidFill>
                            <a:schemeClr val="bg1">
                              <a:lumMod val="75000"/>
                              <a:lumOff val="2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вправи з виразного читання раніше вивчених творів;</a:t>
                      </a:r>
                      <a:endParaRPr lang="ru-RU" sz="2000" b="1" dirty="0" smtClean="0">
                        <a:solidFill>
                          <a:schemeClr val="bg1">
                            <a:lumMod val="75000"/>
                            <a:lumOff val="25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Times New Roman"/>
                        <a:buChar char="•"/>
                      </a:pPr>
                      <a:r>
                        <a:rPr lang="uk-UA" sz="2000" b="1" dirty="0" smtClean="0">
                          <a:solidFill>
                            <a:schemeClr val="bg1">
                              <a:lumMod val="75000"/>
                              <a:lumOff val="2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усвідомлення та визначення теми й основної думки твору;</a:t>
                      </a:r>
                      <a:endParaRPr lang="ru-RU" sz="2000" b="1" dirty="0" smtClean="0">
                        <a:solidFill>
                          <a:schemeClr val="bg1">
                            <a:lumMod val="75000"/>
                            <a:lumOff val="25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Times New Roman"/>
                        <a:buChar char="•"/>
                      </a:pPr>
                      <a:r>
                        <a:rPr lang="uk-UA" sz="2000" b="1" dirty="0" smtClean="0">
                          <a:solidFill>
                            <a:schemeClr val="bg1">
                              <a:lumMod val="75000"/>
                              <a:lumOff val="2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складання плану твору;</a:t>
                      </a:r>
                      <a:endParaRPr lang="ru-RU" sz="2000" b="1" dirty="0" smtClean="0">
                        <a:solidFill>
                          <a:schemeClr val="bg1">
                            <a:lumMod val="75000"/>
                            <a:lumOff val="25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Times New Roman"/>
                        <a:buChar char="•"/>
                      </a:pPr>
                      <a:r>
                        <a:rPr lang="uk-UA" sz="2000" b="1" dirty="0" smtClean="0">
                          <a:solidFill>
                            <a:schemeClr val="bg1">
                              <a:lumMod val="75000"/>
                              <a:lumOff val="2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підготовка до написання твору;</a:t>
                      </a:r>
                      <a:endParaRPr lang="ru-RU" sz="2000" b="1" dirty="0" smtClean="0">
                        <a:solidFill>
                          <a:schemeClr val="bg1">
                            <a:lumMod val="75000"/>
                            <a:lumOff val="25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Times New Roman"/>
                        <a:buChar char="•"/>
                      </a:pPr>
                      <a:r>
                        <a:rPr lang="uk-UA" sz="2000" b="1" dirty="0" smtClean="0">
                          <a:solidFill>
                            <a:schemeClr val="bg1">
                              <a:lumMod val="75000"/>
                              <a:lumOff val="2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збір матеріалу;</a:t>
                      </a:r>
                      <a:endParaRPr lang="ru-RU" sz="2000" b="1" dirty="0" smtClean="0">
                        <a:solidFill>
                          <a:schemeClr val="bg1">
                            <a:lumMod val="75000"/>
                            <a:lumOff val="25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Times New Roman"/>
                        <a:buChar char="•"/>
                      </a:pPr>
                      <a:r>
                        <a:rPr lang="uk-UA" sz="2000" b="1" dirty="0" smtClean="0">
                          <a:solidFill>
                            <a:schemeClr val="bg1">
                              <a:lumMod val="75000"/>
                              <a:lumOff val="2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опрацювання і систематизація зібраного матеріалу;</a:t>
                      </a:r>
                      <a:endParaRPr lang="ru-RU" sz="2000" b="1" dirty="0" smtClean="0">
                        <a:solidFill>
                          <a:schemeClr val="bg1">
                            <a:lumMod val="75000"/>
                            <a:lumOff val="25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Times New Roman"/>
                        <a:buChar char="•"/>
                      </a:pPr>
                      <a:r>
                        <a:rPr lang="uk-UA" sz="2000" b="1" dirty="0" smtClean="0">
                          <a:solidFill>
                            <a:schemeClr val="bg1">
                              <a:lumMod val="75000"/>
                              <a:lumOff val="2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складання усних і письмових описів, розповідей, роздумів, порівняльних і групових характеристик;</a:t>
                      </a:r>
                      <a:endParaRPr lang="ru-RU" sz="2000" b="1" dirty="0" smtClean="0">
                        <a:solidFill>
                          <a:schemeClr val="bg1">
                            <a:lumMod val="75000"/>
                            <a:lumOff val="25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Times New Roman"/>
                        <a:buChar char="•"/>
                      </a:pPr>
                      <a:r>
                        <a:rPr lang="uk-UA" sz="2000" b="1" dirty="0" smtClean="0">
                          <a:solidFill>
                            <a:schemeClr val="bg1">
                              <a:lumMod val="75000"/>
                              <a:lumOff val="2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складання відгуків на прочитані твори, переглянуті фільми, телепередачі;</a:t>
                      </a:r>
                      <a:endParaRPr lang="ru-RU" sz="2000" b="1" dirty="0" smtClean="0">
                        <a:solidFill>
                          <a:schemeClr val="bg1">
                            <a:lumMod val="75000"/>
                            <a:lumOff val="25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Times New Roman"/>
                        <a:buChar char="•"/>
                      </a:pPr>
                      <a:r>
                        <a:rPr lang="uk-UA" sz="2000" b="1" dirty="0" smtClean="0">
                          <a:solidFill>
                            <a:schemeClr val="bg1">
                              <a:lumMod val="75000"/>
                              <a:lumOff val="25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добір прикладів із різних стилів мовлення</a:t>
                      </a:r>
                    </a:p>
                  </a:txBody>
                  <a:tcPr marL="66826" marR="668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500042"/>
            <a:ext cx="7700962" cy="1000132"/>
          </a:xfrm>
        </p:spPr>
        <p:txBody>
          <a:bodyPr>
            <a:normAutofit fontScale="90000"/>
          </a:bodyPr>
          <a:lstStyle/>
          <a:p>
            <a:pPr algn="l"/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ОСНОВНІ МЕТОДИ РОБОТИ</a:t>
            </a:r>
            <a:br>
              <a:rPr lang="uk-UA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2700" b="1" dirty="0" smtClean="0">
                <a:solidFill>
                  <a:schemeClr val="bg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chemeClr val="bg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chemeClr val="bg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chemeClr val="bg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chemeClr val="bg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chemeClr val="bg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chemeClr val="bg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chemeClr val="bg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928662" y="1857364"/>
          <a:ext cx="7429552" cy="3444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29552"/>
              </a:tblGrid>
              <a:tr h="277812">
                <a:tc>
                  <a:txBody>
                    <a:bodyPr/>
                    <a:lstStyle/>
                    <a:p>
                      <a:r>
                        <a:rPr lang="uk-UA" sz="2800" b="1" dirty="0" smtClean="0">
                          <a:solidFill>
                            <a:schemeClr val="bg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лекція вчителя (супроводжується використанням наочних посібників і ТЗН)</a:t>
                      </a:r>
                      <a:endParaRPr lang="ru-RU" sz="2800" dirty="0">
                        <a:solidFill>
                          <a:schemeClr val="bg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uk-UA" sz="2800" b="1" dirty="0" smtClean="0">
                          <a:solidFill>
                            <a:schemeClr val="bg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доповіді й повідомлення учнів</a:t>
                      </a:r>
                      <a:endParaRPr lang="ru-RU" sz="2800" dirty="0">
                        <a:solidFill>
                          <a:schemeClr val="bg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277812">
                <a:tc>
                  <a:txBody>
                    <a:bodyPr/>
                    <a:lstStyle/>
                    <a:p>
                      <a:r>
                        <a:rPr lang="uk-UA" sz="2800" b="1" dirty="0" smtClean="0">
                          <a:solidFill>
                            <a:schemeClr val="bg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конференція</a:t>
                      </a:r>
                      <a:endParaRPr lang="ru-RU" sz="2800" dirty="0">
                        <a:solidFill>
                          <a:schemeClr val="bg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77812">
                <a:tc>
                  <a:txBody>
                    <a:bodyPr/>
                    <a:lstStyle/>
                    <a:p>
                      <a:r>
                        <a:rPr lang="uk-UA" sz="2800" b="1" dirty="0" smtClean="0">
                          <a:solidFill>
                            <a:schemeClr val="bg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підготовка рефератів</a:t>
                      </a:r>
                      <a:endParaRPr lang="ru-RU" sz="2800" dirty="0">
                        <a:solidFill>
                          <a:schemeClr val="bg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277812">
                <a:tc>
                  <a:txBody>
                    <a:bodyPr/>
                    <a:lstStyle/>
                    <a:p>
                      <a:r>
                        <a:rPr lang="uk-UA" sz="2800" b="1" dirty="0" smtClean="0">
                          <a:solidFill>
                            <a:schemeClr val="bg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написання творчих робіт як результат проведення наукових досліджень</a:t>
                      </a:r>
                      <a:endParaRPr lang="ru-RU" sz="2800" dirty="0">
                        <a:solidFill>
                          <a:schemeClr val="bg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500042"/>
            <a:ext cx="7700962" cy="1000132"/>
          </a:xfrm>
        </p:spPr>
        <p:txBody>
          <a:bodyPr>
            <a:normAutofit fontScale="90000"/>
          </a:bodyPr>
          <a:lstStyle/>
          <a:p>
            <a:pPr algn="l"/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2700" b="1" dirty="0" smtClean="0">
                <a:solidFill>
                  <a:schemeClr val="bg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chemeClr val="bg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chemeClr val="bg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chemeClr val="bg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chemeClr val="bg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chemeClr val="bg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chemeClr val="bg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chemeClr val="bg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428596" y="1071546"/>
            <a:ext cx="8215370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Значне місце на спецкурсах і факультативних заняттях посідає самостійна робота учнів, спрямована на формування вмінь висловлювати особисте ставлення до прочитаного, аналізувати мовні явища і факти, з’ясовувати етимологію слів, готувати повідомлення, добирати літературу</a:t>
            </a:r>
            <a:endParaRPr lang="ru-RU" sz="3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6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500042"/>
            <a:ext cx="7700962" cy="1000132"/>
          </a:xfrm>
        </p:spPr>
        <p:txBody>
          <a:bodyPr>
            <a:normAutofit fontScale="90000"/>
          </a:bodyPr>
          <a:lstStyle/>
          <a:p>
            <a:pPr algn="l"/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2700" b="1" dirty="0" smtClean="0">
                <a:solidFill>
                  <a:schemeClr val="bg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chemeClr val="bg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chemeClr val="bg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chemeClr val="bg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chemeClr val="bg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chemeClr val="bg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chemeClr val="bg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chemeClr val="bg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285852" y="1285860"/>
            <a:ext cx="6858048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Уміло організовані спецкурси та факультативні заняття з української мови сприяють підвищенню інтересу учнів до мови, збагаченню їхніх знань,</a:t>
            </a:r>
            <a:r>
              <a:rPr kumimoji="0" lang="uk-UA" sz="3600" b="1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3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активізації </a:t>
            </a:r>
            <a:r>
              <a:rPr kumimoji="0" lang="uk-UA" sz="3600" b="1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розумової </a:t>
            </a:r>
            <a:r>
              <a:rPr kumimoji="0" lang="uk-UA" sz="3600" b="1" i="0" u="none" strike="noStrike" cap="none" normalizeH="0" baseline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діяльності</a:t>
            </a:r>
            <a:endParaRPr kumimoji="0" lang="uk-UA" sz="36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249</TotalTime>
  <Words>299</Words>
  <Application>Microsoft Office PowerPoint</Application>
  <PresentationFormat>Экран (4:3)</PresentationFormat>
  <Paragraphs>51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 СПЕЦКУРСИ ТА ФАКУЛЬТАТИВНІ ЗАНЯТТЯ  З УКРАЇНСЬКОЇ МОВИ</vt:lpstr>
      <vt:lpstr> Спецкурси та факультативні заняття – своєрідне містечко між школою та вищим закладом освіти (шкільна лекція, семінарські та лабораторні заняття, організація самостійної роботи учнів, написання рефератів, доповідей, бібліографічна робота тощо)</vt:lpstr>
      <vt:lpstr> </vt:lpstr>
      <vt:lpstr>СПЕЦКУРСИ</vt:lpstr>
      <vt:lpstr>ФАКУЛЬТАТИВНІ ЗАНЯТТЯ</vt:lpstr>
      <vt:lpstr>  ЗАВДАННЯ СПЕЦКУРСІВ ТА ФАКУЛЬТАТИВНИХ ЗАНЯТЬ  </vt:lpstr>
      <vt:lpstr>   Основні форми роботи на факультативних заняттях   </vt:lpstr>
      <vt:lpstr>  ЛЕКЦІЇ  </vt:lpstr>
      <vt:lpstr>  ЛЕКЦІЇ-БЕСІДИ  </vt:lpstr>
      <vt:lpstr>  ЛАБОРАТОРНІ ЗАНЯТТЯ  </vt:lpstr>
      <vt:lpstr>  СЕМІНАРСЬКІ ЗАНЯТТЯ  </vt:lpstr>
      <vt:lpstr>    СИСТЕМА ВПРАВ І ЗАВДАНЬ  </vt:lpstr>
      <vt:lpstr>          ОСНОВНІ МЕТОДИ РОБОТИ            </vt:lpstr>
      <vt:lpstr>                     </vt:lpstr>
      <vt:lpstr>                     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Lena</dc:creator>
  <cp:lastModifiedBy>Пользователь Windows</cp:lastModifiedBy>
  <cp:revision>98</cp:revision>
  <dcterms:created xsi:type="dcterms:W3CDTF">2014-10-15T18:06:27Z</dcterms:created>
  <dcterms:modified xsi:type="dcterms:W3CDTF">2022-11-16T11:38:35Z</dcterms:modified>
</cp:coreProperties>
</file>