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84CC"/>
    <a:srgbClr val="03136A"/>
    <a:srgbClr val="35759D"/>
    <a:srgbClr val="35B19D"/>
    <a:srgbClr val="000000"/>
    <a:srgbClr val="FFFF00"/>
    <a:srgbClr val="282828"/>
    <a:srgbClr val="08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2610" autoAdjust="0"/>
    <p:restoredTop sz="95596" autoAdjust="0"/>
  </p:normalViewPr>
  <p:slideViewPr>
    <p:cSldViewPr>
      <p:cViewPr varScale="1">
        <p:scale>
          <a:sx n="74" d="100"/>
          <a:sy n="74" d="100"/>
        </p:scale>
        <p:origin x="34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519D7509-CEF8-4824-9194-658D47D04B4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uk-UA"/>
          </a:p>
        </p:txBody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77E8F21B-9F4A-47E2-A468-F4A2DC69FE7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uk-UA"/>
          </a:p>
        </p:txBody>
      </p:sp>
      <p:sp>
        <p:nvSpPr>
          <p:cNvPr id="81924" name="Rectangle 4">
            <a:extLst>
              <a:ext uri="{FF2B5EF4-FFF2-40B4-BE49-F238E27FC236}">
                <a16:creationId xmlns:a16="http://schemas.microsoft.com/office/drawing/2014/main" id="{4CF19DAD-12F2-429B-9425-FCF87FF222D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>
            <a:extLst>
              <a:ext uri="{FF2B5EF4-FFF2-40B4-BE49-F238E27FC236}">
                <a16:creationId xmlns:a16="http://schemas.microsoft.com/office/drawing/2014/main" id="{F01EEB3F-6D9D-44B9-B748-27AAC74B642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uk-UA"/>
              <a:t>Click to edit Master text styles</a:t>
            </a:r>
          </a:p>
          <a:p>
            <a:pPr lvl="1"/>
            <a:r>
              <a:rPr lang="en-US" altLang="uk-UA"/>
              <a:t>Second level</a:t>
            </a:r>
          </a:p>
          <a:p>
            <a:pPr lvl="2"/>
            <a:r>
              <a:rPr lang="en-US" altLang="uk-UA"/>
              <a:t>Third level</a:t>
            </a:r>
          </a:p>
          <a:p>
            <a:pPr lvl="3"/>
            <a:r>
              <a:rPr lang="en-US" altLang="uk-UA"/>
              <a:t>Fourth level</a:t>
            </a:r>
          </a:p>
          <a:p>
            <a:pPr lvl="4"/>
            <a:r>
              <a:rPr lang="en-US" altLang="uk-UA"/>
              <a:t>Fifth level</a:t>
            </a:r>
          </a:p>
        </p:txBody>
      </p:sp>
      <p:sp>
        <p:nvSpPr>
          <p:cNvPr id="81926" name="Rectangle 6">
            <a:extLst>
              <a:ext uri="{FF2B5EF4-FFF2-40B4-BE49-F238E27FC236}">
                <a16:creationId xmlns:a16="http://schemas.microsoft.com/office/drawing/2014/main" id="{7F8AC34D-6A7C-48F6-96AE-A51BBE263C5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uk-UA"/>
          </a:p>
        </p:txBody>
      </p:sp>
      <p:sp>
        <p:nvSpPr>
          <p:cNvPr id="81927" name="Rectangle 7">
            <a:extLst>
              <a:ext uri="{FF2B5EF4-FFF2-40B4-BE49-F238E27FC236}">
                <a16:creationId xmlns:a16="http://schemas.microsoft.com/office/drawing/2014/main" id="{05D6023A-DDA4-429F-8C96-9475B9C5DA3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F4C034D-22EA-4755-9A1D-EAAC1499E37C}" type="slidenum">
              <a:rPr lang="en-US" altLang="uk-UA"/>
              <a:pPr/>
              <a:t>‹№›</a:t>
            </a:fld>
            <a:endParaRPr lang="en-US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D92748BF-A53E-42E4-A894-81DD64713A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8F3421-E886-4723-AD13-3BBFA5B961A6}" type="slidenum">
              <a:rPr lang="en-US" altLang="uk-UA"/>
              <a:pPr/>
              <a:t>1</a:t>
            </a:fld>
            <a:endParaRPr lang="en-US" altLang="uk-UA"/>
          </a:p>
        </p:txBody>
      </p:sp>
      <p:sp>
        <p:nvSpPr>
          <p:cNvPr id="107522" name="Rectangle 2">
            <a:extLst>
              <a:ext uri="{FF2B5EF4-FFF2-40B4-BE49-F238E27FC236}">
                <a16:creationId xmlns:a16="http://schemas.microsoft.com/office/drawing/2014/main" id="{52583AD5-C90F-4AB7-8A2A-3A39F20207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2AFBFD8E-CA96-4B92-A09D-0B5549D465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4CD229F-8ADD-4F14-AF7C-E608D8A3B39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3B6FF6-0F40-4C3D-B1F4-EDF1F20A0291}" type="slidenum">
              <a:rPr lang="en-US" altLang="uk-UA"/>
              <a:pPr/>
              <a:t>2</a:t>
            </a:fld>
            <a:endParaRPr lang="en-US" altLang="uk-UA"/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id="{D02D10F4-A542-474B-8B1C-EE3CF1091B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>
            <a:extLst>
              <a:ext uri="{FF2B5EF4-FFF2-40B4-BE49-F238E27FC236}">
                <a16:creationId xmlns:a16="http://schemas.microsoft.com/office/drawing/2014/main" id="{45912022-E430-4C53-B5A5-0A09BB8F56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212C8EF7-6B79-4811-871B-D405DFA2CBD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57200" y="762000"/>
            <a:ext cx="38862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000"/>
            </a:lvl1pPr>
          </a:lstStyle>
          <a:p>
            <a:pPr lvl="0"/>
            <a:r>
              <a:rPr lang="uk-UA" altLang="uk-UA" noProof="0"/>
              <a:t>Клацніть, щоб редагувати стиль зразка заголовка</a:t>
            </a:r>
            <a:endParaRPr lang="en-US" altLang="uk-UA" noProof="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DF867283-A537-4FC7-845A-C002EB05259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57200" y="1752600"/>
            <a:ext cx="3886200" cy="4572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buFontTx/>
              <a:buNone/>
              <a:defRPr sz="2400"/>
            </a:lvl1pPr>
          </a:lstStyle>
          <a:p>
            <a:pPr lvl="0"/>
            <a:r>
              <a:rPr lang="uk-UA" altLang="uk-UA" noProof="0"/>
              <a:t>Клацніть, щоб редагувати стиль зразка підзаголовка</a:t>
            </a:r>
            <a:endParaRPr lang="en-US" altLang="uk-UA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8A4C2B-448F-46BB-BE9F-10BFC4207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CEF8B04-8170-40AA-BE49-CBFE0C24AE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</p:spTree>
    <p:extLst>
      <p:ext uri="{BB962C8B-B14F-4D97-AF65-F5344CB8AC3E}">
        <p14:creationId xmlns:p14="http://schemas.microsoft.com/office/powerpoint/2010/main" val="2038061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E807BA-D924-4756-8F88-36E32C493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0D622AB-9A49-4633-994C-723B62003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</p:spTree>
    <p:extLst>
      <p:ext uri="{BB962C8B-B14F-4D97-AF65-F5344CB8AC3E}">
        <p14:creationId xmlns:p14="http://schemas.microsoft.com/office/powerpoint/2010/main" val="234870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0AEE08-1A9D-46FE-8A1D-2B28B4914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DD8199F-BF6C-44BB-BFD2-25726193C4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1752600"/>
            <a:ext cx="3581400" cy="3870325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A3D7CB3-6E4C-4973-BD7A-DA016886B7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752600"/>
            <a:ext cx="3581400" cy="3870325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</p:spTree>
    <p:extLst>
      <p:ext uri="{BB962C8B-B14F-4D97-AF65-F5344CB8AC3E}">
        <p14:creationId xmlns:p14="http://schemas.microsoft.com/office/powerpoint/2010/main" val="2258701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68EE5A-8F1D-4BE1-8932-7F9B3D1D6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65D1CEE-94EF-4693-A964-B0ECA789A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99EE18F6-41EE-4923-AA13-7D6B8FD5A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62F4444-8FAB-4008-A8F7-337F5E8388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1C48168-2576-45B2-9765-46B2EA45B0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</p:spTree>
    <p:extLst>
      <p:ext uri="{BB962C8B-B14F-4D97-AF65-F5344CB8AC3E}">
        <p14:creationId xmlns:p14="http://schemas.microsoft.com/office/powerpoint/2010/main" val="2724310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60764B-A1CC-4F1B-9649-D6627CEC7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84442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02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9683E1-2740-4607-84E1-376EC9E56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19F5305-D2FE-44B1-8283-C37FDC72E2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B13A453E-D0DD-4DB4-96A0-9FC65733CD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</p:spTree>
    <p:extLst>
      <p:ext uri="{BB962C8B-B14F-4D97-AF65-F5344CB8AC3E}">
        <p14:creationId xmlns:p14="http://schemas.microsoft.com/office/powerpoint/2010/main" val="2449252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D3274A-EA4C-4BC9-BA66-9D83EE5D7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E9E826B2-456E-469B-8632-EC15A25F79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9CA0513-825F-4BB2-A79D-1991E9A7B9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</p:spTree>
    <p:extLst>
      <p:ext uri="{BB962C8B-B14F-4D97-AF65-F5344CB8AC3E}">
        <p14:creationId xmlns:p14="http://schemas.microsoft.com/office/powerpoint/2010/main" val="380504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25832A-7985-44E3-B45C-C42B9DFFE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DEEA3E2-88AD-4CEE-A728-AB7531594B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</p:spTree>
    <p:extLst>
      <p:ext uri="{BB962C8B-B14F-4D97-AF65-F5344CB8AC3E}">
        <p14:creationId xmlns:p14="http://schemas.microsoft.com/office/powerpoint/2010/main" val="3810983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9C1A4B8-BD39-45FA-91D9-EF9D3433C5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770688" y="38100"/>
            <a:ext cx="2220912" cy="55848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2FB2EBAA-538C-4474-99E8-F86B83BDE3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4775" y="38100"/>
            <a:ext cx="6513513" cy="5584825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</p:spTree>
    <p:extLst>
      <p:ext uri="{BB962C8B-B14F-4D97-AF65-F5344CB8AC3E}">
        <p14:creationId xmlns:p14="http://schemas.microsoft.com/office/powerpoint/2010/main" val="3269017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E75DEB8-CC57-416A-B7E3-99FDA5A88E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04775" y="38100"/>
            <a:ext cx="8886825" cy="58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altLang="uk-UA"/>
              <a:t>Клацніть, щоб редагувати стиль зразка заголовка</a:t>
            </a:r>
            <a:endParaRPr lang="en-US" altLang="uk-UA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3DC6A21-C354-465B-AEA7-38F550663F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752600"/>
            <a:ext cx="7315200" cy="387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altLang="uk-UA"/>
              <a:t>Відредагуйте стиль зразка тексту</a:t>
            </a:r>
          </a:p>
          <a:p>
            <a:pPr lvl="1"/>
            <a:r>
              <a:rPr lang="uk-UA" altLang="uk-UA"/>
              <a:t>Другий рівень</a:t>
            </a:r>
          </a:p>
          <a:p>
            <a:pPr lvl="2"/>
            <a:r>
              <a:rPr lang="uk-UA" altLang="uk-UA"/>
              <a:t>Третій рівень</a:t>
            </a:r>
          </a:p>
          <a:p>
            <a:pPr lvl="3"/>
            <a:r>
              <a:rPr lang="uk-UA" altLang="uk-UA"/>
              <a:t>Четвертий рівень</a:t>
            </a:r>
          </a:p>
          <a:p>
            <a:pPr lvl="4"/>
            <a:r>
              <a:rPr lang="uk-UA" altLang="uk-UA"/>
              <a:t>П’ятий рівень</a:t>
            </a:r>
            <a:endParaRPr lang="en-US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>
            <a:extLst>
              <a:ext uri="{FF2B5EF4-FFF2-40B4-BE49-F238E27FC236}">
                <a16:creationId xmlns:a16="http://schemas.microsoft.com/office/drawing/2014/main" id="{03F74F04-BC07-4E6B-8D66-E0EF9C3CDD1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57200" y="762000"/>
            <a:ext cx="3886200" cy="2133600"/>
          </a:xfrm>
        </p:spPr>
        <p:txBody>
          <a:bodyPr/>
          <a:lstStyle/>
          <a:p>
            <a:r>
              <a:rPr lang="en-US" altLang="uk-UA" dirty="0"/>
              <a:t> </a:t>
            </a:r>
            <a:endParaRPr lang="ru-RU" altLang="uk-UA" dirty="0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4771AB68-3E76-4405-89DF-BFE22709E96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76200" y="76200"/>
            <a:ext cx="4038600" cy="4876800"/>
          </a:xfrm>
        </p:spPr>
        <p:txBody>
          <a:bodyPr/>
          <a:lstStyle/>
          <a:p>
            <a:endParaRPr lang="en-US" altLang="uk-UA" dirty="0"/>
          </a:p>
          <a:p>
            <a:pPr>
              <a:lnSpc>
                <a:spcPct val="150000"/>
              </a:lnSpc>
            </a:pPr>
            <a:r>
              <a:rPr lang="ru-RU" altLang="uk-UA" sz="3600" b="1" i="1" u="sng" dirty="0">
                <a:latin typeface="+mj-lt"/>
                <a:cs typeface="Times New Roman" panose="02020603050405020304" pitchFamily="18" charset="0"/>
              </a:rPr>
              <a:t>НАЙБІЛЬШ ТИПОВІ ПОМИЛКИ У РОБОТІ ПЕДАГОГІВ ТА ШЛЯХИ ЇХ ПОДОЛАННЯ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Rectangle 6">
            <a:extLst>
              <a:ext uri="{FF2B5EF4-FFF2-40B4-BE49-F238E27FC236}">
                <a16:creationId xmlns:a16="http://schemas.microsoft.com/office/drawing/2014/main" id="{514F2A60-0C06-4B96-BC8C-D5CD0CE710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66800" y="1600200"/>
            <a:ext cx="7696200" cy="2514600"/>
          </a:xfrm>
        </p:spPr>
        <p:txBody>
          <a:bodyPr/>
          <a:lstStyle/>
          <a:p>
            <a:r>
              <a:rPr lang="uk-UA" b="1" i="1" dirty="0"/>
              <a:t>Звичайний педагог – розповідає</a:t>
            </a:r>
            <a:br>
              <a:rPr lang="uk-UA" dirty="0"/>
            </a:br>
            <a:r>
              <a:rPr lang="uk-UA" b="1" i="1" dirty="0"/>
              <a:t>Добрий педагог – пояснює</a:t>
            </a:r>
            <a:br>
              <a:rPr lang="uk-UA" dirty="0"/>
            </a:br>
            <a:r>
              <a:rPr lang="uk-UA" b="1" i="1" dirty="0"/>
              <a:t>Справжній педагог дає наснагу до навчання учнів.</a:t>
            </a:r>
            <a:br>
              <a:rPr lang="uk-UA" dirty="0"/>
            </a:br>
            <a:r>
              <a:rPr lang="uk-UA" b="1" i="1" dirty="0"/>
              <a:t>                                                             Вільям </a:t>
            </a:r>
            <a:r>
              <a:rPr lang="uk-UA" b="1" i="1" dirty="0" err="1"/>
              <a:t>Вард</a:t>
            </a:r>
            <a:br>
              <a:rPr lang="uk-UA" dirty="0"/>
            </a:br>
            <a:endParaRPr lang="ru-RU" altLang="uk-UA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7EFB4-0C64-4F05-B2C7-14EF7988E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38100"/>
            <a:ext cx="8458200" cy="5905500"/>
          </a:xfrm>
        </p:spPr>
        <p:txBody>
          <a:bodyPr/>
          <a:lstStyle/>
          <a:p>
            <a:pPr algn="ctr"/>
            <a:br>
              <a:rPr lang="uk-UA" dirty="0"/>
            </a:br>
            <a:r>
              <a:rPr lang="uk-UA" dirty="0"/>
              <a:t>1. Викладач чи майстер </a:t>
            </a:r>
            <a:br>
              <a:rPr lang="uk-UA" dirty="0"/>
            </a:br>
            <a:r>
              <a:rPr lang="uk-UA" dirty="0"/>
              <a:t>в/н дуже тихо говорить, окремі слова вимовляє нечітко, учням важко стежити за ходом розповіді.</a:t>
            </a:r>
            <a:br>
              <a:rPr lang="uk-UA" dirty="0"/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76031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2. Голос педагога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надмірно гучний, учні швидко втомлюються.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88970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3. Педагог говорить у </a:t>
            </a:r>
          </a:p>
          <a:p>
            <a:pPr marL="0" indent="0" algn="ctr">
              <a:buNone/>
            </a:pPr>
            <a:r>
              <a:rPr lang="uk-UA" sz="4400" dirty="0"/>
              <a:t>дуже швидкому темпі, учні не в змозі стежити за розвитком його думки, поступово «виключаються» з навчальної роботи.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56434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 algn="ctr">
              <a:buNone/>
            </a:pPr>
            <a:endParaRPr lang="uk-UA" sz="4400" dirty="0"/>
          </a:p>
          <a:p>
            <a:pPr marL="0" indent="0" algn="ctr">
              <a:buNone/>
            </a:pPr>
            <a:r>
              <a:rPr lang="uk-UA" sz="4400" dirty="0"/>
              <a:t>4. Педагог частенько</a:t>
            </a:r>
          </a:p>
          <a:p>
            <a:pPr marL="0" indent="0" algn="ctr">
              <a:buNone/>
            </a:pPr>
            <a:r>
              <a:rPr lang="uk-UA" sz="4400" dirty="0"/>
              <a:t> вживає слова-паразити </a:t>
            </a:r>
          </a:p>
          <a:p>
            <a:pPr marL="0" indent="0" algn="ctr">
              <a:buNone/>
            </a:pPr>
            <a:r>
              <a:rPr lang="uk-UA" sz="4400" dirty="0"/>
              <a:t>(«е-е-е», «так от» тощо)</a:t>
            </a:r>
          </a:p>
        </p:txBody>
      </p:sp>
    </p:spTree>
    <p:extLst>
      <p:ext uri="{BB962C8B-B14F-4D97-AF65-F5344CB8AC3E}">
        <p14:creationId xmlns:p14="http://schemas.microsoft.com/office/powerpoint/2010/main" val="900998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uk-UA" dirty="0"/>
              <a:t>5. Розміщуючи таблиці або картки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k-UA" dirty="0"/>
              <a:t> на дошці, педагог затуляє частину ілюстративного матеріалу. Коли на дошці треба щось написати, відшуковує місце між таблицями.</a:t>
            </a:r>
            <a:endParaRPr lang="uk-UA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04091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lnSpc>
                <a:spcPct val="200000"/>
              </a:lnSpc>
              <a:buNone/>
            </a:pPr>
            <a:r>
              <a:rPr lang="uk-UA" sz="4400" dirty="0"/>
              <a:t>6. Педагог заходить до класу чи майстерні через 2-3 хв 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uk-UA" sz="4400" dirty="0"/>
              <a:t>після дзвінка на урок.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5856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lnSpc>
                <a:spcPct val="200000"/>
              </a:lnSpc>
              <a:buNone/>
            </a:pPr>
            <a:r>
              <a:rPr lang="uk-UA" sz="4400" dirty="0"/>
              <a:t>7. Оцінюючи якість знань,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uk-UA" sz="4400" dirty="0"/>
              <a:t> педагог нечітко формулює запитання.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90292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8. Під час перевірки </a:t>
            </a:r>
          </a:p>
          <a:p>
            <a:pPr marL="0" indent="0" algn="ctr">
              <a:buNone/>
            </a:pPr>
            <a:r>
              <a:rPr lang="uk-UA" sz="4400" dirty="0"/>
              <a:t>знань педагог </a:t>
            </a:r>
          </a:p>
          <a:p>
            <a:pPr marL="0" indent="0" algn="ctr">
              <a:buNone/>
            </a:pPr>
            <a:r>
              <a:rPr lang="uk-UA" sz="4400" dirty="0"/>
              <a:t>надає перевагу спілкуванню лише з одним-двома учнями, не контролюючи діяльність інших.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21487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9. Учень запізнився на декілька хвилин. Педагог припиняє навчальну роботу і з’ясовує причини затримки, вдається до моралізування.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34629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10. Учень відповідає на поставлене запитання, а педагог у цей час говорить з іншим учнем або порпається у своїх паперах чи байдуже дивиться у вікно.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4587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11. Після привітання</a:t>
            </a:r>
          </a:p>
          <a:p>
            <a:pPr marL="0" indent="0" algn="ctr">
              <a:buNone/>
            </a:pPr>
            <a:r>
              <a:rPr lang="uk-UA" sz="4400" dirty="0"/>
              <a:t> учні, сівши за парти, продовжують гомоніти,</a:t>
            </a:r>
          </a:p>
          <a:p>
            <a:pPr marL="0" indent="0" algn="ctr">
              <a:buNone/>
            </a:pPr>
            <a:r>
              <a:rPr lang="uk-UA" sz="4400" dirty="0"/>
              <a:t> а педагог, намагаючись перекрити гамір, починає щось розповідати.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2548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12. Педагог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використовує складні іншомовні наукові терміни, незрозумілі слова.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901780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13. Педагог перебиває </a:t>
            </a:r>
          </a:p>
          <a:p>
            <a:pPr marL="0" indent="0" algn="ctr">
              <a:buNone/>
            </a:pPr>
            <a:r>
              <a:rPr lang="uk-UA" sz="4400" dirty="0"/>
              <a:t>свою розповідь час від часу паузами, телефонними розмовами, щоб зробити зауваження учням; підвищує голос, говорить із роздратуванням.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99722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14. Під час пояснення нового матеріалу викладач чи майстер в/н перебуває в одній позі (стоїть біля стільця, міцно стиснувши руки на спині, або перед дошкою, нервово перебираючи пальцями).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127594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15. Викладач чи майстер в/н пише на дошці нерозбірливо, спотворюючи букви. Витирає лише частину дошки, залишає на ній уривки попередніх записів.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77689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16. Під час пояснення </a:t>
            </a:r>
          </a:p>
          <a:p>
            <a:pPr marL="0" indent="0" algn="ctr">
              <a:buNone/>
            </a:pPr>
            <a:r>
              <a:rPr lang="uk-UA" sz="4400" dirty="0"/>
              <a:t>нового матеріалу окремі учні починають розмовляти, до них приєднуються інші, але педагог продовжує розповідь.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41734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17. На уроці педагог</a:t>
            </a:r>
          </a:p>
          <a:p>
            <a:pPr marL="0" indent="0" algn="ctr">
              <a:buNone/>
            </a:pPr>
            <a:r>
              <a:rPr lang="uk-UA" sz="4400" dirty="0"/>
              <a:t> аналізує негативні дії і вчинки або конфлікти учнів, що призводить до марнування часу й нервового збудження вихованців.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209602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18. Учень не хоче </a:t>
            </a:r>
          </a:p>
          <a:p>
            <a:pPr marL="0" indent="0" algn="ctr">
              <a:buNone/>
            </a:pPr>
            <a:r>
              <a:rPr lang="uk-UA" sz="4400" dirty="0"/>
              <a:t>працювати на уроці, всіляко демонструючи це. Педагог будь-що намагається залучити його до навчальної роботи, вдаючись навіть до авторитарних засобів</a:t>
            </a:r>
          </a:p>
          <a:p>
            <a:pPr marL="0" indent="0" algn="ctr">
              <a:buNone/>
            </a:pPr>
            <a:r>
              <a:rPr lang="uk-UA" sz="4400" dirty="0"/>
              <a:t> впливу.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242105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400" dirty="0"/>
              <a:t>19. Педагог, вислухавши відповідь учня, оцінює її, не аргументуючи.. на запитання учня: «А чому низький бал?» відповідає: «Бо ти знаєш цей матеріал недостатньо».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215317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20. Педагог оцінює учнів, виходячи з особистого ставлення до них.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924124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21. Педагог надмірно балакучий, повідомляє забагато інформації, хоче вразити учнів ерудицією.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521368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22. Педагог називає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певного учня, а потім ставить йому запитання.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110342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3600" dirty="0"/>
              <a:t>23. Під час пояснення нового матеріалу чи інструктуючи учнів, педагог тримає руки в кишенях, вертить у руках ключі, подзенькує дрібними грошима, сідає на край столу, «грається» окулярами, ґудзиками, краваткою </a:t>
            </a:r>
          </a:p>
          <a:p>
            <a:pPr marL="0" indent="0" algn="ctr">
              <a:buNone/>
            </a:pPr>
            <a:r>
              <a:rPr lang="uk-UA" sz="3600" dirty="0"/>
              <a:t>чи кучерями, часто поправляє зачіску тощо.</a:t>
            </a:r>
            <a:endParaRPr lang="uk-UA" sz="36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308763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24. Педагог виявляє нерішучість, бажання обійти складні моменти у спілкуванні з учнями.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877259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25. Усі проблеми, зокрема особисті, що постають перед окремими учнями, педагог намагається вирішувати у присутності всієї групи.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704319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endParaRPr lang="uk-UA" sz="4800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800" dirty="0"/>
              <a:t>26. Педагог виявляє надмірну суворість.</a:t>
            </a:r>
            <a:endParaRPr lang="uk-UA" sz="48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332548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27. Педагог зосереджує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увагу на помилках учнів, дорікає їм, що часто стає причиною негативного ставлення вихованців до нього.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895573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28. Педагог виявляє дріб’язкову прискіпливість, часто погрожуючи учням: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«Я вам покажу!»,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 «Замовкни, бо підеш до директора!».</a:t>
            </a:r>
            <a:endParaRPr lang="uk-UA" sz="4400" i="1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985487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А.С. Макаренко писав: “Основним принципом в нашій педагогічній роботі – є щонайбільша пошана до людини”.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412107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buNone/>
            </a:pPr>
            <a:r>
              <a:rPr lang="uk-UA" sz="4400" dirty="0"/>
              <a:t>В. Сухомлинський зазначав: “Мудрість влади педагога –</a:t>
            </a:r>
          </a:p>
          <a:p>
            <a:pPr marL="0" indent="0" algn="ctr">
              <a:buNone/>
            </a:pPr>
            <a:r>
              <a:rPr lang="uk-UA" sz="4400" dirty="0"/>
              <a:t> це насамперед його безмежна влада все розуміти… Конфлікт між учителем і учнем один з крайніх проявів </a:t>
            </a:r>
          </a:p>
          <a:p>
            <a:pPr marL="0" indent="0" algn="ctr">
              <a:buNone/>
            </a:pPr>
            <a:r>
              <a:rPr lang="uk-UA" sz="4400" dirty="0"/>
              <a:t>Педагогічної</a:t>
            </a:r>
          </a:p>
          <a:p>
            <a:pPr marL="0" indent="0" algn="ctr">
              <a:buNone/>
            </a:pPr>
            <a:r>
              <a:rPr lang="uk-UA" sz="4400" dirty="0"/>
              <a:t> неграмотності… </a:t>
            </a:r>
            <a:r>
              <a:rPr lang="ru-RU" sz="4400" dirty="0"/>
              <a:t>”.</a:t>
            </a:r>
            <a:endParaRPr lang="uk-UA" sz="4400" dirty="0"/>
          </a:p>
        </p:txBody>
      </p:sp>
    </p:spTree>
    <p:extLst>
      <p:ext uri="{BB962C8B-B14F-4D97-AF65-F5344CB8AC3E}">
        <p14:creationId xmlns:p14="http://schemas.microsoft.com/office/powerpoint/2010/main" val="34097374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0A20DB-F73E-442C-BAAA-E1E940012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"/>
            <a:ext cx="8153400" cy="5470525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uk-UA" sz="4400" dirty="0"/>
              <a:t>Визнання власних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k-UA" sz="4400"/>
              <a:t> </a:t>
            </a:r>
            <a:r>
              <a:rPr lang="uk-UA" sz="4400" dirty="0"/>
              <a:t>помилок робить нас не слабшими, а мудрішими й </a:t>
            </a:r>
            <a:r>
              <a:rPr lang="uk-UA" sz="4400"/>
              <a:t>терпимішими</a:t>
            </a:r>
            <a:r>
              <a:rPr lang="uk-UA" sz="4400" dirty="0"/>
              <a:t> до себе й інших людей!</a:t>
            </a:r>
          </a:p>
        </p:txBody>
      </p:sp>
    </p:spTree>
    <p:extLst>
      <p:ext uri="{BB962C8B-B14F-4D97-AF65-F5344CB8AC3E}">
        <p14:creationId xmlns:p14="http://schemas.microsoft.com/office/powerpoint/2010/main" val="2319176320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-template-24">
  <a:themeElements>
    <a:clrScheme name="powerpoint-template-24 16">
      <a:dk1>
        <a:srgbClr val="EAEAEA"/>
      </a:dk1>
      <a:lt1>
        <a:srgbClr val="FFFFFF"/>
      </a:lt1>
      <a:dk2>
        <a:srgbClr val="4D4D4D"/>
      </a:dk2>
      <a:lt2>
        <a:srgbClr val="0D0D0D"/>
      </a:lt2>
      <a:accent1>
        <a:srgbClr val="262626"/>
      </a:accent1>
      <a:accent2>
        <a:srgbClr val="383838"/>
      </a:accent2>
      <a:accent3>
        <a:srgbClr val="FFFFFF"/>
      </a:accent3>
      <a:accent4>
        <a:srgbClr val="C8C8C8"/>
      </a:accent4>
      <a:accent5>
        <a:srgbClr val="ACACAC"/>
      </a:accent5>
      <a:accent6>
        <a:srgbClr val="323232"/>
      </a:accent6>
      <a:hlink>
        <a:srgbClr val="474747"/>
      </a:hlink>
      <a:folHlink>
        <a:srgbClr val="FFFFFF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uk-U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uk-U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0E0F83"/>
        </a:lt2>
        <a:accent1>
          <a:srgbClr val="4049D2"/>
        </a:accent1>
        <a:accent2>
          <a:srgbClr val="494FD9"/>
        </a:accent2>
        <a:accent3>
          <a:srgbClr val="FFFFFF"/>
        </a:accent3>
        <a:accent4>
          <a:srgbClr val="404040"/>
        </a:accent4>
        <a:accent5>
          <a:srgbClr val="AFB1E5"/>
        </a:accent5>
        <a:accent6>
          <a:srgbClr val="4147C4"/>
        </a:accent6>
        <a:hlink>
          <a:srgbClr val="757DD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4B8ACD"/>
        </a:lt2>
        <a:accent1>
          <a:srgbClr val="5C98C2"/>
        </a:accent1>
        <a:accent2>
          <a:srgbClr val="93BAD6"/>
        </a:accent2>
        <a:accent3>
          <a:srgbClr val="FFFFFF"/>
        </a:accent3>
        <a:accent4>
          <a:srgbClr val="404040"/>
        </a:accent4>
        <a:accent5>
          <a:srgbClr val="B5CADD"/>
        </a:accent5>
        <a:accent6>
          <a:srgbClr val="85A8C2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114682"/>
        </a:lt2>
        <a:accent1>
          <a:srgbClr val="295B99"/>
        </a:accent1>
        <a:accent2>
          <a:srgbClr val="406DA6"/>
        </a:accent2>
        <a:accent3>
          <a:srgbClr val="FFFFFF"/>
        </a:accent3>
        <a:accent4>
          <a:srgbClr val="404040"/>
        </a:accent4>
        <a:accent5>
          <a:srgbClr val="ACB5CA"/>
        </a:accent5>
        <a:accent6>
          <a:srgbClr val="396296"/>
        </a:accent6>
        <a:hlink>
          <a:srgbClr val="5F84B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1984CC"/>
        </a:lt2>
        <a:accent1>
          <a:srgbClr val="0960AF"/>
        </a:accent1>
        <a:accent2>
          <a:srgbClr val="05438C"/>
        </a:accent2>
        <a:accent3>
          <a:srgbClr val="FFFFFF"/>
        </a:accent3>
        <a:accent4>
          <a:srgbClr val="404040"/>
        </a:accent4>
        <a:accent5>
          <a:srgbClr val="AAB6D4"/>
        </a:accent5>
        <a:accent6>
          <a:srgbClr val="043C7E"/>
        </a:accent6>
        <a:hlink>
          <a:srgbClr val="0230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116DE4"/>
        </a:lt2>
        <a:accent1>
          <a:srgbClr val="235CAF"/>
        </a:accent1>
        <a:accent2>
          <a:srgbClr val="54A1EE"/>
        </a:accent2>
        <a:accent3>
          <a:srgbClr val="FFFFFF"/>
        </a:accent3>
        <a:accent4>
          <a:srgbClr val="404040"/>
        </a:accent4>
        <a:accent5>
          <a:srgbClr val="ACB5D4"/>
        </a:accent5>
        <a:accent6>
          <a:srgbClr val="4B91D8"/>
        </a:accent6>
        <a:hlink>
          <a:srgbClr val="1391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371710"/>
        </a:lt2>
        <a:accent1>
          <a:srgbClr val="542216"/>
        </a:accent1>
        <a:accent2>
          <a:srgbClr val="21110E"/>
        </a:accent2>
        <a:accent3>
          <a:srgbClr val="FFFFFF"/>
        </a:accent3>
        <a:accent4>
          <a:srgbClr val="404040"/>
        </a:accent4>
        <a:accent5>
          <a:srgbClr val="B3ABAB"/>
        </a:accent5>
        <a:accent6>
          <a:srgbClr val="1D0E0C"/>
        </a:accent6>
        <a:hlink>
          <a:srgbClr val="84391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EAEAEA"/>
        </a:dk1>
        <a:lt1>
          <a:srgbClr val="FFFFFF"/>
        </a:lt1>
        <a:dk2>
          <a:srgbClr val="4D4D4D"/>
        </a:dk2>
        <a:lt2>
          <a:srgbClr val="000000"/>
        </a:lt2>
        <a:accent1>
          <a:srgbClr val="171525"/>
        </a:accent1>
        <a:accent2>
          <a:srgbClr val="313040"/>
        </a:accent2>
        <a:accent3>
          <a:srgbClr val="FFFFFF"/>
        </a:accent3>
        <a:accent4>
          <a:srgbClr val="C8C8C8"/>
        </a:accent4>
        <a:accent5>
          <a:srgbClr val="ABAAAC"/>
        </a:accent5>
        <a:accent6>
          <a:srgbClr val="2B2A39"/>
        </a:accent6>
        <a:hlink>
          <a:srgbClr val="3E3E50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EAEAEA"/>
        </a:dk1>
        <a:lt1>
          <a:srgbClr val="FFFFFF"/>
        </a:lt1>
        <a:dk2>
          <a:srgbClr val="4D4D4D"/>
        </a:dk2>
        <a:lt2>
          <a:srgbClr val="000000"/>
        </a:lt2>
        <a:accent1>
          <a:srgbClr val="262626"/>
        </a:accent1>
        <a:accent2>
          <a:srgbClr val="383838"/>
        </a:accent2>
        <a:accent3>
          <a:srgbClr val="FFFFFF"/>
        </a:accent3>
        <a:accent4>
          <a:srgbClr val="C8C8C8"/>
        </a:accent4>
        <a:accent5>
          <a:srgbClr val="ACACAC"/>
        </a:accent5>
        <a:accent6>
          <a:srgbClr val="323232"/>
        </a:accent6>
        <a:hlink>
          <a:srgbClr val="474747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EAEAEA"/>
        </a:dk1>
        <a:lt1>
          <a:srgbClr val="FFFFFF"/>
        </a:lt1>
        <a:dk2>
          <a:srgbClr val="4D4D4D"/>
        </a:dk2>
        <a:lt2>
          <a:srgbClr val="1D1D2B"/>
        </a:lt2>
        <a:accent1>
          <a:srgbClr val="171525"/>
        </a:accent1>
        <a:accent2>
          <a:srgbClr val="313040"/>
        </a:accent2>
        <a:accent3>
          <a:srgbClr val="FFFFFF"/>
        </a:accent3>
        <a:accent4>
          <a:srgbClr val="C8C8C8"/>
        </a:accent4>
        <a:accent5>
          <a:srgbClr val="ABAAAC"/>
        </a:accent5>
        <a:accent6>
          <a:srgbClr val="2B2A39"/>
        </a:accent6>
        <a:hlink>
          <a:srgbClr val="3E3E50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EAEAEA"/>
        </a:dk1>
        <a:lt1>
          <a:srgbClr val="FFFFFF"/>
        </a:lt1>
        <a:dk2>
          <a:srgbClr val="4D4D4D"/>
        </a:dk2>
        <a:lt2>
          <a:srgbClr val="FF9900"/>
        </a:lt2>
        <a:accent1>
          <a:srgbClr val="262626"/>
        </a:accent1>
        <a:accent2>
          <a:srgbClr val="383838"/>
        </a:accent2>
        <a:accent3>
          <a:srgbClr val="FFFFFF"/>
        </a:accent3>
        <a:accent4>
          <a:srgbClr val="C8C8C8"/>
        </a:accent4>
        <a:accent5>
          <a:srgbClr val="ACACAC"/>
        </a:accent5>
        <a:accent6>
          <a:srgbClr val="323232"/>
        </a:accent6>
        <a:hlink>
          <a:srgbClr val="474747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EAEAEA"/>
        </a:dk1>
        <a:lt1>
          <a:srgbClr val="FFFFFF"/>
        </a:lt1>
        <a:dk2>
          <a:srgbClr val="4D4D4D"/>
        </a:dk2>
        <a:lt2>
          <a:srgbClr val="0099FF"/>
        </a:lt2>
        <a:accent1>
          <a:srgbClr val="262626"/>
        </a:accent1>
        <a:accent2>
          <a:srgbClr val="383838"/>
        </a:accent2>
        <a:accent3>
          <a:srgbClr val="FFFFFF"/>
        </a:accent3>
        <a:accent4>
          <a:srgbClr val="C8C8C8"/>
        </a:accent4>
        <a:accent5>
          <a:srgbClr val="ACACAC"/>
        </a:accent5>
        <a:accent6>
          <a:srgbClr val="323232"/>
        </a:accent6>
        <a:hlink>
          <a:srgbClr val="474747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EAEAEA"/>
        </a:dk1>
        <a:lt1>
          <a:srgbClr val="FFFFFF"/>
        </a:lt1>
        <a:dk2>
          <a:srgbClr val="4D4D4D"/>
        </a:dk2>
        <a:lt2>
          <a:srgbClr val="211E19"/>
        </a:lt2>
        <a:accent1>
          <a:srgbClr val="39342B"/>
        </a:accent1>
        <a:accent2>
          <a:srgbClr val="5B5347"/>
        </a:accent2>
        <a:accent3>
          <a:srgbClr val="FFFFFF"/>
        </a:accent3>
        <a:accent4>
          <a:srgbClr val="C8C8C8"/>
        </a:accent4>
        <a:accent5>
          <a:srgbClr val="AEAEAC"/>
        </a:accent5>
        <a:accent6>
          <a:srgbClr val="524A3F"/>
        </a:accent6>
        <a:hlink>
          <a:srgbClr val="6F6555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EAEAEA"/>
        </a:dk1>
        <a:lt1>
          <a:srgbClr val="FFFFFF"/>
        </a:lt1>
        <a:dk2>
          <a:srgbClr val="4D4D4D"/>
        </a:dk2>
        <a:lt2>
          <a:srgbClr val="000000"/>
        </a:lt2>
        <a:accent1>
          <a:srgbClr val="262626"/>
        </a:accent1>
        <a:accent2>
          <a:srgbClr val="383838"/>
        </a:accent2>
        <a:accent3>
          <a:srgbClr val="FFFFFF"/>
        </a:accent3>
        <a:accent4>
          <a:srgbClr val="C8C8C8"/>
        </a:accent4>
        <a:accent5>
          <a:srgbClr val="ACACAC"/>
        </a:accent5>
        <a:accent6>
          <a:srgbClr val="323232"/>
        </a:accent6>
        <a:hlink>
          <a:srgbClr val="F6C7A0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EAEAEA"/>
        </a:dk1>
        <a:lt1>
          <a:srgbClr val="FFFFFF"/>
        </a:lt1>
        <a:dk2>
          <a:srgbClr val="4D4D4D"/>
        </a:dk2>
        <a:lt2>
          <a:srgbClr val="0D0D0D"/>
        </a:lt2>
        <a:accent1>
          <a:srgbClr val="262626"/>
        </a:accent1>
        <a:accent2>
          <a:srgbClr val="383838"/>
        </a:accent2>
        <a:accent3>
          <a:srgbClr val="FFFFFF"/>
        </a:accent3>
        <a:accent4>
          <a:srgbClr val="C8C8C8"/>
        </a:accent4>
        <a:accent5>
          <a:srgbClr val="ACACAC"/>
        </a:accent5>
        <a:accent6>
          <a:srgbClr val="323232"/>
        </a:accent6>
        <a:hlink>
          <a:srgbClr val="474747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98</TotalTime>
  <Words>687</Words>
  <Application>Microsoft Office PowerPoint</Application>
  <PresentationFormat>Екран (4:3)</PresentationFormat>
  <Paragraphs>93</Paragraphs>
  <Slides>33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33</vt:i4>
      </vt:variant>
    </vt:vector>
  </HeadingPairs>
  <TitlesOfParts>
    <vt:vector size="37" baseType="lpstr">
      <vt:lpstr>Arial</vt:lpstr>
      <vt:lpstr>Microsoft Sans Serif</vt:lpstr>
      <vt:lpstr>Times New Roman</vt:lpstr>
      <vt:lpstr>powerpoint-template-24</vt:lpstr>
      <vt:lpstr> </vt:lpstr>
      <vt:lpstr>Звичайний педагог – розповідає Добрий педагог – пояснює Справжній педагог дає наснагу до навчання учнів.                                                              Вільям Вард </vt:lpstr>
      <vt:lpstr> 1. Викладач чи майстер  в/н дуже тихо говорить, окремі слова вимовляє нечітко, учням важко стежити за ходом розповіді.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Templates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Ira Gishchak</dc:creator>
  <cp:lastModifiedBy>Ira Gishchak</cp:lastModifiedBy>
  <cp:revision>29</cp:revision>
  <dcterms:created xsi:type="dcterms:W3CDTF">2018-11-25T16:58:25Z</dcterms:created>
  <dcterms:modified xsi:type="dcterms:W3CDTF">2018-12-02T15:49:25Z</dcterms:modified>
</cp:coreProperties>
</file>