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6" r:id="rId3"/>
    <p:sldId id="272" r:id="rId4"/>
    <p:sldId id="284" r:id="rId5"/>
    <p:sldId id="280" r:id="rId6"/>
    <p:sldId id="269" r:id="rId7"/>
    <p:sldId id="271" r:id="rId8"/>
    <p:sldId id="282" r:id="rId9"/>
    <p:sldId id="279" r:id="rId10"/>
    <p:sldId id="286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00FF"/>
    <a:srgbClr val="DA9AF4"/>
    <a:srgbClr val="FFFF00"/>
    <a:srgbClr val="33CC33"/>
    <a:srgbClr val="009900"/>
    <a:srgbClr val="FF00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61" autoAdjust="0"/>
    <p:restoredTop sz="94634" autoAdjust="0"/>
  </p:normalViewPr>
  <p:slideViewPr>
    <p:cSldViewPr>
      <p:cViewPr varScale="1">
        <p:scale>
          <a:sx n="75" d="100"/>
          <a:sy n="75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8ADF2-BD46-4015-AC7F-A533DFD7184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88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24781-8D7F-43A8-872D-8D792E4471D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0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8ADC3-E830-47F5-AAD9-DF420A82718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481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D5A83F-7A5F-4791-8F05-0F30B681B6A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698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EE5A9-4804-4535-BEE7-4F0774A3098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684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6424B-611F-4B1C-B4FA-C5756AC1E94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129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75D33-C38E-497F-901B-097A23FA994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0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67CF0-D9DB-48C9-94F2-A3AF7D989BF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98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FBEBE-CDFF-4183-B768-9CF65D8E119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533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598BA-AD15-47B9-87EF-5B1758A4066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90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E8D54-27F2-4E3D-A23D-0AAEADA8EF0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513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4D90A-2B0A-41A6-AA03-A24FC8012F4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131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E525E-6932-4BBA-AE85-7328E3BAE8B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697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A981A-EC21-4C7C-8E0A-150EE371D07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621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A6053-DB84-45CB-B72E-53820680129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4503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13756-2688-4803-90F9-12DAB97AB7D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9572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80B38-B277-4206-A8C6-678F97CE440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7346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ACE28-E6E4-4345-9D06-9AB67FC2F48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3001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84157-F8F5-40FF-8727-68939CE734E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1887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662D7-6C8E-4300-B94F-328A37EC254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4792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5BAD6-B741-42EF-9CBE-EA789118457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173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E6B00-E052-4726-80F5-FB91E3DFD63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9209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A06B-CED2-447F-8C16-63D327CFDC6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5398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713B1D-356F-42FB-85F3-E37CDBE4277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928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ED96E-0A9B-4CB9-8F88-A421038CFAE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625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068F5-275B-409C-B29A-BCFD50F64B4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894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fld id="{D558C879-161C-40B2-8B3E-8E5B9FEC49B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5D6B372A-1FD9-4B43-8D4F-B7EE175B04A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9" descr="6821-1920x120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60848"/>
            <a:ext cx="4721965" cy="38789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1077974"/>
            <a:ext cx="8352928" cy="120032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uk-UA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Технічна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складова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предмета «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Фізика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» повинна у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повному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обсязі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 </a:t>
            </a:r>
            <a:r>
              <a:rPr lang="ru-RU" b="1" kern="10" dirty="0" err="1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знайти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 </a:t>
            </a:r>
            <a:r>
              <a:rPr lang="ru-RU" b="1" kern="10" dirty="0" err="1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відображення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у кожному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розділі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шкільного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курсу</a:t>
            </a:r>
            <a:r>
              <a:rPr lang="uk-UA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  <a:endParaRPr lang="ru-RU" b="1" kern="1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4574975" y="5512538"/>
            <a:ext cx="3366120" cy="981285"/>
          </a:xfrm>
          <a:prstGeom prst="parallelogram">
            <a:avLst>
              <a:gd name="adj" fmla="val 67241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  <a:sp3d>
            <a:bevelT w="139700" h="139700" prst="divot"/>
          </a:sp3d>
          <a:extLst/>
        </p:spPr>
        <p:txBody>
          <a:bodyPr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РОЗВ</a:t>
            </a:r>
            <a:r>
              <a:rPr lang="en-US" sz="1400" b="1" dirty="0" smtClean="0">
                <a:ln w="11430"/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’</a:t>
            </a:r>
            <a:r>
              <a:rPr lang="ru-RU" sz="1400" b="1" dirty="0" smtClean="0">
                <a:ln w="11430"/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ЯЗУВАННЯ ЗАДАЧ</a:t>
            </a:r>
            <a:endParaRPr lang="en-US" sz="1400" b="1" dirty="0" smtClean="0">
              <a:ln w="11430"/>
              <a:solidFill>
                <a:schemeClr val="tx2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/>
            </a:endParaRPr>
          </a:p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 З ТЕХНІЧНИМ ЗМІСТОМ </a:t>
            </a:r>
            <a:endParaRPr lang="ru-RU" sz="1400" b="1" dirty="0">
              <a:ln w="11430"/>
              <a:solidFill>
                <a:schemeClr val="tx2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auto">
          <a:xfrm>
            <a:off x="971600" y="5052165"/>
            <a:ext cx="3995340" cy="1023880"/>
          </a:xfrm>
          <a:prstGeom prst="parallelogram">
            <a:avLst>
              <a:gd name="adj" fmla="val 67149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  <a:sp3d>
            <a:bevelT w="139700" h="139700" prst="divot"/>
          </a:sp3d>
          <a:extLst/>
        </p:spPr>
        <p:txBody>
          <a:bodyPr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КУРС «РОБОТОТЕХНІКА»  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LEGO-</a:t>
            </a: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ПРОЕКТИ</a:t>
            </a:r>
            <a:endParaRPr lang="ru-RU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-1488" y="3261177"/>
            <a:ext cx="4057352" cy="1110541"/>
          </a:xfrm>
          <a:prstGeom prst="parallelogram">
            <a:avLst>
              <a:gd name="adj" fmla="val 67149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  <a:sp3d>
            <a:bevelT w="139700" h="139700" prst="divot"/>
          </a:sp3d>
          <a:extLst/>
        </p:spPr>
        <p:txBody>
          <a:bodyPr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ЕКСКУРСІЇ ЗІ СТВОРЕННЯМ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ВІДЕОЗВІТІВ, ІНТЕЛЕКТУАЛЬНІ 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ІГРИ ВІКТОРИНИ</a:t>
            </a:r>
            <a:endParaRPr lang="ru-RU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7908" y="427814"/>
            <a:ext cx="8640960" cy="55399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3000" b="1" kern="10" dirty="0" smtClean="0">
                <a:ln w="11430"/>
                <a:solidFill>
                  <a:schemeClr val="accent4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«</a:t>
            </a:r>
            <a:r>
              <a:rPr lang="en-US" sz="3000" b="1" kern="10" dirty="0" smtClean="0">
                <a:ln w="11430"/>
                <a:solidFill>
                  <a:schemeClr val="accent4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STEM </a:t>
            </a:r>
            <a:r>
              <a:rPr lang="uk-UA" sz="3000" b="1" kern="10" smtClean="0">
                <a:ln w="11430"/>
                <a:solidFill>
                  <a:schemeClr val="accent4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освіта в НУШ</a:t>
            </a:r>
            <a:r>
              <a:rPr lang="uk-UA" sz="3000" b="1" kern="10" smtClean="0">
                <a:ln w="11430"/>
                <a:solidFill>
                  <a:schemeClr val="accent4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» </a:t>
            </a:r>
            <a:endParaRPr lang="uk-UA" sz="3000" b="1" kern="10" dirty="0">
              <a:ln w="11430"/>
              <a:solidFill>
                <a:schemeClr val="accent4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55516" y="2924944"/>
            <a:ext cx="3528392" cy="10772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uk-UA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ІНСТРУМЕНТАРІЙ </a:t>
            </a:r>
            <a:r>
              <a:rPr lang="uk-UA" sz="1600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 </a:t>
            </a:r>
            <a:r>
              <a:rPr lang="uk-UA" sz="2000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ВИКОРИСТАННЯ ТЕХНІЧНОЇ СКЛАДОВОЇ </a:t>
            </a:r>
            <a:endParaRPr lang="uk-UA" sz="2000" kern="10" dirty="0">
              <a:ln w="9525">
                <a:solidFill>
                  <a:srgbClr val="000099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cs typeface="Times New Roman"/>
            </a:endParaRPr>
          </a:p>
        </p:txBody>
      </p:sp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1" y="3365759"/>
            <a:ext cx="2295289" cy="33153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09941" y="3803543"/>
            <a:ext cx="1584325" cy="64928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lvl="1" algn="ctr">
              <a:defRPr/>
            </a:pPr>
            <a:endParaRPr lang="uk-UA" sz="1200" b="1" dirty="0">
              <a:solidFill>
                <a:schemeClr val="tx1"/>
              </a:solidFill>
            </a:endParaRPr>
          </a:p>
          <a:p>
            <a:pPr marL="0" lvl="1" algn="ctr">
              <a:defRPr/>
            </a:pPr>
            <a:endParaRPr lang="uk-UA" sz="1200" b="1" dirty="0">
              <a:solidFill>
                <a:schemeClr val="tx1"/>
              </a:solidFill>
            </a:endParaRPr>
          </a:p>
          <a:p>
            <a:pPr marL="0" lvl="1"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Складання опорних    конспектів</a:t>
            </a:r>
            <a:endParaRPr lang="uk-UA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uk-UA" dirty="0"/>
          </a:p>
        </p:txBody>
      </p:sp>
      <p:pic>
        <p:nvPicPr>
          <p:cNvPr id="17" name="Picture 17" descr="P121010_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694" y="4635865"/>
            <a:ext cx="2702458" cy="20218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4139927" y="4186748"/>
            <a:ext cx="1800225" cy="639763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uk-UA" sz="1200" b="1" dirty="0">
              <a:solidFill>
                <a:schemeClr val="tx1"/>
              </a:solidFill>
            </a:endParaRPr>
          </a:p>
          <a:p>
            <a:pPr>
              <a:defRPr/>
            </a:pPr>
            <a:endParaRPr lang="uk-UA" sz="12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Завдання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на пошук інших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засобів розв’язання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uk-UA" dirty="0"/>
          </a:p>
        </p:txBody>
      </p:sp>
      <p:pic>
        <p:nvPicPr>
          <p:cNvPr id="19" name="Рисунок 18" descr="D:\Мои документы\кафедра\ФОТО ОО\PIC_001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75344" y="4160907"/>
            <a:ext cx="2765660" cy="22279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6228184" y="3569673"/>
            <a:ext cx="3109912" cy="36036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Домашні</a:t>
            </a:r>
            <a:r>
              <a:rPr lang="uk-UA" sz="1200" dirty="0">
                <a:solidFill>
                  <a:schemeClr val="tx1"/>
                </a:solidFill>
              </a:rPr>
              <a:t> </a:t>
            </a:r>
            <a:r>
              <a:rPr lang="uk-UA" sz="1200" b="1" dirty="0">
                <a:solidFill>
                  <a:schemeClr val="tx1"/>
                </a:solidFill>
              </a:rPr>
              <a:t>практичні  роботи, створення відео звітів</a:t>
            </a:r>
            <a:endParaRPr lang="uk-UA" sz="1200" dirty="0">
              <a:solidFill>
                <a:schemeClr val="tx1"/>
              </a:solidFill>
            </a:endParaRPr>
          </a:p>
        </p:txBody>
      </p:sp>
      <p:pic>
        <p:nvPicPr>
          <p:cNvPr id="26" name="Рисунок 25" descr="I:\DCIM\100MEDIA\PIC_001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29" y="332656"/>
            <a:ext cx="2788982" cy="19982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Скругленный прямоугольник 20"/>
          <p:cNvSpPr/>
          <p:nvPr/>
        </p:nvSpPr>
        <p:spPr>
          <a:xfrm>
            <a:off x="3930650" y="2190750"/>
            <a:ext cx="1368425" cy="66833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Проблемні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запитання,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задачі</a:t>
            </a:r>
            <a:endParaRPr lang="uk-UA" sz="1200" dirty="0">
              <a:solidFill>
                <a:schemeClr val="tx1"/>
              </a:solidFill>
            </a:endParaRP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396" y="407101"/>
            <a:ext cx="2448273" cy="27480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6551678" y="2732026"/>
            <a:ext cx="1727200" cy="59213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Підготовка сайтів,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повідомлень,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доповідей</a:t>
            </a:r>
            <a:endParaRPr lang="uk-UA" dirty="0"/>
          </a:p>
        </p:txBody>
      </p:sp>
      <p:pic>
        <p:nvPicPr>
          <p:cNvPr id="15" name="Рисунок 14" descr="D:\Мои документы\кафедра\ФООТО\ФОТО урок лисков\PIC_0047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32" y="638895"/>
            <a:ext cx="2755900" cy="20669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" name="Скругленный прямоугольник 21"/>
          <p:cNvSpPr/>
          <p:nvPr/>
        </p:nvSpPr>
        <p:spPr>
          <a:xfrm>
            <a:off x="798513" y="2723152"/>
            <a:ext cx="1836737" cy="69532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Проведення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 уроків – практикумів,       конференцій</a:t>
            </a:r>
            <a:endParaRPr lang="uk-UA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533400" y="116632"/>
            <a:ext cx="8229600" cy="509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Якісна задача:</a:t>
            </a:r>
            <a:endParaRPr lang="uk-UA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6351" y="5396482"/>
            <a:ext cx="4552950" cy="1323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6" name="Стрелка вправо 5"/>
          <p:cNvSpPr/>
          <p:nvPr/>
        </p:nvSpPr>
        <p:spPr>
          <a:xfrm>
            <a:off x="646396" y="459590"/>
            <a:ext cx="3064724" cy="172819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err="1">
                <a:solidFill>
                  <a:schemeClr val="bg1"/>
                </a:solidFill>
              </a:rPr>
              <a:t>Профорієнтаційні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задачі</a:t>
            </a:r>
            <a:r>
              <a:rPr lang="ru-RU" sz="1400" b="1" dirty="0" smtClean="0">
                <a:solidFill>
                  <a:schemeClr val="bg1"/>
                </a:solidFill>
              </a:rPr>
              <a:t> і </a:t>
            </a:r>
            <a:r>
              <a:rPr lang="ru-RU" sz="1400" b="1" dirty="0" err="1" smtClean="0">
                <a:solidFill>
                  <a:schemeClr val="bg1"/>
                </a:solidFill>
              </a:rPr>
              <a:t>завдання</a:t>
            </a:r>
            <a:r>
              <a:rPr lang="ru-RU" sz="1400" b="1" dirty="0" smtClean="0">
                <a:solidFill>
                  <a:schemeClr val="bg1"/>
                </a:solidFill>
              </a:rPr>
              <a:t> в </a:t>
            </a:r>
            <a:r>
              <a:rPr lang="ru-RU" sz="1400" b="1" dirty="0" err="1" smtClean="0">
                <a:solidFill>
                  <a:schemeClr val="bg1"/>
                </a:solidFill>
              </a:rPr>
              <a:t>цікавій</a:t>
            </a:r>
            <a:r>
              <a:rPr lang="ru-RU" sz="1400" b="1" dirty="0" smtClean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формі</a:t>
            </a:r>
            <a:r>
              <a:rPr lang="ru-RU" sz="1400" b="1" dirty="0" smtClean="0">
                <a:solidFill>
                  <a:schemeClr val="bg1"/>
                </a:solidFill>
              </a:rPr>
              <a:t> :</a:t>
            </a:r>
            <a:endParaRPr lang="uk-UA" sz="1400" b="1" dirty="0">
              <a:solidFill>
                <a:schemeClr val="bg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 rot="16200000">
            <a:off x="3555963" y="1416651"/>
            <a:ext cx="2148169" cy="5047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ПРИКОРДОННИКА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 rot="16200000">
            <a:off x="4236445" y="1416973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ХУДОЖНИКА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 rot="16200000">
            <a:off x="4916606" y="1430198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АСТРОНОМА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 rot="16200000">
            <a:off x="5648742" y="1430198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ГОСПОДАРКИ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6404183" y="1430199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ШПИГУНА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 rot="16200000">
            <a:off x="7050378" y="1430199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АВТОГОНЩИКА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 rot="16200000">
            <a:off x="7696572" y="1430199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ТУРИСТА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245835" y="3170256"/>
            <a:ext cx="2808312" cy="93610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В яку </a:t>
            </a:r>
            <a:r>
              <a:rPr lang="ru-RU" sz="1600" dirty="0" err="1" smtClean="0">
                <a:solidFill>
                  <a:schemeClr val="tx1"/>
                </a:solidFill>
              </a:rPr>
              <a:t>рідину</a:t>
            </a:r>
            <a:r>
              <a:rPr lang="ru-RU" sz="1600" dirty="0" smtClean="0">
                <a:solidFill>
                  <a:schemeClr val="tx1"/>
                </a:solidFill>
              </a:rPr>
              <a:t> треба </a:t>
            </a:r>
            <a:r>
              <a:rPr lang="ru-RU" sz="1600" dirty="0" err="1" smtClean="0">
                <a:solidFill>
                  <a:schemeClr val="tx1"/>
                </a:solidFill>
              </a:rPr>
              <a:t>сховати</a:t>
            </a: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</a:rPr>
              <a:t>діаманти</a:t>
            </a:r>
            <a:r>
              <a:rPr lang="ru-RU" sz="1600" dirty="0" smtClean="0">
                <a:solidFill>
                  <a:schemeClr val="tx1"/>
                </a:solidFill>
              </a:rPr>
              <a:t>, </a:t>
            </a:r>
            <a:r>
              <a:rPr lang="ru-RU" sz="1600" dirty="0" err="1" smtClean="0">
                <a:solidFill>
                  <a:schemeClr val="tx1"/>
                </a:solidFill>
              </a:rPr>
              <a:t>щоб</a:t>
            </a: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</a:rPr>
              <a:t>їх</a:t>
            </a:r>
            <a:r>
              <a:rPr lang="ru-RU" sz="1600" dirty="0" smtClean="0">
                <a:solidFill>
                  <a:schemeClr val="tx1"/>
                </a:solidFill>
              </a:rPr>
              <a:t> не </a:t>
            </a:r>
            <a:r>
              <a:rPr lang="ru-RU" sz="1600" dirty="0" err="1" smtClean="0">
                <a:solidFill>
                  <a:schemeClr val="tx1"/>
                </a:solidFill>
              </a:rPr>
              <a:t>помітили</a:t>
            </a:r>
            <a:r>
              <a:rPr lang="ru-RU" sz="1200" b="1" dirty="0" smtClean="0">
                <a:solidFill>
                  <a:schemeClr val="tx1"/>
                </a:solidFill>
              </a:rPr>
              <a:t>? </a:t>
            </a:r>
            <a:r>
              <a:rPr lang="ru-RU" sz="1200" b="1" dirty="0" err="1" smtClean="0">
                <a:solidFill>
                  <a:schemeClr val="tx1"/>
                </a:solidFill>
              </a:rPr>
              <a:t>Чому</a:t>
            </a:r>
            <a:r>
              <a:rPr lang="ru-RU" sz="1200" b="1" dirty="0" smtClean="0">
                <a:solidFill>
                  <a:schemeClr val="tx1"/>
                </a:solidFill>
              </a:rPr>
              <a:t>? </a:t>
            </a:r>
            <a:endParaRPr lang="uk-UA" sz="1200" dirty="0">
              <a:solidFill>
                <a:schemeClr val="tx1"/>
              </a:solidFill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636853" y="6058045"/>
            <a:ext cx="690762" cy="216023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249752" y="3168850"/>
            <a:ext cx="2808312" cy="93610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err="1" smtClean="0">
                <a:solidFill>
                  <a:schemeClr val="tx1"/>
                </a:solidFill>
              </a:rPr>
              <a:t>Чому</a:t>
            </a:r>
            <a:r>
              <a:rPr lang="ru-RU" sz="1400" dirty="0" smtClean="0">
                <a:solidFill>
                  <a:schemeClr val="tx1"/>
                </a:solidFill>
              </a:rPr>
              <a:t> при </a:t>
            </a:r>
            <a:r>
              <a:rPr lang="ru-RU" sz="1400" dirty="0" err="1" smtClean="0">
                <a:solidFill>
                  <a:schemeClr val="tx1"/>
                </a:solidFill>
              </a:rPr>
              <a:t>русі</a:t>
            </a:r>
            <a:r>
              <a:rPr lang="ru-RU" sz="1400" dirty="0" smtClean="0">
                <a:solidFill>
                  <a:schemeClr val="tx1"/>
                </a:solidFill>
              </a:rPr>
              <a:t> по </a:t>
            </a:r>
            <a:r>
              <a:rPr lang="ru-RU" sz="1400" dirty="0" err="1" smtClean="0">
                <a:solidFill>
                  <a:schemeClr val="tx1"/>
                </a:solidFill>
              </a:rPr>
              <a:t>снігу</a:t>
            </a:r>
            <a:r>
              <a:rPr lang="ru-RU" sz="1400" dirty="0" smtClean="0">
                <a:solidFill>
                  <a:schemeClr val="tx1"/>
                </a:solidFill>
              </a:rPr>
              <a:t> з шин </a:t>
            </a:r>
            <a:r>
              <a:rPr lang="ru-RU" sz="1400" dirty="0" err="1" smtClean="0">
                <a:solidFill>
                  <a:schemeClr val="tx1"/>
                </a:solidFill>
              </a:rPr>
              <a:t>автомобіля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</a:rPr>
              <a:t>випускають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</a:rPr>
              <a:t>повітря</a:t>
            </a:r>
            <a:r>
              <a:rPr lang="ru-RU" sz="1400" dirty="0" smtClean="0">
                <a:solidFill>
                  <a:schemeClr val="tx1"/>
                </a:solidFill>
              </a:rPr>
              <a:t> ? </a:t>
            </a:r>
            <a:endParaRPr lang="uk-UA" sz="1400" dirty="0">
              <a:solidFill>
                <a:schemeClr val="tx1"/>
              </a:solidFill>
            </a:endParaRPr>
          </a:p>
        </p:txBody>
      </p:sp>
      <p:sp>
        <p:nvSpPr>
          <p:cNvPr id="23" name="Стрелка вправо 22"/>
          <p:cNvSpPr/>
          <p:nvPr/>
        </p:nvSpPr>
        <p:spPr>
          <a:xfrm rot="5400000">
            <a:off x="7040464" y="2695610"/>
            <a:ext cx="931022" cy="2880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200" b="1" dirty="0">
              <a:solidFill>
                <a:schemeClr val="bg1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0404" y="2374115"/>
            <a:ext cx="396274" cy="1042506"/>
          </a:xfrm>
          <a:prstGeom prst="rect">
            <a:avLst/>
          </a:prstGeom>
        </p:spPr>
      </p:pic>
      <p:pic>
        <p:nvPicPr>
          <p:cNvPr id="17" name="Рисунок 16" descr="D:\Мои документы\кафедра\фото урок конференция\P121010_09.40_[01]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597" y="3952258"/>
            <a:ext cx="1800200" cy="14942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Скругленный прямоугольник 20"/>
          <p:cNvSpPr/>
          <p:nvPr/>
        </p:nvSpPr>
        <p:spPr>
          <a:xfrm>
            <a:off x="5352665" y="2828380"/>
            <a:ext cx="1536210" cy="25517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</a:rPr>
              <a:t>ПРИКЛАД</a:t>
            </a:r>
            <a:r>
              <a:rPr lang="ru-RU" sz="1800" dirty="0" smtClean="0">
                <a:solidFill>
                  <a:schemeClr val="tx1"/>
                </a:solidFill>
              </a:rPr>
              <a:t>:</a:t>
            </a:r>
            <a:r>
              <a:rPr lang="ru-RU" sz="1800" b="1" dirty="0" smtClean="0">
                <a:solidFill>
                  <a:schemeClr val="tx1"/>
                </a:solidFill>
              </a:rPr>
              <a:t> </a:t>
            </a:r>
            <a:endParaRPr lang="uk-UA" sz="1800" dirty="0">
              <a:solidFill>
                <a:schemeClr val="tx1"/>
              </a:solidFill>
            </a:endParaRPr>
          </a:p>
        </p:txBody>
      </p:sp>
      <p:pic>
        <p:nvPicPr>
          <p:cNvPr id="27" name="Рисунок 26" descr="D:\Мои документы\кафедра\ФООТО\фото урок конференция\P121010_09.03_[01]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56" y="2370292"/>
            <a:ext cx="2428770" cy="15362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709806" y="5588443"/>
            <a:ext cx="2808312" cy="11552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Чому</a:t>
            </a:r>
            <a:r>
              <a:rPr lang="ru-RU" sz="1400" dirty="0">
                <a:solidFill>
                  <a:schemeClr val="tx1"/>
                </a:solidFill>
              </a:rPr>
              <a:t> в </a:t>
            </a:r>
            <a:r>
              <a:rPr lang="ru-RU" sz="1400" dirty="0" err="1">
                <a:solidFill>
                  <a:schemeClr val="tx1"/>
                </a:solidFill>
              </a:rPr>
              <a:t>мікрохвильову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піч</a:t>
            </a:r>
            <a:r>
              <a:rPr lang="ru-RU" sz="1400" dirty="0">
                <a:solidFill>
                  <a:schemeClr val="tx1"/>
                </a:solidFill>
              </a:rPr>
              <a:t> не </a:t>
            </a:r>
            <a:r>
              <a:rPr lang="ru-RU" sz="1400" dirty="0" err="1">
                <a:solidFill>
                  <a:schemeClr val="tx1"/>
                </a:solidFill>
              </a:rPr>
              <a:t>рекомендують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ставити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повністю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закриті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продукти</a:t>
            </a:r>
            <a:r>
              <a:rPr lang="ru-RU" sz="1400" b="1" dirty="0">
                <a:solidFill>
                  <a:schemeClr val="tx1"/>
                </a:solidFill>
              </a:rPr>
              <a:t>? </a:t>
            </a:r>
            <a:endParaRPr lang="uk-UA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D:\Мои документы\кафедра\ФООТО\ПОЕЗДКА АТОМНАЯ АЕС\PIC_101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081" y="4790446"/>
            <a:ext cx="2118191" cy="19135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D:\Мои документы\кафедра\ФООТО\ПОЕЗДКА АТОМНАЯ АЕС\PIC_10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494" y="4671084"/>
            <a:ext cx="2292374" cy="19809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D:\Мои документы\кафедра\ФООТО\фото\PIC_110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123" y="831892"/>
            <a:ext cx="1872208" cy="14942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D:\Мои документы\кафедра\фото\PIC_111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24786" y="1256102"/>
            <a:ext cx="2064604" cy="15611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 descr="D:\Мои документы\кафедра\ФООТО\ПОЕЗДКА АТОМНАЯ АЕС\PIC_102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867" y="2707131"/>
            <a:ext cx="1598837" cy="21257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107504" y="116632"/>
            <a:ext cx="892899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</a:t>
            </a: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кспериментальна  </a:t>
            </a:r>
            <a:r>
              <a:rPr lang="uk-UA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задача: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743375" y="764704"/>
            <a:ext cx="1836737" cy="43089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dirty="0" smtClean="0">
                <a:solidFill>
                  <a:schemeClr val="tx1"/>
                </a:solidFill>
              </a:rPr>
              <a:t>Отримання і визначення індукційного струму </a:t>
            </a:r>
            <a:endParaRPr lang="uk-UA" sz="1200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906401" y="2285659"/>
            <a:ext cx="2317263" cy="6411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dirty="0" smtClean="0"/>
              <a:t>Виміряти </a:t>
            </a:r>
            <a:r>
              <a:rPr lang="uk-UA" sz="1200" dirty="0"/>
              <a:t>опір зразка напівпровідника при різних </a:t>
            </a:r>
            <a:r>
              <a:rPr lang="uk-UA" sz="1200" dirty="0" smtClean="0"/>
              <a:t>температурах .</a:t>
            </a:r>
            <a:endParaRPr lang="uk-UA" sz="1400" dirty="0">
              <a:solidFill>
                <a:schemeClr val="tx1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221018" y="4613855"/>
            <a:ext cx="3064724" cy="2008377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err="1">
                <a:solidFill>
                  <a:schemeClr val="bg1"/>
                </a:solidFill>
              </a:rPr>
              <a:t>Застосування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>
                <a:solidFill>
                  <a:schemeClr val="bg1"/>
                </a:solidFill>
              </a:rPr>
              <a:t>фізичних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явищ</a:t>
            </a:r>
            <a:r>
              <a:rPr lang="ru-RU" sz="1400" b="1" dirty="0" smtClean="0">
                <a:solidFill>
                  <a:schemeClr val="bg1"/>
                </a:solidFill>
              </a:rPr>
              <a:t> </a:t>
            </a:r>
            <a:r>
              <a:rPr lang="ru-RU" sz="1400" b="1" dirty="0">
                <a:solidFill>
                  <a:schemeClr val="bg1"/>
                </a:solidFill>
              </a:rPr>
              <a:t>в </a:t>
            </a:r>
            <a:r>
              <a:rPr lang="ru-RU" sz="1400" b="1" dirty="0" err="1">
                <a:solidFill>
                  <a:schemeClr val="bg1"/>
                </a:solidFill>
              </a:rPr>
              <a:t>науці</a:t>
            </a:r>
            <a:r>
              <a:rPr lang="ru-RU" sz="1400" b="1" dirty="0">
                <a:solidFill>
                  <a:schemeClr val="bg1"/>
                </a:solidFill>
              </a:rPr>
              <a:t>, </a:t>
            </a:r>
            <a:r>
              <a:rPr lang="ru-RU" sz="1400" b="1" dirty="0" err="1">
                <a:solidFill>
                  <a:schemeClr val="bg1"/>
                </a:solidFill>
              </a:rPr>
              <a:t>техниці</a:t>
            </a:r>
            <a:r>
              <a:rPr lang="ru-RU" sz="1400" b="1" dirty="0">
                <a:solidFill>
                  <a:schemeClr val="bg1"/>
                </a:solidFill>
              </a:rPr>
              <a:t>, </a:t>
            </a:r>
            <a:r>
              <a:rPr lang="ru-RU" sz="1400" b="1" dirty="0" err="1">
                <a:solidFill>
                  <a:schemeClr val="bg1"/>
                </a:solidFill>
              </a:rPr>
              <a:t>побуті</a:t>
            </a:r>
            <a:r>
              <a:rPr lang="ru-RU" sz="1400" b="1" dirty="0">
                <a:solidFill>
                  <a:schemeClr val="bg1"/>
                </a:solidFill>
              </a:rPr>
              <a:t> із </a:t>
            </a:r>
            <a:r>
              <a:rPr lang="ru-RU" sz="1400" b="1" dirty="0" err="1">
                <a:solidFill>
                  <a:schemeClr val="bg1"/>
                </a:solidFill>
              </a:rPr>
              <a:t>створенням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відеозвіту</a:t>
            </a:r>
            <a:endParaRPr lang="uk-UA" sz="1400" b="1" dirty="0">
              <a:solidFill>
                <a:schemeClr val="bg1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122723" y="1101144"/>
            <a:ext cx="3153809" cy="1895807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err="1">
                <a:solidFill>
                  <a:schemeClr val="bg1"/>
                </a:solidFill>
              </a:rPr>
              <a:t>Моделювання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>
                <a:solidFill>
                  <a:schemeClr val="bg1"/>
                </a:solidFill>
              </a:rPr>
              <a:t>процесів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>
                <a:solidFill>
                  <a:schemeClr val="bg1"/>
                </a:solidFill>
              </a:rPr>
              <a:t>фізичних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>
                <a:solidFill>
                  <a:schemeClr val="bg1"/>
                </a:solidFill>
              </a:rPr>
              <a:t>явищ</a:t>
            </a:r>
            <a:r>
              <a:rPr lang="ru-RU" sz="1400" b="1" dirty="0">
                <a:solidFill>
                  <a:schemeClr val="bg1"/>
                </a:solidFill>
              </a:rPr>
              <a:t> з </a:t>
            </a:r>
            <a:r>
              <a:rPr lang="ru-RU" sz="1400" b="1" dirty="0" err="1">
                <a:solidFill>
                  <a:schemeClr val="bg1"/>
                </a:solidFill>
              </a:rPr>
              <a:t>дослідним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обгрунтуванням</a:t>
            </a:r>
            <a:r>
              <a:rPr lang="ru-RU" sz="1400" b="1" dirty="0">
                <a:solidFill>
                  <a:schemeClr val="bg1"/>
                </a:solidFill>
              </a:rPr>
              <a:t>,</a:t>
            </a:r>
            <a:r>
              <a:rPr lang="ru-RU" sz="1400" b="1" dirty="0" smtClean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експериментальною</a:t>
            </a:r>
            <a:r>
              <a:rPr lang="ru-RU" sz="1400" b="1" dirty="0" smtClean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роботою</a:t>
            </a:r>
            <a:endParaRPr lang="uk-UA" sz="1400" b="1" dirty="0">
              <a:solidFill>
                <a:schemeClr val="bg1"/>
              </a:solidFill>
            </a:endParaRPr>
          </a:p>
        </p:txBody>
      </p:sp>
      <p:pic>
        <p:nvPicPr>
          <p:cNvPr id="19" name="Рисунок 18" descr="I:\DCIM\100MEDIA\PIC_0017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523967" y="1006864"/>
            <a:ext cx="1539334" cy="11065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948861" y="3391816"/>
            <a:ext cx="6048672" cy="10739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1800" dirty="0" err="1"/>
              <a:t>Визнач</a:t>
            </a:r>
            <a:r>
              <a:rPr lang="ru-RU" sz="1800" dirty="0"/>
              <a:t> </a:t>
            </a:r>
            <a:r>
              <a:rPr lang="ru-RU" sz="1800" dirty="0" err="1"/>
              <a:t>густину</a:t>
            </a:r>
            <a:r>
              <a:rPr lang="ru-RU" sz="1800" dirty="0"/>
              <a:t> молока, </a:t>
            </a:r>
            <a:r>
              <a:rPr lang="ru-RU" sz="1800" dirty="0" err="1"/>
              <a:t>олії</a:t>
            </a:r>
            <a:r>
              <a:rPr lang="ru-RU" sz="1800" dirty="0"/>
              <a:t>, оцту </a:t>
            </a:r>
            <a:r>
              <a:rPr lang="ru-RU" sz="1800" dirty="0" err="1"/>
              <a:t>двома</a:t>
            </a:r>
            <a:r>
              <a:rPr lang="ru-RU" sz="1800" dirty="0"/>
              <a:t> способами: 1) за </a:t>
            </a:r>
            <a:r>
              <a:rPr lang="ru-RU" sz="1800" dirty="0" err="1"/>
              <a:t>допомогою</a:t>
            </a:r>
            <a:r>
              <a:rPr lang="ru-RU" sz="1800" dirty="0"/>
              <a:t> ареометра, 2) за </a:t>
            </a:r>
            <a:r>
              <a:rPr lang="ru-RU" sz="1800" dirty="0" err="1"/>
              <a:t>допомогою</a:t>
            </a:r>
            <a:r>
              <a:rPr lang="ru-RU" sz="1800" dirty="0"/>
              <a:t> </a:t>
            </a:r>
            <a:r>
              <a:rPr lang="ru-RU" sz="1800" dirty="0" err="1"/>
              <a:t>мірного</a:t>
            </a:r>
            <a:r>
              <a:rPr lang="ru-RU" sz="1800" dirty="0"/>
              <a:t> </a:t>
            </a:r>
            <a:r>
              <a:rPr lang="ru-RU" sz="1800" dirty="0" err="1"/>
              <a:t>циліндра</a:t>
            </a:r>
            <a:r>
              <a:rPr lang="ru-RU" sz="1800" dirty="0"/>
              <a:t> та </a:t>
            </a:r>
            <a:r>
              <a:rPr lang="ru-RU" sz="1800" dirty="0" err="1"/>
              <a:t>терезів</a:t>
            </a:r>
            <a:r>
              <a:rPr lang="ru-RU" sz="1800" dirty="0"/>
              <a:t>.</a:t>
            </a:r>
            <a:endParaRPr lang="uk-U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6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46" y="776536"/>
            <a:ext cx="2115170" cy="30939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Заголовок 1"/>
          <p:cNvSpPr txBox="1">
            <a:spLocks/>
          </p:cNvSpPr>
          <p:nvPr/>
        </p:nvSpPr>
        <p:spPr bwMode="auto">
          <a:xfrm>
            <a:off x="51215" y="74446"/>
            <a:ext cx="892899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Графічні завдання</a:t>
            </a:r>
          </a:p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(фронтальні та індивідуальні):</a:t>
            </a:r>
            <a:endParaRPr lang="uk-UA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0" y="6550223"/>
            <a:ext cx="1800200" cy="30777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4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БОРЕЦЬКИЙ К.П.</a:t>
            </a:r>
          </a:p>
        </p:txBody>
      </p:sp>
      <p:pic>
        <p:nvPicPr>
          <p:cNvPr id="19" name="Рисунок 18" descr="P927006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31050"/>
            <a:ext cx="2270749" cy="17856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816" y="2899829"/>
            <a:ext cx="1949375" cy="19413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7" descr="D:\Мои документы\кафедра\ФООТО\ФОТО урок лисков\PIC_006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245" y="4841182"/>
            <a:ext cx="2016224" cy="16163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6" name="Скругленный прямоугольник 25"/>
          <p:cNvSpPr/>
          <p:nvPr/>
        </p:nvSpPr>
        <p:spPr>
          <a:xfrm>
            <a:off x="1187624" y="4889535"/>
            <a:ext cx="2149372" cy="11552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/>
              <a:t>Молот,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вільно</a:t>
            </a:r>
            <a:r>
              <a:rPr lang="ru-RU" sz="1400" dirty="0"/>
              <a:t> </a:t>
            </a:r>
            <a:r>
              <a:rPr lang="ru-RU" sz="1400" dirty="0" err="1"/>
              <a:t>падає</a:t>
            </a:r>
            <a:r>
              <a:rPr lang="ru-RU" sz="1400" dirty="0"/>
              <a:t>, за </a:t>
            </a:r>
            <a:r>
              <a:rPr lang="ru-RU" sz="1400" dirty="0" err="1"/>
              <a:t>останню</a:t>
            </a:r>
            <a:r>
              <a:rPr lang="ru-RU" sz="1400" dirty="0"/>
              <a:t> секунду проходить половину шляху. </a:t>
            </a:r>
            <a:r>
              <a:rPr lang="ru-RU" sz="1400" dirty="0" err="1"/>
              <a:t>Визначити</a:t>
            </a:r>
            <a:r>
              <a:rPr lang="ru-RU" sz="1400" dirty="0"/>
              <a:t> час </a:t>
            </a:r>
            <a:r>
              <a:rPr lang="ru-RU" sz="1400" dirty="0" err="1" smtClean="0"/>
              <a:t>його</a:t>
            </a:r>
            <a:r>
              <a:rPr lang="ru-RU" sz="1400" dirty="0" smtClean="0"/>
              <a:t> </a:t>
            </a:r>
            <a:r>
              <a:rPr lang="ru-RU" sz="1400" dirty="0" err="1" smtClean="0"/>
              <a:t>падіння</a:t>
            </a:r>
            <a:r>
              <a:rPr lang="ru-RU" sz="1400" dirty="0" smtClean="0"/>
              <a:t>. </a:t>
            </a:r>
            <a:endParaRPr lang="uk-UA" sz="1400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4248" y="3064329"/>
            <a:ext cx="1645427" cy="33434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D:\Мои документы\кафедра\ПОЕЗДКА АТОМНАЯ АЕС\PIC_104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337005"/>
            <a:ext cx="2592288" cy="21353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 descr="D:\Мои документы\кафедра\фото урок конференция\P121010_09.5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884" y="400515"/>
            <a:ext cx="2433056" cy="18050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093430" y="2807620"/>
            <a:ext cx="3528392" cy="120032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ПРІОРИТЕТ-</a:t>
            </a:r>
            <a:endParaRPr lang="ru-RU" kern="10" dirty="0">
              <a:ln w="9525">
                <a:solidFill>
                  <a:srgbClr val="000099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cs typeface="Times New Roman"/>
            </a:endParaRPr>
          </a:p>
          <a:p>
            <a:pPr algn="ctr">
              <a:defRPr/>
            </a:pPr>
            <a:r>
              <a:rPr lang="ru-RU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ДІЯЛЬНІСНЕ </a:t>
            </a: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НАВЧАННЯ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224" y="3923833"/>
            <a:ext cx="2844800" cy="31273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/>
              <a:t>Екскурсії із створюванням </a:t>
            </a:r>
            <a:r>
              <a:rPr lang="uk-UA" sz="1200" b="1" dirty="0" smtClean="0"/>
              <a:t>відеофільму (атомна станція)</a:t>
            </a:r>
            <a:endParaRPr lang="uk-UA" sz="1200" dirty="0"/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86" y="1247545"/>
            <a:ext cx="2880144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1" name="Скругленный прямоугольник 20"/>
          <p:cNvSpPr/>
          <p:nvPr/>
        </p:nvSpPr>
        <p:spPr>
          <a:xfrm>
            <a:off x="1043608" y="852753"/>
            <a:ext cx="2989263" cy="37465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uk-UA" sz="1200" b="1" dirty="0"/>
              <a:t>Використання можливостей кабінету</a:t>
            </a:r>
            <a:endParaRPr lang="uk-UA" sz="1200" dirty="0"/>
          </a:p>
        </p:txBody>
      </p:sp>
      <p:pic>
        <p:nvPicPr>
          <p:cNvPr id="25" name="Рисунок 24" descr="P927007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41" y="1727849"/>
            <a:ext cx="2470428" cy="1751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 descr="D:\Мои документы\кафедра\ФООТО\ФОТО урок лисков\PIC_005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338" y="4403593"/>
            <a:ext cx="2679700" cy="20097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4641850" y="4064000"/>
            <a:ext cx="2633663" cy="36353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/>
              <a:t>Використання інтерактивних технологій-запорука успіху</a:t>
            </a:r>
            <a:endParaRPr lang="uk-UA" sz="1200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925179" y="1306462"/>
            <a:ext cx="1750790" cy="44132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 smtClean="0"/>
              <a:t>Цікава форма-</a:t>
            </a:r>
            <a:endParaRPr lang="uk-UA" sz="1200" b="1" dirty="0"/>
          </a:p>
          <a:p>
            <a:pPr algn="ctr">
              <a:defRPr/>
            </a:pPr>
            <a:r>
              <a:rPr lang="uk-UA" sz="1200" b="1" dirty="0"/>
              <a:t>ГРУПОВА РОБОТА</a:t>
            </a:r>
            <a:endParaRPr lang="uk-UA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927006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62" y="3429000"/>
            <a:ext cx="1999456" cy="1463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 descr="D:\Мои документы\кафедра\ФООТО\ФОТО неделя физмат\PIC_004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079428"/>
            <a:ext cx="2074596" cy="15996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107504" y="116632"/>
            <a:ext cx="892899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Розрахункові задачі:</a:t>
            </a:r>
            <a:endParaRPr lang="uk-UA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11288" y="805340"/>
            <a:ext cx="6048672" cy="214785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k-UA" sz="1800" dirty="0"/>
              <a:t>Скільки коштує дизельне паливо, яке спалює двигун міжміського автобусу Кривий Ріг – Дніпропетровськ за  2 години, якщо він розвиває потужність 110 кВт ? ККД двигуна становить 25 %, питома теплота згоряння дизельного палива дорівнює 4,2·10</a:t>
            </a:r>
            <a:r>
              <a:rPr lang="uk-UA" sz="1800" baseline="30000" dirty="0"/>
              <a:t>7</a:t>
            </a:r>
            <a:r>
              <a:rPr lang="uk-UA" sz="1800" dirty="0"/>
              <a:t> </a:t>
            </a:r>
            <a:r>
              <a:rPr lang="uk-UA" sz="1800" dirty="0" err="1"/>
              <a:t>Дж</a:t>
            </a:r>
            <a:r>
              <a:rPr lang="uk-UA" sz="1800" dirty="0"/>
              <a:t>/кг, вартість 1 л його становить </a:t>
            </a:r>
            <a:r>
              <a:rPr lang="uk-UA" sz="1800" dirty="0" smtClean="0"/>
              <a:t>25,50 </a:t>
            </a:r>
            <a:r>
              <a:rPr lang="uk-UA" sz="1800" dirty="0"/>
              <a:t>грн., а густина 800 кг/м</a:t>
            </a:r>
            <a:r>
              <a:rPr lang="uk-UA" sz="1800" baseline="30000" dirty="0"/>
              <a:t>3</a:t>
            </a:r>
            <a:r>
              <a:rPr lang="uk-UA" sz="1800" dirty="0"/>
              <a:t>.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630414" y="3175791"/>
            <a:ext cx="6248430" cy="152475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k-UA" sz="1800"/>
              <a:t>Злиток латуні отримали з міді і цинку. При цьому виявили, що густина сплаву 9 г/см</a:t>
            </a:r>
            <a:r>
              <a:rPr lang="uk-UA" sz="1800" baseline="30000"/>
              <a:t>3</a:t>
            </a:r>
            <a:r>
              <a:rPr lang="uk-UA" sz="1800"/>
              <a:t>. Визначити масу цинку в сплаві, якщо відомо, що об’єм злитку менший за сумарний об’єм міді і цинку на 6 см</a:t>
            </a:r>
            <a:r>
              <a:rPr lang="uk-UA" sz="1800" baseline="30000"/>
              <a:t>3</a:t>
            </a:r>
            <a:r>
              <a:rPr lang="uk-UA" sz="1800"/>
              <a:t>. Густина цинку дорівнює 7 г/см</a:t>
            </a:r>
            <a:r>
              <a:rPr lang="uk-UA" sz="1800" baseline="30000"/>
              <a:t>3</a:t>
            </a:r>
            <a:r>
              <a:rPr lang="uk-UA" sz="1800"/>
              <a:t>, а густина міді дорівнює 9 г/см</a:t>
            </a:r>
            <a:r>
              <a:rPr lang="uk-UA" sz="1800" baseline="30000"/>
              <a:t>3</a:t>
            </a:r>
            <a:r>
              <a:rPr lang="uk-UA" sz="1800"/>
              <a:t>.</a:t>
            </a:r>
            <a:endParaRPr lang="uk-UA" sz="18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30414" y="4834139"/>
            <a:ext cx="6248430" cy="726181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k-UA" sz="1800" dirty="0" smtClean="0"/>
              <a:t>Маса цеглини 4 кг. Користуючись табличними значеннями знайдіть все, що зможете.</a:t>
            </a:r>
            <a:endParaRPr lang="uk-UA" sz="18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78106" y="5699918"/>
            <a:ext cx="6248430" cy="82589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k-UA" sz="1800" dirty="0" smtClean="0"/>
              <a:t>Діаметр  нафтового фонтану 20 см. Нафта тече зі швидкістю 23 м/с. Скільки кубічних метрів виштовхує фонтан за годину? </a:t>
            </a:r>
            <a:endParaRPr lang="uk-UA" sz="1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420" y="5197229"/>
            <a:ext cx="759488" cy="13285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97" y="2200621"/>
            <a:ext cx="2667674" cy="21439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1052736"/>
            <a:ext cx="2090004" cy="32403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51215" y="74446"/>
            <a:ext cx="892899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Курс «робототехніка» та </a:t>
            </a:r>
            <a:r>
              <a:rPr lang="en-US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LEGO-</a:t>
            </a: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проекти В ШКОЛІ:</a:t>
            </a:r>
            <a:endParaRPr lang="uk-UA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83568" y="884979"/>
            <a:ext cx="5472608" cy="125395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600" dirty="0" smtClean="0"/>
              <a:t>Контроль </a:t>
            </a:r>
            <a:r>
              <a:rPr lang="uk-UA" sz="1600" dirty="0"/>
              <a:t>сили </a:t>
            </a:r>
            <a:r>
              <a:rPr lang="uk-UA" sz="1600" dirty="0" smtClean="0"/>
              <a:t>,швидкості; </a:t>
            </a:r>
            <a:r>
              <a:rPr lang="uk-UA" sz="1600" dirty="0"/>
              <a:t>передаточні співвідношення в редукторах; використання спеціалізованих датчиків обертання, звуку, освітленості, ультразвуку та дотику; акумулювання, збереження, конвертування, передача та використання енергії; відновні джерела енергії.</a:t>
            </a:r>
            <a:endParaRPr lang="uk-UA" sz="1600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50546" y="4810116"/>
            <a:ext cx="6624736" cy="121743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800" dirty="0" smtClean="0"/>
              <a:t>Учні </a:t>
            </a:r>
            <a:r>
              <a:rPr lang="uk-UA" sz="1800" dirty="0"/>
              <a:t>повинні вибрати необхідні датчики </a:t>
            </a:r>
            <a:r>
              <a:rPr lang="uk-UA" sz="1800" dirty="0" smtClean="0"/>
              <a:t>, </a:t>
            </a:r>
            <a:r>
              <a:rPr lang="uk-UA" sz="1800" dirty="0" err="1" smtClean="0"/>
              <a:t>дслідити</a:t>
            </a:r>
            <a:r>
              <a:rPr lang="uk-UA" sz="1800" dirty="0" smtClean="0"/>
              <a:t> розміри,  </a:t>
            </a:r>
            <a:r>
              <a:rPr lang="uk-UA" sz="1800" dirty="0"/>
              <a:t>розташування </a:t>
            </a:r>
            <a:r>
              <a:rPr lang="uk-UA" sz="1800" dirty="0" smtClean="0"/>
              <a:t>, </a:t>
            </a:r>
            <a:r>
              <a:rPr lang="uk-UA" sz="1800" dirty="0"/>
              <a:t>враховуючи діаметр коліс робота, запрограмувати кількість обертів його двигуна для подолання необхідної відстані</a:t>
            </a:r>
            <a:r>
              <a:rPr lang="uk-UA" sz="1800" dirty="0" smtClean="0"/>
              <a:t>;</a:t>
            </a:r>
            <a:endParaRPr lang="uk-UA" sz="1800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009" y="3072850"/>
            <a:ext cx="2082725" cy="14217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328" y="4681119"/>
            <a:ext cx="1104208" cy="18816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758552"/>
              </p:ext>
            </p:extLst>
          </p:nvPr>
        </p:nvGraphicFramePr>
        <p:xfrm>
          <a:off x="107950" y="990600"/>
          <a:ext cx="8928100" cy="5607032"/>
        </p:xfrm>
        <a:graphic>
          <a:graphicData uri="http://schemas.openxmlformats.org/drawingml/2006/table">
            <a:tbl>
              <a:tblPr/>
              <a:tblGrid>
                <a:gridCol w="1872021"/>
                <a:gridCol w="3312037"/>
                <a:gridCol w="3744042"/>
              </a:tblGrid>
              <a:tr h="4634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Етап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 уроку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Вид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діяльності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Застосування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технічної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складової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</a:tr>
              <a:tr h="7315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Перевірка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домашнього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завдання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Рецензування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виступу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підготовлених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презентацій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участь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дискусії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Учні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самостійно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готують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презентації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сайти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вікторину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с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запитаннями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творчі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завдання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новинки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техніки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використання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вивчених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законів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приладах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та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механізмах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1741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Поясненя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нового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матеріалу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Лекція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, робота над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гіпотезою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моделювання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розв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’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язку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проблеми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дослідно-експериментальна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робота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Дослідження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та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вивчення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явища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. </a:t>
                      </a:r>
                      <a:r>
                        <a:rPr kumimoji="0" lang="uk-U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Пропоную відео-</a:t>
                      </a:r>
                      <a:r>
                        <a:rPr kumimoji="0" lang="uk-U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єкперименти</a:t>
                      </a:r>
                      <a:r>
                        <a:rPr kumimoji="0" lang="uk-U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запрошую до пояснення, як можна застосовувати, </a:t>
                      </a:r>
                      <a:r>
                        <a:rPr kumimoji="0" lang="uk-U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прегляд</a:t>
                      </a:r>
                      <a:r>
                        <a:rPr kumimoji="0" lang="uk-U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 лабораторних експериментів, пояснення роботи реальних машин та механізмів.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j-l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849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Закріплення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розв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’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язування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задач,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отримання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вмінь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та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навичок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Навчальна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самостійна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робота,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розв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’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язування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задач з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коментуванням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фізична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естафета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гра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на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єрудицію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складання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пректів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: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Фізика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техниці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», робота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групах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взаємне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оцінювання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створення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презентацій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сайтів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.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Пропонуються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багаторівневі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тестові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завдання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використання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мультимедійної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дошки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для задач,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малюнків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кодограми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експерименти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з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поелементним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поясненням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з боку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учня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та  автора 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інтелектуальний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марафон,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елемент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ігри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.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2421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Домашне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завдання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Скласти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питання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задачі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завдання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різнорівневі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експериментальні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на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дослідження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роботу з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додатковою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літературою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Складання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власного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опорного конспекту,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створення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власного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приладу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програми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відеофрагменту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презентаціїї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сайту,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тестів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малюнків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схем,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звіт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по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додатковим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джерелам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інформації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.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79512" y="36240"/>
            <a:ext cx="8784976" cy="95410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28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Arial"/>
              </a:rPr>
              <a:t>Приклади </a:t>
            </a:r>
            <a:r>
              <a:rPr lang="uk-UA" sz="2800" b="1" kern="1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Arial"/>
              </a:rPr>
              <a:t>використання технічної складової</a:t>
            </a:r>
            <a:r>
              <a:rPr lang="uk-UA" sz="2800" b="1" kern="1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Times New Roman"/>
              </a:rPr>
              <a:t> </a:t>
            </a:r>
            <a:r>
              <a:rPr lang="uk-UA" sz="28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Times New Roman"/>
              </a:rPr>
              <a:t>на різних етапах </a:t>
            </a:r>
            <a:r>
              <a:rPr lang="uk-UA" sz="2800" b="1" kern="1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Times New Roman"/>
              </a:rPr>
              <a:t>уроку фізики</a:t>
            </a:r>
            <a:r>
              <a:rPr lang="uk-UA" sz="2800" b="1" kern="1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Arial"/>
              </a:rPr>
              <a:t>:</a:t>
            </a:r>
            <a:endParaRPr lang="uk-UA" sz="2800" b="1" kern="1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1758</TotalTime>
  <Words>715</Words>
  <Application>Microsoft Office PowerPoint</Application>
  <PresentationFormat>Екран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слайдів</vt:lpstr>
      </vt:variant>
      <vt:variant>
        <vt:i4>9</vt:i4>
      </vt:variant>
    </vt:vector>
  </HeadingPairs>
  <TitlesOfParts>
    <vt:vector size="11" baseType="lpstr">
      <vt:lpstr>Оформление по умолчанию</vt:lpstr>
      <vt:lpstr>1_Оформление по умолчанию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Anton</dc:creator>
  <cp:lastModifiedBy>Борецький</cp:lastModifiedBy>
  <cp:revision>177</cp:revision>
  <dcterms:created xsi:type="dcterms:W3CDTF">1601-01-01T00:00:00Z</dcterms:created>
  <dcterms:modified xsi:type="dcterms:W3CDTF">2024-12-30T09:07:00Z</dcterms:modified>
</cp:coreProperties>
</file>