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882D06E-E986-49A4-BCFE-66931A04920F}">
          <p14:sldIdLst>
            <p14:sldId id="256"/>
            <p14:sldId id="257"/>
            <p14:sldId id="258"/>
            <p14:sldId id="259"/>
            <p14:sldId id="260"/>
            <p14:sldId id="261"/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38FE4-917F-4E3A-A0CE-0D7B1FE1DC49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4A3C7C-ACFC-4D6D-BEF0-ED1F2C0A838E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45342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63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7346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9094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38329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122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340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02044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720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0320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8496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01429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082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35262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898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70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388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1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652BC88-09FB-448A-A9F0-BA8447EB545D}" type="datetimeFigureOut">
              <a:rPr lang="ru-UA" smtClean="0"/>
              <a:t>22.09.2023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7A1FC2-7CF4-4193-9ED8-2E5F56A0EBE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8839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19DD97-1E6C-56F4-8E7D-1D6BC8E97C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8165" y="978409"/>
            <a:ext cx="6815669" cy="268257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1"/>
                </a:solidFill>
              </a:rPr>
              <a:t>      </a:t>
            </a:r>
            <a:br>
              <a:rPr lang="uk-UA" b="1" dirty="0">
                <a:solidFill>
                  <a:schemeClr val="accent1"/>
                </a:solidFill>
              </a:rPr>
            </a:br>
            <a:br>
              <a:rPr lang="uk-UA" b="1" dirty="0">
                <a:solidFill>
                  <a:schemeClr val="accent1"/>
                </a:solidFill>
              </a:rPr>
            </a:br>
            <a:br>
              <a:rPr lang="uk-UA" b="1" dirty="0">
                <a:solidFill>
                  <a:schemeClr val="accent1"/>
                </a:solidFill>
              </a:rPr>
            </a:br>
            <a:r>
              <a:rPr lang="uk-UA" b="1" dirty="0">
                <a:solidFill>
                  <a:schemeClr val="accent1"/>
                </a:solidFill>
              </a:rPr>
              <a:t>  </a:t>
            </a:r>
            <a:r>
              <a:rPr lang="en-US" sz="4900" b="1" dirty="0">
                <a:solidFill>
                  <a:schemeClr val="accent1"/>
                </a:solidFill>
              </a:rPr>
              <a:t>STREAM</a:t>
            </a:r>
            <a:r>
              <a:rPr lang="en-US" sz="4900" dirty="0">
                <a:solidFill>
                  <a:schemeClr val="accent1"/>
                </a:solidFill>
              </a:rPr>
              <a:t>-</a:t>
            </a:r>
            <a:r>
              <a:rPr lang="uk-UA" sz="4900" dirty="0">
                <a:solidFill>
                  <a:schemeClr val="accent1"/>
                </a:solidFill>
              </a:rPr>
              <a:t>освіта;            розвиваємо      критичне мислення дошкільнят.</a:t>
            </a:r>
            <a:endParaRPr lang="ru-UA" sz="4900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66376F9-4949-89AC-27F1-7FA7FFD82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52092" y="3767328"/>
            <a:ext cx="6815669" cy="1578045"/>
          </a:xfrm>
        </p:spPr>
        <p:txBody>
          <a:bodyPr>
            <a:normAutofit fontScale="92500" lnSpcReduction="10000"/>
          </a:bodyPr>
          <a:lstStyle/>
          <a:p>
            <a:r>
              <a:rPr lang="uk-UA" sz="3200" i="1" dirty="0"/>
              <a:t>Метод «Шість капелюхів»</a:t>
            </a:r>
          </a:p>
          <a:p>
            <a:r>
              <a:rPr lang="uk-UA" sz="2800" i="1" dirty="0"/>
              <a:t>(на прикладі казки «До чужого вулика – зась!» </a:t>
            </a:r>
          </a:p>
          <a:p>
            <a:r>
              <a:rPr lang="uk-UA" sz="2800" i="1" dirty="0"/>
              <a:t>автор Тетяна Небесна)</a:t>
            </a:r>
            <a:endParaRPr lang="ru-UA" sz="2800" i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6F9A34F-237A-8D06-3BBA-C2F57BC7C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0" y="3429000"/>
            <a:ext cx="2217481" cy="313643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3DDB79-FC51-703B-3E10-1EB68B49D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5952" y="91440"/>
            <a:ext cx="2782040" cy="33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2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809F9A4-C892-5EC4-81A4-DD467EF96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Білий капелюх</a:t>
            </a:r>
            <a:endParaRPr lang="ru-UA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E6594EE-1DF3-E92F-AD0F-921EDED21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658532"/>
            <a:ext cx="4718304" cy="1815424"/>
          </a:xfrm>
        </p:spPr>
        <p:txBody>
          <a:bodyPr/>
          <a:lstStyle/>
          <a:p>
            <a:r>
              <a:rPr lang="uk-UA" dirty="0"/>
              <a:t>Використовується для того, щоб спрямувати увагу на наявну чи відсутню інформацію</a:t>
            </a:r>
            <a:endParaRPr lang="ru-UA" dirty="0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61F8CCB0-57FA-A5D1-17B4-74B2443AD1F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361" y="4473956"/>
            <a:ext cx="1450848" cy="1597152"/>
          </a:xfrm>
        </p:spPr>
      </p:pic>
      <p:sp>
        <p:nvSpPr>
          <p:cNvPr id="7" name="Текст 6">
            <a:extLst>
              <a:ext uri="{FF2B5EF4-FFF2-40B4-BE49-F238E27FC236}">
                <a16:creationId xmlns:a16="http://schemas.microsoft.com/office/drawing/2014/main" id="{86B25EC5-6767-0E38-E5BE-7C606333B3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1748876"/>
          </a:xfrm>
        </p:spPr>
        <p:txBody>
          <a:bodyPr/>
          <a:lstStyle/>
          <a:p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Завдання</a:t>
            </a:r>
            <a:r>
              <a:rPr lang="uk-UA" sz="2000" dirty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Словникова робота. «Асоціативний кущ»</a:t>
            </a:r>
          </a:p>
          <a:p>
            <a:r>
              <a:rPr lang="uk-UA" sz="2000" dirty="0">
                <a:solidFill>
                  <a:schemeClr val="accent6">
                    <a:lumMod val="50000"/>
                  </a:schemeClr>
                </a:solidFill>
              </a:rPr>
              <a:t>Діти добирають  асоціації до слова </a:t>
            </a:r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мир</a:t>
            </a:r>
          </a:p>
        </p:txBody>
      </p:sp>
    </p:spTree>
    <p:extLst>
      <p:ext uri="{BB962C8B-B14F-4D97-AF65-F5344CB8AC3E}">
        <p14:creationId xmlns:p14="http://schemas.microsoft.com/office/powerpoint/2010/main" val="24453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EB72FC-85D3-07A6-FF7C-A355EA0F0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6" y="1067657"/>
            <a:ext cx="9601196" cy="1303867"/>
          </a:xfrm>
        </p:spPr>
        <p:txBody>
          <a:bodyPr/>
          <a:lstStyle/>
          <a:p>
            <a:r>
              <a:rPr lang="uk-UA" dirty="0"/>
              <a:t>Червоний капелюх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B63C40E-7DDB-0827-43D7-2F24FDC1A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471720"/>
            <a:ext cx="4718304" cy="1303868"/>
          </a:xfrm>
        </p:spPr>
        <p:txBody>
          <a:bodyPr/>
          <a:lstStyle/>
          <a:p>
            <a:r>
              <a:rPr lang="uk-UA" dirty="0"/>
              <a:t>Дає можливість описати свої почуття й інтуїцію, без будь-яких пояснень</a:t>
            </a:r>
            <a:endParaRPr lang="ru-UA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0230AA8-65AB-5B6B-4122-9B582D095FC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690" y="3519437"/>
            <a:ext cx="1706889" cy="2270906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A06936E2-D622-65F3-5592-2BF45DBA0C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8298" y="2786352"/>
            <a:ext cx="4718304" cy="1753658"/>
          </a:xfrm>
        </p:spPr>
        <p:txBody>
          <a:bodyPr/>
          <a:lstStyle/>
          <a:p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Завдання:</a:t>
            </a:r>
          </a:p>
          <a:p>
            <a:r>
              <a:rPr lang="uk-UA" sz="2000" dirty="0">
                <a:solidFill>
                  <a:schemeClr val="accent6">
                    <a:lumMod val="50000"/>
                  </a:schemeClr>
                </a:solidFill>
              </a:rPr>
              <a:t>-Чи сподобалась казка?</a:t>
            </a:r>
          </a:p>
          <a:p>
            <a:r>
              <a:rPr lang="uk-UA" sz="2000" dirty="0">
                <a:solidFill>
                  <a:schemeClr val="accent6">
                    <a:lumMod val="50000"/>
                  </a:schemeClr>
                </a:solidFill>
              </a:rPr>
              <a:t>- Хто з героїв сподобався найбільше?</a:t>
            </a:r>
          </a:p>
          <a:p>
            <a:r>
              <a:rPr lang="uk-UA" sz="2000" dirty="0">
                <a:solidFill>
                  <a:schemeClr val="accent6">
                    <a:lumMod val="50000"/>
                  </a:schemeClr>
                </a:solidFill>
              </a:rPr>
              <a:t>-Чому?</a:t>
            </a:r>
          </a:p>
          <a:p>
            <a:r>
              <a:rPr lang="uk-UA" sz="2000" dirty="0">
                <a:solidFill>
                  <a:schemeClr val="accent6">
                    <a:lumMod val="50000"/>
                  </a:schemeClr>
                </a:solidFill>
              </a:rPr>
              <a:t>-А як ви ставитесь до кожного героя казки?</a:t>
            </a:r>
            <a:endParaRPr lang="ru-UA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7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E75381-612B-8778-D26B-84F21E28A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Чорний капелюх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BD8A6A-86AB-603D-4724-6FA68E9F8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501217"/>
            <a:ext cx="4718304" cy="1697158"/>
          </a:xfrm>
        </p:spPr>
        <p:txBody>
          <a:bodyPr/>
          <a:lstStyle/>
          <a:p>
            <a:r>
              <a:rPr lang="uk-UA" dirty="0"/>
              <a:t>Застерігає і змушує думати критично. Вказує на ризик і говорить, чому щось може не вийти.</a:t>
            </a:r>
            <a:endParaRPr lang="ru-UA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70FCD326-6271-E4C3-A06D-50B509553D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305" y="4022940"/>
            <a:ext cx="1535405" cy="163608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7AAFE4E1-F307-CBBC-F222-FEA1928C84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35331" y="2157087"/>
            <a:ext cx="4718304" cy="1618499"/>
          </a:xfrm>
        </p:spPr>
        <p:txBody>
          <a:bodyPr/>
          <a:lstStyle/>
          <a:p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Завдання: </a:t>
            </a:r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Опишіть негативні риси шершнів.</a:t>
            </a:r>
          </a:p>
          <a:p>
            <a:r>
              <a:rPr lang="uk-UA" sz="2000" i="1" dirty="0">
                <a:solidFill>
                  <a:schemeClr val="accent6">
                    <a:lumMod val="50000"/>
                  </a:schemeClr>
                </a:solidFill>
              </a:rPr>
              <a:t>Чому шершні хотіли вигнати бджіл?</a:t>
            </a:r>
          </a:p>
          <a:p>
            <a:endParaRPr lang="ru-UA" sz="20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42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C418B1-E773-6B1A-232F-88A589172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Зелений капелюх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997CF3-5BE1-304D-0100-2A28126477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658531"/>
            <a:ext cx="4718304" cy="2267429"/>
          </a:xfrm>
        </p:spPr>
        <p:txBody>
          <a:bodyPr/>
          <a:lstStyle/>
          <a:p>
            <a:r>
              <a:rPr lang="uk-UA" dirty="0"/>
              <a:t>Дозволяє думати про можливості. Коли він використовується, дитина прикладає творчі зусилля. Втілення нових пропозицій та ідей.</a:t>
            </a:r>
            <a:endParaRPr lang="ru-UA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7E44DF9-36FD-BC9F-6DC3-5C47418D7A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7"/>
          <a:stretch/>
        </p:blipFill>
        <p:spPr>
          <a:xfrm>
            <a:off x="2691168" y="4471698"/>
            <a:ext cx="1595697" cy="1574934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2B0FA4F9-7337-ECE4-4F84-62FE28B24F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2090448"/>
          </a:xfrm>
        </p:spPr>
        <p:txBody>
          <a:bodyPr/>
          <a:lstStyle/>
          <a:p>
            <a:r>
              <a:rPr lang="uk-UA" sz="1800" b="1" dirty="0">
                <a:solidFill>
                  <a:schemeClr val="accent6">
                    <a:lumMod val="50000"/>
                  </a:schemeClr>
                </a:solidFill>
              </a:rPr>
              <a:t>Завдання: </a:t>
            </a:r>
            <a:r>
              <a:rPr lang="uk-UA" sz="1800" i="1" dirty="0">
                <a:solidFill>
                  <a:schemeClr val="accent6">
                    <a:lumMod val="50000"/>
                  </a:schemeClr>
                </a:solidFill>
              </a:rPr>
              <a:t>Подумайте, що буде з героями після закінчення твору.</a:t>
            </a:r>
          </a:p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</a:rPr>
              <a:t>- Де треба було змінити сюжет казки, щоб бджоли та шершні жили мирно?</a:t>
            </a:r>
          </a:p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</a:rPr>
              <a:t>- Складіть казку з іншим сюжетом, щоб ставлення героїв одне до одного було протилежним.</a:t>
            </a:r>
            <a:endParaRPr lang="ru-UA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72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0812FE-1FB8-1CE2-2697-AF3100B66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Жовтий капелюх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2A648E5-05F6-E56D-3BB1-E6E4E5741D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286527"/>
            <a:ext cx="4718304" cy="1913469"/>
          </a:xfrm>
        </p:spPr>
        <p:txBody>
          <a:bodyPr/>
          <a:lstStyle/>
          <a:p>
            <a:r>
              <a:rPr lang="uk-UA" dirty="0"/>
              <a:t>Навіть якщо ідея нам не подобається, жовтий капелюх просить нас знайти в ній гарні сторони</a:t>
            </a:r>
            <a:endParaRPr lang="ru-UA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9BCAF31-821D-C42C-0B67-F3CD2686D07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349" y="3733960"/>
            <a:ext cx="2030444" cy="1875908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E23366F2-A173-6767-3E1A-15FB5271D6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1075428"/>
          </a:xfrm>
        </p:spPr>
        <p:txBody>
          <a:bodyPr/>
          <a:lstStyle/>
          <a:p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Завдання: </a:t>
            </a:r>
            <a:r>
              <a:rPr lang="uk-UA" sz="2400" i="1" dirty="0">
                <a:solidFill>
                  <a:schemeClr val="accent6">
                    <a:lumMod val="50000"/>
                  </a:schemeClr>
                </a:solidFill>
              </a:rPr>
              <a:t>Ви повинні вказати ті риси характеру, які, на вашу думку, притаманні героям казки.</a:t>
            </a:r>
            <a:endParaRPr lang="ru-UA" sz="24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Объект 13">
            <a:extLst>
              <a:ext uri="{FF2B5EF4-FFF2-40B4-BE49-F238E27FC236}">
                <a16:creationId xmlns:a16="http://schemas.microsoft.com/office/drawing/2014/main" id="{EC8F9AA1-CE4C-8D91-C4FE-11AC0A58F9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8298" y="3733960"/>
            <a:ext cx="5160262" cy="2141907"/>
          </a:xfrm>
        </p:spPr>
        <p:txBody>
          <a:bodyPr/>
          <a:lstStyle/>
          <a:p>
            <a:pPr marL="0" indent="0">
              <a:buNone/>
            </a:pPr>
            <a:r>
              <a:rPr lang="uk-UA" sz="1800" b="1" dirty="0"/>
              <a:t>ШЕРШНІ           БДЖОЛИ            ПАВУЧОК</a:t>
            </a:r>
          </a:p>
          <a:p>
            <a:pPr marL="0" indent="0">
              <a:buNone/>
            </a:pPr>
            <a:r>
              <a:rPr lang="uk-UA" sz="1800" i="1" dirty="0"/>
              <a:t>Друг                переможені воїни               працьовиті   </a:t>
            </a:r>
          </a:p>
          <a:p>
            <a:pPr marL="0" indent="0">
              <a:buNone/>
            </a:pPr>
            <a:r>
              <a:rPr lang="uk-UA" sz="1800" i="1" dirty="0"/>
              <a:t>  вороги                 сміливі                    нахаби </a:t>
            </a:r>
          </a:p>
          <a:p>
            <a:pPr marL="0" indent="0">
              <a:buNone/>
            </a:pPr>
            <a:r>
              <a:rPr lang="uk-UA" sz="1800" i="1" dirty="0"/>
              <a:t>           непереможні              слабкі              хитрі          </a:t>
            </a:r>
            <a:endParaRPr lang="ru-UA" sz="1800" i="1" dirty="0"/>
          </a:p>
        </p:txBody>
      </p:sp>
    </p:spTree>
    <p:extLst>
      <p:ext uri="{BB962C8B-B14F-4D97-AF65-F5344CB8AC3E}">
        <p14:creationId xmlns:p14="http://schemas.microsoft.com/office/powerpoint/2010/main" val="79568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8EB846-A2D9-C215-55D7-5052355FB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Синій капелюх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679AB8-AE5A-FD57-0ED9-AFA4D3EE8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2658532"/>
            <a:ext cx="4718304" cy="1913470"/>
          </a:xfrm>
        </p:spPr>
        <p:txBody>
          <a:bodyPr/>
          <a:lstStyle/>
          <a:p>
            <a:r>
              <a:rPr lang="uk-UA" dirty="0"/>
              <a:t>Підбиття підсумків. Використовується щоб упорядкувати послідовність застосованих капелюхів і підсумувати досягнуте</a:t>
            </a:r>
            <a:endParaRPr lang="ru-UA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3C7E634-2C7F-88E0-A393-4ABC31E5A5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119" y="4500136"/>
            <a:ext cx="1400126" cy="1523215"/>
          </a:xfr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334ADB1C-76DF-0F78-198C-6D0B4A5DB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8294" y="2107927"/>
            <a:ext cx="4718304" cy="3014680"/>
          </a:xfrm>
        </p:spPr>
        <p:txBody>
          <a:bodyPr/>
          <a:lstStyle/>
          <a:p>
            <a:r>
              <a:rPr lang="uk-UA" sz="1800" b="1" dirty="0">
                <a:solidFill>
                  <a:schemeClr val="accent6">
                    <a:lumMod val="50000"/>
                  </a:schemeClr>
                </a:solidFill>
              </a:rPr>
              <a:t>Завдання: </a:t>
            </a:r>
            <a:r>
              <a:rPr lang="uk-UA" sz="1800" i="1" dirty="0">
                <a:solidFill>
                  <a:schemeClr val="accent6">
                    <a:lumMod val="50000"/>
                  </a:schemeClr>
                </a:solidFill>
              </a:rPr>
              <a:t>Дайте відповіді на запитання.</a:t>
            </a:r>
          </a:p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</a:rPr>
              <a:t>- Кому з героїв ви можете дати свої поради? Які саме?</a:t>
            </a:r>
          </a:p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</a:rPr>
              <a:t>-Чого вчить ця казка?</a:t>
            </a:r>
          </a:p>
          <a:p>
            <a:r>
              <a:rPr lang="uk-UA" sz="1800" dirty="0">
                <a:solidFill>
                  <a:schemeClr val="accent6">
                    <a:lumMod val="50000"/>
                  </a:schemeClr>
                </a:solidFill>
              </a:rPr>
              <a:t>-А чи ви завжди допомагаєте, коли вас просять?</a:t>
            </a:r>
          </a:p>
          <a:p>
            <a:endParaRPr lang="ru-UA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39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140</TotalTime>
  <Words>303</Words>
  <Application>Microsoft Office PowerPoint</Application>
  <PresentationFormat>Широкоэкранный</PresentationFormat>
  <Paragraphs>37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Garamond</vt:lpstr>
      <vt:lpstr>Натуральные материалы</vt:lpstr>
      <vt:lpstr>           STREAM-освіта;            розвиваємо      критичне мислення дошкільнят.</vt:lpstr>
      <vt:lpstr>Білий капелюх</vt:lpstr>
      <vt:lpstr>Червоний капелюх</vt:lpstr>
      <vt:lpstr>Чорний капелюх</vt:lpstr>
      <vt:lpstr>Зелений капелюх</vt:lpstr>
      <vt:lpstr>Жовтий капелюх</vt:lpstr>
      <vt:lpstr>Синій капелюх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STREAM-освіта;            розвиваємо      критичне мислення дошкільнят.</dc:title>
  <dc:creator>Віта Шитманюк</dc:creator>
  <cp:lastModifiedBy>Віта Шитманюк</cp:lastModifiedBy>
  <cp:revision>2</cp:revision>
  <dcterms:created xsi:type="dcterms:W3CDTF">2023-09-21T08:57:39Z</dcterms:created>
  <dcterms:modified xsi:type="dcterms:W3CDTF">2023-09-22T12:07:52Z</dcterms:modified>
</cp:coreProperties>
</file>