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4630400" cy="8229600"/>
  <p:notesSz cx="8229600" cy="14630400"/>
  <p:embeddedFontLst>
    <p:embeddedFont>
      <p:font typeface="Calibri" pitchFamily="34" charset="0"/>
      <p:regular r:id="rId10"/>
      <p:bold r:id="rId11"/>
      <p:italic r:id="rId12"/>
      <p:boldItalic r:id="rId13"/>
    </p:embeddedFont>
    <p:embeddedFont>
      <p:font typeface="Red Hat Text" charset="0"/>
      <p:regular r:id="rId14"/>
    </p:embeddedFont>
    <p:embeddedFont>
      <p:font typeface="Roboto Light" charset="0"/>
      <p:regular r:id="rId15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75" d="100"/>
          <a:sy n="75" d="100"/>
        </p:scale>
        <p:origin x="-370" y="-58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ADC3F9-0D0A-40BB-A640-91CD65FEC57C}" type="datetimeFigureOut">
              <a:rPr lang="uk-UA" smtClean="0"/>
              <a:t>08.01.2025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D15763-358D-4824-A1FB-3004A751FB7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1788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AFA"/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24124" y="1448157"/>
            <a:ext cx="7468553" cy="35200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Створення та використання дидактичних матеріалів засобами Silhouette Studio та ріжучого плотеру</a:t>
            </a:r>
            <a:endParaRPr lang="en-US" sz="4400" dirty="0"/>
          </a:p>
        </p:txBody>
      </p:sp>
      <p:sp>
        <p:nvSpPr>
          <p:cNvPr id="4" name="Text 1"/>
          <p:cNvSpPr/>
          <p:nvPr/>
        </p:nvSpPr>
        <p:spPr>
          <a:xfrm>
            <a:off x="6324124" y="5327213"/>
            <a:ext cx="7468553" cy="76604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000"/>
              </a:lnSpc>
              <a:buNone/>
            </a:pPr>
            <a:r>
              <a:rPr lang="en-US" sz="185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Запрошуємо вас до захоплюючого світу дидактичних матеріалів, створених за допомогою Silhouette Studio та ріжучого плотера.</a:t>
            </a:r>
            <a:endParaRPr lang="en-US" sz="1850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91942" b="97312"/>
          <a:stretch/>
        </p:blipFill>
        <p:spPr bwMode="auto">
          <a:xfrm>
            <a:off x="12012328" y="7696531"/>
            <a:ext cx="2618072" cy="459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2485787"/>
            <a:ext cx="12178308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00"/>
              </a:lnSpc>
              <a:buNone/>
            </a:pPr>
            <a:r>
              <a:rPr lang="en-US" sz="440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Що таке Silhouette Studio та ріжучий плотер?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378809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0000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Silhouette Studio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837724" y="4379356"/>
            <a:ext cx="6362144" cy="21128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00"/>
              </a:lnSpc>
            </a:pPr>
            <a:r>
              <a:rPr lang="en-US" sz="1850" dirty="0" smtClean="0">
                <a:solidFill>
                  <a:srgbClr val="3B3535"/>
                </a:solidFill>
                <a:latin typeface="Roboto Light" charset="0"/>
                <a:ea typeface="Roboto Light" charset="0"/>
                <a:cs typeface="Roboto Light" pitchFamily="34" charset="-120"/>
              </a:rPr>
              <a:t>- </a:t>
            </a:r>
            <a:r>
              <a:rPr lang="en-US" sz="1850" dirty="0" err="1" smtClean="0">
                <a:solidFill>
                  <a:srgbClr val="3B3535"/>
                </a:solidFill>
                <a:latin typeface="Roboto Light" charset="0"/>
                <a:ea typeface="Roboto Light" charset="0"/>
                <a:cs typeface="Roboto Light" pitchFamily="34" charset="-120"/>
              </a:rPr>
              <a:t>це</a:t>
            </a:r>
            <a:r>
              <a:rPr lang="en-US" sz="1850" dirty="0" smtClean="0">
                <a:solidFill>
                  <a:srgbClr val="3B3535"/>
                </a:solidFill>
                <a:latin typeface="Roboto Light" charset="0"/>
                <a:ea typeface="Roboto Light" charset="0"/>
                <a:cs typeface="Roboto Light" pitchFamily="34" charset="-120"/>
              </a:rPr>
              <a:t> </a:t>
            </a:r>
            <a:r>
              <a:rPr lang="en-US" sz="1850" dirty="0">
                <a:solidFill>
                  <a:srgbClr val="3B3535"/>
                </a:solidFill>
                <a:latin typeface="Roboto Light" charset="0"/>
                <a:ea typeface="Roboto Light" charset="0"/>
                <a:cs typeface="Roboto Light" pitchFamily="34" charset="-120"/>
              </a:rPr>
              <a:t>потужне програмне забезпечення, </a:t>
            </a:r>
            <a:r>
              <a:rPr lang="uk-UA" sz="2000" dirty="0" smtClean="0">
                <a:latin typeface="Roboto Light" charset="0"/>
                <a:ea typeface="Roboto Light" charset="0"/>
              </a:rPr>
              <a:t>яке </a:t>
            </a:r>
            <a:r>
              <a:rPr lang="uk-UA" sz="2000" dirty="0">
                <a:latin typeface="Roboto Light" charset="0"/>
                <a:ea typeface="Roboto Light" charset="0"/>
              </a:rPr>
              <a:t>використовується для розробки графічних макетів, зокрема шаблонів для вирізання. Програма підтримує створення різноманітних форм, текстів, малюнків, які можуть бути вирізані або нанесені на різні матеріали</a:t>
            </a:r>
            <a:endParaRPr lang="en-US" sz="1850" dirty="0">
              <a:latin typeface="Roboto Light" charset="0"/>
              <a:ea typeface="Roboto Light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614761" y="378809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FF0000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Ріжучий плотер</a:t>
            </a:r>
            <a:endParaRPr lang="en-US" sz="2200" b="1" dirty="0">
              <a:solidFill>
                <a:srgbClr val="FF0000"/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7614761" y="4379356"/>
            <a:ext cx="6185535" cy="20112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000"/>
              </a:lnSpc>
            </a:pPr>
            <a:r>
              <a:rPr lang="en-US" sz="1850" dirty="0" smtClean="0">
                <a:solidFill>
                  <a:srgbClr val="3B3535"/>
                </a:solidFill>
                <a:latin typeface="Roboto Light" charset="0"/>
                <a:ea typeface="Roboto Light" charset="0"/>
                <a:cs typeface="Roboto Light" pitchFamily="34" charset="-120"/>
              </a:rPr>
              <a:t>- </a:t>
            </a:r>
            <a:r>
              <a:rPr lang="uk-UA" sz="2000" dirty="0">
                <a:latin typeface="Roboto Light" charset="0"/>
                <a:ea typeface="Roboto Light" charset="0"/>
              </a:rPr>
              <a:t>це пристрій для точного вирізання заготовок із таких матеріалів, як папір, картон, вініл, тканина чи фетр. Популярними моделями </a:t>
            </a:r>
            <a:r>
              <a:rPr lang="uk-UA" sz="2000" dirty="0" smtClean="0">
                <a:latin typeface="Roboto Light" charset="0"/>
                <a:ea typeface="Roboto Light" charset="0"/>
              </a:rPr>
              <a:t>є </a:t>
            </a:r>
            <a:r>
              <a:rPr lang="uk-UA" sz="2000" dirty="0" err="1" smtClean="0">
                <a:latin typeface="Roboto Light" charset="0"/>
                <a:ea typeface="Roboto Light" charset="0"/>
              </a:rPr>
              <a:t>Silhouette</a:t>
            </a:r>
            <a:r>
              <a:rPr lang="uk-UA" sz="2000" dirty="0" smtClean="0">
                <a:latin typeface="Roboto Light" charset="0"/>
                <a:ea typeface="Roboto Light" charset="0"/>
              </a:rPr>
              <a:t> </a:t>
            </a:r>
            <a:r>
              <a:rPr lang="en-US" sz="2000" dirty="0" smtClean="0">
                <a:latin typeface="Roboto Light" charset="0"/>
                <a:ea typeface="Roboto Light" charset="0"/>
              </a:rPr>
              <a:t>Portrait</a:t>
            </a:r>
            <a:r>
              <a:rPr lang="en-US" sz="2000" dirty="0">
                <a:latin typeface="Roboto Light" charset="0"/>
                <a:ea typeface="Roboto Light" charset="0"/>
              </a:rPr>
              <a:t>,</a:t>
            </a:r>
            <a:r>
              <a:rPr lang="uk-UA" sz="2000" dirty="0" smtClean="0">
                <a:latin typeface="Roboto Light" charset="0"/>
                <a:ea typeface="Roboto Light" charset="0"/>
              </a:rPr>
              <a:t> </a:t>
            </a:r>
            <a:r>
              <a:rPr lang="uk-UA" sz="2000" dirty="0">
                <a:latin typeface="Roboto Light" charset="0"/>
                <a:ea typeface="Roboto Light" charset="0"/>
              </a:rPr>
              <a:t>Silhouette </a:t>
            </a:r>
            <a:r>
              <a:rPr lang="uk-UA" sz="2000" dirty="0" err="1" smtClean="0">
                <a:latin typeface="Roboto Light" charset="0"/>
                <a:ea typeface="Roboto Light" charset="0"/>
              </a:rPr>
              <a:t>Cameo</a:t>
            </a:r>
            <a:r>
              <a:rPr lang="uk-UA" sz="2000" dirty="0" smtClean="0">
                <a:latin typeface="Roboto Light" charset="0"/>
                <a:ea typeface="Roboto Light" charset="0"/>
              </a:rPr>
              <a:t> </a:t>
            </a:r>
            <a:r>
              <a:rPr lang="uk-UA" sz="2000" dirty="0">
                <a:latin typeface="Roboto Light" charset="0"/>
                <a:ea typeface="Roboto Light" charset="0"/>
              </a:rPr>
              <a:t>або </a:t>
            </a:r>
            <a:r>
              <a:rPr lang="uk-UA" sz="2000" dirty="0" err="1">
                <a:latin typeface="Roboto Light" charset="0"/>
                <a:ea typeface="Roboto Light" charset="0"/>
              </a:rPr>
              <a:t>Brother</a:t>
            </a:r>
            <a:r>
              <a:rPr lang="uk-UA" sz="2000" dirty="0">
                <a:latin typeface="Roboto Light" charset="0"/>
                <a:ea typeface="Roboto Light" charset="0"/>
              </a:rPr>
              <a:t> </a:t>
            </a:r>
            <a:r>
              <a:rPr lang="uk-UA" sz="2000" dirty="0" err="1">
                <a:latin typeface="Roboto Light" charset="0"/>
                <a:ea typeface="Roboto Light" charset="0"/>
              </a:rPr>
              <a:t>ScanNCut</a:t>
            </a:r>
            <a:endParaRPr lang="en-US" sz="1850" dirty="0">
              <a:latin typeface="Roboto Light" charset="0"/>
              <a:ea typeface="Roboto Light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91942" b="97312"/>
          <a:stretch/>
        </p:blipFill>
        <p:spPr bwMode="auto">
          <a:xfrm>
            <a:off x="12012328" y="7696531"/>
            <a:ext cx="2618072" cy="459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99440" y="328136"/>
            <a:ext cx="13200856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uk-UA" sz="2000" dirty="0">
                <a:latin typeface="Roboto Light" charset="0"/>
                <a:ea typeface="Roboto Light" charset="0"/>
              </a:rPr>
              <a:t>Створення та використання дидактичних матеріалів за допомогою Silhouette Studio та ріжучого </a:t>
            </a:r>
            <a:r>
              <a:rPr lang="uk-UA" sz="2000" dirty="0" err="1">
                <a:latin typeface="Roboto Light" charset="0"/>
                <a:ea typeface="Roboto Light" charset="0"/>
              </a:rPr>
              <a:t>плотера</a:t>
            </a:r>
            <a:r>
              <a:rPr lang="uk-UA" sz="2000" dirty="0">
                <a:latin typeface="Roboto Light" charset="0"/>
                <a:ea typeface="Roboto Light" charset="0"/>
              </a:rPr>
              <a:t> відкриває широкі можливості для створення індивідуалізованих, яскравих і функціональних навчальних матеріалів. Такий підхід особливо актуальний для вчителів, логопедів,  вихователів дитячих садків та ін. пед. працівників.</a:t>
            </a:r>
          </a:p>
        </p:txBody>
      </p:sp>
      <p:pic>
        <p:nvPicPr>
          <p:cNvPr id="9218" name="Picture 2" descr="Новый компактный плоттер Silhouette Portrait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75" b="31894"/>
          <a:stretch/>
        </p:blipFill>
        <p:spPr bwMode="auto">
          <a:xfrm>
            <a:off x="1981200" y="6639689"/>
            <a:ext cx="3496152" cy="1357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Режущий плоттер Silhouette Cameo 4 белого цвета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45" b="7300"/>
          <a:stretch/>
        </p:blipFill>
        <p:spPr bwMode="auto">
          <a:xfrm>
            <a:off x="5548868" y="6395848"/>
            <a:ext cx="3127772" cy="175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Плоттер Brother ScanNCut DX SDX950 - 891-Z0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276" y="6078219"/>
            <a:ext cx="2469339" cy="2151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3068" y="903565"/>
            <a:ext cx="7677864" cy="18484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850"/>
              </a:lnSpc>
              <a:buNone/>
            </a:pPr>
            <a:r>
              <a:rPr lang="en-US" sz="385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Переваги використання Silhouette Studio та ріжучого плотеру в освітньому процесі</a:t>
            </a:r>
            <a:endParaRPr lang="en-US" sz="3850" dirty="0"/>
          </a:p>
        </p:txBody>
      </p:sp>
      <p:sp>
        <p:nvSpPr>
          <p:cNvPr id="4" name="Shape 1"/>
          <p:cNvSpPr/>
          <p:nvPr/>
        </p:nvSpPr>
        <p:spPr>
          <a:xfrm>
            <a:off x="733068" y="3066217"/>
            <a:ext cx="3734276" cy="2527697"/>
          </a:xfrm>
          <a:prstGeom prst="roundRect">
            <a:avLst>
              <a:gd name="adj" fmla="val 1243"/>
            </a:avLst>
          </a:prstGeom>
          <a:solidFill>
            <a:srgbClr val="F3E8E8"/>
          </a:solidFill>
          <a:ln/>
        </p:spPr>
      </p:sp>
      <p:sp>
        <p:nvSpPr>
          <p:cNvPr id="5" name="Text 2"/>
          <p:cNvSpPr/>
          <p:nvPr/>
        </p:nvSpPr>
        <p:spPr>
          <a:xfrm>
            <a:off x="942499" y="3275648"/>
            <a:ext cx="2464475" cy="3080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9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Інтерактивність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942499" y="3709273"/>
            <a:ext cx="3315414" cy="16752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Дидактичні матеріали, створені за допомогою Silhouette Studio, можуть бути інтерактивними, що робить навчання більш захоплюючим та ефективним.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4676775" y="3066217"/>
            <a:ext cx="3734276" cy="2527697"/>
          </a:xfrm>
          <a:prstGeom prst="roundRect">
            <a:avLst>
              <a:gd name="adj" fmla="val 1243"/>
            </a:avLst>
          </a:prstGeom>
          <a:solidFill>
            <a:srgbClr val="F3E8E8"/>
          </a:solidFill>
          <a:ln/>
        </p:spPr>
      </p:sp>
      <p:sp>
        <p:nvSpPr>
          <p:cNvPr id="8" name="Text 5"/>
          <p:cNvSpPr/>
          <p:nvPr/>
        </p:nvSpPr>
        <p:spPr>
          <a:xfrm>
            <a:off x="4886206" y="3275648"/>
            <a:ext cx="2464475" cy="3080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9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Візуалізація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4886206" y="3709273"/>
            <a:ext cx="3315414" cy="16752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Silhouette Studio дозволяє створювати візуально привабливі матеріали, які покращують розуміння та запам'ятовування інформації.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733068" y="5803344"/>
            <a:ext cx="7677864" cy="1522571"/>
          </a:xfrm>
          <a:prstGeom prst="roundRect">
            <a:avLst>
              <a:gd name="adj" fmla="val 2064"/>
            </a:avLst>
          </a:prstGeom>
          <a:solidFill>
            <a:srgbClr val="F3E8E8"/>
          </a:solidFill>
          <a:ln/>
        </p:spPr>
      </p:sp>
      <p:sp>
        <p:nvSpPr>
          <p:cNvPr id="11" name="Text 8"/>
          <p:cNvSpPr/>
          <p:nvPr/>
        </p:nvSpPr>
        <p:spPr>
          <a:xfrm>
            <a:off x="942499" y="6012775"/>
            <a:ext cx="2464475" cy="3080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400"/>
              </a:lnSpc>
              <a:buNone/>
            </a:pPr>
            <a:r>
              <a:rPr lang="en-US" sz="19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Ефективність</a:t>
            </a:r>
            <a:endParaRPr lang="en-US" sz="1900" dirty="0"/>
          </a:p>
        </p:txBody>
      </p:sp>
      <p:sp>
        <p:nvSpPr>
          <p:cNvPr id="12" name="Text 9"/>
          <p:cNvSpPr/>
          <p:nvPr/>
        </p:nvSpPr>
        <p:spPr>
          <a:xfrm>
            <a:off x="942499" y="6446401"/>
            <a:ext cx="7259003" cy="6700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600"/>
              </a:lnSpc>
              <a:buNone/>
            </a:pPr>
            <a:r>
              <a:rPr lang="en-US" sz="16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Ріжучий плотер дозволяє швидко та легко створювати велику кількість дидактичних матеріалів, економлячи час та зусилля.</a:t>
            </a:r>
            <a:endParaRPr lang="en-US" sz="1600" dirty="0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91942" b="97312"/>
          <a:stretch/>
        </p:blipFill>
        <p:spPr bwMode="auto">
          <a:xfrm>
            <a:off x="6360870" y="7709909"/>
            <a:ext cx="2618072" cy="459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7762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5696" y="3510677"/>
            <a:ext cx="13019008" cy="13542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300"/>
              </a:lnSpc>
              <a:buNone/>
            </a:pPr>
            <a:r>
              <a:rPr lang="en-US" sz="425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Створення дидактичних матеріалів: візуалізація та інтерактивність</a:t>
            </a:r>
            <a:endParaRPr lang="en-US" sz="42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696" y="5210175"/>
            <a:ext cx="575429" cy="575429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805696" y="6015752"/>
            <a:ext cx="2708315" cy="338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Візуалізація</a:t>
            </a:r>
            <a:endParaRPr lang="en-US" sz="2100" dirty="0"/>
          </a:p>
        </p:txBody>
      </p:sp>
      <p:sp>
        <p:nvSpPr>
          <p:cNvPr id="6" name="Text 2"/>
          <p:cNvSpPr/>
          <p:nvPr/>
        </p:nvSpPr>
        <p:spPr>
          <a:xfrm>
            <a:off x="805696" y="6492359"/>
            <a:ext cx="6336863" cy="11051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8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Silhouette Studio дозволяє легко створювати візуальні елементи, такі як малюнки, графіки, зображення, які покращують розуміння та запам'ятовування інформації.</a:t>
            </a:r>
            <a:endParaRPr lang="en-US" sz="18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7841" y="5210175"/>
            <a:ext cx="575429" cy="575429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487841" y="6015752"/>
            <a:ext cx="2708315" cy="3384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21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Інтерактивність</a:t>
            </a:r>
            <a:endParaRPr lang="en-US" sz="2100" dirty="0"/>
          </a:p>
        </p:txBody>
      </p:sp>
      <p:sp>
        <p:nvSpPr>
          <p:cNvPr id="9" name="Text 4"/>
          <p:cNvSpPr/>
          <p:nvPr/>
        </p:nvSpPr>
        <p:spPr>
          <a:xfrm>
            <a:off x="7487841" y="6492359"/>
            <a:ext cx="6336863" cy="11051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18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Ви можете додати інтерактивні елементи до дидактичних матеріалів, наприклад, віконця з підказками, рухомі частини або елементи для гри.</a:t>
            </a:r>
            <a:endParaRPr lang="en-US" sz="1800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91942" b="97312"/>
          <a:stretch/>
        </p:blipFill>
        <p:spPr bwMode="auto">
          <a:xfrm>
            <a:off x="12012328" y="7696531"/>
            <a:ext cx="2618072" cy="459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69024" y="264438"/>
            <a:ext cx="7606189" cy="129230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50"/>
              </a:lnSpc>
              <a:buNone/>
            </a:pPr>
            <a:r>
              <a:rPr lang="en-US" sz="405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Типи дидактичних матеріалів, які можна створити</a:t>
            </a:r>
            <a:endParaRPr lang="en-US" sz="4050" dirty="0"/>
          </a:p>
        </p:txBody>
      </p:sp>
      <p:sp>
        <p:nvSpPr>
          <p:cNvPr id="4" name="Shape 1"/>
          <p:cNvSpPr/>
          <p:nvPr/>
        </p:nvSpPr>
        <p:spPr>
          <a:xfrm>
            <a:off x="549234" y="1616114"/>
            <a:ext cx="494228" cy="494228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5" name="Text 2"/>
          <p:cNvSpPr/>
          <p:nvPr/>
        </p:nvSpPr>
        <p:spPr>
          <a:xfrm>
            <a:off x="748663" y="1708149"/>
            <a:ext cx="95250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1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1263132" y="1616114"/>
            <a:ext cx="2584490" cy="323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Флеш-картки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1263132" y="2070933"/>
            <a:ext cx="3430788" cy="175736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Створення флеш-карток з різними візуальними елементами та текстами, що допоможуть закріпити вивчений матеріал.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5001516" y="1616114"/>
            <a:ext cx="494228" cy="494228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9" name="Text 6"/>
          <p:cNvSpPr/>
          <p:nvPr/>
        </p:nvSpPr>
        <p:spPr>
          <a:xfrm>
            <a:off x="5155583" y="1708149"/>
            <a:ext cx="18609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2</a:t>
            </a:r>
            <a:endParaRPr lang="en-US" sz="2400" dirty="0"/>
          </a:p>
        </p:txBody>
      </p:sp>
      <p:sp>
        <p:nvSpPr>
          <p:cNvPr id="10" name="Text 7"/>
          <p:cNvSpPr/>
          <p:nvPr/>
        </p:nvSpPr>
        <p:spPr>
          <a:xfrm>
            <a:off x="5715414" y="1616114"/>
            <a:ext cx="2584490" cy="323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Пазли</a:t>
            </a:r>
            <a:endParaRPr lang="en-US" sz="2000" dirty="0"/>
          </a:p>
        </p:txBody>
      </p:sp>
      <p:sp>
        <p:nvSpPr>
          <p:cNvPr id="11" name="Text 8"/>
          <p:cNvSpPr/>
          <p:nvPr/>
        </p:nvSpPr>
        <p:spPr>
          <a:xfrm>
            <a:off x="5715414" y="2070933"/>
            <a:ext cx="3103466" cy="14058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Вирізання пазлів для вивчення геометричних форм, алфавіту, чисел та інших концепцій.</a:t>
            </a:r>
            <a:endParaRPr lang="en-US" sz="1700" dirty="0"/>
          </a:p>
        </p:txBody>
      </p:sp>
      <p:sp>
        <p:nvSpPr>
          <p:cNvPr id="12" name="Shape 9"/>
          <p:cNvSpPr/>
          <p:nvPr/>
        </p:nvSpPr>
        <p:spPr>
          <a:xfrm>
            <a:off x="534649" y="3737907"/>
            <a:ext cx="494228" cy="494228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13" name="Text 10"/>
          <p:cNvSpPr/>
          <p:nvPr/>
        </p:nvSpPr>
        <p:spPr>
          <a:xfrm>
            <a:off x="688715" y="3829943"/>
            <a:ext cx="18609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3</a:t>
            </a:r>
            <a:endParaRPr lang="en-US" sz="2400" dirty="0"/>
          </a:p>
        </p:txBody>
      </p:sp>
      <p:sp>
        <p:nvSpPr>
          <p:cNvPr id="14" name="Text 11"/>
          <p:cNvSpPr/>
          <p:nvPr/>
        </p:nvSpPr>
        <p:spPr>
          <a:xfrm>
            <a:off x="1248547" y="3737907"/>
            <a:ext cx="2584490" cy="323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Ігри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1248547" y="4192726"/>
            <a:ext cx="2979420" cy="14058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Створення інтерактивних ігор для навчання математики, мови, історії та інших предметів.</a:t>
            </a:r>
            <a:endParaRPr lang="en-US" sz="1700" dirty="0"/>
          </a:p>
        </p:txBody>
      </p:sp>
      <p:sp>
        <p:nvSpPr>
          <p:cNvPr id="16" name="Shape 13"/>
          <p:cNvSpPr/>
          <p:nvPr/>
        </p:nvSpPr>
        <p:spPr>
          <a:xfrm>
            <a:off x="4986931" y="3737907"/>
            <a:ext cx="494228" cy="494228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17" name="Text 14"/>
          <p:cNvSpPr/>
          <p:nvPr/>
        </p:nvSpPr>
        <p:spPr>
          <a:xfrm>
            <a:off x="5138140" y="3829943"/>
            <a:ext cx="19169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4</a:t>
            </a:r>
            <a:endParaRPr lang="en-US" sz="2400" dirty="0"/>
          </a:p>
        </p:txBody>
      </p:sp>
      <p:sp>
        <p:nvSpPr>
          <p:cNvPr id="18" name="Text 15"/>
          <p:cNvSpPr/>
          <p:nvPr/>
        </p:nvSpPr>
        <p:spPr>
          <a:xfrm>
            <a:off x="5700829" y="3737907"/>
            <a:ext cx="2584490" cy="323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0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Етикетки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5700829" y="4192726"/>
            <a:ext cx="3103466" cy="10544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Вирізання етикеток для позначення предметів, обладнання, місць у класі.</a:t>
            </a:r>
            <a:endParaRPr lang="en-US" sz="1700" dirty="0"/>
          </a:p>
        </p:txBody>
      </p:sp>
      <p:sp>
        <p:nvSpPr>
          <p:cNvPr id="20" name="Shape 9"/>
          <p:cNvSpPr/>
          <p:nvPr/>
        </p:nvSpPr>
        <p:spPr>
          <a:xfrm>
            <a:off x="489584" y="5952787"/>
            <a:ext cx="494228" cy="494228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21" name="Text 10"/>
          <p:cNvSpPr/>
          <p:nvPr/>
        </p:nvSpPr>
        <p:spPr>
          <a:xfrm>
            <a:off x="643650" y="6044823"/>
            <a:ext cx="186095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uk-UA" sz="2400" dirty="0">
                <a:solidFill>
                  <a:srgbClr val="3B3535"/>
                </a:solidFill>
                <a:ea typeface="Red Hat Text" pitchFamily="34" charset="-122"/>
                <a:cs typeface="Red Hat Text" pitchFamily="34" charset="-120"/>
              </a:rPr>
              <a:t>5</a:t>
            </a:r>
            <a:endParaRPr lang="en-US" sz="2400" dirty="0"/>
          </a:p>
        </p:txBody>
      </p:sp>
      <p:sp>
        <p:nvSpPr>
          <p:cNvPr id="22" name="Text 11"/>
          <p:cNvSpPr/>
          <p:nvPr/>
        </p:nvSpPr>
        <p:spPr>
          <a:xfrm>
            <a:off x="1203482" y="5952787"/>
            <a:ext cx="2584490" cy="323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uk-UA" sz="2000" dirty="0" smtClean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Хмари слів</a:t>
            </a:r>
            <a:endParaRPr lang="en-US" sz="2000" dirty="0"/>
          </a:p>
        </p:txBody>
      </p:sp>
      <p:sp>
        <p:nvSpPr>
          <p:cNvPr id="23" name="Text 12"/>
          <p:cNvSpPr/>
          <p:nvPr/>
        </p:nvSpPr>
        <p:spPr>
          <a:xfrm>
            <a:off x="1203482" y="6407606"/>
            <a:ext cx="2979420" cy="8788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1700" dirty="0" err="1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Створення</a:t>
            </a:r>
            <a:r>
              <a:rPr lang="en-US" sz="1700" dirty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 </a:t>
            </a:r>
            <a:r>
              <a:rPr lang="uk-UA" sz="1700" dirty="0" smtClean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  <a:cs typeface="Roboto Light" pitchFamily="34" charset="-120"/>
              </a:rPr>
              <a:t>хмари слів для оформлення школи чи класу.</a:t>
            </a:r>
            <a:endParaRPr lang="en-US" sz="1700" dirty="0"/>
          </a:p>
        </p:txBody>
      </p:sp>
      <p:sp>
        <p:nvSpPr>
          <p:cNvPr id="24" name="Shape 13"/>
          <p:cNvSpPr/>
          <p:nvPr/>
        </p:nvSpPr>
        <p:spPr>
          <a:xfrm>
            <a:off x="4941866" y="5952787"/>
            <a:ext cx="494228" cy="494228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25" name="Text 14"/>
          <p:cNvSpPr/>
          <p:nvPr/>
        </p:nvSpPr>
        <p:spPr>
          <a:xfrm>
            <a:off x="5093075" y="6044823"/>
            <a:ext cx="191691" cy="3101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uk-UA" sz="2400" dirty="0" smtClean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6</a:t>
            </a:r>
            <a:endParaRPr lang="en-US" sz="2400" dirty="0"/>
          </a:p>
        </p:txBody>
      </p:sp>
      <p:sp>
        <p:nvSpPr>
          <p:cNvPr id="26" name="Text 15"/>
          <p:cNvSpPr/>
          <p:nvPr/>
        </p:nvSpPr>
        <p:spPr>
          <a:xfrm>
            <a:off x="5655764" y="5952787"/>
            <a:ext cx="2584490" cy="323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uk-UA" sz="2000" dirty="0" smtClean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Трафарети</a:t>
            </a:r>
            <a:endParaRPr lang="en-US" sz="2000" dirty="0"/>
          </a:p>
        </p:txBody>
      </p:sp>
      <p:sp>
        <p:nvSpPr>
          <p:cNvPr id="27" name="Text 16"/>
          <p:cNvSpPr/>
          <p:nvPr/>
        </p:nvSpPr>
        <p:spPr>
          <a:xfrm>
            <a:off x="5711245" y="6372165"/>
            <a:ext cx="2979420" cy="5272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uk-UA" sz="1700" dirty="0" smtClean="0">
                <a:solidFill>
                  <a:srgbClr val="3B3535"/>
                </a:solidFill>
                <a:latin typeface="Roboto Light" pitchFamily="34" charset="0"/>
                <a:ea typeface="Roboto Light" pitchFamily="34" charset="-122"/>
              </a:rPr>
              <a:t>Вирізання трафаретів.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29933" y="289044"/>
            <a:ext cx="7856934" cy="11841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250"/>
              </a:lnSpc>
              <a:buNone/>
            </a:pPr>
            <a:r>
              <a:rPr lang="en-US" sz="3400" dirty="0">
                <a:solidFill>
                  <a:srgbClr val="1F1E1E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Практичні кроки створення дидактичних матеріалів</a:t>
            </a:r>
            <a:endParaRPr lang="en-US" sz="3400" dirty="0"/>
          </a:p>
        </p:txBody>
      </p:sp>
      <p:sp>
        <p:nvSpPr>
          <p:cNvPr id="4" name="Shape 1"/>
          <p:cNvSpPr/>
          <p:nvPr/>
        </p:nvSpPr>
        <p:spPr>
          <a:xfrm>
            <a:off x="6394252" y="1493957"/>
            <a:ext cx="22860" cy="5603319"/>
          </a:xfrm>
          <a:prstGeom prst="roundRect">
            <a:avLst>
              <a:gd name="adj" fmla="val 120651"/>
            </a:avLst>
          </a:prstGeom>
          <a:solidFill>
            <a:srgbClr val="D9CECE"/>
          </a:solidFill>
          <a:ln/>
        </p:spPr>
      </p:sp>
      <p:sp>
        <p:nvSpPr>
          <p:cNvPr id="5" name="Shape 2"/>
          <p:cNvSpPr/>
          <p:nvPr/>
        </p:nvSpPr>
        <p:spPr>
          <a:xfrm>
            <a:off x="6589633" y="1896150"/>
            <a:ext cx="643533" cy="22860"/>
          </a:xfrm>
          <a:prstGeom prst="roundRect">
            <a:avLst>
              <a:gd name="adj" fmla="val 120651"/>
            </a:avLst>
          </a:prstGeom>
          <a:solidFill>
            <a:srgbClr val="D9CECE"/>
          </a:solidFill>
          <a:ln/>
        </p:spPr>
      </p:sp>
      <p:sp>
        <p:nvSpPr>
          <p:cNvPr id="6" name="Shape 3"/>
          <p:cNvSpPr/>
          <p:nvPr/>
        </p:nvSpPr>
        <p:spPr>
          <a:xfrm>
            <a:off x="6198870" y="1700768"/>
            <a:ext cx="413623" cy="413623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7" name="Text 4"/>
          <p:cNvSpPr/>
          <p:nvPr/>
        </p:nvSpPr>
        <p:spPr>
          <a:xfrm>
            <a:off x="6365796" y="1777802"/>
            <a:ext cx="79653" cy="2595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sz="20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1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7416879" y="1677789"/>
            <a:ext cx="2163128" cy="270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00"/>
              </a:lnSpc>
            </a:pPr>
            <a:r>
              <a:rPr lang="uk-UA" sz="1600" dirty="0" smtClean="0"/>
              <a:t>Розробка макету в Silhouette Studio</a:t>
            </a:r>
            <a:endParaRPr lang="en-US" sz="1700" dirty="0"/>
          </a:p>
        </p:txBody>
      </p:sp>
      <p:sp>
        <p:nvSpPr>
          <p:cNvPr id="9" name="Text 6"/>
          <p:cNvSpPr/>
          <p:nvPr/>
        </p:nvSpPr>
        <p:spPr>
          <a:xfrm>
            <a:off x="6786880" y="2058432"/>
            <a:ext cx="7294880" cy="13045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k-UA" sz="1400" dirty="0" smtClean="0">
                <a:latin typeface="Roboto Light" charset="0"/>
                <a:ea typeface="Roboto Light" charset="0"/>
              </a:rPr>
              <a:t>   - Завантажте програму Silhouette Studio.</a:t>
            </a:r>
          </a:p>
          <a:p>
            <a:r>
              <a:rPr lang="uk-UA" sz="1400" dirty="0" smtClean="0">
                <a:latin typeface="Roboto Light" charset="0"/>
                <a:ea typeface="Roboto Light" charset="0"/>
              </a:rPr>
              <a:t>   - Намалюйте потрібні елементи (наприклад, букви, цифри, геометричні фігури, зображення для пазлів).</a:t>
            </a:r>
          </a:p>
          <a:p>
            <a:r>
              <a:rPr lang="uk-UA" sz="1400" dirty="0" smtClean="0">
                <a:latin typeface="Roboto Light" charset="0"/>
                <a:ea typeface="Roboto Light" charset="0"/>
              </a:rPr>
              <a:t>   - Використовуйте інструменти для створення точних форм та написів.</a:t>
            </a:r>
          </a:p>
          <a:p>
            <a:r>
              <a:rPr lang="uk-UA" sz="1400" dirty="0" smtClean="0">
                <a:latin typeface="Roboto Light" charset="0"/>
                <a:ea typeface="Roboto Light" charset="0"/>
              </a:rPr>
              <a:t>   - Якщо необхідно, завантажте готові шаблони з інтернету або імпортуйте зображення для подальшої обробки.</a:t>
            </a:r>
            <a:endParaRPr lang="en-US" sz="1400" dirty="0">
              <a:latin typeface="Roboto Light" charset="0"/>
              <a:ea typeface="Roboto Light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589633" y="3731419"/>
            <a:ext cx="643533" cy="22860"/>
          </a:xfrm>
          <a:prstGeom prst="roundRect">
            <a:avLst>
              <a:gd name="adj" fmla="val 120651"/>
            </a:avLst>
          </a:prstGeom>
          <a:solidFill>
            <a:srgbClr val="D9CECE"/>
          </a:solidFill>
          <a:ln/>
        </p:spPr>
      </p:sp>
      <p:sp>
        <p:nvSpPr>
          <p:cNvPr id="11" name="Shape 8"/>
          <p:cNvSpPr/>
          <p:nvPr/>
        </p:nvSpPr>
        <p:spPr>
          <a:xfrm>
            <a:off x="6198870" y="3536037"/>
            <a:ext cx="413623" cy="413623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12" name="Text 9"/>
          <p:cNvSpPr/>
          <p:nvPr/>
        </p:nvSpPr>
        <p:spPr>
          <a:xfrm>
            <a:off x="6327815" y="3613071"/>
            <a:ext cx="155734" cy="2595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sz="20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2</a:t>
            </a:r>
            <a:endParaRPr lang="en-US" sz="2000" dirty="0"/>
          </a:p>
        </p:txBody>
      </p:sp>
      <p:sp>
        <p:nvSpPr>
          <p:cNvPr id="13" name="Text 10"/>
          <p:cNvSpPr/>
          <p:nvPr/>
        </p:nvSpPr>
        <p:spPr>
          <a:xfrm>
            <a:off x="7416878" y="3513058"/>
            <a:ext cx="3515281" cy="270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00"/>
              </a:lnSpc>
            </a:pPr>
            <a:r>
              <a:rPr lang="uk-UA" sz="1600" dirty="0" smtClean="0">
                <a:ea typeface="Roboto Light" charset="0"/>
              </a:rPr>
              <a:t>Підготовка матеріалу для вирізання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6911399" y="3893701"/>
            <a:ext cx="7075468" cy="10440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k-UA" sz="1400" dirty="0" smtClean="0">
                <a:latin typeface="Roboto Light" charset="0"/>
                <a:ea typeface="Roboto Light" charset="0"/>
              </a:rPr>
              <a:t>   - Виберіть матеріал, на якому буде виготовлено дидактичний матеріал (картон, магнітна основа, ламінований папір, тканина тощо).</a:t>
            </a:r>
          </a:p>
          <a:p>
            <a:r>
              <a:rPr lang="uk-UA" sz="1400" dirty="0" smtClean="0">
                <a:latin typeface="Roboto Light" charset="0"/>
                <a:ea typeface="Roboto Light" charset="0"/>
              </a:rPr>
              <a:t>   - Визначте параметри різання в програмі (глибина ножа, тиск, швидкість).</a:t>
            </a:r>
          </a:p>
          <a:p>
            <a:r>
              <a:rPr lang="uk-UA" sz="1400" dirty="0" smtClean="0">
                <a:latin typeface="Roboto Light" charset="0"/>
                <a:ea typeface="Roboto Light" charset="0"/>
              </a:rPr>
              <a:t>   - Завантажте матеріал у </a:t>
            </a:r>
            <a:r>
              <a:rPr lang="uk-UA" sz="1400" dirty="0" err="1" smtClean="0">
                <a:latin typeface="Roboto Light" charset="0"/>
                <a:ea typeface="Roboto Light" charset="0"/>
              </a:rPr>
              <a:t>плотер</a:t>
            </a:r>
            <a:endParaRPr lang="en-US" sz="1400" dirty="0"/>
          </a:p>
        </p:txBody>
      </p:sp>
      <p:sp>
        <p:nvSpPr>
          <p:cNvPr id="15" name="Shape 12"/>
          <p:cNvSpPr/>
          <p:nvPr/>
        </p:nvSpPr>
        <p:spPr>
          <a:xfrm>
            <a:off x="6589633" y="5251728"/>
            <a:ext cx="643533" cy="22860"/>
          </a:xfrm>
          <a:prstGeom prst="roundRect">
            <a:avLst>
              <a:gd name="adj" fmla="val 120651"/>
            </a:avLst>
          </a:prstGeom>
          <a:solidFill>
            <a:srgbClr val="D9CECE"/>
          </a:solidFill>
          <a:ln/>
        </p:spPr>
      </p:sp>
      <p:sp>
        <p:nvSpPr>
          <p:cNvPr id="16" name="Shape 13"/>
          <p:cNvSpPr/>
          <p:nvPr/>
        </p:nvSpPr>
        <p:spPr>
          <a:xfrm>
            <a:off x="6198870" y="5056346"/>
            <a:ext cx="413623" cy="413623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17" name="Text 14"/>
          <p:cNvSpPr/>
          <p:nvPr/>
        </p:nvSpPr>
        <p:spPr>
          <a:xfrm>
            <a:off x="6327815" y="5133380"/>
            <a:ext cx="155734" cy="2595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sz="20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3</a:t>
            </a:r>
            <a:endParaRPr lang="en-US" sz="2000" dirty="0"/>
          </a:p>
        </p:txBody>
      </p:sp>
      <p:sp>
        <p:nvSpPr>
          <p:cNvPr id="18" name="Text 15"/>
          <p:cNvSpPr/>
          <p:nvPr/>
        </p:nvSpPr>
        <p:spPr>
          <a:xfrm>
            <a:off x="7416879" y="5033367"/>
            <a:ext cx="2163128" cy="270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100"/>
              </a:lnSpc>
              <a:buNone/>
            </a:pPr>
            <a:r>
              <a:rPr lang="en-US" sz="1700" dirty="0">
                <a:solidFill>
                  <a:srgbClr val="3B3535"/>
                </a:solidFill>
                <a:ea typeface="Red Hat Text" pitchFamily="34" charset="-122"/>
                <a:cs typeface="Red Hat Text" pitchFamily="34" charset="-120"/>
              </a:rPr>
              <a:t>Вирізання</a:t>
            </a:r>
            <a:endParaRPr lang="en-US" sz="1700" dirty="0"/>
          </a:p>
        </p:txBody>
      </p:sp>
      <p:sp>
        <p:nvSpPr>
          <p:cNvPr id="19" name="Text 16"/>
          <p:cNvSpPr/>
          <p:nvPr/>
        </p:nvSpPr>
        <p:spPr>
          <a:xfrm>
            <a:off x="6911399" y="5414010"/>
            <a:ext cx="7075469" cy="69215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uk-UA" sz="1400" dirty="0" smtClean="0">
                <a:latin typeface="Roboto Light" charset="0"/>
                <a:ea typeface="Roboto Light" charset="0"/>
              </a:rPr>
              <a:t>    - Виріжте заготовки відповідно до створеного макету.</a:t>
            </a:r>
          </a:p>
          <a:p>
            <a:r>
              <a:rPr lang="uk-UA" sz="1400" dirty="0" smtClean="0">
                <a:latin typeface="Roboto Light" charset="0"/>
                <a:ea typeface="Roboto Light" charset="0"/>
              </a:rPr>
              <a:t>    - Якщо потрібні кілька однакових деталей, скористайтеся функцією дублювання</a:t>
            </a:r>
            <a:r>
              <a:rPr lang="uk-UA" sz="1600" dirty="0" smtClean="0">
                <a:latin typeface="Roboto Light" charset="0"/>
                <a:ea typeface="Roboto Light" charset="0"/>
              </a:rPr>
              <a:t>.</a:t>
            </a:r>
            <a:endParaRPr lang="en-US" sz="1600" dirty="0"/>
          </a:p>
        </p:txBody>
      </p:sp>
      <p:sp>
        <p:nvSpPr>
          <p:cNvPr id="20" name="Shape 17"/>
          <p:cNvSpPr/>
          <p:nvPr/>
        </p:nvSpPr>
        <p:spPr>
          <a:xfrm>
            <a:off x="6589633" y="6477953"/>
            <a:ext cx="643533" cy="22860"/>
          </a:xfrm>
          <a:prstGeom prst="roundRect">
            <a:avLst>
              <a:gd name="adj" fmla="val 120651"/>
            </a:avLst>
          </a:prstGeom>
          <a:solidFill>
            <a:srgbClr val="D9CECE"/>
          </a:solidFill>
          <a:ln/>
        </p:spPr>
      </p:sp>
      <p:sp>
        <p:nvSpPr>
          <p:cNvPr id="21" name="Shape 18"/>
          <p:cNvSpPr/>
          <p:nvPr/>
        </p:nvSpPr>
        <p:spPr>
          <a:xfrm>
            <a:off x="6198870" y="6282571"/>
            <a:ext cx="413623" cy="413623"/>
          </a:xfrm>
          <a:prstGeom prst="roundRect">
            <a:avLst>
              <a:gd name="adj" fmla="val 6668"/>
            </a:avLst>
          </a:prstGeom>
          <a:solidFill>
            <a:srgbClr val="F3E8E8"/>
          </a:solidFill>
          <a:ln/>
        </p:spPr>
      </p:sp>
      <p:sp>
        <p:nvSpPr>
          <p:cNvPr id="22" name="Text 19"/>
          <p:cNvSpPr/>
          <p:nvPr/>
        </p:nvSpPr>
        <p:spPr>
          <a:xfrm>
            <a:off x="6325433" y="6359604"/>
            <a:ext cx="160377" cy="2595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000"/>
              </a:lnSpc>
              <a:buNone/>
            </a:pPr>
            <a:r>
              <a:rPr lang="en-US" sz="2000" dirty="0">
                <a:solidFill>
                  <a:srgbClr val="3B3535"/>
                </a:solidFill>
                <a:latin typeface="Red Hat Text" pitchFamily="34" charset="0"/>
                <a:ea typeface="Red Hat Text" pitchFamily="34" charset="-122"/>
                <a:cs typeface="Red Hat Text" pitchFamily="34" charset="-120"/>
              </a:rPr>
              <a:t>4</a:t>
            </a:r>
            <a:endParaRPr lang="en-US" sz="2000" dirty="0"/>
          </a:p>
        </p:txBody>
      </p:sp>
      <p:sp>
        <p:nvSpPr>
          <p:cNvPr id="23" name="Text 20"/>
          <p:cNvSpPr/>
          <p:nvPr/>
        </p:nvSpPr>
        <p:spPr>
          <a:xfrm>
            <a:off x="7416879" y="6259592"/>
            <a:ext cx="2163128" cy="2703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100"/>
              </a:lnSpc>
            </a:pPr>
            <a:r>
              <a:rPr lang="uk-UA" sz="1600" dirty="0" smtClean="0">
                <a:ea typeface="Roboto Light" charset="0"/>
              </a:rPr>
              <a:t>Оздоблення та збірка</a:t>
            </a:r>
            <a:endParaRPr lang="en-US" sz="1700" dirty="0"/>
          </a:p>
        </p:txBody>
      </p:sp>
      <p:sp>
        <p:nvSpPr>
          <p:cNvPr id="24" name="Text 21"/>
          <p:cNvSpPr/>
          <p:nvPr/>
        </p:nvSpPr>
        <p:spPr>
          <a:xfrm>
            <a:off x="6911400" y="6640235"/>
            <a:ext cx="7075468" cy="918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k-UA" sz="1400" dirty="0" smtClean="0">
                <a:latin typeface="Roboto Light" charset="0"/>
                <a:ea typeface="Roboto Light" charset="0"/>
              </a:rPr>
              <a:t> - </a:t>
            </a:r>
            <a:r>
              <a:rPr lang="uk-UA" sz="1400" dirty="0" err="1" smtClean="0">
                <a:latin typeface="Roboto Light" charset="0"/>
                <a:ea typeface="Roboto Light" charset="0"/>
              </a:rPr>
              <a:t>Заламінуйте</a:t>
            </a:r>
            <a:r>
              <a:rPr lang="uk-UA" sz="1400" dirty="0" smtClean="0">
                <a:latin typeface="Roboto Light" charset="0"/>
                <a:ea typeface="Roboto Light" charset="0"/>
              </a:rPr>
              <a:t>, якщо матеріал потребує тривалої експлуатації.</a:t>
            </a:r>
          </a:p>
          <a:p>
            <a:r>
              <a:rPr lang="uk-UA" sz="1400" dirty="0" smtClean="0">
                <a:latin typeface="Roboto Light" charset="0"/>
                <a:ea typeface="Roboto Light" charset="0"/>
              </a:rPr>
              <a:t>   - Наклейте магнітну плівку або текстильну липучку для фіксації на поверхні.</a:t>
            </a:r>
          </a:p>
          <a:p>
            <a:r>
              <a:rPr lang="uk-UA" sz="1400" dirty="0" smtClean="0">
                <a:latin typeface="Roboto Light" charset="0"/>
                <a:ea typeface="Roboto Light" charset="0"/>
              </a:rPr>
              <a:t>   - Об'єднайте елементи в готовий виріб (наприклад, магнітну дошку, абетки, </a:t>
            </a:r>
            <a:r>
              <a:rPr lang="uk-UA" sz="1400" dirty="0" err="1" smtClean="0">
                <a:latin typeface="Roboto Light" charset="0"/>
                <a:ea typeface="Roboto Light" charset="0"/>
              </a:rPr>
              <a:t>пазли</a:t>
            </a:r>
            <a:r>
              <a:rPr lang="uk-UA" sz="1400" dirty="0" smtClean="0">
                <a:latin typeface="Roboto Light" charset="0"/>
                <a:ea typeface="Roboto Light" charset="0"/>
              </a:rPr>
              <a:t> чи інтерактивні картки).</a:t>
            </a:r>
            <a:endParaRPr lang="en-US" sz="1400" dirty="0"/>
          </a:p>
        </p:txBody>
      </p:sp>
      <p:pic>
        <p:nvPicPr>
          <p:cNvPr id="2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91942" b="97312"/>
          <a:stretch/>
        </p:blipFill>
        <p:spPr bwMode="auto">
          <a:xfrm>
            <a:off x="12012328" y="7696531"/>
            <a:ext cx="2618072" cy="459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"/>
          <p:cNvSpPr/>
          <p:nvPr/>
        </p:nvSpPr>
        <p:spPr>
          <a:xfrm>
            <a:off x="998832" y="1562537"/>
            <a:ext cx="12828928" cy="2349063"/>
          </a:xfrm>
          <a:prstGeom prst="roundRect">
            <a:avLst>
              <a:gd name="adj" fmla="val 1243"/>
            </a:avLst>
          </a:prstGeom>
          <a:solidFill>
            <a:srgbClr val="F3E8E8"/>
          </a:solidFill>
          <a:ln/>
        </p:spPr>
      </p:sp>
      <p:sp>
        <p:nvSpPr>
          <p:cNvPr id="2" name="Прямоугольник 1"/>
          <p:cNvSpPr/>
          <p:nvPr/>
        </p:nvSpPr>
        <p:spPr>
          <a:xfrm>
            <a:off x="1048084" y="670560"/>
            <a:ext cx="13013356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latin typeface="Roboto Light" charset="0"/>
                <a:ea typeface="Roboto Light" charset="0"/>
              </a:rPr>
              <a:t>Переваги використання Silhouette Studio та </a:t>
            </a:r>
            <a:r>
              <a:rPr lang="uk-UA" sz="3200" b="1" dirty="0" err="1" smtClean="0">
                <a:latin typeface="Roboto Light" charset="0"/>
                <a:ea typeface="Roboto Light" charset="0"/>
              </a:rPr>
              <a:t>плотера</a:t>
            </a:r>
            <a:endParaRPr lang="uk-UA" sz="3200" b="1" dirty="0" smtClean="0">
              <a:latin typeface="Roboto Light" charset="0"/>
              <a:ea typeface="Roboto Light" charset="0"/>
            </a:endParaRPr>
          </a:p>
          <a:p>
            <a:pPr algn="ctr"/>
            <a:endParaRPr lang="uk-UA" sz="2400" b="1" dirty="0">
              <a:latin typeface="Roboto Light" charset="0"/>
              <a:ea typeface="Roboto Light" charset="0"/>
            </a:endParaRPr>
          </a:p>
          <a:p>
            <a:pPr>
              <a:lnSpc>
                <a:spcPct val="150000"/>
              </a:lnSpc>
            </a:pPr>
            <a:r>
              <a:rPr lang="uk-UA" sz="2400" dirty="0">
                <a:latin typeface="Roboto Light" charset="0"/>
                <a:ea typeface="Roboto Light" charset="0"/>
              </a:rPr>
              <a:t>- Економія часу: автоматизація процесу вирізання.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Roboto Light" charset="0"/>
                <a:ea typeface="Roboto Light" charset="0"/>
              </a:rPr>
              <a:t>- Гнучкість: можливість створення будь-яких форм, що відповідають потребам заняття.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Roboto Light" charset="0"/>
                <a:ea typeface="Roboto Light" charset="0"/>
              </a:rPr>
              <a:t>- Естетичність: матеріали виходять професійними та привабливими.</a:t>
            </a:r>
          </a:p>
          <a:p>
            <a:pPr>
              <a:lnSpc>
                <a:spcPct val="150000"/>
              </a:lnSpc>
            </a:pPr>
            <a:r>
              <a:rPr lang="uk-UA" sz="2400" dirty="0">
                <a:latin typeface="Roboto Light" charset="0"/>
                <a:ea typeface="Roboto Light" charset="0"/>
              </a:rPr>
              <a:t>- Індивідуалізація: створення дидактичних матеріалів для конкретної групи учнів.</a:t>
            </a:r>
          </a:p>
          <a:p>
            <a:r>
              <a:rPr lang="uk-UA" sz="3200" dirty="0">
                <a:latin typeface="Roboto Light" charset="0"/>
                <a:ea typeface="Roboto Light" charset="0"/>
              </a:rPr>
              <a:t> </a:t>
            </a:r>
          </a:p>
          <a:p>
            <a:r>
              <a:rPr lang="uk-UA" sz="3200" dirty="0">
                <a:latin typeface="Roboto Light" charset="0"/>
                <a:ea typeface="Roboto Light" charset="0"/>
              </a:rPr>
              <a:t>Ці інструменти значно спрощують роботу вчителя, дозволяючи зробити навчання більш цікавим і ефективним</a:t>
            </a:r>
            <a:r>
              <a:rPr lang="uk-UA" sz="3200" dirty="0" smtClean="0">
                <a:latin typeface="Roboto Light" charset="0"/>
                <a:ea typeface="Roboto Light" charset="0"/>
              </a:rPr>
              <a:t>.</a:t>
            </a:r>
            <a:endParaRPr lang="uk-UA" sz="3200" dirty="0">
              <a:latin typeface="Roboto Light" charset="0"/>
              <a:ea typeface="Roboto Light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91942" b="97312"/>
          <a:stretch/>
        </p:blipFill>
        <p:spPr bwMode="auto">
          <a:xfrm>
            <a:off x="12012328" y="7696531"/>
            <a:ext cx="2618072" cy="459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054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598</Words>
  <Application>Microsoft Office PowerPoint</Application>
  <PresentationFormat>Произвольный</PresentationFormat>
  <Paragraphs>74</Paragraphs>
  <Slides>7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Red Hat Text</vt:lpstr>
      <vt:lpstr>Roboto Light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Administrator</cp:lastModifiedBy>
  <cp:revision>10</cp:revision>
  <dcterms:created xsi:type="dcterms:W3CDTF">2025-01-03T09:40:02Z</dcterms:created>
  <dcterms:modified xsi:type="dcterms:W3CDTF">2025-01-08T11:27:41Z</dcterms:modified>
</cp:coreProperties>
</file>