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6" r:id="rId4"/>
    <p:sldId id="258" r:id="rId5"/>
    <p:sldId id="267" r:id="rId6"/>
    <p:sldId id="259" r:id="rId7"/>
    <p:sldId id="260" r:id="rId8"/>
    <p:sldId id="264" r:id="rId9"/>
    <p:sldId id="265" r:id="rId10"/>
  </p:sldIdLst>
  <p:sldSz cx="14630400" cy="8229600"/>
  <p:notesSz cx="8229600" cy="146304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Inter" panose="020B0604020202020204" charset="0"/>
      <p:regular r:id="rId1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62" d="100"/>
          <a:sy n="62" d="100"/>
        </p:scale>
        <p:origin x="5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3918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2708610" y="7522250"/>
            <a:ext cx="1921790" cy="7073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3207" y="30152"/>
            <a:ext cx="7377193" cy="8199448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-154141" y="2354222"/>
            <a:ext cx="7437499" cy="24929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2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Сучасні підходи </a:t>
            </a:r>
          </a:p>
          <a:p>
            <a:pPr algn="ctr"/>
            <a:r>
              <a:rPr lang="uk-UA" sz="52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до оцінювання </a:t>
            </a:r>
          </a:p>
          <a:p>
            <a:pPr algn="ctr"/>
            <a:r>
              <a:rPr lang="uk-UA" sz="5200" b="1" cap="none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якості освіти</a:t>
            </a:r>
            <a:endParaRPr lang="ru-RU" sz="5200" b="1" cap="none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56460" y="7044928"/>
            <a:ext cx="6416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uk-UA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Заступник директора НМЦ ПТО у Херсонській області САСЬКО Світлана </a:t>
            </a:r>
            <a:endParaRPr lang="ru-RU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-154141" y="268857"/>
            <a:ext cx="75631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НАВЧАЛЬНО-МЕТОДИЧНИЙ ЦЕНТР</a:t>
            </a:r>
          </a:p>
          <a:p>
            <a:pPr algn="ctr">
              <a:lnSpc>
                <a:spcPct val="150000"/>
              </a:lnSpc>
            </a:pPr>
            <a:r>
              <a:rPr lang="ru-RU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ПРОФЕСІЙНО-ТЕХНІЧНОЇ </a:t>
            </a:r>
            <a:r>
              <a:rPr lang="ru-RU" b="1" dirty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ОСВІТИ У ХЕРСОНСЬКІЙ ОБЛАСТІ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14437" y="635804"/>
            <a:ext cx="12201525" cy="74426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uk-UA" sz="4650" b="1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Сучасні концепції оцінювання</a:t>
            </a:r>
            <a:endParaRPr lang="uk-UA" sz="465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0" y="2971205"/>
            <a:ext cx="4347805" cy="372070"/>
          </a:xfrm>
          <a:prstGeom prst="rect">
            <a:avLst/>
          </a:prstGeom>
          <a:solidFill>
            <a:schemeClr val="tx2"/>
          </a:solidFill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chemeClr val="bg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Трансформація оцінювання</a:t>
            </a:r>
            <a:endParaRPr lang="en-US" sz="2300" dirty="0">
              <a:solidFill>
                <a:schemeClr val="bg1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525491" y="3501125"/>
            <a:ext cx="6244709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b="1" dirty="0">
                <a:solidFill>
                  <a:srgbClr val="27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Відхід від традиційного оцінювання до компетентнісного, що акцентує увагу на практичних навичках. Формувальне та підсумкове оцінювання використовуються збалансовано для покращення навчання.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708610" y="7522250"/>
            <a:ext cx="1921790" cy="7073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9" name="Google Shape;406;p39"/>
          <p:cNvGrpSpPr/>
          <p:nvPr/>
        </p:nvGrpSpPr>
        <p:grpSpPr>
          <a:xfrm>
            <a:off x="9110232" y="199331"/>
            <a:ext cx="5687518" cy="7993975"/>
            <a:chOff x="-541800" y="-622440"/>
            <a:chExt cx="4135320" cy="6091200"/>
          </a:xfrm>
        </p:grpSpPr>
        <p:sp>
          <p:nvSpPr>
            <p:cNvPr id="10" name="Google Shape;407;p39"/>
            <p:cNvSpPr/>
            <p:nvPr/>
          </p:nvSpPr>
          <p:spPr>
            <a:xfrm rot="10800000">
              <a:off x="84600" y="4042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" name="Google Shape;408;p39"/>
            <p:cNvSpPr/>
            <p:nvPr/>
          </p:nvSpPr>
          <p:spPr>
            <a:xfrm rot="10800000">
              <a:off x="993960" y="4575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2" name="Google Shape;409;p39"/>
            <p:cNvSpPr/>
            <p:nvPr/>
          </p:nvSpPr>
          <p:spPr>
            <a:xfrm rot="10800000">
              <a:off x="204084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3" name="Google Shape;410;p39"/>
            <p:cNvSpPr/>
            <p:nvPr/>
          </p:nvSpPr>
          <p:spPr>
            <a:xfrm rot="10800000">
              <a:off x="-54180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4" name="Google Shape;411;p39"/>
            <p:cNvSpPr/>
            <p:nvPr/>
          </p:nvSpPr>
          <p:spPr>
            <a:xfrm flipH="1">
              <a:off x="992880" y="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5" name="Google Shape;412;p39"/>
            <p:cNvSpPr/>
            <p:nvPr/>
          </p:nvSpPr>
          <p:spPr>
            <a:xfrm flipH="1">
              <a:off x="712440" y="22752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" name="Google Shape;413;p39"/>
            <p:cNvSpPr/>
            <p:nvPr/>
          </p:nvSpPr>
          <p:spPr>
            <a:xfrm flipH="1">
              <a:off x="420840" y="177876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7" name="Google Shape;414;p39"/>
            <p:cNvSpPr/>
            <p:nvPr/>
          </p:nvSpPr>
          <p:spPr>
            <a:xfrm flipH="1">
              <a:off x="1611000" y="147492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" name="Google Shape;415;p39"/>
            <p:cNvSpPr/>
            <p:nvPr/>
          </p:nvSpPr>
          <p:spPr>
            <a:xfrm flipH="1">
              <a:off x="2597040" y="-6224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9" name="Google Shape;416;p39"/>
            <p:cNvSpPr/>
            <p:nvPr/>
          </p:nvSpPr>
          <p:spPr>
            <a:xfrm flipH="1">
              <a:off x="1259280" y="26514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0" name="Google Shape;417;p39"/>
            <p:cNvSpPr/>
            <p:nvPr/>
          </p:nvSpPr>
          <p:spPr>
            <a:xfrm flipH="1">
              <a:off x="2180160" y="-1382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1" name="Google Shape;418;p39"/>
            <p:cNvSpPr/>
            <p:nvPr/>
          </p:nvSpPr>
          <p:spPr>
            <a:xfrm rot="10800000">
              <a:off x="1759320" y="40456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lt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2" name="Google Shape;419;p39"/>
            <p:cNvSpPr/>
            <p:nvPr/>
          </p:nvSpPr>
          <p:spPr>
            <a:xfrm rot="10800000">
              <a:off x="2368080" y="26517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3" name="Google Shape;420;p39"/>
            <p:cNvSpPr/>
            <p:nvPr/>
          </p:nvSpPr>
          <p:spPr>
            <a:xfrm rot="10800000">
              <a:off x="503640" y="35582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4" name="Google Shape;421;p39"/>
            <p:cNvSpPr/>
            <p:nvPr/>
          </p:nvSpPr>
          <p:spPr>
            <a:xfrm rot="10800000">
              <a:off x="1759320" y="4501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5" name="Google Shape;422;p39"/>
            <p:cNvSpPr/>
            <p:nvPr/>
          </p:nvSpPr>
          <p:spPr>
            <a:xfrm flipH="1">
              <a:off x="-126360" y="539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" name="Google Shape;423;p39"/>
            <p:cNvSpPr/>
            <p:nvPr/>
          </p:nvSpPr>
          <p:spPr>
            <a:xfrm flipH="1">
              <a:off x="2754720" y="3194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7" name="Text 5"/>
          <p:cNvSpPr/>
          <p:nvPr/>
        </p:nvSpPr>
        <p:spPr>
          <a:xfrm>
            <a:off x="793790" y="5843826"/>
            <a:ext cx="13042821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sz="20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Мета – забезпечити учасників необхідними знаннями для ефективного впровадження сучасних підходів до оцінювання у їхній професійній діяльності.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7599521" y="2971205"/>
            <a:ext cx="4462343" cy="372070"/>
          </a:xfrm>
          <a:prstGeom prst="rect">
            <a:avLst/>
          </a:prstGeom>
          <a:solidFill>
            <a:schemeClr val="tx2"/>
          </a:solidFill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chemeClr val="bg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Критерії та освітні програми</a:t>
            </a:r>
            <a:endParaRPr lang="en-US" sz="2300" dirty="0">
              <a:solidFill>
                <a:schemeClr val="bg1"/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7171253" y="3570089"/>
            <a:ext cx="6244709" cy="185184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b="1" dirty="0">
                <a:solidFill>
                  <a:srgbClr val="27252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Критеріальне оцінювання забезпечує прозорість та об'єктивність, а також розглядаються освітні програми для їх вдосконалення та відповідності сучасним вимогам.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406;p39"/>
          <p:cNvGrpSpPr/>
          <p:nvPr/>
        </p:nvGrpSpPr>
        <p:grpSpPr>
          <a:xfrm>
            <a:off x="8942882" y="191220"/>
            <a:ext cx="5687518" cy="7993975"/>
            <a:chOff x="-541800" y="-622440"/>
            <a:chExt cx="4135320" cy="6091200"/>
          </a:xfrm>
        </p:grpSpPr>
        <p:sp>
          <p:nvSpPr>
            <p:cNvPr id="3" name="Google Shape;407;p39"/>
            <p:cNvSpPr/>
            <p:nvPr/>
          </p:nvSpPr>
          <p:spPr>
            <a:xfrm rot="10800000">
              <a:off x="84600" y="4042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4" name="Google Shape;408;p39"/>
            <p:cNvSpPr/>
            <p:nvPr/>
          </p:nvSpPr>
          <p:spPr>
            <a:xfrm rot="10800000">
              <a:off x="993960" y="4575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5" name="Google Shape;409;p39"/>
            <p:cNvSpPr/>
            <p:nvPr/>
          </p:nvSpPr>
          <p:spPr>
            <a:xfrm rot="10800000">
              <a:off x="204084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6" name="Google Shape;410;p39"/>
            <p:cNvSpPr/>
            <p:nvPr/>
          </p:nvSpPr>
          <p:spPr>
            <a:xfrm rot="10800000">
              <a:off x="-54180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7" name="Google Shape;411;p39"/>
            <p:cNvSpPr/>
            <p:nvPr/>
          </p:nvSpPr>
          <p:spPr>
            <a:xfrm flipH="1">
              <a:off x="992880" y="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8" name="Google Shape;412;p39"/>
            <p:cNvSpPr/>
            <p:nvPr/>
          </p:nvSpPr>
          <p:spPr>
            <a:xfrm flipH="1">
              <a:off x="712440" y="22752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0" name="Google Shape;414;p39"/>
            <p:cNvSpPr/>
            <p:nvPr/>
          </p:nvSpPr>
          <p:spPr>
            <a:xfrm flipH="1">
              <a:off x="1611000" y="147492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" name="Google Shape;413;p39"/>
            <p:cNvSpPr/>
            <p:nvPr/>
          </p:nvSpPr>
          <p:spPr>
            <a:xfrm flipH="1">
              <a:off x="420840" y="177876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" name="Google Shape;415;p39"/>
            <p:cNvSpPr/>
            <p:nvPr/>
          </p:nvSpPr>
          <p:spPr>
            <a:xfrm flipH="1">
              <a:off x="2597040" y="-6224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2" name="Google Shape;416;p39"/>
            <p:cNvSpPr/>
            <p:nvPr/>
          </p:nvSpPr>
          <p:spPr>
            <a:xfrm flipH="1">
              <a:off x="1259280" y="26514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3" name="Google Shape;417;p39"/>
            <p:cNvSpPr/>
            <p:nvPr/>
          </p:nvSpPr>
          <p:spPr>
            <a:xfrm flipH="1">
              <a:off x="2180160" y="-1382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4" name="Google Shape;418;p39"/>
            <p:cNvSpPr/>
            <p:nvPr/>
          </p:nvSpPr>
          <p:spPr>
            <a:xfrm rot="10800000">
              <a:off x="1759320" y="40456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lt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5" name="Google Shape;419;p39"/>
            <p:cNvSpPr/>
            <p:nvPr/>
          </p:nvSpPr>
          <p:spPr>
            <a:xfrm rot="10800000">
              <a:off x="2368080" y="26517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" name="Google Shape;420;p39"/>
            <p:cNvSpPr/>
            <p:nvPr/>
          </p:nvSpPr>
          <p:spPr>
            <a:xfrm rot="10800000">
              <a:off x="503640" y="35582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7" name="Google Shape;421;p39"/>
            <p:cNvSpPr/>
            <p:nvPr/>
          </p:nvSpPr>
          <p:spPr>
            <a:xfrm rot="10800000">
              <a:off x="1759320" y="4501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" name="Google Shape;422;p39"/>
            <p:cNvSpPr/>
            <p:nvPr/>
          </p:nvSpPr>
          <p:spPr>
            <a:xfrm flipH="1">
              <a:off x="-126360" y="539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9" name="Google Shape;423;p39"/>
            <p:cNvSpPr/>
            <p:nvPr/>
          </p:nvSpPr>
          <p:spPr>
            <a:xfrm flipH="1">
              <a:off x="2754720" y="3194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2708610" y="7522250"/>
            <a:ext cx="1921790" cy="7073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1" name="PlaceHolder 1"/>
          <p:cNvSpPr txBox="1">
            <a:spLocks/>
          </p:cNvSpPr>
          <p:nvPr/>
        </p:nvSpPr>
        <p:spPr>
          <a:xfrm>
            <a:off x="1046392" y="392040"/>
            <a:ext cx="7412652" cy="1069145"/>
          </a:xfrm>
          <a:prstGeom prst="rect">
            <a:avLst/>
          </a:prstGeom>
          <a:noFill/>
          <a:ln w="0">
            <a:noFill/>
          </a:ln>
        </p:spPr>
        <p:txBody>
          <a:bodyPr lIns="91440" tIns="91440" rIns="91440" bIns="91440" anchor="b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0" algn="l"/>
              </a:tabLst>
            </a:pPr>
            <a:r>
              <a:rPr lang="en" sz="4600" b="1" spc="-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Outfit"/>
                <a:cs typeface="Times New Roman" panose="02020603050405020304" pitchFamily="18" charset="0"/>
              </a:rPr>
              <a:t>Методології оцінювання</a:t>
            </a:r>
            <a:endParaRPr lang="fr-FR" sz="4600" spc="-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42441" y="2603844"/>
            <a:ext cx="8111783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80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оцінки якості освіти всебічного вивчення необхідне застосування різноманітних підходів та інструментів. 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 них </a:t>
            </a:r>
            <a:r>
              <a:rPr lang="uk-UA" sz="2800" dirty="0" err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очільне</a:t>
            </a:r>
            <a:r>
              <a:rPr lang="uk-UA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місце займають кількісні та якісні методи, кожен з яких має свої переваги та особливості. До основних методів, належать тестування, опитування, аналіз контенту та </a:t>
            </a:r>
            <a:r>
              <a:rPr lang="ru-RU" sz="280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peer review</a:t>
            </a:r>
            <a:r>
              <a:rPr lang="uk-UA" sz="280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(експертна оцінка).</a:t>
            </a:r>
            <a:endParaRPr lang="ru-RU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92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"/>
          <p:cNvSpPr/>
          <p:nvPr/>
        </p:nvSpPr>
        <p:spPr>
          <a:xfrm>
            <a:off x="6406411" y="333900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6714" y="333900"/>
            <a:ext cx="357188" cy="44648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7141292" y="497367"/>
            <a:ext cx="3797498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chemeClr val="accent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Інформаційні технології</a:t>
            </a:r>
            <a:endParaRPr lang="en-US" sz="2300" dirty="0">
              <a:solidFill>
                <a:schemeClr val="accent1"/>
              </a:solidFill>
            </a:endParaRPr>
          </a:p>
        </p:txBody>
      </p:sp>
      <p:sp>
        <p:nvSpPr>
          <p:cNvPr id="7" name="Text 3"/>
          <p:cNvSpPr/>
          <p:nvPr/>
        </p:nvSpPr>
        <p:spPr>
          <a:xfrm>
            <a:off x="6456714" y="1245042"/>
            <a:ext cx="744526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2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Використання інформаційних технологій в оцінюванні, включаючи онлайн-тестування та автоматизовану перевірку. LMS відіграють важливу роль в оцінюванні.</a:t>
            </a:r>
            <a:endParaRPr lang="en-US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hape 4"/>
          <p:cNvSpPr/>
          <p:nvPr/>
        </p:nvSpPr>
        <p:spPr>
          <a:xfrm>
            <a:off x="6380157" y="2855002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9682" y="2878557"/>
            <a:ext cx="357188" cy="44648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7141292" y="2986277"/>
            <a:ext cx="3395424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chemeClr val="accent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Переваги та недоліки</a:t>
            </a:r>
            <a:endParaRPr lang="en-US" sz="2300" dirty="0">
              <a:solidFill>
                <a:schemeClr val="accent1"/>
              </a:solidFill>
            </a:endParaRPr>
          </a:p>
        </p:txBody>
      </p:sp>
      <p:sp>
        <p:nvSpPr>
          <p:cNvPr id="11" name="Text 6"/>
          <p:cNvSpPr/>
          <p:nvPr/>
        </p:nvSpPr>
        <p:spPr>
          <a:xfrm>
            <a:off x="6459682" y="3669365"/>
            <a:ext cx="6819305" cy="421927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sp>
        <p:nvSpPr>
          <p:cNvPr id="13" name="TextBox 12"/>
          <p:cNvSpPr txBox="1"/>
          <p:nvPr/>
        </p:nvSpPr>
        <p:spPr>
          <a:xfrm>
            <a:off x="12708610" y="7522250"/>
            <a:ext cx="1921790" cy="7073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14" name="Google Shape;406;p39"/>
          <p:cNvGrpSpPr/>
          <p:nvPr/>
        </p:nvGrpSpPr>
        <p:grpSpPr>
          <a:xfrm>
            <a:off x="0" y="191220"/>
            <a:ext cx="5687518" cy="7993975"/>
            <a:chOff x="-541800" y="-622440"/>
            <a:chExt cx="4135320" cy="6091200"/>
          </a:xfrm>
        </p:grpSpPr>
        <p:sp>
          <p:nvSpPr>
            <p:cNvPr id="15" name="Google Shape;407;p39"/>
            <p:cNvSpPr/>
            <p:nvPr/>
          </p:nvSpPr>
          <p:spPr>
            <a:xfrm rot="10800000">
              <a:off x="84600" y="4042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" name="Google Shape;408;p39"/>
            <p:cNvSpPr/>
            <p:nvPr/>
          </p:nvSpPr>
          <p:spPr>
            <a:xfrm rot="10800000">
              <a:off x="993960" y="4575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7" name="Google Shape;409;p39"/>
            <p:cNvSpPr/>
            <p:nvPr/>
          </p:nvSpPr>
          <p:spPr>
            <a:xfrm rot="10800000">
              <a:off x="204084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" name="Google Shape;410;p39"/>
            <p:cNvSpPr/>
            <p:nvPr/>
          </p:nvSpPr>
          <p:spPr>
            <a:xfrm rot="10800000">
              <a:off x="-54180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9" name="Google Shape;411;p39"/>
            <p:cNvSpPr/>
            <p:nvPr/>
          </p:nvSpPr>
          <p:spPr>
            <a:xfrm flipH="1">
              <a:off x="992880" y="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0" name="Google Shape;412;p39"/>
            <p:cNvSpPr/>
            <p:nvPr/>
          </p:nvSpPr>
          <p:spPr>
            <a:xfrm flipH="1">
              <a:off x="712440" y="22752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1" name="Google Shape;413;p39"/>
            <p:cNvSpPr/>
            <p:nvPr/>
          </p:nvSpPr>
          <p:spPr>
            <a:xfrm flipH="1">
              <a:off x="420840" y="177876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2" name="Google Shape;414;p39"/>
            <p:cNvSpPr/>
            <p:nvPr/>
          </p:nvSpPr>
          <p:spPr>
            <a:xfrm flipH="1">
              <a:off x="1611000" y="147492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3" name="Google Shape;415;p39"/>
            <p:cNvSpPr/>
            <p:nvPr/>
          </p:nvSpPr>
          <p:spPr>
            <a:xfrm flipH="1">
              <a:off x="2597040" y="-6224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4" name="Google Shape;416;p39"/>
            <p:cNvSpPr/>
            <p:nvPr/>
          </p:nvSpPr>
          <p:spPr>
            <a:xfrm flipH="1">
              <a:off x="1259280" y="26514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5" name="Google Shape;417;p39"/>
            <p:cNvSpPr/>
            <p:nvPr/>
          </p:nvSpPr>
          <p:spPr>
            <a:xfrm flipH="1">
              <a:off x="2180160" y="-1382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" name="Google Shape;418;p39"/>
            <p:cNvSpPr/>
            <p:nvPr/>
          </p:nvSpPr>
          <p:spPr>
            <a:xfrm rot="10800000">
              <a:off x="1759320" y="40456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lt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7" name="Google Shape;419;p39"/>
            <p:cNvSpPr/>
            <p:nvPr/>
          </p:nvSpPr>
          <p:spPr>
            <a:xfrm rot="10800000">
              <a:off x="2368080" y="26517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8" name="Google Shape;420;p39"/>
            <p:cNvSpPr/>
            <p:nvPr/>
          </p:nvSpPr>
          <p:spPr>
            <a:xfrm rot="10800000">
              <a:off x="503640" y="35582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9" name="Google Shape;421;p39"/>
            <p:cNvSpPr/>
            <p:nvPr/>
          </p:nvSpPr>
          <p:spPr>
            <a:xfrm rot="10800000">
              <a:off x="1759320" y="4501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0" name="Google Shape;422;p39"/>
            <p:cNvSpPr/>
            <p:nvPr/>
          </p:nvSpPr>
          <p:spPr>
            <a:xfrm flipH="1">
              <a:off x="-126360" y="539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1" name="Google Shape;423;p39"/>
            <p:cNvSpPr/>
            <p:nvPr/>
          </p:nvSpPr>
          <p:spPr>
            <a:xfrm flipH="1">
              <a:off x="2754720" y="3194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34" name="Прямоугольник 33"/>
          <p:cNvSpPr/>
          <p:nvPr/>
        </p:nvSpPr>
        <p:spPr>
          <a:xfrm>
            <a:off x="6354305" y="3417973"/>
            <a:ext cx="80436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Переваги: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Об'єктивність, можливість кількісного порівняння, охоплення великої кількості респондентів, відносна простота аналізу даних. </a:t>
            </a:r>
          </a:p>
          <a:p>
            <a:pPr algn="just">
              <a:lnSpc>
                <a:spcPct val="150000"/>
              </a:lnSpc>
            </a:pPr>
            <a:r>
              <a:rPr lang="uk-UA" sz="2400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Недоліки: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Може не повною мірою відображати глибину розуміння, творчі здібності, практичні навички та інші важливі аспекти якості освіти; залежність від якості розроблених тестових завдань.</a:t>
            </a:r>
            <a:endParaRPr lang="uk-UA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Shape 1"/>
          <p:cNvSpPr/>
          <p:nvPr/>
        </p:nvSpPr>
        <p:spPr>
          <a:xfrm flipH="1">
            <a:off x="5848623" y="477173"/>
            <a:ext cx="45719" cy="514452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36" name="Shape 2"/>
          <p:cNvSpPr/>
          <p:nvPr/>
        </p:nvSpPr>
        <p:spPr>
          <a:xfrm>
            <a:off x="6038171" y="962948"/>
            <a:ext cx="668060" cy="3048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37" name="Shape 3"/>
          <p:cNvSpPr/>
          <p:nvPr/>
        </p:nvSpPr>
        <p:spPr>
          <a:xfrm>
            <a:off x="5492508" y="712440"/>
            <a:ext cx="501015" cy="501015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38" name="Text 4"/>
          <p:cNvSpPr/>
          <p:nvPr/>
        </p:nvSpPr>
        <p:spPr>
          <a:xfrm>
            <a:off x="5626031" y="824091"/>
            <a:ext cx="350758" cy="438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750" dirty="0"/>
          </a:p>
        </p:txBody>
      </p:sp>
      <p:sp>
        <p:nvSpPr>
          <p:cNvPr id="39" name="Shape 7"/>
          <p:cNvSpPr/>
          <p:nvPr/>
        </p:nvSpPr>
        <p:spPr>
          <a:xfrm>
            <a:off x="6157274" y="3581678"/>
            <a:ext cx="668060" cy="3048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40" name="Shape 8"/>
          <p:cNvSpPr/>
          <p:nvPr/>
        </p:nvSpPr>
        <p:spPr>
          <a:xfrm>
            <a:off x="5626031" y="3361651"/>
            <a:ext cx="501015" cy="501015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41" name="Text 9"/>
          <p:cNvSpPr/>
          <p:nvPr/>
        </p:nvSpPr>
        <p:spPr>
          <a:xfrm>
            <a:off x="5699993" y="3522325"/>
            <a:ext cx="350758" cy="438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7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708610" y="7522250"/>
            <a:ext cx="1921790" cy="7073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grpSp>
        <p:nvGrpSpPr>
          <p:cNvPr id="3" name="Google Shape;406;p39"/>
          <p:cNvGrpSpPr/>
          <p:nvPr/>
        </p:nvGrpSpPr>
        <p:grpSpPr>
          <a:xfrm>
            <a:off x="8648054" y="0"/>
            <a:ext cx="5687518" cy="7993975"/>
            <a:chOff x="-541800" y="-622440"/>
            <a:chExt cx="4135320" cy="6091200"/>
          </a:xfrm>
        </p:grpSpPr>
        <p:sp>
          <p:nvSpPr>
            <p:cNvPr id="4" name="Google Shape;407;p39"/>
            <p:cNvSpPr/>
            <p:nvPr/>
          </p:nvSpPr>
          <p:spPr>
            <a:xfrm rot="10800000">
              <a:off x="84600" y="4042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5" name="Google Shape;408;p39"/>
            <p:cNvSpPr/>
            <p:nvPr/>
          </p:nvSpPr>
          <p:spPr>
            <a:xfrm rot="10800000">
              <a:off x="993960" y="4575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6" name="Google Shape;409;p39"/>
            <p:cNvSpPr/>
            <p:nvPr/>
          </p:nvSpPr>
          <p:spPr>
            <a:xfrm rot="10800000">
              <a:off x="204084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7" name="Google Shape;410;p39"/>
            <p:cNvSpPr/>
            <p:nvPr/>
          </p:nvSpPr>
          <p:spPr>
            <a:xfrm rot="10800000">
              <a:off x="-54180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8" name="Google Shape;411;p39"/>
            <p:cNvSpPr/>
            <p:nvPr/>
          </p:nvSpPr>
          <p:spPr>
            <a:xfrm flipH="1">
              <a:off x="992880" y="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9" name="Google Shape;412;p39"/>
            <p:cNvSpPr/>
            <p:nvPr/>
          </p:nvSpPr>
          <p:spPr>
            <a:xfrm flipH="1">
              <a:off x="712440" y="22752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0" name="Google Shape;413;p39"/>
            <p:cNvSpPr/>
            <p:nvPr/>
          </p:nvSpPr>
          <p:spPr>
            <a:xfrm flipH="1">
              <a:off x="420840" y="177876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1" name="Google Shape;414;p39"/>
            <p:cNvSpPr/>
            <p:nvPr/>
          </p:nvSpPr>
          <p:spPr>
            <a:xfrm flipH="1">
              <a:off x="1611000" y="147492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2" name="Google Shape;415;p39"/>
            <p:cNvSpPr/>
            <p:nvPr/>
          </p:nvSpPr>
          <p:spPr>
            <a:xfrm flipH="1">
              <a:off x="2597040" y="-6224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3" name="Google Shape;416;p39"/>
            <p:cNvSpPr/>
            <p:nvPr/>
          </p:nvSpPr>
          <p:spPr>
            <a:xfrm flipH="1">
              <a:off x="1259280" y="26514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4" name="Google Shape;417;p39"/>
            <p:cNvSpPr/>
            <p:nvPr/>
          </p:nvSpPr>
          <p:spPr>
            <a:xfrm flipH="1">
              <a:off x="2180160" y="-1382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5" name="Google Shape;418;p39"/>
            <p:cNvSpPr/>
            <p:nvPr/>
          </p:nvSpPr>
          <p:spPr>
            <a:xfrm rot="10800000">
              <a:off x="1759320" y="40456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lt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6" name="Google Shape;419;p39"/>
            <p:cNvSpPr/>
            <p:nvPr/>
          </p:nvSpPr>
          <p:spPr>
            <a:xfrm rot="10800000">
              <a:off x="2368080" y="26517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7" name="Google Shape;420;p39"/>
            <p:cNvSpPr/>
            <p:nvPr/>
          </p:nvSpPr>
          <p:spPr>
            <a:xfrm rot="10800000">
              <a:off x="503640" y="35582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8" name="Google Shape;421;p39"/>
            <p:cNvSpPr/>
            <p:nvPr/>
          </p:nvSpPr>
          <p:spPr>
            <a:xfrm rot="10800000">
              <a:off x="1759320" y="4501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19" name="Google Shape;422;p39"/>
            <p:cNvSpPr/>
            <p:nvPr/>
          </p:nvSpPr>
          <p:spPr>
            <a:xfrm flipH="1">
              <a:off x="-126360" y="539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0" name="Google Shape;423;p39"/>
            <p:cNvSpPr/>
            <p:nvPr/>
          </p:nvSpPr>
          <p:spPr>
            <a:xfrm flipH="1">
              <a:off x="2754720" y="3194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21" name="Прямоугольник 20"/>
          <p:cNvSpPr/>
          <p:nvPr/>
        </p:nvSpPr>
        <p:spPr>
          <a:xfrm>
            <a:off x="1102843" y="635455"/>
            <a:ext cx="5211748" cy="5305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2800" b="1" dirty="0" err="1" smtClean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Peer</a:t>
            </a:r>
            <a:r>
              <a:rPr lang="uk-UA" sz="2800" b="1" dirty="0" smtClean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dirty="0" err="1" smtClean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</a:t>
            </a:r>
            <a:r>
              <a:rPr lang="uk-UA" sz="2800" b="1" dirty="0" smtClean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(експертна оцінка)</a:t>
            </a:r>
            <a:endParaRPr lang="uk-UA" sz="2800" dirty="0">
              <a:solidFill>
                <a:schemeClr val="accent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197793" y="1317893"/>
            <a:ext cx="73152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Передбачає оцінювання освітніх матеріалів, програм, практик або результатів роботи педагогів колегами-експертами, які мають відповідну кваліфікацію та досвід.</a:t>
            </a:r>
            <a:endParaRPr lang="ru-RU" sz="2400" dirty="0"/>
          </a:p>
        </p:txBody>
      </p:sp>
      <p:sp>
        <p:nvSpPr>
          <p:cNvPr id="31" name="Shape 1"/>
          <p:cNvSpPr/>
          <p:nvPr/>
        </p:nvSpPr>
        <p:spPr>
          <a:xfrm flipH="1">
            <a:off x="562427" y="815257"/>
            <a:ext cx="45719" cy="514452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32" name="Shape 2"/>
          <p:cNvSpPr/>
          <p:nvPr/>
        </p:nvSpPr>
        <p:spPr>
          <a:xfrm>
            <a:off x="751975" y="1301032"/>
            <a:ext cx="668060" cy="3048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33" name="Shape 3"/>
          <p:cNvSpPr/>
          <p:nvPr/>
        </p:nvSpPr>
        <p:spPr>
          <a:xfrm>
            <a:off x="206312" y="1050524"/>
            <a:ext cx="501015" cy="501015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34" name="Text 4"/>
          <p:cNvSpPr/>
          <p:nvPr/>
        </p:nvSpPr>
        <p:spPr>
          <a:xfrm>
            <a:off x="339835" y="1162175"/>
            <a:ext cx="350758" cy="438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750" dirty="0"/>
          </a:p>
        </p:txBody>
      </p:sp>
      <p:sp>
        <p:nvSpPr>
          <p:cNvPr id="36" name="Shape 7"/>
          <p:cNvSpPr/>
          <p:nvPr/>
        </p:nvSpPr>
        <p:spPr>
          <a:xfrm>
            <a:off x="871078" y="3919762"/>
            <a:ext cx="668060" cy="3048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37" name="Shape 8"/>
          <p:cNvSpPr/>
          <p:nvPr/>
        </p:nvSpPr>
        <p:spPr>
          <a:xfrm>
            <a:off x="339835" y="3699735"/>
            <a:ext cx="501015" cy="501015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38" name="Text 9"/>
          <p:cNvSpPr/>
          <p:nvPr/>
        </p:nvSpPr>
        <p:spPr>
          <a:xfrm>
            <a:off x="413797" y="3860409"/>
            <a:ext cx="350758" cy="438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750" dirty="0"/>
          </a:p>
        </p:txBody>
      </p:sp>
      <p:sp>
        <p:nvSpPr>
          <p:cNvPr id="40" name="Text 10"/>
          <p:cNvSpPr/>
          <p:nvPr/>
        </p:nvSpPr>
        <p:spPr>
          <a:xfrm>
            <a:off x="1102843" y="3518714"/>
            <a:ext cx="2922984" cy="3652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Переваги і </a:t>
            </a:r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обмеження</a:t>
            </a:r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853157" y="4189282"/>
            <a:ext cx="7821633" cy="32983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uk-UA" sz="2200" b="1" i="1" dirty="0" smtClean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uk-UA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Забезпечення високого рівня </a:t>
            </a:r>
            <a:r>
              <a:rPr lang="uk-UA" sz="22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експертності</a:t>
            </a:r>
            <a:r>
              <a:rPr lang="uk-UA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оцінки, можливість обміну досвідом та кращими практиками, сприяння професійному розвитку педагогів.</a:t>
            </a:r>
            <a:endParaRPr lang="ru-RU" sz="2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uk-UA" sz="2200" b="1" i="1" dirty="0" smtClean="0">
                <a:solidFill>
                  <a:schemeClr val="accent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Обмеження</a:t>
            </a:r>
          </a:p>
          <a:p>
            <a:pPr lvl="0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uk-UA" sz="22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Можливість суб'єктивності оцінки, залежність від кваліфікації та об'єктивності експертів, трудомісткість процесу, потенційні конфлікти інтересів.</a:t>
            </a:r>
            <a:endParaRPr lang="ru-RU" sz="2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54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1386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 flipH="1">
            <a:off x="6502122" y="651846"/>
            <a:ext cx="45719" cy="514452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5" name="Shape 2"/>
          <p:cNvSpPr/>
          <p:nvPr/>
        </p:nvSpPr>
        <p:spPr>
          <a:xfrm>
            <a:off x="6691670" y="1137621"/>
            <a:ext cx="668060" cy="3048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6" name="Shape 3"/>
          <p:cNvSpPr/>
          <p:nvPr/>
        </p:nvSpPr>
        <p:spPr>
          <a:xfrm>
            <a:off x="6146007" y="887113"/>
            <a:ext cx="501015" cy="501015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279530" y="998764"/>
            <a:ext cx="350758" cy="438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750" dirty="0"/>
          </a:p>
        </p:txBody>
      </p:sp>
      <p:sp>
        <p:nvSpPr>
          <p:cNvPr id="8" name="Text 5"/>
          <p:cNvSpPr/>
          <p:nvPr/>
        </p:nvSpPr>
        <p:spPr>
          <a:xfrm>
            <a:off x="7585115" y="874493"/>
            <a:ext cx="2922984" cy="3652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Портфоліо</a:t>
            </a:r>
            <a:endParaRPr lang="en-US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903956" y="1370806"/>
            <a:ext cx="7473781" cy="10687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00"/>
              </a:lnSpc>
              <a:buNone/>
            </a:pPr>
            <a:r>
              <a:rPr lang="en-US" sz="1750" dirty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Портфоліо як інструмент оцінювання </a:t>
            </a:r>
            <a:r>
              <a:rPr lang="en-US" sz="175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компетентностей</a:t>
            </a:r>
            <a:r>
              <a:rPr lang="en-US" sz="175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.</a:t>
            </a:r>
            <a:endParaRPr lang="uk-UA" sz="1750" smtClean="0">
              <a:solidFill>
                <a:srgbClr val="272525"/>
              </a:solidFill>
              <a:latin typeface="Inter" pitchFamily="34" charset="0"/>
              <a:ea typeface="Inter" pitchFamily="34" charset="-122"/>
              <a:cs typeface="Inter" pitchFamily="34" charset="-120"/>
            </a:endParaRPr>
          </a:p>
          <a:p>
            <a:pPr algn="just">
              <a:lnSpc>
                <a:spcPts val="2800"/>
              </a:lnSpc>
            </a:pP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сучасному освітньому процесі, орієнтованому на формування ключових компетентностей, портфоліо набуває особливої актуальності, оскільки дозволяє оцінити не лише знання, але й уміння застосовувати їх на практиці, демонструвати прогрес у навчанні, рефлексувати над власним досвідом та представляти особисті досягнення.</a:t>
            </a:r>
            <a:r>
              <a:rPr lang="en-US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 </a:t>
            </a:r>
            <a:endParaRPr lang="uk-UA" smtClean="0">
              <a:solidFill>
                <a:srgbClr val="272525"/>
              </a:solidFill>
              <a:latin typeface="Times New Roman" panose="02020603050405020304" pitchFamily="18" charset="0"/>
              <a:ea typeface="Inter" pitchFamily="34" charset="-122"/>
              <a:cs typeface="Times New Roman" panose="02020603050405020304" pitchFamily="18" charset="0"/>
            </a:endParaRPr>
          </a:p>
          <a:p>
            <a:pPr marL="0" indent="0" algn="just">
              <a:lnSpc>
                <a:spcPts val="2800"/>
              </a:lnSpc>
              <a:buNone/>
            </a:pPr>
            <a:endParaRPr lang="en-US" sz="1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6810773" y="3756351"/>
            <a:ext cx="668060" cy="3048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11" name="Shape 8"/>
          <p:cNvSpPr/>
          <p:nvPr/>
        </p:nvSpPr>
        <p:spPr>
          <a:xfrm>
            <a:off x="6279530" y="3536324"/>
            <a:ext cx="501015" cy="501015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353492" y="3696998"/>
            <a:ext cx="350758" cy="438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750" dirty="0"/>
          </a:p>
        </p:txBody>
      </p:sp>
      <p:sp>
        <p:nvSpPr>
          <p:cNvPr id="13" name="Text 10"/>
          <p:cNvSpPr/>
          <p:nvPr/>
        </p:nvSpPr>
        <p:spPr>
          <a:xfrm>
            <a:off x="7563563" y="3588949"/>
            <a:ext cx="2922984" cy="3652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Переваги і </a:t>
            </a:r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обмеження</a:t>
            </a:r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6852881" y="4114207"/>
            <a:ext cx="7669032" cy="391391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uk-UA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</a:p>
          <a:p>
            <a:pPr>
              <a:lnSpc>
                <a:spcPts val="28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Цілісність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комплексність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оцінювання;</a:t>
            </a:r>
          </a:p>
          <a:p>
            <a:pPr>
              <a:lnSpc>
                <a:spcPts val="28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Орієнтація на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процес;</a:t>
            </a:r>
          </a:p>
          <a:p>
            <a:pPr>
              <a:lnSpc>
                <a:spcPts val="28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рефлексивних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навичок;</a:t>
            </a:r>
          </a:p>
          <a:p>
            <a:pPr>
              <a:lnSpc>
                <a:spcPts val="28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мотивації;</a:t>
            </a:r>
          </a:p>
          <a:p>
            <a:pPr>
              <a:lnSpc>
                <a:spcPts val="28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Співпраця та зворотний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зв'язок;</a:t>
            </a:r>
          </a:p>
          <a:p>
            <a:pPr>
              <a:lnSpc>
                <a:spcPts val="28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Демонстрація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досягнень.</a:t>
            </a:r>
          </a:p>
          <a:p>
            <a:pPr>
              <a:lnSpc>
                <a:spcPts val="2800"/>
              </a:lnSpc>
            </a:pPr>
            <a:r>
              <a:rPr lang="uk-UA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Обмеження</a:t>
            </a:r>
          </a:p>
          <a:p>
            <a:pPr lvl="0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Трудомісткість.</a:t>
            </a:r>
          </a:p>
          <a:p>
            <a:pPr lvl="0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Суб'єктивність оцінювання. </a:t>
            </a:r>
          </a:p>
          <a:p>
            <a:pPr lvl="0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чітких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Ризик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фальсифікації. </a:t>
            </a:r>
            <a:endParaRPr 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2708610" y="7522250"/>
            <a:ext cx="1921790" cy="7073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6793462" y="480646"/>
            <a:ext cx="8044704" cy="2021086"/>
          </a:xfrm>
          <a:prstGeom prst="roundRect">
            <a:avLst>
              <a:gd name="adj" fmla="val 4611"/>
            </a:avLst>
          </a:prstGeom>
          <a:solidFill>
            <a:schemeClr val="bg1"/>
          </a:solidFill>
          <a:ln w="7620">
            <a:solidFill>
              <a:schemeClr val="bg1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793462" y="362079"/>
            <a:ext cx="3339465" cy="36397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Проєктне оцінювання</a:t>
            </a:r>
            <a:endParaRPr lang="en-US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6721792" y="950932"/>
            <a:ext cx="7132082" cy="1065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Оцінювання на основі проєктів та вирішення проблем. Розробка проєктних завдань, критерії оцінювання та організація роботи над проєктом.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7"/>
          <p:cNvSpPr/>
          <p:nvPr/>
        </p:nvSpPr>
        <p:spPr>
          <a:xfrm>
            <a:off x="6789106" y="3156303"/>
            <a:ext cx="7991551" cy="436594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uk-UA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Переваги</a:t>
            </a:r>
          </a:p>
          <a:p>
            <a:pPr lvl="0"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Оцінювання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дії. 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відповідальності та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самостійності. </a:t>
            </a:r>
          </a:p>
          <a:p>
            <a:pPr lvl="0"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Інтеграція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знань та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вмінь. </a:t>
            </a:r>
          </a:p>
          <a:p>
            <a:pPr lvl="0"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Підвищення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мотивації та інтересу до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навчання.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Розвиток ключових </a:t>
            </a:r>
            <a:r>
              <a:rPr lang="uk-UA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компетентностей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Формувальне оцінювання. </a:t>
            </a:r>
          </a:p>
          <a:p>
            <a:pPr lvl="0"/>
            <a:endParaRPr lang="uk-UA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Трудомісткість.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Суб'єктивність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оцінювання.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Необхідність чітких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критеріїв.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Складність порівняння 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Ризик нерівномірного внеску (у групових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проєктах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708610" y="7522250"/>
            <a:ext cx="1921790" cy="7073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2" name="Shape 1"/>
          <p:cNvSpPr/>
          <p:nvPr/>
        </p:nvSpPr>
        <p:spPr>
          <a:xfrm flipH="1">
            <a:off x="6199469" y="380112"/>
            <a:ext cx="45719" cy="514452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13" name="Shape 2"/>
          <p:cNvSpPr/>
          <p:nvPr/>
        </p:nvSpPr>
        <p:spPr>
          <a:xfrm>
            <a:off x="6389017" y="865887"/>
            <a:ext cx="668060" cy="30480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14" name="Shape 3"/>
          <p:cNvSpPr/>
          <p:nvPr/>
        </p:nvSpPr>
        <p:spPr>
          <a:xfrm>
            <a:off x="5843354" y="615379"/>
            <a:ext cx="501015" cy="501015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5" name="Text 4"/>
          <p:cNvSpPr/>
          <p:nvPr/>
        </p:nvSpPr>
        <p:spPr>
          <a:xfrm>
            <a:off x="5993611" y="661933"/>
            <a:ext cx="350758" cy="438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750" dirty="0"/>
          </a:p>
        </p:txBody>
      </p:sp>
      <p:sp>
        <p:nvSpPr>
          <p:cNvPr id="17" name="Shape 7"/>
          <p:cNvSpPr/>
          <p:nvPr/>
        </p:nvSpPr>
        <p:spPr>
          <a:xfrm flipV="1">
            <a:off x="6530205" y="3093153"/>
            <a:ext cx="668060" cy="45719"/>
          </a:xfrm>
          <a:prstGeom prst="roundRect">
            <a:avLst>
              <a:gd name="adj" fmla="val 306876"/>
            </a:avLst>
          </a:prstGeom>
          <a:solidFill>
            <a:srgbClr val="B2D4E5"/>
          </a:solidFill>
          <a:ln/>
        </p:spPr>
      </p:sp>
      <p:sp>
        <p:nvSpPr>
          <p:cNvPr id="18" name="Shape 8"/>
          <p:cNvSpPr/>
          <p:nvPr/>
        </p:nvSpPr>
        <p:spPr>
          <a:xfrm>
            <a:off x="6007105" y="2755015"/>
            <a:ext cx="501015" cy="501015"/>
          </a:xfrm>
          <a:prstGeom prst="roundRect">
            <a:avLst>
              <a:gd name="adj" fmla="val 18669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9" name="Text 9"/>
          <p:cNvSpPr/>
          <p:nvPr/>
        </p:nvSpPr>
        <p:spPr>
          <a:xfrm>
            <a:off x="6082233" y="2909076"/>
            <a:ext cx="350758" cy="43838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750"/>
              </a:lnSpc>
              <a:buNone/>
            </a:pPr>
            <a:r>
              <a:rPr lang="en-US" sz="275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750" dirty="0"/>
          </a:p>
        </p:txBody>
      </p:sp>
      <p:sp>
        <p:nvSpPr>
          <p:cNvPr id="20" name="Text 10"/>
          <p:cNvSpPr/>
          <p:nvPr/>
        </p:nvSpPr>
        <p:spPr>
          <a:xfrm>
            <a:off x="6864235" y="2556297"/>
            <a:ext cx="2922984" cy="36528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Переваги і </a:t>
            </a:r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обмеження</a:t>
            </a:r>
            <a:r>
              <a:rPr lang="uk-UA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6571128" y="5901417"/>
            <a:ext cx="14078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i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Обмеження</a:t>
            </a:r>
            <a:endParaRPr lang="ru-RU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762306" y="97213"/>
            <a:ext cx="13042821" cy="83359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850"/>
              </a:lnSpc>
              <a:buNone/>
            </a:pPr>
            <a:r>
              <a:rPr lang="uk-UA" sz="465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Практичний досвід</a:t>
            </a:r>
            <a:endParaRPr lang="uk-UA" sz="465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-513244" y="5002618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r">
              <a:lnSpc>
                <a:spcPts val="2900"/>
              </a:lnSpc>
              <a:buNone/>
            </a:pPr>
            <a:r>
              <a:rPr lang="en-US" sz="2300" b="1" dirty="0">
                <a:solidFill>
                  <a:schemeClr val="accent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Рекомендації</a:t>
            </a:r>
            <a:endParaRPr lang="en-US" sz="2300" dirty="0">
              <a:solidFill>
                <a:schemeClr val="accent1"/>
              </a:solidFill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9258" y="3259812"/>
            <a:ext cx="3651885" cy="3651885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274231" y="4802267"/>
            <a:ext cx="566976" cy="566976"/>
          </a:xfrm>
          <a:prstGeom prst="roundRect">
            <a:avLst>
              <a:gd name="adj" fmla="val 1611154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430083" y="4926211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1</a:t>
            </a:r>
            <a:endParaRPr lang="en-US" sz="2000" dirty="0"/>
          </a:p>
        </p:txBody>
      </p:sp>
      <p:sp>
        <p:nvSpPr>
          <p:cNvPr id="8" name="Text 5"/>
          <p:cNvSpPr/>
          <p:nvPr/>
        </p:nvSpPr>
        <p:spPr>
          <a:xfrm>
            <a:off x="9141143" y="2628650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chemeClr val="accent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Поради</a:t>
            </a:r>
            <a:endParaRPr lang="en-US" sz="2300" dirty="0">
              <a:solidFill>
                <a:schemeClr val="accent1"/>
              </a:solidFill>
            </a:endParaRPr>
          </a:p>
        </p:txBody>
      </p:sp>
      <p:sp>
        <p:nvSpPr>
          <p:cNvPr id="9" name="Text 6"/>
          <p:cNvSpPr/>
          <p:nvPr/>
        </p:nvSpPr>
        <p:spPr>
          <a:xfrm>
            <a:off x="9200318" y="3238803"/>
            <a:ext cx="435530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k-UA" sz="1750" dirty="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Подолання труднощів та забезпечення якості оцінювання. </a:t>
            </a:r>
            <a:endParaRPr lang="uk-UA" sz="175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89258" y="3259812"/>
            <a:ext cx="3651885" cy="3651885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7910393" y="3280172"/>
            <a:ext cx="566976" cy="566976"/>
          </a:xfrm>
          <a:prstGeom prst="roundRect">
            <a:avLst>
              <a:gd name="adj" fmla="val 1611154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2" name="Text 8"/>
          <p:cNvSpPr/>
          <p:nvPr/>
        </p:nvSpPr>
        <p:spPr>
          <a:xfrm>
            <a:off x="8066246" y="3404116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2</a:t>
            </a:r>
            <a:endParaRPr lang="en-US" sz="2000" dirty="0"/>
          </a:p>
        </p:txBody>
      </p:sp>
      <p:sp>
        <p:nvSpPr>
          <p:cNvPr id="13" name="Text 9"/>
          <p:cNvSpPr/>
          <p:nvPr/>
        </p:nvSpPr>
        <p:spPr>
          <a:xfrm>
            <a:off x="9481304" y="5614547"/>
            <a:ext cx="2977039" cy="37207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900"/>
              </a:lnSpc>
              <a:buNone/>
            </a:pPr>
            <a:r>
              <a:rPr lang="en-US" sz="2300" b="1" dirty="0">
                <a:solidFill>
                  <a:schemeClr val="accent1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Ресурси</a:t>
            </a:r>
            <a:endParaRPr lang="en-US" sz="2300" dirty="0">
              <a:solidFill>
                <a:schemeClr val="accent1"/>
              </a:solidFill>
            </a:endParaRPr>
          </a:p>
        </p:txBody>
      </p:sp>
      <p:sp>
        <p:nvSpPr>
          <p:cNvPr id="14" name="Text 10"/>
          <p:cNvSpPr/>
          <p:nvPr/>
        </p:nvSpPr>
        <p:spPr>
          <a:xfrm>
            <a:off x="9314199" y="6233396"/>
            <a:ext cx="4355306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uk-UA" sz="1750" dirty="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Вивчення та самовдосконалення у сфері оцінювання.</a:t>
            </a:r>
            <a:endParaRPr lang="uk-UA" sz="1750" dirty="0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89258" y="3259812"/>
            <a:ext cx="3651885" cy="3651885"/>
          </a:xfrm>
          <a:prstGeom prst="rect">
            <a:avLst/>
          </a:prstGeom>
        </p:spPr>
      </p:pic>
      <p:sp>
        <p:nvSpPr>
          <p:cNvPr id="16" name="Shape 11"/>
          <p:cNvSpPr/>
          <p:nvPr/>
        </p:nvSpPr>
        <p:spPr>
          <a:xfrm>
            <a:off x="7910393" y="6324243"/>
            <a:ext cx="566976" cy="566976"/>
          </a:xfrm>
          <a:prstGeom prst="roundRect">
            <a:avLst>
              <a:gd name="adj" fmla="val 1611154"/>
            </a:avLst>
          </a:prstGeom>
          <a:solidFill>
            <a:srgbClr val="CCEEFF"/>
          </a:solidFill>
          <a:ln w="7620">
            <a:solidFill>
              <a:srgbClr val="B2D4E5"/>
            </a:solidFill>
            <a:prstDash val="solid"/>
          </a:ln>
        </p:spPr>
      </p:sp>
      <p:sp>
        <p:nvSpPr>
          <p:cNvPr id="17" name="Text 12"/>
          <p:cNvSpPr/>
          <p:nvPr/>
        </p:nvSpPr>
        <p:spPr>
          <a:xfrm>
            <a:off x="8066246" y="6448187"/>
            <a:ext cx="255151" cy="31896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272525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3</a:t>
            </a:r>
            <a:endParaRPr lang="en-US" sz="2000" dirty="0"/>
          </a:p>
        </p:txBody>
      </p:sp>
      <p:grpSp>
        <p:nvGrpSpPr>
          <p:cNvPr id="19" name="Google Shape;406;p39"/>
          <p:cNvGrpSpPr/>
          <p:nvPr/>
        </p:nvGrpSpPr>
        <p:grpSpPr>
          <a:xfrm>
            <a:off x="69474" y="-32380"/>
            <a:ext cx="5687518" cy="7993975"/>
            <a:chOff x="-541800" y="-622440"/>
            <a:chExt cx="4135320" cy="6091200"/>
          </a:xfrm>
        </p:grpSpPr>
        <p:sp>
          <p:nvSpPr>
            <p:cNvPr id="20" name="Google Shape;407;p39"/>
            <p:cNvSpPr/>
            <p:nvPr/>
          </p:nvSpPr>
          <p:spPr>
            <a:xfrm rot="10800000">
              <a:off x="84600" y="4042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1" name="Google Shape;408;p39"/>
            <p:cNvSpPr/>
            <p:nvPr/>
          </p:nvSpPr>
          <p:spPr>
            <a:xfrm rot="10800000">
              <a:off x="993960" y="4575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2" name="Google Shape;409;p39"/>
            <p:cNvSpPr/>
            <p:nvPr/>
          </p:nvSpPr>
          <p:spPr>
            <a:xfrm rot="10800000">
              <a:off x="204084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3" name="Google Shape;410;p39"/>
            <p:cNvSpPr/>
            <p:nvPr/>
          </p:nvSpPr>
          <p:spPr>
            <a:xfrm rot="10800000">
              <a:off x="-541800" y="9626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4" name="Google Shape;411;p39"/>
            <p:cNvSpPr/>
            <p:nvPr/>
          </p:nvSpPr>
          <p:spPr>
            <a:xfrm flipH="1">
              <a:off x="992880" y="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5" name="Google Shape;412;p39"/>
            <p:cNvSpPr/>
            <p:nvPr/>
          </p:nvSpPr>
          <p:spPr>
            <a:xfrm flipH="1">
              <a:off x="712440" y="22752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dk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6" name="Google Shape;413;p39"/>
            <p:cNvSpPr/>
            <p:nvPr/>
          </p:nvSpPr>
          <p:spPr>
            <a:xfrm flipH="1">
              <a:off x="420840" y="177876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7" name="Google Shape;414;p39"/>
            <p:cNvSpPr/>
            <p:nvPr/>
          </p:nvSpPr>
          <p:spPr>
            <a:xfrm flipH="1">
              <a:off x="1611000" y="147492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8" name="Google Shape;415;p39"/>
            <p:cNvSpPr/>
            <p:nvPr/>
          </p:nvSpPr>
          <p:spPr>
            <a:xfrm flipH="1">
              <a:off x="2597040" y="-6224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29" name="Google Shape;416;p39"/>
            <p:cNvSpPr/>
            <p:nvPr/>
          </p:nvSpPr>
          <p:spPr>
            <a:xfrm flipH="1">
              <a:off x="1259280" y="265140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0" name="Google Shape;417;p39"/>
            <p:cNvSpPr/>
            <p:nvPr/>
          </p:nvSpPr>
          <p:spPr>
            <a:xfrm flipH="1">
              <a:off x="2180160" y="-1382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1" name="Google Shape;418;p39"/>
            <p:cNvSpPr/>
            <p:nvPr/>
          </p:nvSpPr>
          <p:spPr>
            <a:xfrm rot="10800000">
              <a:off x="1759320" y="40456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lt2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2" name="Google Shape;419;p39"/>
            <p:cNvSpPr/>
            <p:nvPr/>
          </p:nvSpPr>
          <p:spPr>
            <a:xfrm rot="10800000">
              <a:off x="2368080" y="265176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3" name="Google Shape;420;p39"/>
            <p:cNvSpPr/>
            <p:nvPr/>
          </p:nvSpPr>
          <p:spPr>
            <a:xfrm rot="10800000">
              <a:off x="503640" y="355824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4" name="Google Shape;421;p39"/>
            <p:cNvSpPr/>
            <p:nvPr/>
          </p:nvSpPr>
          <p:spPr>
            <a:xfrm rot="10800000">
              <a:off x="1759320" y="4501080"/>
              <a:ext cx="838440" cy="967680"/>
            </a:xfrm>
            <a:custGeom>
              <a:avLst/>
              <a:gdLst>
                <a:gd name="textAreaLeft" fmla="*/ 0 w 838440"/>
                <a:gd name="textAreaRight" fmla="*/ 83880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AFC7FF">
                <a:alpha val="25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5" name="Google Shape;422;p39"/>
            <p:cNvSpPr/>
            <p:nvPr/>
          </p:nvSpPr>
          <p:spPr>
            <a:xfrm flipH="1">
              <a:off x="-126360" y="539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9FCBFD">
                <a:alpha val="41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  <p:sp>
          <p:nvSpPr>
            <p:cNvPr id="36" name="Google Shape;423;p39"/>
            <p:cNvSpPr/>
            <p:nvPr/>
          </p:nvSpPr>
          <p:spPr>
            <a:xfrm flipH="1">
              <a:off x="2754720" y="3194640"/>
              <a:ext cx="838440" cy="967680"/>
            </a:xfrm>
            <a:custGeom>
              <a:avLst/>
              <a:gdLst>
                <a:gd name="textAreaLeft" fmla="*/ -360 w 838440"/>
                <a:gd name="textAreaRight" fmla="*/ 838440 w 838440"/>
                <a:gd name="textAreaTop" fmla="*/ 0 h 967680"/>
                <a:gd name="textAreaBottom" fmla="*/ 968040 h 967680"/>
              </a:gdLst>
              <a:ahLst/>
              <a:cxnLst/>
              <a:rect l="textAreaLeft" t="textAreaTop" r="textAreaRight" b="textAreaBottom"/>
              <a:pathLst>
                <a:path w="181539" h="209550">
                  <a:moveTo>
                    <a:pt x="90694" y="0"/>
                  </a:moveTo>
                  <a:lnTo>
                    <a:pt x="0" y="52388"/>
                  </a:lnTo>
                  <a:lnTo>
                    <a:pt x="0" y="157163"/>
                  </a:lnTo>
                  <a:lnTo>
                    <a:pt x="90694" y="209550"/>
                  </a:lnTo>
                  <a:lnTo>
                    <a:pt x="181539" y="157163"/>
                  </a:lnTo>
                  <a:lnTo>
                    <a:pt x="181539" y="52388"/>
                  </a:lnTo>
                  <a:lnTo>
                    <a:pt x="90694" y="0"/>
                  </a:lnTo>
                  <a:close/>
                </a:path>
              </a:pathLst>
            </a:custGeom>
            <a:solidFill>
              <a:srgbClr val="68DAF8">
                <a:alpha val="34000"/>
              </a:srgbClr>
            </a:solidFill>
            <a:ln w="19050">
              <a:solidFill>
                <a:srgbClr val="FFFFF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tIns="91440" bIns="91440" anchor="ctr">
              <a:noAutofit/>
            </a:bodyPr>
            <a:lstStyle/>
            <a:p>
              <a:pPr defTabSz="914400">
                <a:lnSpc>
                  <a:spcPct val="100000"/>
                </a:lnSpc>
                <a:tabLst>
                  <a:tab pos="0" algn="l"/>
                </a:tabLst>
              </a:pPr>
              <a:endParaRPr lang="en-US" sz="1800" b="0" strike="noStrike" spc="-1">
                <a:solidFill>
                  <a:srgbClr val="000000"/>
                </a:solidFill>
                <a:latin typeface="OpenSymbol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12708610" y="7522250"/>
            <a:ext cx="1921790" cy="7073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4" name="Text 2"/>
          <p:cNvSpPr/>
          <p:nvPr/>
        </p:nvSpPr>
        <p:spPr>
          <a:xfrm>
            <a:off x="1074362" y="5374688"/>
            <a:ext cx="4241840" cy="142911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uk-UA" sz="1750" dirty="0" smtClean="0">
                <a:solidFill>
                  <a:srgbClr val="272525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Впровадження сучасних методів оцінювання. </a:t>
            </a:r>
            <a:endParaRPr lang="uk-UA" sz="17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323707" y="253603"/>
            <a:ext cx="7168634" cy="6578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150"/>
              </a:lnSpc>
              <a:buNone/>
            </a:pPr>
            <a:r>
              <a:rPr lang="uk-UA" sz="4100" b="1" dirty="0" smtClean="0">
                <a:solidFill>
                  <a:schemeClr val="accent1"/>
                </a:solidFill>
                <a:latin typeface="Times New Roman" panose="02020603050405020304" pitchFamily="18" charset="0"/>
                <a:ea typeface="Petrona Bold" pitchFamily="34" charset="-122"/>
                <a:cs typeface="Times New Roman" panose="02020603050405020304" pitchFamily="18" charset="0"/>
              </a:rPr>
              <a:t>Висновки</a:t>
            </a:r>
            <a:endParaRPr lang="uk-UA" sz="4100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6188035" y="1970008"/>
            <a:ext cx="3719989" cy="66151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5200"/>
              </a:lnSpc>
              <a:buNone/>
            </a:pPr>
            <a:endParaRPr lang="en-US" sz="5200" dirty="0"/>
          </a:p>
        </p:txBody>
      </p:sp>
      <p:sp>
        <p:nvSpPr>
          <p:cNvPr id="10" name="Text 7"/>
          <p:cNvSpPr/>
          <p:nvPr/>
        </p:nvSpPr>
        <p:spPr>
          <a:xfrm flipH="1">
            <a:off x="5269806" y="911423"/>
            <a:ext cx="9360591" cy="66108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Сьогодні ми живемо в епоху стрімких змін, які вимагають від системи освіти </a:t>
            </a:r>
          </a:p>
          <a:p>
            <a:pPr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постійного розвитку та адаптації. </a:t>
            </a:r>
          </a:p>
          <a:p>
            <a:pPr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Оцінювання, як невід'ємна частина освітнього процесу, також не може залишатися статичним. </a:t>
            </a:r>
          </a:p>
          <a:p>
            <a:pPr algn="ctr">
              <a:lnSpc>
                <a:spcPct val="150000"/>
              </a:lnSpc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Постійне вдосконалення системи оцінювання є не просто бажаним, </a:t>
            </a:r>
          </a:p>
          <a:p>
            <a:pPr algn="ctr">
              <a:lnSpc>
                <a:spcPct val="150000"/>
              </a:lnSpc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необхідним для забезпечення якісної освіти, яка відповідає вимогам часу.</a:t>
            </a:r>
            <a:endParaRPr lang="uk-UA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 повинні прагнути до того, щоб наша система оцінювання:</a:t>
            </a:r>
          </a:p>
          <a:p>
            <a:pPr algn="just">
              <a:lnSpc>
                <a:spcPct val="150000"/>
              </a:lnSpc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Була </a:t>
            </a:r>
            <a:r>
              <a:rPr lang="uk-UA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валідною</a:t>
            </a: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 надійною,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тобто вимірювала саме те,  що ми хочемо оцінити, </a:t>
            </a:r>
          </a:p>
          <a:p>
            <a:pPr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давала стабільні результати.</a:t>
            </a:r>
          </a:p>
          <a:p>
            <a:pPr algn="just">
              <a:lnSpc>
                <a:spcPct val="150000"/>
              </a:lnSpc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Була справедливою та прозорою,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зрозумілою для всіх учасників освітнього процесу.</a:t>
            </a:r>
          </a:p>
          <a:p>
            <a:pPr algn="just">
              <a:lnSpc>
                <a:spcPct val="150000"/>
              </a:lnSpc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Сприяла розвитку здобувачів освіти,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мотивувала їх до навчання, допомагала виявляти </a:t>
            </a:r>
          </a:p>
          <a:p>
            <a:pPr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сильні та слабкі сторони, а також визначати шляхи подальшого зростання.</a:t>
            </a:r>
          </a:p>
          <a:p>
            <a:pPr algn="just">
              <a:lnSpc>
                <a:spcPct val="150000"/>
              </a:lnSpc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Надавала цінну інформацію для педагогів та адміністрації</a:t>
            </a: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щодо ефективності</a:t>
            </a:r>
          </a:p>
          <a:p>
            <a:pPr algn="just">
              <a:lnSpc>
                <a:spcPct val="150000"/>
              </a:lnSpc>
            </a:pPr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навчальних програм та необхідності їхнього коригування.</a:t>
            </a:r>
          </a:p>
          <a:p>
            <a:pPr algn="just">
              <a:lnSpc>
                <a:spcPct val="150000"/>
              </a:lnSpc>
            </a:pPr>
            <a:r>
              <a:rPr lang="uk-UA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Відповідала сучасним освітнім тенденціям та кращим світовим практикам.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708610" y="7522250"/>
            <a:ext cx="1921790" cy="70735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114441" cy="822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320</TotalTime>
  <Words>497</Words>
  <Application>Microsoft Office PowerPoint</Application>
  <PresentationFormat>Произвольный</PresentationFormat>
  <Paragraphs>99</Paragraphs>
  <Slides>9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Outfit</vt:lpstr>
      <vt:lpstr>Petrona Bold</vt:lpstr>
      <vt:lpstr>Calibri</vt:lpstr>
      <vt:lpstr>OpenSymbol</vt:lpstr>
      <vt:lpstr>Times New Roman</vt:lpstr>
      <vt:lpstr>Inter</vt:lpstr>
      <vt:lpstr>Arial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Учетная запись Майкрософт</cp:lastModifiedBy>
  <cp:revision>29</cp:revision>
  <dcterms:created xsi:type="dcterms:W3CDTF">2025-03-25T12:18:07Z</dcterms:created>
  <dcterms:modified xsi:type="dcterms:W3CDTF">2025-07-01T19:04:01Z</dcterms:modified>
</cp:coreProperties>
</file>