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74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1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9FAF-0398-4795-B899-3117D96E09FD}" type="datetimeFigureOut">
              <a:rPr lang="uk-UA" smtClean="0"/>
              <a:t>25.12.2024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E4B67-DF7E-4847-9BF8-4918B4E17C6E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004" y="357166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14414" y="1571612"/>
            <a:ext cx="66437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600" dirty="0" smtClean="0">
                <a:solidFill>
                  <a:prstClr val="black"/>
                </a:solidFill>
              </a:rPr>
              <a:t>Творчий звіт </a:t>
            </a:r>
            <a:r>
              <a:rPr lang="uk-UA" sz="3600" dirty="0">
                <a:solidFill>
                  <a:prstClr val="black"/>
                </a:solidFill>
              </a:rPr>
              <a:t>роботи</a:t>
            </a:r>
            <a:br>
              <a:rPr lang="uk-UA" sz="3600" dirty="0">
                <a:solidFill>
                  <a:prstClr val="black"/>
                </a:solidFill>
              </a:rPr>
            </a:br>
            <a:r>
              <a:rPr lang="uk-UA" sz="3600" dirty="0" smtClean="0">
                <a:solidFill>
                  <a:prstClr val="black"/>
                </a:solidFill>
              </a:rPr>
              <a:t> гуртка</a:t>
            </a:r>
            <a:r>
              <a:rPr lang="uk-UA" sz="3600" dirty="0">
                <a:solidFill>
                  <a:prstClr val="black"/>
                </a:solidFill>
              </a:rPr>
              <a:t/>
            </a:r>
            <a:br>
              <a:rPr lang="uk-UA" sz="3600" dirty="0">
                <a:solidFill>
                  <a:prstClr val="black"/>
                </a:solidFill>
              </a:rPr>
            </a:br>
            <a:r>
              <a:rPr lang="uk-UA" sz="3600" dirty="0" smtClean="0">
                <a:solidFill>
                  <a:prstClr val="black"/>
                </a:solidFill>
              </a:rPr>
              <a:t> «Юні користувачі ПК»</a:t>
            </a:r>
          </a:p>
          <a:p>
            <a:pPr lvl="0" algn="ctr"/>
            <a:endParaRPr lang="uk-UA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971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47" y="236664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28860" y="2071678"/>
            <a:ext cx="4572000" cy="8802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uk-UA" sz="3200" dirty="0" smtClean="0">
                <a:solidFill>
                  <a:schemeClr val="accent2">
                    <a:lumMod val="50000"/>
                  </a:schemeClr>
                </a:solidFill>
              </a:rPr>
              <a:t>Моє педагогічне кредо: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uk-UA" sz="3200" b="1" i="1" dirty="0" smtClean="0">
                <a:solidFill>
                  <a:schemeClr val="accent2">
                    <a:lumMod val="50000"/>
                  </a:schemeClr>
                </a:solidFill>
              </a:rPr>
              <a:t>“Виховую і навчаю”</a:t>
            </a:r>
            <a:endParaRPr lang="ru-RU" sz="3200" b="1" i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517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29009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14546" y="164305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Методична тема: </a:t>
            </a:r>
          </a:p>
          <a:p>
            <a:pPr algn="ctr"/>
            <a:r>
              <a:rPr lang="uk-UA" dirty="0" smtClean="0">
                <a:solidFill>
                  <a:srgbClr val="7030A0"/>
                </a:solidFill>
              </a:rPr>
              <a:t>“Формування ключових </a:t>
            </a:r>
            <a:r>
              <a:rPr lang="uk-UA" dirty="0" err="1" smtClean="0">
                <a:solidFill>
                  <a:srgbClr val="7030A0"/>
                </a:solidFill>
              </a:rPr>
              <a:t>компетентностей</a:t>
            </a:r>
            <a:r>
              <a:rPr lang="uk-UA" dirty="0" smtClean="0">
                <a:solidFill>
                  <a:srgbClr val="7030A0"/>
                </a:solidFill>
              </a:rPr>
              <a:t> здобувачів освіти”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99209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4210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51032" y="980728"/>
            <a:ext cx="4305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>
                <a:solidFill>
                  <a:srgbClr val="FF0000"/>
                </a:solidFill>
              </a:rPr>
              <a:t>Формування ключових </a:t>
            </a:r>
            <a:r>
              <a:rPr lang="uk-UA" dirty="0" err="1">
                <a:solidFill>
                  <a:srgbClr val="FF0000"/>
                </a:solidFill>
              </a:rPr>
              <a:t>компетентностей</a:t>
            </a:r>
            <a:r>
              <a:rPr lang="ru-RU" dirty="0">
                <a:solidFill>
                  <a:srgbClr val="FF0000"/>
                </a:solidFill>
              </a:rPr>
              <a:t> :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2411760" y="1412776"/>
            <a:ext cx="4206602" cy="68911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спілкування </a:t>
            </a:r>
            <a:r>
              <a:rPr lang="uk-UA" dirty="0"/>
              <a:t>рідною / державною мовою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948387" y="2101888"/>
            <a:ext cx="3359917" cy="659277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спілкування </a:t>
            </a:r>
            <a:r>
              <a:rPr lang="uk-UA" dirty="0"/>
              <a:t>іноземними мовами</a:t>
            </a: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2452836" y="2937171"/>
            <a:ext cx="4063380" cy="659277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математична компетентність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17841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752" y="272764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692696"/>
            <a:ext cx="5112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uk-UA" sz="4000" dirty="0" smtClean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57105" y="861973"/>
            <a:ext cx="4305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>
                <a:solidFill>
                  <a:srgbClr val="FF0000"/>
                </a:solidFill>
              </a:rPr>
              <a:t>Формування ключових </a:t>
            </a:r>
            <a:r>
              <a:rPr lang="uk-UA" dirty="0" err="1">
                <a:solidFill>
                  <a:srgbClr val="FF0000"/>
                </a:solidFill>
              </a:rPr>
              <a:t>компетентностей</a:t>
            </a:r>
            <a:r>
              <a:rPr lang="ru-RU" dirty="0">
                <a:solidFill>
                  <a:srgbClr val="FF0000"/>
                </a:solidFill>
              </a:rPr>
              <a:t> :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47030" y="3140968"/>
            <a:ext cx="2201044" cy="1093781"/>
          </a:xfrm>
          <a:prstGeom prst="round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</a:t>
            </a:r>
            <a:r>
              <a:rPr lang="uk-UA" dirty="0"/>
              <a:t>е</a:t>
            </a:r>
            <a:r>
              <a:rPr lang="uk-UA" dirty="0" smtClean="0"/>
              <a:t>кологічна грамотність і здорове життя</a:t>
            </a:r>
            <a:endParaRPr lang="uk-UA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86104" y="2473232"/>
            <a:ext cx="2334168" cy="993057"/>
          </a:xfrm>
          <a:prstGeom prst="round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уміння </a:t>
            </a:r>
            <a:r>
              <a:rPr lang="uk-UA" dirty="0"/>
              <a:t>вчитися впродовж життя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79340" y="1508259"/>
            <a:ext cx="2201044" cy="1093781"/>
          </a:xfrm>
          <a:prstGeom prst="round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інформаційно-цифрова </a:t>
            </a:r>
            <a:r>
              <a:rPr lang="uk-UA" dirty="0"/>
              <a:t>компетентність</a:t>
            </a:r>
          </a:p>
        </p:txBody>
      </p:sp>
      <p:pic>
        <p:nvPicPr>
          <p:cNvPr id="11" name="Picture 2" descr="http://images.unian.net/photos/2015_09/1443531815-9858-mus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0110" y="4497839"/>
            <a:ext cx="2368140" cy="1451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447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7477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457105" y="861973"/>
            <a:ext cx="3575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rgbClr val="FF0000"/>
                </a:solidFill>
              </a:rPr>
              <a:t>Принципи педагогічної діяльності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Горизонтальный свиток 20"/>
          <p:cNvSpPr/>
          <p:nvPr/>
        </p:nvSpPr>
        <p:spPr>
          <a:xfrm>
            <a:off x="2411760" y="1412776"/>
            <a:ext cx="4608512" cy="68911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</a:t>
            </a:r>
            <a:r>
              <a:rPr lang="uk-UA" dirty="0"/>
              <a:t>з</a:t>
            </a:r>
            <a:r>
              <a:rPr lang="uk-UA" dirty="0" smtClean="0"/>
              <a:t>робити все, щоб самому знати більше</a:t>
            </a:r>
            <a:endParaRPr lang="uk-UA" dirty="0"/>
          </a:p>
        </p:txBody>
      </p:sp>
      <p:sp>
        <p:nvSpPr>
          <p:cNvPr id="22" name="Горизонтальный свиток 21"/>
          <p:cNvSpPr/>
          <p:nvPr/>
        </p:nvSpPr>
        <p:spPr>
          <a:xfrm>
            <a:off x="2457105" y="2204864"/>
            <a:ext cx="3411039" cy="68911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</a:t>
            </a:r>
            <a:r>
              <a:rPr lang="uk-UA" dirty="0"/>
              <a:t>з</a:t>
            </a:r>
            <a:r>
              <a:rPr lang="uk-UA" dirty="0" smtClean="0"/>
              <a:t>аняття має бути цікавим</a:t>
            </a:r>
            <a:endParaRPr lang="uk-UA" dirty="0"/>
          </a:p>
        </p:txBody>
      </p:sp>
      <p:sp>
        <p:nvSpPr>
          <p:cNvPr id="23" name="Горизонтальный свиток 22"/>
          <p:cNvSpPr/>
          <p:nvPr/>
        </p:nvSpPr>
        <p:spPr>
          <a:xfrm>
            <a:off x="3275856" y="2996952"/>
            <a:ext cx="3672407" cy="68911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</a:t>
            </a:r>
            <a:r>
              <a:rPr lang="uk-UA" dirty="0"/>
              <a:t>н</a:t>
            </a:r>
            <a:r>
              <a:rPr lang="uk-UA" dirty="0" smtClean="0"/>
              <a:t>е втрачати почуття гумору</a:t>
            </a:r>
            <a:endParaRPr lang="uk-UA" dirty="0"/>
          </a:p>
        </p:txBody>
      </p:sp>
      <p:sp>
        <p:nvSpPr>
          <p:cNvPr id="24" name="Горизонтальный свиток 23"/>
          <p:cNvSpPr/>
          <p:nvPr/>
        </p:nvSpPr>
        <p:spPr>
          <a:xfrm>
            <a:off x="2507487" y="3789040"/>
            <a:ext cx="4533823" cy="689112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Інформатика</a:t>
            </a:r>
            <a:r>
              <a:rPr lang="en-US" dirty="0" smtClean="0"/>
              <a:t> </a:t>
            </a:r>
            <a:r>
              <a:rPr lang="uk-UA" dirty="0" smtClean="0"/>
              <a:t>- це наука про інформацію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32052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7477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457105" y="861973"/>
            <a:ext cx="4345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 smtClean="0">
                <a:solidFill>
                  <a:srgbClr val="FF0000"/>
                </a:solidFill>
              </a:rPr>
              <a:t>Роботи вихованців гуртка, що присвяченні</a:t>
            </a:r>
          </a:p>
          <a:p>
            <a:pPr algn="ctr">
              <a:defRPr/>
            </a:pPr>
            <a:r>
              <a:rPr lang="uk-UA" dirty="0" smtClean="0">
                <a:solidFill>
                  <a:srgbClr val="FF0000"/>
                </a:solidFill>
              </a:rPr>
              <a:t> Дню Єднання України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" name="Рисунок 9" descr="C:\Users\User\Downloads\IMG_20230510_1513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4"/>
            <a:ext cx="392909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Downloads\IMG_20230510_15142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429000"/>
            <a:ext cx="392909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2052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7477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457105" y="861973"/>
            <a:ext cx="43459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 smtClean="0">
                <a:solidFill>
                  <a:srgbClr val="FF0000"/>
                </a:solidFill>
              </a:rPr>
              <a:t>Роботи вихованців гуртка, що присвяченні</a:t>
            </a:r>
          </a:p>
          <a:p>
            <a:pPr algn="ctr">
              <a:defRPr/>
            </a:pPr>
            <a:r>
              <a:rPr lang="uk-UA" dirty="0" smtClean="0">
                <a:solidFill>
                  <a:srgbClr val="FF0000"/>
                </a:solidFill>
              </a:rPr>
              <a:t> Дню Єднання України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C:\Users\User\Downloads\IMG_20230510_1515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00174"/>
            <a:ext cx="407196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ownloads\IMG_20230510_1520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357562"/>
            <a:ext cx="407196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2052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268" y="236664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57105" y="861973"/>
            <a:ext cx="3369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rgbClr val="FF0000"/>
                </a:solidFill>
              </a:rPr>
              <a:t>Навчальні теми, що цікаві дітям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62825" y="1412776"/>
            <a:ext cx="43018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Комп’ютерна презентація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Power Point </a:t>
            </a:r>
            <a:endParaRPr lang="uk-UA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endParaRPr lang="uk-UA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Середовище </a:t>
            </a: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для програмування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Scratch</a:t>
            </a: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https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://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scratch.mit.edu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773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40" y="332656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57105" y="861973"/>
            <a:ext cx="3369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rgbClr val="FF0000"/>
                </a:solidFill>
              </a:rPr>
              <a:t>Навчальні теми, що цікаві дітям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62825" y="1412776"/>
            <a:ext cx="44687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Середовище для програмування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Code.org</a:t>
            </a: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https://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studio.code.org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12288" y="3789040"/>
            <a:ext cx="4805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Середовище для програмування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Code Monkey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https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://www.codemonkey.com/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59107"/>
            <a:ext cx="2646040" cy="148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C:\Users\User\Pictures\Screenshots\Знімок екрана (6)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4524" y="4484499"/>
            <a:ext cx="2867025" cy="1612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4557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68" y="169992"/>
            <a:ext cx="8960996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27784" y="1512010"/>
            <a:ext cx="425770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3600" dirty="0" smtClean="0">
                <a:solidFill>
                  <a:srgbClr val="FFC000"/>
                </a:solidFill>
              </a:rPr>
              <a:t>Інформація –</a:t>
            </a:r>
          </a:p>
          <a:p>
            <a:pPr algn="ctr">
              <a:defRPr/>
            </a:pPr>
            <a:r>
              <a:rPr lang="uk-UA" sz="3600" dirty="0" smtClean="0">
                <a:solidFill>
                  <a:srgbClr val="FFC000"/>
                </a:solidFill>
              </a:rPr>
              <a:t> рушійна сила </a:t>
            </a:r>
          </a:p>
          <a:p>
            <a:pPr algn="ctr">
              <a:defRPr/>
            </a:pPr>
            <a:r>
              <a:rPr lang="uk-UA" sz="3600" dirty="0" smtClean="0">
                <a:solidFill>
                  <a:srgbClr val="FFC000"/>
                </a:solidFill>
              </a:rPr>
              <a:t>розвитку суспільства</a:t>
            </a:r>
            <a:endParaRPr lang="ru-RU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233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158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2024-12-25T16:05:33Z</dcterms:created>
  <dcterms:modified xsi:type="dcterms:W3CDTF">2024-12-25T16:09:21Z</dcterms:modified>
</cp:coreProperties>
</file>