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Montserrat"/>
      <p:regular r:id="rId23"/>
      <p:bold r:id="rId24"/>
      <p:italic r:id="rId25"/>
      <p:boldItalic r:id="rId26"/>
    </p:embeddedFont>
    <p:embeddedFont>
      <p:font typeface="Lato"/>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Montserrat-bold.fntdata"/><Relationship Id="rId23" Type="http://schemas.openxmlformats.org/officeDocument/2006/relationships/font" Target="fonts/Montserrat-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ontserrat-boldItalic.fntdata"/><Relationship Id="rId25" Type="http://schemas.openxmlformats.org/officeDocument/2006/relationships/font" Target="fonts/Montserrat-italic.fntdata"/><Relationship Id="rId28" Type="http://schemas.openxmlformats.org/officeDocument/2006/relationships/font" Target="fonts/Lato-bold.fntdata"/><Relationship Id="rId27" Type="http://schemas.openxmlformats.org/officeDocument/2006/relationships/font" Target="fonts/Lato-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Lato-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Lat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6ec3fcf2c3_0_8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6ec3fcf2c3_0_8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6ec3fcf2c3_0_8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6ec3fcf2c3_0_8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6ec3fcf2c3_0_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6ec3fcf2c3_0_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6ec3fcf2c3_0_9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6ec3fcf2c3_0_9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6ec3fcf2c3_0_9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6ec3fcf2c3_0_9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6ec3fcf2c3_0_9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6ec3fcf2c3_0_9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6ec3fcf2c3_0_9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6ec3fcf2c3_0_9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6ec3fcf2c3_0_9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6ec3fcf2c3_0_9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6ec3fcf2c3_0_9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6ec3fcf2c3_0_9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6ec3fcf2c3_0_9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6ec3fcf2c3_0_9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6ec3fcf2c3_0_9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6ec3fcf2c3_0_9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6ec3fcf2c3_0_9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6ec3fcf2c3_0_9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6ec3fcf2c3_0_9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6ec3fcf2c3_0_9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b7dcfebde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b7dcfebde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b7dcfebdee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b7dcfebdee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6ec3fcf2c3_0_9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6ec3fcf2c3_0_9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fmla="val 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fmla="val 5000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150" y="1145825"/>
              <a:ext cx="3996600" cy="3996900"/>
            </a:xfrm>
            <a:prstGeom prst="diagStripe">
              <a:avLst>
                <a:gd fmla="val 58774"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5400000">
              <a:off x="1646" y="-75"/>
              <a:ext cx="2299800" cy="23001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flipH="1">
              <a:off x="652821" y="590035"/>
              <a:ext cx="2300100" cy="2299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3537150" y="1578400"/>
            <a:ext cx="5017500" cy="15789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7" name="Google Shape;17;p2"/>
          <p:cNvSpPr txBox="1"/>
          <p:nvPr>
            <p:ph idx="1" type="subTitle"/>
          </p:nvPr>
        </p:nvSpPr>
        <p:spPr>
          <a:xfrm>
            <a:off x="5083950" y="3924925"/>
            <a:ext cx="3470700" cy="5061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18" name="Google Shape;18;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 name="Google Shape;39;p3"/>
          <p:cNvSpPr txBox="1"/>
          <p:nvPr>
            <p:ph type="title"/>
          </p:nvPr>
        </p:nvSpPr>
        <p:spPr>
          <a:xfrm>
            <a:off x="823850" y="2053000"/>
            <a:ext cx="4587000" cy="1148700"/>
          </a:xfrm>
          <a:prstGeom prst="rect">
            <a:avLst/>
          </a:prstGeom>
        </p:spPr>
        <p:txBody>
          <a:bodyPr anchorCtr="0" anchor="ctr"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0" name="Google Shape;40;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6" name="Google Shape;46;p4"/>
          <p:cNvSpPr txBox="1"/>
          <p:nvPr>
            <p:ph idx="1" type="body"/>
          </p:nvPr>
        </p:nvSpPr>
        <p:spPr>
          <a:xfrm>
            <a:off x="1297500" y="1567550"/>
            <a:ext cx="7038900" cy="2911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47" name="Google Shape;47;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8"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5"/>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53" name="Google Shape;53;p5"/>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54" name="Google Shape;54;p5"/>
          <p:cNvSpPr txBox="1"/>
          <p:nvPr>
            <p:ph idx="2" type="body"/>
          </p:nvPr>
        </p:nvSpPr>
        <p:spPr>
          <a:xfrm>
            <a:off x="4933221" y="1567550"/>
            <a:ext cx="3403200" cy="2911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55" name="Google Shape;5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 name="Google Shape;60;p6"/>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1" name="Google Shape;61;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2"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7"/>
          <p:cNvSpPr txBox="1"/>
          <p:nvPr>
            <p:ph type="title"/>
          </p:nvPr>
        </p:nvSpPr>
        <p:spPr>
          <a:xfrm>
            <a:off x="1297500" y="393750"/>
            <a:ext cx="3798900" cy="14931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7" name="Google Shape;67;p7"/>
          <p:cNvSpPr txBox="1"/>
          <p:nvPr>
            <p:ph idx="1" type="body"/>
          </p:nvPr>
        </p:nvSpPr>
        <p:spPr>
          <a:xfrm>
            <a:off x="1297500" y="1972550"/>
            <a:ext cx="3798900" cy="24159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68" name="Google Shape;68;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9"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rot="5400000">
              <a:off x="4840825" y="6000"/>
              <a:ext cx="42987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rot="-5400000">
              <a:off x="5618399" y="123664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flipH="1">
              <a:off x="5849857" y="144407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rot="-5400000">
              <a:off x="5987081" y="246974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8"/>
            <p:cNvSpPr/>
            <p:nvPr/>
          </p:nvSpPr>
          <p:spPr>
            <a:xfrm flipH="1">
              <a:off x="6222115" y="2677179"/>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rot="-5400000">
              <a:off x="6675341" y="186224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a:off x="6908099" y="2069680"/>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rot="-5400000">
              <a:off x="6861141" y="247808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flipH="1">
              <a:off x="7965266" y="269319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flipH="1">
              <a:off x="8145082" y="330903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rot="-5400000">
              <a:off x="7047599" y="309534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flipH="1">
              <a:off x="7276649" y="330278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rot="-5400000">
              <a:off x="7227414" y="3711189"/>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flipH="1">
              <a:off x="7462448" y="391862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8"/>
            <p:cNvSpPr/>
            <p:nvPr/>
          </p:nvSpPr>
          <p:spPr>
            <a:xfrm rot="-5400000">
              <a:off x="8102491" y="37188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flipH="1">
              <a:off x="8334533" y="392629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rot="-5400000">
              <a:off x="8288290" y="433470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 name="Google Shape;89;p8"/>
          <p:cNvSpPr txBox="1"/>
          <p:nvPr>
            <p:ph type="title"/>
          </p:nvPr>
        </p:nvSpPr>
        <p:spPr>
          <a:xfrm>
            <a:off x="823850" y="866775"/>
            <a:ext cx="4587000" cy="3521100"/>
          </a:xfrm>
          <a:prstGeom prst="rect">
            <a:avLst/>
          </a:prstGeom>
        </p:spPr>
        <p:txBody>
          <a:bodyPr anchorCtr="0" anchor="ctr"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0" name="Google Shape;90;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9"/>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9"/>
          <p:cNvSpPr txBox="1"/>
          <p:nvPr>
            <p:ph type="title"/>
          </p:nvPr>
        </p:nvSpPr>
        <p:spPr>
          <a:xfrm>
            <a:off x="1297500" y="1658325"/>
            <a:ext cx="3036300" cy="17517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96" name="Google Shape;96;p9"/>
          <p:cNvSpPr txBox="1"/>
          <p:nvPr>
            <p:ph idx="1" type="subTitle"/>
          </p:nvPr>
        </p:nvSpPr>
        <p:spPr>
          <a:xfrm>
            <a:off x="1297500" y="3538000"/>
            <a:ext cx="3036300" cy="5061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p:txBody>
      </p:sp>
      <p:sp>
        <p:nvSpPr>
          <p:cNvPr id="97" name="Google Shape;97;p9"/>
          <p:cNvSpPr txBox="1"/>
          <p:nvPr>
            <p:ph idx="2" type="body"/>
          </p:nvPr>
        </p:nvSpPr>
        <p:spPr>
          <a:xfrm>
            <a:off x="4648200" y="1696600"/>
            <a:ext cx="3676800" cy="23475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98" name="Google Shape;98;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9"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0"/>
            <p:cNvSpPr/>
            <p:nvPr/>
          </p:nvSpPr>
          <p:spPr>
            <a:xfrm flipH="1">
              <a:off x="154125" y="3925529"/>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10"/>
          <p:cNvSpPr txBox="1"/>
          <p:nvPr>
            <p:ph idx="1" type="body"/>
          </p:nvPr>
        </p:nvSpPr>
        <p:spPr>
          <a:xfrm>
            <a:off x="812725" y="4305375"/>
            <a:ext cx="6936000" cy="523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300"/>
              <a:buNone/>
              <a:defRPr/>
            </a:lvl1pPr>
          </a:lstStyle>
          <a:p/>
        </p:txBody>
      </p:sp>
      <p:sp>
        <p:nvSpPr>
          <p:cNvPr id="104" name="Google Shape;104;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5"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1"/>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1"/>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1"/>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1"/>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1"/>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1"/>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1"/>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1"/>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1"/>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1"/>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 name="Google Shape;125;p11"/>
          <p:cNvSpPr txBox="1"/>
          <p:nvPr>
            <p:ph hasCustomPrompt="1" type="title"/>
          </p:nvPr>
        </p:nvSpPr>
        <p:spPr>
          <a:xfrm>
            <a:off x="823850" y="1284675"/>
            <a:ext cx="4776000" cy="1300800"/>
          </a:xfrm>
          <a:prstGeom prst="rect">
            <a:avLst/>
          </a:prstGeom>
        </p:spPr>
        <p:txBody>
          <a:bodyPr anchorCtr="0" anchor="t" bIns="91425" lIns="91425" spcFirstLastPara="1" rIns="91425" wrap="square" tIns="91425">
            <a:no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p:nvPr>
            <p:ph idx="1" type="body"/>
          </p:nvPr>
        </p:nvSpPr>
        <p:spPr>
          <a:xfrm>
            <a:off x="823850" y="2643124"/>
            <a:ext cx="4776000" cy="12189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127" name="Google Shape;12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focus">
    <p:bg>
      <p:bgPr>
        <a:gradFill>
          <a:gsLst>
            <a:gs pos="0">
              <a:srgbClr val="8C8C8C"/>
            </a:gs>
            <a:gs pos="100000">
              <a:srgbClr val="40404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1150" lvl="0" marL="45720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indent="-298450" lvl="1" marL="9144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2pPr>
            <a:lvl3pPr indent="-298450" lvl="2" marL="13716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3pPr>
            <a:lvl4pPr indent="-298450" lvl="3" marL="18288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4pPr>
            <a:lvl5pPr indent="-298450" lvl="4" marL="22860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5pPr>
            <a:lvl6pPr indent="-298450" lvl="5" marL="27432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6pPr>
            <a:lvl7pPr indent="-298450" lvl="6" marL="32004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7pPr>
            <a:lvl8pPr indent="-298450" lvl="7" marL="365760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8pPr>
            <a:lvl9pPr indent="-298450" lvl="8" marL="4114800">
              <a:lnSpc>
                <a:spcPct val="115000"/>
              </a:lnSpc>
              <a:spcBef>
                <a:spcPts val="1600"/>
              </a:spcBef>
              <a:spcAft>
                <a:spcPts val="1600"/>
              </a:spcAft>
              <a:buClr>
                <a:schemeClr val="lt1"/>
              </a:buClr>
              <a:buSzPts val="1100"/>
              <a:buFont typeface="Lato"/>
              <a:buChar char="■"/>
              <a:defRPr sz="1100">
                <a:solidFill>
                  <a:schemeClr val="lt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ru"/>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7.png"/><Relationship Id="rId4" Type="http://schemas.openxmlformats.org/officeDocument/2006/relationships/image" Target="../media/image13.png"/><Relationship Id="rId5" Type="http://schemas.openxmlformats.org/officeDocument/2006/relationships/image" Target="../media/image21.png"/><Relationship Id="rId6" Type="http://schemas.openxmlformats.org/officeDocument/2006/relationships/image" Target="../media/image23.png"/><Relationship Id="rId7" Type="http://schemas.openxmlformats.org/officeDocument/2006/relationships/image" Target="../media/image10.png"/><Relationship Id="rId8"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2.png"/><Relationship Id="rId11" Type="http://schemas.openxmlformats.org/officeDocument/2006/relationships/image" Target="../media/image12.jpg"/><Relationship Id="rId10" Type="http://schemas.openxmlformats.org/officeDocument/2006/relationships/image" Target="../media/image14.png"/><Relationship Id="rId12" Type="http://schemas.openxmlformats.org/officeDocument/2006/relationships/image" Target="../media/image19.png"/><Relationship Id="rId9" Type="http://schemas.openxmlformats.org/officeDocument/2006/relationships/image" Target="../media/image6.jpg"/><Relationship Id="rId5" Type="http://schemas.openxmlformats.org/officeDocument/2006/relationships/image" Target="../media/image22.png"/><Relationship Id="rId6" Type="http://schemas.openxmlformats.org/officeDocument/2006/relationships/image" Target="../media/image5.jpg"/><Relationship Id="rId7" Type="http://schemas.openxmlformats.org/officeDocument/2006/relationships/image" Target="../media/image4.png"/><Relationship Id="rId8"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3"/>
          <p:cNvSpPr txBox="1"/>
          <p:nvPr>
            <p:ph type="ctrTitle"/>
          </p:nvPr>
        </p:nvSpPr>
        <p:spPr>
          <a:xfrm>
            <a:off x="3537150" y="1578400"/>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Використання елементів ІКТ</a:t>
            </a:r>
            <a:endParaRPr/>
          </a:p>
        </p:txBody>
      </p:sp>
      <p:sp>
        <p:nvSpPr>
          <p:cNvPr id="135" name="Google Shape;135;p13"/>
          <p:cNvSpPr txBox="1"/>
          <p:nvPr>
            <p:ph idx="1" type="subTitle"/>
          </p:nvPr>
        </p:nvSpPr>
        <p:spPr>
          <a:xfrm>
            <a:off x="3096375" y="3266925"/>
            <a:ext cx="3555900" cy="55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2500"/>
              <a:t>у роботі вчителя історії</a:t>
            </a:r>
            <a:endParaRPr sz="2500"/>
          </a:p>
        </p:txBody>
      </p:sp>
      <p:sp>
        <p:nvSpPr>
          <p:cNvPr id="136" name="Google Shape;136;p13"/>
          <p:cNvSpPr txBox="1"/>
          <p:nvPr/>
        </p:nvSpPr>
        <p:spPr>
          <a:xfrm>
            <a:off x="7656450" y="4168125"/>
            <a:ext cx="8982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ru" sz="1000">
                <a:solidFill>
                  <a:schemeClr val="lt1"/>
                </a:solidFill>
                <a:latin typeface="Lato"/>
                <a:ea typeface="Lato"/>
                <a:cs typeface="Lato"/>
                <a:sym typeface="Lato"/>
              </a:rPr>
              <a:t>Терехов М.С.</a:t>
            </a:r>
            <a:endParaRPr sz="1000">
              <a:solidFill>
                <a:schemeClr val="lt1"/>
              </a:solidFill>
              <a:latin typeface="Lato"/>
              <a:ea typeface="Lato"/>
              <a:cs typeface="Lato"/>
              <a:sym typeface="Lato"/>
            </a:endParaRPr>
          </a:p>
          <a:p>
            <a:pPr indent="0" lvl="0" marL="0" rtl="0" algn="l">
              <a:spcBef>
                <a:spcPts val="0"/>
              </a:spcBef>
              <a:spcAft>
                <a:spcPts val="0"/>
              </a:spcAft>
              <a:buNone/>
            </a:pPr>
            <a:r>
              <a:rPr lang="ru" sz="1000">
                <a:solidFill>
                  <a:schemeClr val="lt1"/>
                </a:solidFill>
                <a:latin typeface="Lato"/>
                <a:ea typeface="Lato"/>
                <a:cs typeface="Lato"/>
                <a:sym typeface="Lato"/>
              </a:rPr>
              <a:t>ННВК №1</a:t>
            </a:r>
            <a:endParaRPr sz="1000">
              <a:solidFill>
                <a:schemeClr val="lt1"/>
              </a:solidFill>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4"/>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3000"/>
              <a:t>Зміст</a:t>
            </a:r>
            <a:endParaRPr sz="3000"/>
          </a:p>
        </p:txBody>
      </p:sp>
      <p:sp>
        <p:nvSpPr>
          <p:cNvPr id="142" name="Google Shape;142;p14"/>
          <p:cNvSpPr txBox="1"/>
          <p:nvPr>
            <p:ph idx="1" type="body"/>
          </p:nvPr>
        </p:nvSpPr>
        <p:spPr>
          <a:xfrm>
            <a:off x="1297500" y="947300"/>
            <a:ext cx="7038900" cy="353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2400"/>
              <a:t>Вступ</a:t>
            </a:r>
            <a:endParaRPr sz="2400"/>
          </a:p>
          <a:p>
            <a:pPr indent="-381000" lvl="0" marL="457200" rtl="0" algn="l">
              <a:spcBef>
                <a:spcPts val="1600"/>
              </a:spcBef>
              <a:spcAft>
                <a:spcPts val="0"/>
              </a:spcAft>
              <a:buSzPts val="2400"/>
              <a:buAutoNum type="arabicPeriod"/>
            </a:pPr>
            <a:r>
              <a:rPr lang="ru" sz="2400"/>
              <a:t>Сутність ІКТ</a:t>
            </a:r>
            <a:endParaRPr sz="2400"/>
          </a:p>
          <a:p>
            <a:pPr indent="-381000" lvl="0" marL="457200" rtl="0" algn="l">
              <a:spcBef>
                <a:spcPts val="0"/>
              </a:spcBef>
              <a:spcAft>
                <a:spcPts val="0"/>
              </a:spcAft>
              <a:buSzPts val="2400"/>
              <a:buAutoNum type="arabicPeriod"/>
            </a:pPr>
            <a:r>
              <a:rPr lang="ru" sz="2400"/>
              <a:t>Переваги  й недоліки використання ІКТ</a:t>
            </a:r>
            <a:endParaRPr sz="2400"/>
          </a:p>
          <a:p>
            <a:pPr indent="-381000" lvl="0" marL="457200" rtl="0" algn="l">
              <a:spcBef>
                <a:spcPts val="0"/>
              </a:spcBef>
              <a:spcAft>
                <a:spcPts val="0"/>
              </a:spcAft>
              <a:buSzPts val="2400"/>
              <a:buAutoNum type="arabicPeriod"/>
            </a:pPr>
            <a:r>
              <a:rPr lang="ru" sz="2400"/>
              <a:t>Найбільш доцільні сучасні засоби ІКТ</a:t>
            </a:r>
            <a:endParaRPr sz="2400"/>
          </a:p>
          <a:p>
            <a:pPr indent="-381000" lvl="0" marL="457200" rtl="0" algn="l">
              <a:spcBef>
                <a:spcPts val="0"/>
              </a:spcBef>
              <a:spcAft>
                <a:spcPts val="0"/>
              </a:spcAft>
              <a:buSzPts val="2400"/>
              <a:buAutoNum type="arabicPeriod"/>
            </a:pPr>
            <a:r>
              <a:rPr lang="ru" sz="2400"/>
              <a:t>З досвіду використання ІКТ на уроках історії</a:t>
            </a:r>
            <a:endParaRPr sz="2400"/>
          </a:p>
          <a:p>
            <a:pPr indent="-381000" lvl="0" marL="457200" rtl="0" algn="l">
              <a:spcBef>
                <a:spcPts val="0"/>
              </a:spcBef>
              <a:spcAft>
                <a:spcPts val="0"/>
              </a:spcAft>
              <a:buSzPts val="2400"/>
              <a:buAutoNum type="arabicPeriod"/>
            </a:pPr>
            <a:r>
              <a:rPr lang="ru" sz="2400"/>
              <a:t>Результати використання ІКТ</a:t>
            </a:r>
            <a:endParaRPr sz="2400"/>
          </a:p>
          <a:p>
            <a:pPr indent="-381000" lvl="0" marL="457200" rtl="0" algn="l">
              <a:spcBef>
                <a:spcPts val="0"/>
              </a:spcBef>
              <a:spcAft>
                <a:spcPts val="0"/>
              </a:spcAft>
              <a:buSzPts val="2400"/>
              <a:buAutoNum type="arabicPeriod"/>
            </a:pPr>
            <a:r>
              <a:rPr lang="ru" sz="2400"/>
              <a:t>ІКТ в умовах дистанційного навчання</a:t>
            </a:r>
            <a:endParaRPr sz="2400"/>
          </a:p>
          <a:p>
            <a:pPr indent="0" lvl="0" marL="0" rtl="0" algn="l">
              <a:spcBef>
                <a:spcPts val="1600"/>
              </a:spcBef>
              <a:spcAft>
                <a:spcPts val="1600"/>
              </a:spcAft>
              <a:buNone/>
            </a:pPr>
            <a:r>
              <a:rPr lang="ru" sz="2400"/>
              <a:t>Висновок</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5"/>
          <p:cNvSpPr txBox="1"/>
          <p:nvPr>
            <p:ph type="title"/>
          </p:nvPr>
        </p:nvSpPr>
        <p:spPr>
          <a:xfrm>
            <a:off x="1297500" y="2159000"/>
            <a:ext cx="3036300" cy="125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4800"/>
              <a:t>Вступ</a:t>
            </a:r>
            <a:endParaRPr sz="4800"/>
          </a:p>
        </p:txBody>
      </p:sp>
      <p:sp>
        <p:nvSpPr>
          <p:cNvPr id="148" name="Google Shape;148;p15"/>
          <p:cNvSpPr txBox="1"/>
          <p:nvPr>
            <p:ph idx="2" type="body"/>
          </p:nvPr>
        </p:nvSpPr>
        <p:spPr>
          <a:xfrm>
            <a:off x="4648200" y="818450"/>
            <a:ext cx="3676800" cy="34077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lang="ru"/>
              <a:t>Сучасний період розвитку світової цивілізації окреслюється як перехід від індустріального до інформаційного суспільства.</a:t>
            </a:r>
            <a:endParaRPr/>
          </a:p>
          <a:p>
            <a:pPr indent="0" lvl="0" marL="0" rtl="0" algn="just">
              <a:spcBef>
                <a:spcPts val="1600"/>
              </a:spcBef>
              <a:spcAft>
                <a:spcPts val="0"/>
              </a:spcAft>
              <a:buNone/>
            </a:pPr>
            <a:r>
              <a:rPr lang="ru"/>
              <a:t>Це призвело до появи нового типу культури - інформаційної.</a:t>
            </a:r>
            <a:endParaRPr/>
          </a:p>
          <a:p>
            <a:pPr indent="0" lvl="0" marL="0" rtl="0" algn="just">
              <a:spcBef>
                <a:spcPts val="1600"/>
              </a:spcBef>
              <a:spcAft>
                <a:spcPts val="0"/>
              </a:spcAft>
              <a:buNone/>
            </a:pPr>
            <a:r>
              <a:rPr lang="ru"/>
              <a:t>Тому використання інформаційних технологій у школі - об’єктивний і природній процес.</a:t>
            </a:r>
            <a:endParaRPr/>
          </a:p>
          <a:p>
            <a:pPr indent="0" lvl="0" marL="0" rtl="0" algn="just">
              <a:spcBef>
                <a:spcPts val="1600"/>
              </a:spcBef>
              <a:spcAft>
                <a:spcPts val="0"/>
              </a:spcAft>
              <a:buNone/>
            </a:pPr>
            <a:r>
              <a:rPr lang="ru"/>
              <a:t>Без використання ІКТ неможливо забезпечити рівний доступ до якісної освіти для всіх учнів.</a:t>
            </a:r>
            <a:endParaRPr/>
          </a:p>
          <a:p>
            <a:pPr indent="0" lvl="0" marL="0" rtl="0" algn="just">
              <a:spcBef>
                <a:spcPts val="1600"/>
              </a:spcBef>
              <a:spcAft>
                <a:spcPts val="1600"/>
              </a:spcAft>
              <a:buNone/>
            </a:pPr>
            <a:r>
              <a:rPr lang="ru"/>
              <a:t>Використання ІКТ в загальноосвітніх школах  закріплено в нормативно правовій базі України.</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6"/>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Сутність </a:t>
            </a:r>
            <a:endParaRPr/>
          </a:p>
          <a:p>
            <a:pPr indent="0" lvl="0" marL="0" rtl="0" algn="l">
              <a:spcBef>
                <a:spcPts val="0"/>
              </a:spcBef>
              <a:spcAft>
                <a:spcPts val="0"/>
              </a:spcAft>
              <a:buNone/>
            </a:pPr>
            <a:r>
              <a:rPr lang="ru"/>
              <a:t>інформаційно-комунікативних технологій</a:t>
            </a:r>
            <a:endParaRPr/>
          </a:p>
        </p:txBody>
      </p:sp>
      <p:sp>
        <p:nvSpPr>
          <p:cNvPr id="154" name="Google Shape;154;p16"/>
          <p:cNvSpPr txBox="1"/>
          <p:nvPr>
            <p:ph idx="1" type="body"/>
          </p:nvPr>
        </p:nvSpPr>
        <p:spPr>
          <a:xfrm>
            <a:off x="1297500" y="1567550"/>
            <a:ext cx="7038900" cy="2911200"/>
          </a:xfrm>
          <a:prstGeom prst="rect">
            <a:avLst/>
          </a:prstGeom>
        </p:spPr>
        <p:txBody>
          <a:bodyPr anchorCtr="0" anchor="t" bIns="91425" lIns="91425" spcFirstLastPara="1" rIns="91425" wrap="square" tIns="91425">
            <a:noAutofit/>
          </a:bodyPr>
          <a:lstStyle/>
          <a:p>
            <a:pPr indent="0" lvl="0" marL="0" rtl="0" algn="just">
              <a:spcBef>
                <a:spcPts val="0"/>
              </a:spcBef>
              <a:spcAft>
                <a:spcPts val="1600"/>
              </a:spcAft>
              <a:buNone/>
            </a:pPr>
            <a:r>
              <a:rPr lang="ru" sz="2300"/>
              <a:t>Під інформаційними технологіями розуміють сукупність методів, технічних засобів збору, організації, збереження, обробки, передавання й подання інформації, що розширює знання людей, розвиває їхні можливості з управління технічними й соціальними процесами.</a:t>
            </a:r>
            <a:endParaRPr sz="23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7"/>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Переваги використання ІКТ </a:t>
            </a:r>
            <a:endParaRPr/>
          </a:p>
          <a:p>
            <a:pPr indent="0" lvl="0" marL="0" rtl="0" algn="l">
              <a:spcBef>
                <a:spcPts val="0"/>
              </a:spcBef>
              <a:spcAft>
                <a:spcPts val="0"/>
              </a:spcAft>
              <a:buNone/>
            </a:pPr>
            <a:r>
              <a:rPr lang="ru"/>
              <a:t>на уроках історії</a:t>
            </a:r>
            <a:endParaRPr/>
          </a:p>
        </p:txBody>
      </p:sp>
      <p:sp>
        <p:nvSpPr>
          <p:cNvPr id="160" name="Google Shape;160;p17"/>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SzPts val="1300"/>
              <a:buChar char="●"/>
            </a:pPr>
            <a:r>
              <a:rPr lang="ru"/>
              <a:t>Поліпшується просторова уява, пам’ять, логічне мислення, розширюється світогляд</a:t>
            </a:r>
            <a:endParaRPr/>
          </a:p>
          <a:p>
            <a:pPr indent="-311150" lvl="0" marL="457200" rtl="0" algn="l">
              <a:spcBef>
                <a:spcPts val="0"/>
              </a:spcBef>
              <a:spcAft>
                <a:spcPts val="0"/>
              </a:spcAft>
              <a:buSzPts val="1300"/>
              <a:buChar char="●"/>
            </a:pPr>
            <a:r>
              <a:rPr lang="ru"/>
              <a:t>Підвищується працездатність</a:t>
            </a:r>
            <a:endParaRPr/>
          </a:p>
          <a:p>
            <a:pPr indent="-311150" lvl="0" marL="457200" rtl="0" algn="l">
              <a:spcBef>
                <a:spcPts val="0"/>
              </a:spcBef>
              <a:spcAft>
                <a:spcPts val="0"/>
              </a:spcAft>
              <a:buSzPts val="1300"/>
              <a:buChar char="●"/>
            </a:pPr>
            <a:r>
              <a:rPr lang="ru"/>
              <a:t>Стимулюється навчальна діяльність</a:t>
            </a:r>
            <a:endParaRPr/>
          </a:p>
          <a:p>
            <a:pPr indent="-311150" lvl="0" marL="457200" rtl="0" algn="l">
              <a:spcBef>
                <a:spcPts val="0"/>
              </a:spcBef>
              <a:spcAft>
                <a:spcPts val="0"/>
              </a:spcAft>
              <a:buSzPts val="1300"/>
              <a:buChar char="●"/>
            </a:pPr>
            <a:r>
              <a:rPr lang="ru"/>
              <a:t>Забезпечується розвиток творчих здібностей</a:t>
            </a:r>
            <a:endParaRPr/>
          </a:p>
          <a:p>
            <a:pPr indent="-311150" lvl="0" marL="457200" rtl="0" algn="l">
              <a:spcBef>
                <a:spcPts val="0"/>
              </a:spcBef>
              <a:spcAft>
                <a:spcPts val="0"/>
              </a:spcAft>
              <a:buSzPts val="1300"/>
              <a:buChar char="●"/>
            </a:pPr>
            <a:r>
              <a:rPr lang="ru"/>
              <a:t>Змінюється ставлення до комп’ютера</a:t>
            </a:r>
            <a:endParaRPr/>
          </a:p>
          <a:p>
            <a:pPr indent="-311150" lvl="0" marL="457200" rtl="0" algn="l">
              <a:spcBef>
                <a:spcPts val="0"/>
              </a:spcBef>
              <a:spcAft>
                <a:spcPts val="0"/>
              </a:spcAft>
              <a:buSzPts val="1300"/>
              <a:buChar char="●"/>
            </a:pPr>
            <a:r>
              <a:rPr lang="ru"/>
              <a:t>Розвиваютьс особистісні і соціальні навички</a:t>
            </a:r>
            <a:endParaRPr/>
          </a:p>
        </p:txBody>
      </p:sp>
      <p:sp>
        <p:nvSpPr>
          <p:cNvPr id="161" name="Google Shape;161;p17"/>
          <p:cNvSpPr txBox="1"/>
          <p:nvPr>
            <p:ph idx="2" type="body"/>
          </p:nvPr>
        </p:nvSpPr>
        <p:spPr>
          <a:xfrm>
            <a:off x="4933221" y="1567550"/>
            <a:ext cx="3403200" cy="29112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SzPts val="1300"/>
              <a:buChar char="●"/>
            </a:pPr>
            <a:r>
              <a:rPr lang="ru"/>
              <a:t>Збільшується можливість використання наочних матеріалів на уроці</a:t>
            </a:r>
            <a:endParaRPr/>
          </a:p>
          <a:p>
            <a:pPr indent="-311150" lvl="0" marL="457200" rtl="0" algn="l">
              <a:spcBef>
                <a:spcPts val="0"/>
              </a:spcBef>
              <a:spcAft>
                <a:spcPts val="0"/>
              </a:spcAft>
              <a:buSzPts val="1300"/>
              <a:buChar char="●"/>
            </a:pPr>
            <a:r>
              <a:rPr lang="ru"/>
              <a:t>Встановлюються міжпредметні зв’язки з основами інформатики та обчислювальної техніки</a:t>
            </a:r>
            <a:endParaRPr/>
          </a:p>
          <a:p>
            <a:pPr indent="-311150" lvl="0" marL="457200" rtl="0" algn="l">
              <a:spcBef>
                <a:spcPts val="0"/>
              </a:spcBef>
              <a:spcAft>
                <a:spcPts val="0"/>
              </a:spcAft>
              <a:buSzPts val="1300"/>
              <a:buChar char="●"/>
            </a:pPr>
            <a:r>
              <a:rPr lang="ru"/>
              <a:t>Стає можливою організація проектної діяльності спрямованої на створення електронних навчальних продуктів</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8"/>
          <p:cNvSpPr txBox="1"/>
          <p:nvPr>
            <p:ph type="title"/>
          </p:nvPr>
        </p:nvSpPr>
        <p:spPr>
          <a:xfrm>
            <a:off x="1297500" y="393750"/>
            <a:ext cx="5031300" cy="1493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Недоліки використання ІКТ на уроках історії</a:t>
            </a:r>
            <a:endParaRPr/>
          </a:p>
        </p:txBody>
      </p:sp>
      <p:sp>
        <p:nvSpPr>
          <p:cNvPr id="167" name="Google Shape;167;p18"/>
          <p:cNvSpPr txBox="1"/>
          <p:nvPr>
            <p:ph idx="1" type="body"/>
          </p:nvPr>
        </p:nvSpPr>
        <p:spPr>
          <a:xfrm>
            <a:off x="1297500" y="1972550"/>
            <a:ext cx="7218600" cy="2415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ru" sz="1800"/>
              <a:t>Тільки вчитель може зацікавити учнів, викликати в них допитливість</a:t>
            </a:r>
            <a:endParaRPr sz="1800"/>
          </a:p>
          <a:p>
            <a:pPr indent="-342900" lvl="0" marL="457200" rtl="0" algn="l">
              <a:spcBef>
                <a:spcPts val="0"/>
              </a:spcBef>
              <a:spcAft>
                <a:spcPts val="0"/>
              </a:spcAft>
              <a:buSzPts val="1800"/>
              <a:buChar char="●"/>
            </a:pPr>
            <a:r>
              <a:rPr lang="ru" sz="1800"/>
              <a:t>Тільки вчитель може спрямувати увагу учнів на ті або інші важливі аспекти предмету</a:t>
            </a:r>
            <a:endParaRPr sz="1800"/>
          </a:p>
          <a:p>
            <a:pPr indent="-342900" lvl="0" marL="457200" rtl="0" algn="l">
              <a:spcBef>
                <a:spcPts val="0"/>
              </a:spcBef>
              <a:spcAft>
                <a:spcPts val="0"/>
              </a:spcAft>
              <a:buSzPts val="1800"/>
              <a:buChar char="●"/>
            </a:pPr>
            <a:r>
              <a:rPr lang="ru" sz="1800"/>
              <a:t>Тільки вчитель може відзначити старанність учнів та знайти шляхи спонукання до навчання</a:t>
            </a:r>
            <a:endParaRPr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9"/>
          <p:cNvSpPr txBox="1"/>
          <p:nvPr>
            <p:ph type="title"/>
          </p:nvPr>
        </p:nvSpPr>
        <p:spPr>
          <a:xfrm>
            <a:off x="1297500" y="1658325"/>
            <a:ext cx="3175800" cy="1751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Найбільш доцільні сучасні засоби </a:t>
            </a:r>
            <a:endParaRPr/>
          </a:p>
          <a:p>
            <a:pPr indent="0" lvl="0" marL="0" rtl="0" algn="l">
              <a:spcBef>
                <a:spcPts val="0"/>
              </a:spcBef>
              <a:spcAft>
                <a:spcPts val="0"/>
              </a:spcAft>
              <a:buNone/>
            </a:pPr>
            <a:r>
              <a:rPr lang="ru"/>
              <a:t>ІКТ</a:t>
            </a:r>
            <a:endParaRPr/>
          </a:p>
        </p:txBody>
      </p:sp>
      <p:sp>
        <p:nvSpPr>
          <p:cNvPr id="173" name="Google Shape;173;p19"/>
          <p:cNvSpPr txBox="1"/>
          <p:nvPr>
            <p:ph idx="2" type="body"/>
          </p:nvPr>
        </p:nvSpPr>
        <p:spPr>
          <a:xfrm>
            <a:off x="4648200" y="1696600"/>
            <a:ext cx="3676800" cy="23475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AutoNum type="arabicPeriod"/>
            </a:pPr>
            <a:r>
              <a:rPr lang="ru" sz="1800"/>
              <a:t>Мультимедійні презентації</a:t>
            </a:r>
            <a:endParaRPr sz="1800"/>
          </a:p>
          <a:p>
            <a:pPr indent="-342900" lvl="0" marL="457200" rtl="0" algn="l">
              <a:spcBef>
                <a:spcPts val="0"/>
              </a:spcBef>
              <a:spcAft>
                <a:spcPts val="0"/>
              </a:spcAft>
              <a:buSzPts val="1800"/>
              <a:buAutoNum type="arabicPeriod"/>
            </a:pPr>
            <a:r>
              <a:rPr lang="ru" sz="1800"/>
              <a:t>Програмово-педагогічні засоби</a:t>
            </a:r>
            <a:endParaRPr sz="1800"/>
          </a:p>
          <a:p>
            <a:pPr indent="-342900" lvl="0" marL="457200" rtl="0" algn="l">
              <a:spcBef>
                <a:spcPts val="0"/>
              </a:spcBef>
              <a:spcAft>
                <a:spcPts val="0"/>
              </a:spcAft>
              <a:buSzPts val="1800"/>
              <a:buAutoNum type="arabicPeriod"/>
            </a:pPr>
            <a:r>
              <a:rPr lang="ru" sz="1800"/>
              <a:t>Інформація всесвітньої мережі Internet</a:t>
            </a:r>
            <a:endParaRPr sz="1800"/>
          </a:p>
          <a:p>
            <a:pPr indent="-342900" lvl="0" marL="457200" rtl="0" algn="l">
              <a:spcBef>
                <a:spcPts val="0"/>
              </a:spcBef>
              <a:spcAft>
                <a:spcPts val="0"/>
              </a:spcAft>
              <a:buSzPts val="1800"/>
              <a:buAutoNum type="arabicPeriod"/>
            </a:pPr>
            <a:r>
              <a:rPr lang="ru" sz="1800"/>
              <a:t>Віртуальні екскурсії</a:t>
            </a:r>
            <a:endParaRPr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0"/>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Мультимедійні презентації </a:t>
            </a:r>
            <a:endParaRPr/>
          </a:p>
          <a:p>
            <a:pPr indent="0" lvl="0" marL="0" rtl="0" algn="l">
              <a:spcBef>
                <a:spcPts val="0"/>
              </a:spcBef>
              <a:spcAft>
                <a:spcPts val="0"/>
              </a:spcAft>
              <a:buNone/>
            </a:pPr>
            <a:r>
              <a:rPr lang="ru"/>
              <a:t>(MS PowerPoint)</a:t>
            </a:r>
            <a:endParaRPr/>
          </a:p>
        </p:txBody>
      </p:sp>
      <p:sp>
        <p:nvSpPr>
          <p:cNvPr id="179" name="Google Shape;179;p20"/>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1800"/>
              <a:t>Проблема: “укласти” зростаючий обсяг матеріалу в невелику кількість навчальних годин</a:t>
            </a:r>
            <a:endParaRPr sz="1800"/>
          </a:p>
          <a:p>
            <a:pPr indent="0" lvl="0" marL="0" rtl="0" algn="l">
              <a:spcBef>
                <a:spcPts val="1600"/>
              </a:spcBef>
              <a:spcAft>
                <a:spcPts val="1600"/>
              </a:spcAft>
              <a:buNone/>
            </a:pPr>
            <a:r>
              <a:rPr lang="ru" sz="1800"/>
              <a:t>Рішення: створення й використання навчальних презентацій </a:t>
            </a:r>
            <a:endParaRPr sz="1800"/>
          </a:p>
        </p:txBody>
      </p:sp>
      <p:sp>
        <p:nvSpPr>
          <p:cNvPr id="180" name="Google Shape;180;p20"/>
          <p:cNvSpPr txBox="1"/>
          <p:nvPr>
            <p:ph idx="2" type="body"/>
          </p:nvPr>
        </p:nvSpPr>
        <p:spPr>
          <a:xfrm>
            <a:off x="4933221" y="1567550"/>
            <a:ext cx="34032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ru" sz="100"/>
              <a:t>.</a:t>
            </a:r>
            <a:endParaRPr sz="100"/>
          </a:p>
        </p:txBody>
      </p:sp>
      <p:pic>
        <p:nvPicPr>
          <p:cNvPr id="181" name="Google Shape;181;p20"/>
          <p:cNvPicPr preferRelativeResize="0"/>
          <p:nvPr/>
        </p:nvPicPr>
        <p:blipFill>
          <a:blip r:embed="rId3">
            <a:alphaModFix/>
          </a:blip>
          <a:stretch>
            <a:fillRect/>
          </a:stretch>
        </p:blipFill>
        <p:spPr>
          <a:xfrm>
            <a:off x="6000037" y="1532263"/>
            <a:ext cx="1269576" cy="1180725"/>
          </a:xfrm>
          <a:prstGeom prst="rect">
            <a:avLst/>
          </a:prstGeom>
          <a:noFill/>
          <a:ln>
            <a:noFill/>
          </a:ln>
        </p:spPr>
      </p:pic>
      <p:pic>
        <p:nvPicPr>
          <p:cNvPr id="182" name="Google Shape;182;p20"/>
          <p:cNvPicPr preferRelativeResize="0"/>
          <p:nvPr/>
        </p:nvPicPr>
        <p:blipFill>
          <a:blip r:embed="rId4">
            <a:alphaModFix/>
          </a:blip>
          <a:stretch>
            <a:fillRect/>
          </a:stretch>
        </p:blipFill>
        <p:spPr>
          <a:xfrm>
            <a:off x="5703275" y="2712988"/>
            <a:ext cx="1863092" cy="11807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1"/>
          <p:cNvSpPr txBox="1"/>
          <p:nvPr>
            <p:ph type="title"/>
          </p:nvPr>
        </p:nvSpPr>
        <p:spPr>
          <a:xfrm>
            <a:off x="1297500" y="393750"/>
            <a:ext cx="7038900" cy="1173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Створення й використання мультимедійних презентацій на різних етапах уроку</a:t>
            </a:r>
            <a:endParaRPr/>
          </a:p>
        </p:txBody>
      </p:sp>
      <p:sp>
        <p:nvSpPr>
          <p:cNvPr id="188" name="Google Shape;188;p21"/>
          <p:cNvSpPr txBox="1"/>
          <p:nvPr>
            <p:ph idx="1" type="body"/>
          </p:nvPr>
        </p:nvSpPr>
        <p:spPr>
          <a:xfrm>
            <a:off x="1297500" y="1746700"/>
            <a:ext cx="3403200" cy="31005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SzPts val="1300"/>
              <a:buChar char="●"/>
            </a:pPr>
            <a:r>
              <a:rPr lang="ru"/>
              <a:t>При вивченні нового матеріалу (дозволяє подавати матеріал різноманітними наочними засобами)</a:t>
            </a:r>
            <a:endParaRPr/>
          </a:p>
          <a:p>
            <a:pPr indent="-311150" lvl="0" marL="457200" rtl="0" algn="l">
              <a:spcBef>
                <a:spcPts val="0"/>
              </a:spcBef>
              <a:spcAft>
                <a:spcPts val="0"/>
              </a:spcAft>
              <a:buSzPts val="1300"/>
              <a:buChar char="●"/>
            </a:pPr>
            <a:r>
              <a:rPr lang="ru"/>
              <a:t>При проведенні самостійних та контрольних робіт</a:t>
            </a:r>
            <a:endParaRPr/>
          </a:p>
          <a:p>
            <a:pPr indent="-311150" lvl="0" marL="457200" rtl="0" algn="l">
              <a:spcBef>
                <a:spcPts val="0"/>
              </a:spcBef>
              <a:spcAft>
                <a:spcPts val="0"/>
              </a:spcAft>
              <a:buSzPts val="1300"/>
              <a:buChar char="●"/>
            </a:pPr>
            <a:r>
              <a:rPr lang="ru"/>
              <a:t>При вирішення завдань навчального характеру (виконання малюнку, складання плану рішення і т.п.)</a:t>
            </a:r>
            <a:endParaRPr/>
          </a:p>
          <a:p>
            <a:pPr indent="-311150" lvl="0" marL="457200" rtl="0" algn="l">
              <a:spcBef>
                <a:spcPts val="0"/>
              </a:spcBef>
              <a:spcAft>
                <a:spcPts val="0"/>
              </a:spcAft>
              <a:buSzPts val="1300"/>
              <a:buChar char="●"/>
            </a:pPr>
            <a:r>
              <a:rPr lang="ru"/>
              <a:t>Для поглиблення знань (як джерело додаткового матеріалу)</a:t>
            </a:r>
            <a:endParaRPr/>
          </a:p>
          <a:p>
            <a:pPr indent="-311150" lvl="0" marL="457200" rtl="0" algn="l">
              <a:spcBef>
                <a:spcPts val="0"/>
              </a:spcBef>
              <a:spcAft>
                <a:spcPts val="0"/>
              </a:spcAft>
              <a:buSzPts val="1300"/>
              <a:buChar char="●"/>
            </a:pPr>
            <a:r>
              <a:rPr lang="ru"/>
              <a:t>Для виготовлення дидактичного матеріалу (як замінник фізичних носіїв інформації)</a:t>
            </a:r>
            <a:endParaRPr/>
          </a:p>
        </p:txBody>
      </p:sp>
      <p:sp>
        <p:nvSpPr>
          <p:cNvPr id="189" name="Google Shape;189;p21"/>
          <p:cNvSpPr txBox="1"/>
          <p:nvPr>
            <p:ph idx="2" type="body"/>
          </p:nvPr>
        </p:nvSpPr>
        <p:spPr>
          <a:xfrm>
            <a:off x="4869725" y="2020750"/>
            <a:ext cx="3403200" cy="2552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t/>
            </a:r>
            <a:endParaRPr/>
          </a:p>
        </p:txBody>
      </p:sp>
      <p:pic>
        <p:nvPicPr>
          <p:cNvPr id="190" name="Google Shape;190;p21"/>
          <p:cNvPicPr preferRelativeResize="0"/>
          <p:nvPr/>
        </p:nvPicPr>
        <p:blipFill>
          <a:blip r:embed="rId3">
            <a:alphaModFix/>
          </a:blip>
          <a:stretch>
            <a:fillRect/>
          </a:stretch>
        </p:blipFill>
        <p:spPr>
          <a:xfrm>
            <a:off x="4687025" y="1746700"/>
            <a:ext cx="3899575" cy="3100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2"/>
          <p:cNvSpPr txBox="1"/>
          <p:nvPr>
            <p:ph type="title"/>
          </p:nvPr>
        </p:nvSpPr>
        <p:spPr>
          <a:xfrm>
            <a:off x="823850" y="866775"/>
            <a:ext cx="5258100" cy="3521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ru" sz="3100"/>
              <a:t>Презентація має бути: </a:t>
            </a:r>
            <a:endParaRPr sz="3100"/>
          </a:p>
          <a:p>
            <a:pPr indent="-425450" lvl="0" marL="457200" rtl="0" algn="l">
              <a:spcBef>
                <a:spcPts val="0"/>
              </a:spcBef>
              <a:spcAft>
                <a:spcPts val="0"/>
              </a:spcAft>
              <a:buSzPts val="3100"/>
              <a:buChar char="●"/>
            </a:pPr>
            <a:r>
              <a:rPr lang="ru" sz="3100"/>
              <a:t>короткою</a:t>
            </a:r>
            <a:endParaRPr sz="3100"/>
          </a:p>
          <a:p>
            <a:pPr indent="-425450" lvl="0" marL="457200" rtl="0" algn="l">
              <a:spcBef>
                <a:spcPts val="0"/>
              </a:spcBef>
              <a:spcAft>
                <a:spcPts val="0"/>
              </a:spcAft>
              <a:buSzPts val="3100"/>
              <a:buChar char="●"/>
            </a:pPr>
            <a:r>
              <a:rPr lang="ru" sz="3100"/>
              <a:t>простою</a:t>
            </a:r>
            <a:endParaRPr sz="3100"/>
          </a:p>
          <a:p>
            <a:pPr indent="-425450" lvl="0" marL="457200" rtl="0" algn="l">
              <a:spcBef>
                <a:spcPts val="0"/>
              </a:spcBef>
              <a:spcAft>
                <a:spcPts val="0"/>
              </a:spcAft>
              <a:buSzPts val="3100"/>
              <a:buChar char="●"/>
            </a:pPr>
            <a:r>
              <a:rPr lang="ru" sz="3100"/>
              <a:t>зрозумілою</a:t>
            </a:r>
            <a:endParaRPr sz="3100"/>
          </a:p>
          <a:p>
            <a:pPr indent="-425450" lvl="0" marL="457200" rtl="0" algn="l">
              <a:spcBef>
                <a:spcPts val="0"/>
              </a:spcBef>
              <a:spcAft>
                <a:spcPts val="0"/>
              </a:spcAft>
              <a:buSzPts val="3100"/>
              <a:buChar char="●"/>
            </a:pPr>
            <a:r>
              <a:rPr lang="ru" sz="3100"/>
              <a:t>стандартною</a:t>
            </a:r>
            <a:endParaRPr sz="31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3"/>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Програмово-педагогічні засоби (ППЗ)</a:t>
            </a:r>
            <a:endParaRPr/>
          </a:p>
        </p:txBody>
      </p:sp>
      <p:sp>
        <p:nvSpPr>
          <p:cNvPr id="201" name="Google Shape;201;p23"/>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ППЗ можуть являти собою історичний словник, банк ілюстрацій або відеофрагментів, добірку історичних документів.</a:t>
            </a:r>
            <a:endParaRPr/>
          </a:p>
          <a:p>
            <a:pPr indent="0" lvl="0" marL="0" rtl="0" algn="l">
              <a:spcBef>
                <a:spcPts val="1600"/>
              </a:spcBef>
              <a:spcAft>
                <a:spcPts val="0"/>
              </a:spcAft>
              <a:buNone/>
            </a:pPr>
            <a:r>
              <a:rPr lang="ru"/>
              <a:t>Типовим ППЗ можна вважати ресурс “Переможці”, що містить інформацію про Радянсько-німецьку війну 1941-1945 рр., що необхідна для вивчення цієї теми в 10-у класі.</a:t>
            </a:r>
            <a:endParaRPr/>
          </a:p>
          <a:p>
            <a:pPr indent="0" lvl="0" marL="0" rtl="0" algn="l">
              <a:spcBef>
                <a:spcPts val="1600"/>
              </a:spcBef>
              <a:spcAft>
                <a:spcPts val="1600"/>
              </a:spcAft>
              <a:buNone/>
            </a:pPr>
            <a:r>
              <a:t/>
            </a:r>
            <a:endParaRPr/>
          </a:p>
        </p:txBody>
      </p:sp>
      <p:pic>
        <p:nvPicPr>
          <p:cNvPr id="202" name="Google Shape;202;p23"/>
          <p:cNvPicPr preferRelativeResize="0"/>
          <p:nvPr/>
        </p:nvPicPr>
        <p:blipFill>
          <a:blip r:embed="rId3">
            <a:alphaModFix/>
          </a:blip>
          <a:stretch>
            <a:fillRect/>
          </a:stretch>
        </p:blipFill>
        <p:spPr>
          <a:xfrm>
            <a:off x="4933199" y="1567550"/>
            <a:ext cx="3458250" cy="2476724"/>
          </a:xfrm>
          <a:prstGeom prst="rect">
            <a:avLst/>
          </a:prstGeom>
          <a:noFill/>
          <a:ln>
            <a:noFill/>
          </a:ln>
        </p:spPr>
      </p:pic>
      <p:sp>
        <p:nvSpPr>
          <p:cNvPr id="203" name="Google Shape;203;p23"/>
          <p:cNvSpPr txBox="1"/>
          <p:nvPr>
            <p:ph idx="2" type="body"/>
          </p:nvPr>
        </p:nvSpPr>
        <p:spPr>
          <a:xfrm>
            <a:off x="4933200" y="1567550"/>
            <a:ext cx="3458100" cy="25053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ru"/>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4"/>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Інформація </a:t>
            </a:r>
            <a:r>
              <a:rPr lang="ru"/>
              <a:t>всесвітньої</a:t>
            </a:r>
            <a:r>
              <a:rPr lang="ru"/>
              <a:t> мережі Internet</a:t>
            </a:r>
            <a:endParaRPr/>
          </a:p>
        </p:txBody>
      </p:sp>
      <p:sp>
        <p:nvSpPr>
          <p:cNvPr id="209" name="Google Shape;209;p24"/>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1800"/>
              <a:t>Цінність полягає в швидкому і зручному доступі до:</a:t>
            </a:r>
            <a:endParaRPr sz="1800"/>
          </a:p>
          <a:p>
            <a:pPr indent="-342900" lvl="0" marL="457200" rtl="0" algn="l">
              <a:spcBef>
                <a:spcPts val="1600"/>
              </a:spcBef>
              <a:spcAft>
                <a:spcPts val="0"/>
              </a:spcAft>
              <a:buSzPts val="1800"/>
              <a:buChar char="●"/>
            </a:pPr>
            <a:r>
              <a:rPr lang="ru" sz="1800"/>
              <a:t>офіційної професійної інформації</a:t>
            </a:r>
            <a:endParaRPr sz="1800"/>
          </a:p>
          <a:p>
            <a:pPr indent="-342900" lvl="0" marL="457200" rtl="0" algn="l">
              <a:spcBef>
                <a:spcPts val="0"/>
              </a:spcBef>
              <a:spcAft>
                <a:spcPts val="0"/>
              </a:spcAft>
              <a:buSzPts val="1800"/>
              <a:buChar char="●"/>
            </a:pPr>
            <a:r>
              <a:rPr lang="ru" sz="1800"/>
              <a:t>онлайн ресурсів з історичною інформацією</a:t>
            </a:r>
            <a:endParaRPr sz="1800"/>
          </a:p>
          <a:p>
            <a:pPr indent="-342900" lvl="0" marL="457200" rtl="0" algn="l">
              <a:spcBef>
                <a:spcPts val="0"/>
              </a:spcBef>
              <a:spcAft>
                <a:spcPts val="0"/>
              </a:spcAft>
              <a:buSzPts val="1800"/>
              <a:buChar char="●"/>
            </a:pPr>
            <a:r>
              <a:rPr lang="ru" sz="1800"/>
              <a:t>методичного доробку інших вчителів історії</a:t>
            </a:r>
            <a:endParaRPr sz="1800"/>
          </a:p>
          <a:p>
            <a:pPr indent="0" lvl="0" marL="0" rtl="0" algn="l">
              <a:spcBef>
                <a:spcPts val="1600"/>
              </a:spcBef>
              <a:spcAft>
                <a:spcPts val="1600"/>
              </a:spcAft>
              <a:buNone/>
            </a:pPr>
            <a:r>
              <a:t/>
            </a:r>
            <a:endParaRPr/>
          </a:p>
        </p:txBody>
      </p:sp>
      <p:sp>
        <p:nvSpPr>
          <p:cNvPr id="210" name="Google Shape;210;p24"/>
          <p:cNvSpPr txBox="1"/>
          <p:nvPr>
            <p:ph idx="2" type="body"/>
          </p:nvPr>
        </p:nvSpPr>
        <p:spPr>
          <a:xfrm>
            <a:off x="4933221" y="1567550"/>
            <a:ext cx="3403200" cy="29112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ru" sz="100"/>
              <a:t>.</a:t>
            </a:r>
            <a:endParaRPr sz="100"/>
          </a:p>
        </p:txBody>
      </p:sp>
      <p:pic>
        <p:nvPicPr>
          <p:cNvPr id="211" name="Google Shape;211;p24"/>
          <p:cNvPicPr preferRelativeResize="0"/>
          <p:nvPr/>
        </p:nvPicPr>
        <p:blipFill>
          <a:blip r:embed="rId3">
            <a:alphaModFix/>
          </a:blip>
          <a:stretch>
            <a:fillRect/>
          </a:stretch>
        </p:blipFill>
        <p:spPr>
          <a:xfrm>
            <a:off x="4933225" y="1559975"/>
            <a:ext cx="3586500" cy="26903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5"/>
          <p:cNvSpPr txBox="1"/>
          <p:nvPr>
            <p:ph type="title"/>
          </p:nvPr>
        </p:nvSpPr>
        <p:spPr>
          <a:xfrm>
            <a:off x="334675" y="1723950"/>
            <a:ext cx="2166900" cy="244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1800"/>
              <a:t>Історичних карт</a:t>
            </a:r>
            <a:endParaRPr sz="1800"/>
          </a:p>
          <a:p>
            <a:pPr indent="0" lvl="0" marL="0" rtl="0" algn="l">
              <a:spcBef>
                <a:spcPts val="0"/>
              </a:spcBef>
              <a:spcAft>
                <a:spcPts val="0"/>
              </a:spcAft>
              <a:buNone/>
            </a:pPr>
            <a:r>
              <a:t/>
            </a:r>
            <a:endParaRPr/>
          </a:p>
        </p:txBody>
      </p:sp>
      <p:sp>
        <p:nvSpPr>
          <p:cNvPr id="217" name="Google Shape;217;p25"/>
          <p:cNvSpPr txBox="1"/>
          <p:nvPr>
            <p:ph type="title"/>
          </p:nvPr>
        </p:nvSpPr>
        <p:spPr>
          <a:xfrm>
            <a:off x="2501575" y="1723950"/>
            <a:ext cx="30600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1800"/>
              <a:t>Малюнків і</a:t>
            </a:r>
            <a:r>
              <a:rPr lang="ru" sz="1800"/>
              <a:t> фотографій</a:t>
            </a:r>
            <a:endParaRPr sz="1800"/>
          </a:p>
          <a:p>
            <a:pPr indent="0" lvl="0" marL="0" rtl="0" algn="l">
              <a:spcBef>
                <a:spcPts val="0"/>
              </a:spcBef>
              <a:spcAft>
                <a:spcPts val="0"/>
              </a:spcAft>
              <a:buNone/>
            </a:pPr>
            <a:r>
              <a:t/>
            </a:r>
            <a:endParaRPr sz="1800"/>
          </a:p>
        </p:txBody>
      </p:sp>
      <p:sp>
        <p:nvSpPr>
          <p:cNvPr id="218" name="Google Shape;218;p25"/>
          <p:cNvSpPr txBox="1"/>
          <p:nvPr>
            <p:ph type="title"/>
          </p:nvPr>
        </p:nvSpPr>
        <p:spPr>
          <a:xfrm>
            <a:off x="5713100" y="1723950"/>
            <a:ext cx="24903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1800"/>
              <a:t>Схем та діаграм</a:t>
            </a:r>
            <a:endParaRPr sz="1800"/>
          </a:p>
        </p:txBody>
      </p:sp>
      <p:sp>
        <p:nvSpPr>
          <p:cNvPr id="219" name="Google Shape;219;p25"/>
          <p:cNvSpPr txBox="1"/>
          <p:nvPr>
            <p:ph type="title"/>
          </p:nvPr>
        </p:nvSpPr>
        <p:spPr>
          <a:xfrm>
            <a:off x="1089575" y="483550"/>
            <a:ext cx="76074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sz="2200"/>
              <a:t>Ключовою перевагою доступу до мережі Internet, в умовах недостатньої матеріальної бази, є можливість використання на уроках</a:t>
            </a:r>
            <a:endParaRPr sz="2200"/>
          </a:p>
        </p:txBody>
      </p:sp>
      <p:pic>
        <p:nvPicPr>
          <p:cNvPr id="220" name="Google Shape;220;p25"/>
          <p:cNvPicPr preferRelativeResize="0"/>
          <p:nvPr/>
        </p:nvPicPr>
        <p:blipFill>
          <a:blip r:embed="rId3">
            <a:alphaModFix/>
          </a:blip>
          <a:stretch>
            <a:fillRect/>
          </a:stretch>
        </p:blipFill>
        <p:spPr>
          <a:xfrm>
            <a:off x="437075" y="2085324"/>
            <a:ext cx="1912975" cy="1274075"/>
          </a:xfrm>
          <a:prstGeom prst="rect">
            <a:avLst/>
          </a:prstGeom>
          <a:noFill/>
          <a:ln>
            <a:noFill/>
          </a:ln>
        </p:spPr>
      </p:pic>
      <p:pic>
        <p:nvPicPr>
          <p:cNvPr id="221" name="Google Shape;221;p25"/>
          <p:cNvPicPr preferRelativeResize="0"/>
          <p:nvPr/>
        </p:nvPicPr>
        <p:blipFill>
          <a:blip r:embed="rId4">
            <a:alphaModFix/>
          </a:blip>
          <a:stretch>
            <a:fillRect/>
          </a:stretch>
        </p:blipFill>
        <p:spPr>
          <a:xfrm>
            <a:off x="2978020" y="2070500"/>
            <a:ext cx="1955572" cy="1303725"/>
          </a:xfrm>
          <a:prstGeom prst="rect">
            <a:avLst/>
          </a:prstGeom>
          <a:noFill/>
          <a:ln>
            <a:noFill/>
          </a:ln>
        </p:spPr>
      </p:pic>
      <p:pic>
        <p:nvPicPr>
          <p:cNvPr id="222" name="Google Shape;222;p25"/>
          <p:cNvPicPr preferRelativeResize="0"/>
          <p:nvPr/>
        </p:nvPicPr>
        <p:blipFill>
          <a:blip r:embed="rId5">
            <a:alphaModFix/>
          </a:blip>
          <a:stretch>
            <a:fillRect/>
          </a:stretch>
        </p:blipFill>
        <p:spPr>
          <a:xfrm>
            <a:off x="437075" y="3479075"/>
            <a:ext cx="1912974" cy="1264505"/>
          </a:xfrm>
          <a:prstGeom prst="rect">
            <a:avLst/>
          </a:prstGeom>
          <a:noFill/>
          <a:ln>
            <a:noFill/>
          </a:ln>
        </p:spPr>
      </p:pic>
      <p:pic>
        <p:nvPicPr>
          <p:cNvPr id="223" name="Google Shape;223;p25"/>
          <p:cNvPicPr preferRelativeResize="0"/>
          <p:nvPr/>
        </p:nvPicPr>
        <p:blipFill>
          <a:blip r:embed="rId6">
            <a:alphaModFix/>
          </a:blip>
          <a:stretch>
            <a:fillRect/>
          </a:stretch>
        </p:blipFill>
        <p:spPr>
          <a:xfrm>
            <a:off x="2978025" y="3479075"/>
            <a:ext cx="1955574" cy="1254699"/>
          </a:xfrm>
          <a:prstGeom prst="rect">
            <a:avLst/>
          </a:prstGeom>
          <a:noFill/>
          <a:ln>
            <a:noFill/>
          </a:ln>
        </p:spPr>
      </p:pic>
      <p:pic>
        <p:nvPicPr>
          <p:cNvPr id="224" name="Google Shape;224;p25"/>
          <p:cNvPicPr preferRelativeResize="0"/>
          <p:nvPr/>
        </p:nvPicPr>
        <p:blipFill>
          <a:blip r:embed="rId7">
            <a:alphaModFix/>
          </a:blip>
          <a:stretch>
            <a:fillRect/>
          </a:stretch>
        </p:blipFill>
        <p:spPr>
          <a:xfrm>
            <a:off x="5713099" y="2085325"/>
            <a:ext cx="2295717" cy="1303725"/>
          </a:xfrm>
          <a:prstGeom prst="rect">
            <a:avLst/>
          </a:prstGeom>
          <a:noFill/>
          <a:ln>
            <a:noFill/>
          </a:ln>
        </p:spPr>
      </p:pic>
      <p:pic>
        <p:nvPicPr>
          <p:cNvPr id="225" name="Google Shape;225;p25"/>
          <p:cNvPicPr preferRelativeResize="0"/>
          <p:nvPr/>
        </p:nvPicPr>
        <p:blipFill>
          <a:blip r:embed="rId8">
            <a:alphaModFix/>
          </a:blip>
          <a:stretch>
            <a:fillRect/>
          </a:stretch>
        </p:blipFill>
        <p:spPr>
          <a:xfrm>
            <a:off x="5713100" y="3479075"/>
            <a:ext cx="2295725" cy="12547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6"/>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Віртуальні екскурсії</a:t>
            </a:r>
            <a:endParaRPr/>
          </a:p>
        </p:txBody>
      </p:sp>
      <p:sp>
        <p:nvSpPr>
          <p:cNvPr id="231" name="Google Shape;231;p26"/>
          <p:cNvSpPr txBox="1"/>
          <p:nvPr>
            <p:ph idx="1" type="body"/>
          </p:nvPr>
        </p:nvSpPr>
        <p:spPr>
          <a:xfrm>
            <a:off x="1044125" y="1567550"/>
            <a:ext cx="3403200" cy="2911200"/>
          </a:xfrm>
          <a:prstGeom prst="rect">
            <a:avLst/>
          </a:prstGeom>
        </p:spPr>
        <p:txBody>
          <a:bodyPr anchorCtr="0" anchor="t" bIns="91425" lIns="91425" spcFirstLastPara="1" rIns="91425" wrap="square" tIns="91425">
            <a:noAutofit/>
          </a:bodyPr>
          <a:lstStyle/>
          <a:p>
            <a:pPr indent="-311150" lvl="0" marL="457200" rtl="0" algn="l">
              <a:spcBef>
                <a:spcPts val="0"/>
              </a:spcBef>
              <a:spcAft>
                <a:spcPts val="0"/>
              </a:spcAft>
              <a:buSzPts val="1300"/>
              <a:buChar char="●"/>
            </a:pPr>
            <a:r>
              <a:rPr lang="ru"/>
              <a:t>Подібні екскурсії проводяться за допомогою матеріалів “YouTube 360*” або спеціалізованих сай</a:t>
            </a:r>
            <a:r>
              <a:rPr lang="ru"/>
              <a:t>тів</a:t>
            </a:r>
            <a:endParaRPr/>
          </a:p>
          <a:p>
            <a:pPr indent="-311150" lvl="0" marL="457200" rtl="0" algn="l">
              <a:spcBef>
                <a:spcPts val="0"/>
              </a:spcBef>
              <a:spcAft>
                <a:spcPts val="0"/>
              </a:spcAft>
              <a:buSzPts val="1300"/>
              <a:buChar char="●"/>
            </a:pPr>
            <a:r>
              <a:rPr lang="ru"/>
              <a:t>За своєю дидактичною метою екскурсії в основному відносяться до уроків засвоєння нових знань</a:t>
            </a:r>
            <a:endParaRPr/>
          </a:p>
          <a:p>
            <a:pPr indent="-311150" lvl="0" marL="457200" rtl="0" algn="l">
              <a:spcBef>
                <a:spcPts val="0"/>
              </a:spcBef>
              <a:spcAft>
                <a:spcPts val="0"/>
              </a:spcAft>
              <a:buSzPts val="1300"/>
              <a:buChar char="●"/>
            </a:pPr>
            <a:r>
              <a:rPr lang="ru"/>
              <a:t>Також екскурсії можуть бути використані для організації самостійної практичної роботи учнів на уроці та виконання учнівських проектів</a:t>
            </a:r>
            <a:endParaRPr/>
          </a:p>
        </p:txBody>
      </p:sp>
      <p:pic>
        <p:nvPicPr>
          <p:cNvPr id="232" name="Google Shape;232;p26"/>
          <p:cNvPicPr preferRelativeResize="0"/>
          <p:nvPr/>
        </p:nvPicPr>
        <p:blipFill>
          <a:blip r:embed="rId3">
            <a:alphaModFix/>
          </a:blip>
          <a:stretch>
            <a:fillRect/>
          </a:stretch>
        </p:blipFill>
        <p:spPr>
          <a:xfrm>
            <a:off x="4572000" y="1535875"/>
            <a:ext cx="4112400" cy="2567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1000"/>
                                        <p:tgtEl>
                                          <p:spTgt spid="2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7"/>
          <p:cNvSpPr txBox="1"/>
          <p:nvPr>
            <p:ph type="title"/>
          </p:nvPr>
        </p:nvSpPr>
        <p:spPr>
          <a:xfrm>
            <a:off x="1297500" y="393750"/>
            <a:ext cx="5824800" cy="105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u"/>
              <a:t>Результати використання ІКТ</a:t>
            </a:r>
            <a:endParaRPr/>
          </a:p>
        </p:txBody>
      </p:sp>
      <p:pic>
        <p:nvPicPr>
          <p:cNvPr id="238" name="Google Shape;238;p27"/>
          <p:cNvPicPr preferRelativeResize="0"/>
          <p:nvPr/>
        </p:nvPicPr>
        <p:blipFill>
          <a:blip r:embed="rId3">
            <a:alphaModFix/>
          </a:blip>
          <a:stretch>
            <a:fillRect/>
          </a:stretch>
        </p:blipFill>
        <p:spPr>
          <a:xfrm>
            <a:off x="1297500" y="1221000"/>
            <a:ext cx="5824799" cy="360262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8"/>
          <p:cNvSpPr txBox="1"/>
          <p:nvPr>
            <p:ph idx="1" type="subTitle"/>
          </p:nvPr>
        </p:nvSpPr>
        <p:spPr>
          <a:xfrm>
            <a:off x="1297500" y="4553300"/>
            <a:ext cx="6673200" cy="38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ru"/>
              <a:t>Ступінь залученості учнів від 40 до 85% в залежності від класу</a:t>
            </a:r>
            <a:endParaRPr/>
          </a:p>
        </p:txBody>
      </p:sp>
      <p:sp>
        <p:nvSpPr>
          <p:cNvPr id="244" name="Google Shape;244;p28"/>
          <p:cNvSpPr txBox="1"/>
          <p:nvPr>
            <p:ph idx="2" type="body"/>
          </p:nvPr>
        </p:nvSpPr>
        <p:spPr>
          <a:xfrm>
            <a:off x="1297500" y="1255450"/>
            <a:ext cx="6519900" cy="3276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ru"/>
              <a:t>Використані інструменти наступних ресурсів Internet та комунікації</a:t>
            </a:r>
            <a:endParaRPr/>
          </a:p>
        </p:txBody>
      </p:sp>
      <p:sp>
        <p:nvSpPr>
          <p:cNvPr id="245" name="Google Shape;245;p28"/>
          <p:cNvSpPr txBox="1"/>
          <p:nvPr/>
        </p:nvSpPr>
        <p:spPr>
          <a:xfrm>
            <a:off x="1297500" y="484175"/>
            <a:ext cx="6673200" cy="92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ru" sz="2400">
                <a:solidFill>
                  <a:schemeClr val="lt1"/>
                </a:solidFill>
                <a:latin typeface="Montserrat"/>
                <a:ea typeface="Montserrat"/>
                <a:cs typeface="Montserrat"/>
                <a:sym typeface="Montserrat"/>
              </a:rPr>
              <a:t>І</a:t>
            </a:r>
            <a:r>
              <a:rPr lang="ru" sz="2400">
                <a:solidFill>
                  <a:schemeClr val="lt1"/>
                </a:solidFill>
                <a:latin typeface="Montserrat"/>
                <a:ea typeface="Montserrat"/>
                <a:cs typeface="Montserrat"/>
                <a:sym typeface="Montserrat"/>
              </a:rPr>
              <a:t>КТ в умовах дистанційного навчання</a:t>
            </a:r>
            <a:endParaRPr sz="2400">
              <a:solidFill>
                <a:schemeClr val="lt1"/>
              </a:solidFill>
              <a:latin typeface="Montserrat"/>
              <a:ea typeface="Montserrat"/>
              <a:cs typeface="Montserrat"/>
              <a:sym typeface="Montserrat"/>
            </a:endParaRPr>
          </a:p>
          <a:p>
            <a:pPr indent="0" lvl="0" marL="0" rtl="0" algn="l">
              <a:spcBef>
                <a:spcPts val="0"/>
              </a:spcBef>
              <a:spcAft>
                <a:spcPts val="0"/>
              </a:spcAft>
              <a:buNone/>
            </a:pPr>
            <a:r>
              <a:rPr lang="ru" sz="2400">
                <a:solidFill>
                  <a:schemeClr val="lt1"/>
                </a:solidFill>
                <a:latin typeface="Montserrat"/>
                <a:ea typeface="Montserrat"/>
                <a:cs typeface="Montserrat"/>
                <a:sym typeface="Montserrat"/>
              </a:rPr>
              <a:t>03.20-05.20 та 11.20</a:t>
            </a:r>
            <a:endParaRPr sz="2400">
              <a:solidFill>
                <a:schemeClr val="lt1"/>
              </a:solidFill>
              <a:latin typeface="Montserrat"/>
              <a:ea typeface="Montserrat"/>
              <a:cs typeface="Montserrat"/>
              <a:sym typeface="Montserrat"/>
            </a:endParaRPr>
          </a:p>
        </p:txBody>
      </p:sp>
      <p:pic>
        <p:nvPicPr>
          <p:cNvPr id="246" name="Google Shape;246;p28"/>
          <p:cNvPicPr preferRelativeResize="0"/>
          <p:nvPr/>
        </p:nvPicPr>
        <p:blipFill>
          <a:blip r:embed="rId3">
            <a:alphaModFix/>
          </a:blip>
          <a:stretch>
            <a:fillRect/>
          </a:stretch>
        </p:blipFill>
        <p:spPr>
          <a:xfrm>
            <a:off x="1297497" y="1939488"/>
            <a:ext cx="1579023" cy="1066600"/>
          </a:xfrm>
          <a:prstGeom prst="rect">
            <a:avLst/>
          </a:prstGeom>
          <a:noFill/>
          <a:ln>
            <a:noFill/>
          </a:ln>
        </p:spPr>
      </p:pic>
      <p:sp>
        <p:nvSpPr>
          <p:cNvPr id="247" name="Google Shape;247;p28"/>
          <p:cNvSpPr txBox="1"/>
          <p:nvPr/>
        </p:nvSpPr>
        <p:spPr>
          <a:xfrm>
            <a:off x="1297500" y="1583000"/>
            <a:ext cx="15789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Сайт школи</a:t>
            </a:r>
            <a:endParaRPr>
              <a:latin typeface="Lato"/>
              <a:ea typeface="Lato"/>
              <a:cs typeface="Lato"/>
              <a:sym typeface="Lato"/>
            </a:endParaRPr>
          </a:p>
        </p:txBody>
      </p:sp>
      <p:pic>
        <p:nvPicPr>
          <p:cNvPr id="248" name="Google Shape;248;p28"/>
          <p:cNvPicPr preferRelativeResize="0"/>
          <p:nvPr/>
        </p:nvPicPr>
        <p:blipFill>
          <a:blip r:embed="rId4">
            <a:alphaModFix/>
          </a:blip>
          <a:stretch>
            <a:fillRect/>
          </a:stretch>
        </p:blipFill>
        <p:spPr>
          <a:xfrm>
            <a:off x="2992004" y="1967900"/>
            <a:ext cx="1143222" cy="1038201"/>
          </a:xfrm>
          <a:prstGeom prst="rect">
            <a:avLst/>
          </a:prstGeom>
          <a:noFill/>
          <a:ln>
            <a:noFill/>
          </a:ln>
        </p:spPr>
      </p:pic>
      <p:sp>
        <p:nvSpPr>
          <p:cNvPr id="249" name="Google Shape;249;p28"/>
          <p:cNvSpPr txBox="1"/>
          <p:nvPr/>
        </p:nvSpPr>
        <p:spPr>
          <a:xfrm>
            <a:off x="2992000" y="1583000"/>
            <a:ext cx="11433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Viber</a:t>
            </a:r>
            <a:endParaRPr>
              <a:latin typeface="Lato"/>
              <a:ea typeface="Lato"/>
              <a:cs typeface="Lato"/>
              <a:sym typeface="Lato"/>
            </a:endParaRPr>
          </a:p>
        </p:txBody>
      </p:sp>
      <p:pic>
        <p:nvPicPr>
          <p:cNvPr id="250" name="Google Shape;250;p28"/>
          <p:cNvPicPr preferRelativeResize="0"/>
          <p:nvPr/>
        </p:nvPicPr>
        <p:blipFill>
          <a:blip r:embed="rId5">
            <a:alphaModFix/>
          </a:blip>
          <a:stretch>
            <a:fillRect/>
          </a:stretch>
        </p:blipFill>
        <p:spPr>
          <a:xfrm>
            <a:off x="4250775" y="1953700"/>
            <a:ext cx="1202550" cy="1066601"/>
          </a:xfrm>
          <a:prstGeom prst="rect">
            <a:avLst/>
          </a:prstGeom>
          <a:noFill/>
          <a:ln>
            <a:noFill/>
          </a:ln>
        </p:spPr>
      </p:pic>
      <p:sp>
        <p:nvSpPr>
          <p:cNvPr id="251" name="Google Shape;251;p28"/>
          <p:cNvSpPr txBox="1"/>
          <p:nvPr/>
        </p:nvSpPr>
        <p:spPr>
          <a:xfrm>
            <a:off x="4250775" y="1583000"/>
            <a:ext cx="12027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Classroom</a:t>
            </a:r>
            <a:endParaRPr>
              <a:latin typeface="Lato"/>
              <a:ea typeface="Lato"/>
              <a:cs typeface="Lato"/>
              <a:sym typeface="Lato"/>
            </a:endParaRPr>
          </a:p>
        </p:txBody>
      </p:sp>
      <p:pic>
        <p:nvPicPr>
          <p:cNvPr id="252" name="Google Shape;252;p28"/>
          <p:cNvPicPr preferRelativeResize="0"/>
          <p:nvPr/>
        </p:nvPicPr>
        <p:blipFill>
          <a:blip r:embed="rId6">
            <a:alphaModFix/>
          </a:blip>
          <a:stretch>
            <a:fillRect/>
          </a:stretch>
        </p:blipFill>
        <p:spPr>
          <a:xfrm>
            <a:off x="5568950" y="1953700"/>
            <a:ext cx="1066599" cy="1066599"/>
          </a:xfrm>
          <a:prstGeom prst="rect">
            <a:avLst/>
          </a:prstGeom>
          <a:noFill/>
          <a:ln>
            <a:noFill/>
          </a:ln>
        </p:spPr>
      </p:pic>
      <p:sp>
        <p:nvSpPr>
          <p:cNvPr id="253" name="Google Shape;253;p28"/>
          <p:cNvSpPr txBox="1"/>
          <p:nvPr/>
        </p:nvSpPr>
        <p:spPr>
          <a:xfrm>
            <a:off x="5568950" y="1583000"/>
            <a:ext cx="10665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YouTube</a:t>
            </a:r>
            <a:endParaRPr>
              <a:latin typeface="Lato"/>
              <a:ea typeface="Lato"/>
              <a:cs typeface="Lato"/>
              <a:sym typeface="Lato"/>
            </a:endParaRPr>
          </a:p>
        </p:txBody>
      </p:sp>
      <p:pic>
        <p:nvPicPr>
          <p:cNvPr id="254" name="Google Shape;254;p28"/>
          <p:cNvPicPr preferRelativeResize="0"/>
          <p:nvPr/>
        </p:nvPicPr>
        <p:blipFill>
          <a:blip r:embed="rId7">
            <a:alphaModFix/>
          </a:blip>
          <a:stretch>
            <a:fillRect/>
          </a:stretch>
        </p:blipFill>
        <p:spPr>
          <a:xfrm>
            <a:off x="6751025" y="1953750"/>
            <a:ext cx="1066500" cy="1066500"/>
          </a:xfrm>
          <a:prstGeom prst="rect">
            <a:avLst/>
          </a:prstGeom>
          <a:noFill/>
          <a:ln>
            <a:noFill/>
          </a:ln>
        </p:spPr>
      </p:pic>
      <p:sp>
        <p:nvSpPr>
          <p:cNvPr id="255" name="Google Shape;255;p28"/>
          <p:cNvSpPr txBox="1"/>
          <p:nvPr/>
        </p:nvSpPr>
        <p:spPr>
          <a:xfrm>
            <a:off x="6751025" y="1583000"/>
            <a:ext cx="10665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Meet</a:t>
            </a:r>
            <a:endParaRPr>
              <a:latin typeface="Lato"/>
              <a:ea typeface="Lato"/>
              <a:cs typeface="Lato"/>
              <a:sym typeface="Lato"/>
            </a:endParaRPr>
          </a:p>
        </p:txBody>
      </p:sp>
      <p:pic>
        <p:nvPicPr>
          <p:cNvPr id="256" name="Google Shape;256;p28"/>
          <p:cNvPicPr preferRelativeResize="0"/>
          <p:nvPr/>
        </p:nvPicPr>
        <p:blipFill>
          <a:blip r:embed="rId8">
            <a:alphaModFix/>
          </a:blip>
          <a:stretch>
            <a:fillRect/>
          </a:stretch>
        </p:blipFill>
        <p:spPr>
          <a:xfrm>
            <a:off x="1297500" y="3405188"/>
            <a:ext cx="1038200" cy="1038200"/>
          </a:xfrm>
          <a:prstGeom prst="rect">
            <a:avLst/>
          </a:prstGeom>
          <a:noFill/>
          <a:ln>
            <a:noFill/>
          </a:ln>
        </p:spPr>
      </p:pic>
      <p:sp>
        <p:nvSpPr>
          <p:cNvPr id="257" name="Google Shape;257;p28"/>
          <p:cNvSpPr txBox="1"/>
          <p:nvPr/>
        </p:nvSpPr>
        <p:spPr>
          <a:xfrm>
            <a:off x="1297450" y="3020300"/>
            <a:ext cx="10383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На Урок</a:t>
            </a:r>
            <a:endParaRPr>
              <a:latin typeface="Lato"/>
              <a:ea typeface="Lato"/>
              <a:cs typeface="Lato"/>
              <a:sym typeface="Lato"/>
            </a:endParaRPr>
          </a:p>
        </p:txBody>
      </p:sp>
      <p:pic>
        <p:nvPicPr>
          <p:cNvPr id="258" name="Google Shape;258;p28"/>
          <p:cNvPicPr preferRelativeResize="0"/>
          <p:nvPr/>
        </p:nvPicPr>
        <p:blipFill>
          <a:blip r:embed="rId9">
            <a:alphaModFix/>
          </a:blip>
          <a:stretch>
            <a:fillRect/>
          </a:stretch>
        </p:blipFill>
        <p:spPr>
          <a:xfrm>
            <a:off x="2463350" y="3405187"/>
            <a:ext cx="1038200" cy="1038200"/>
          </a:xfrm>
          <a:prstGeom prst="rect">
            <a:avLst/>
          </a:prstGeom>
          <a:noFill/>
          <a:ln>
            <a:noFill/>
          </a:ln>
        </p:spPr>
      </p:pic>
      <p:sp>
        <p:nvSpPr>
          <p:cNvPr id="259" name="Google Shape;259;p28"/>
          <p:cNvSpPr txBox="1"/>
          <p:nvPr/>
        </p:nvSpPr>
        <p:spPr>
          <a:xfrm>
            <a:off x="2463350" y="3020300"/>
            <a:ext cx="10383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Всеосвіта</a:t>
            </a:r>
            <a:endParaRPr>
              <a:latin typeface="Lato"/>
              <a:ea typeface="Lato"/>
              <a:cs typeface="Lato"/>
              <a:sym typeface="Lato"/>
            </a:endParaRPr>
          </a:p>
        </p:txBody>
      </p:sp>
      <p:pic>
        <p:nvPicPr>
          <p:cNvPr id="260" name="Google Shape;260;p28"/>
          <p:cNvPicPr preferRelativeResize="0"/>
          <p:nvPr/>
        </p:nvPicPr>
        <p:blipFill>
          <a:blip r:embed="rId10">
            <a:alphaModFix/>
          </a:blip>
          <a:stretch>
            <a:fillRect/>
          </a:stretch>
        </p:blipFill>
        <p:spPr>
          <a:xfrm>
            <a:off x="3629200" y="3405200"/>
            <a:ext cx="1535350" cy="1038200"/>
          </a:xfrm>
          <a:prstGeom prst="rect">
            <a:avLst/>
          </a:prstGeom>
          <a:noFill/>
          <a:ln>
            <a:noFill/>
          </a:ln>
        </p:spPr>
      </p:pic>
      <p:sp>
        <p:nvSpPr>
          <p:cNvPr id="261" name="Google Shape;261;p28"/>
          <p:cNvSpPr txBox="1"/>
          <p:nvPr/>
        </p:nvSpPr>
        <p:spPr>
          <a:xfrm>
            <a:off x="3629250" y="3020300"/>
            <a:ext cx="15354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SrudFiles</a:t>
            </a:r>
            <a:endParaRPr>
              <a:latin typeface="Lato"/>
              <a:ea typeface="Lato"/>
              <a:cs typeface="Lato"/>
              <a:sym typeface="Lato"/>
            </a:endParaRPr>
          </a:p>
        </p:txBody>
      </p:sp>
      <p:pic>
        <p:nvPicPr>
          <p:cNvPr id="262" name="Google Shape;262;p28"/>
          <p:cNvPicPr preferRelativeResize="0"/>
          <p:nvPr/>
        </p:nvPicPr>
        <p:blipFill>
          <a:blip r:embed="rId11">
            <a:alphaModFix/>
          </a:blip>
          <a:stretch>
            <a:fillRect/>
          </a:stretch>
        </p:blipFill>
        <p:spPr>
          <a:xfrm>
            <a:off x="5292224" y="3405200"/>
            <a:ext cx="1381000" cy="1038200"/>
          </a:xfrm>
          <a:prstGeom prst="rect">
            <a:avLst/>
          </a:prstGeom>
          <a:noFill/>
          <a:ln>
            <a:noFill/>
          </a:ln>
        </p:spPr>
      </p:pic>
      <p:sp>
        <p:nvSpPr>
          <p:cNvPr id="263" name="Google Shape;263;p28"/>
          <p:cNvSpPr txBox="1"/>
          <p:nvPr/>
        </p:nvSpPr>
        <p:spPr>
          <a:xfrm>
            <a:off x="5292200" y="3020300"/>
            <a:ext cx="14502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ІМЗО</a:t>
            </a:r>
            <a:endParaRPr>
              <a:latin typeface="Lato"/>
              <a:ea typeface="Lato"/>
              <a:cs typeface="Lato"/>
              <a:sym typeface="Lato"/>
            </a:endParaRPr>
          </a:p>
        </p:txBody>
      </p:sp>
      <p:pic>
        <p:nvPicPr>
          <p:cNvPr id="264" name="Google Shape;264;p28"/>
          <p:cNvPicPr preferRelativeResize="0"/>
          <p:nvPr/>
        </p:nvPicPr>
        <p:blipFill>
          <a:blip r:embed="rId12">
            <a:alphaModFix/>
          </a:blip>
          <a:stretch>
            <a:fillRect/>
          </a:stretch>
        </p:blipFill>
        <p:spPr>
          <a:xfrm>
            <a:off x="6800900" y="3405200"/>
            <a:ext cx="1016500" cy="1038200"/>
          </a:xfrm>
          <a:prstGeom prst="rect">
            <a:avLst/>
          </a:prstGeom>
          <a:noFill/>
          <a:ln>
            <a:noFill/>
          </a:ln>
        </p:spPr>
      </p:pic>
      <p:sp>
        <p:nvSpPr>
          <p:cNvPr id="265" name="Google Shape;265;p28"/>
          <p:cNvSpPr txBox="1"/>
          <p:nvPr/>
        </p:nvSpPr>
        <p:spPr>
          <a:xfrm>
            <a:off x="6800700" y="3020300"/>
            <a:ext cx="1016400" cy="3849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600"/>
              </a:spcAft>
              <a:buNone/>
            </a:pPr>
            <a:r>
              <a:rPr lang="ru" sz="1300">
                <a:solidFill>
                  <a:schemeClr val="lt1"/>
                </a:solidFill>
                <a:latin typeface="Lato"/>
                <a:ea typeface="Lato"/>
                <a:cs typeface="Lato"/>
                <a:sym typeface="Lato"/>
              </a:rPr>
              <a:t>Forms</a:t>
            </a:r>
            <a:endParaRPr>
              <a:latin typeface="Lato"/>
              <a:ea typeface="Lato"/>
              <a:cs typeface="Lato"/>
              <a:sym typeface="Lat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9"/>
          <p:cNvSpPr txBox="1"/>
          <p:nvPr>
            <p:ph type="title"/>
          </p:nvPr>
        </p:nvSpPr>
        <p:spPr>
          <a:xfrm>
            <a:off x="1297500" y="1658325"/>
            <a:ext cx="3036300" cy="17517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lang="ru" sz="3600"/>
              <a:t>Висновок</a:t>
            </a:r>
            <a:endParaRPr sz="3600"/>
          </a:p>
          <a:p>
            <a:pPr indent="0" lvl="0" marL="0" rtl="0" algn="just">
              <a:spcBef>
                <a:spcPts val="0"/>
              </a:spcBef>
              <a:spcAft>
                <a:spcPts val="0"/>
              </a:spcAft>
              <a:buNone/>
            </a:pPr>
            <a:r>
              <a:t/>
            </a:r>
            <a:endParaRPr sz="1000"/>
          </a:p>
        </p:txBody>
      </p:sp>
      <p:sp>
        <p:nvSpPr>
          <p:cNvPr id="271" name="Google Shape;271;p29"/>
          <p:cNvSpPr txBox="1"/>
          <p:nvPr>
            <p:ph idx="2" type="body"/>
          </p:nvPr>
        </p:nvSpPr>
        <p:spPr>
          <a:xfrm>
            <a:off x="4648200" y="1696600"/>
            <a:ext cx="3676800" cy="2347500"/>
          </a:xfrm>
          <a:prstGeom prst="rect">
            <a:avLst/>
          </a:prstGeom>
        </p:spPr>
        <p:txBody>
          <a:bodyPr anchorCtr="0" anchor="t" bIns="91425" lIns="91425" spcFirstLastPara="1" rIns="91425" wrap="square" tIns="91425">
            <a:noAutofit/>
          </a:bodyPr>
          <a:lstStyle/>
          <a:p>
            <a:pPr indent="0" lvl="0" marL="0" rtl="0" algn="just">
              <a:lnSpc>
                <a:spcPct val="100000"/>
              </a:lnSpc>
              <a:spcBef>
                <a:spcPts val="0"/>
              </a:spcBef>
              <a:spcAft>
                <a:spcPts val="0"/>
              </a:spcAft>
              <a:buNone/>
            </a:pPr>
            <a:r>
              <a:rPr lang="ru">
                <a:latin typeface="Montserrat"/>
                <a:ea typeface="Montserrat"/>
                <a:cs typeface="Montserrat"/>
                <a:sym typeface="Montserrat"/>
              </a:rPr>
              <a:t>Наш час глобальної інформатизації та комп’ютеризації надає вчителю історії нові засоби інтенсифікації процесів інтелектуального розвитку учнів, озброєння їх системою знань та прийомів розумової діяльності. Застосування сучасних інформаційних технологій підвищує інтерес до вивчення історії, пізнавальну активність та самостійність учнів.</a:t>
            </a:r>
            <a:endParaRPr>
              <a:latin typeface="Montserrat"/>
              <a:ea typeface="Montserrat"/>
              <a:cs typeface="Montserrat"/>
              <a:sym typeface="Montserrat"/>
            </a:endParaRPr>
          </a:p>
          <a:p>
            <a:pPr indent="0" lvl="0" marL="0" rtl="0" algn="l">
              <a:spcBef>
                <a:spcPts val="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