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9" r:id="rId12"/>
    <p:sldId id="270" r:id="rId13"/>
    <p:sldId id="271" r:id="rId14"/>
    <p:sldId id="272" r:id="rId15"/>
    <p:sldId id="274" r:id="rId16"/>
    <p:sldId id="275" r:id="rId17"/>
    <p:sldId id="273" r:id="rId18"/>
    <p:sldId id="276" r:id="rId19"/>
    <p:sldId id="278" r:id="rId20"/>
    <p:sldId id="277" r:id="rId21"/>
    <p:sldId id="279" r:id="rId22"/>
    <p:sldId id="281" r:id="rId23"/>
    <p:sldId id="280" r:id="rId24"/>
    <p:sldId id="282" r:id="rId25"/>
    <p:sldId id="285" r:id="rId26"/>
    <p:sldId id="286" r:id="rId27"/>
    <p:sldId id="287" r:id="rId28"/>
    <p:sldId id="288" r:id="rId29"/>
    <p:sldId id="284" r:id="rId30"/>
    <p:sldId id="289" r:id="rId31"/>
    <p:sldId id="290" r:id="rId32"/>
    <p:sldId id="291" r:id="rId33"/>
    <p:sldId id="292" r:id="rId34"/>
    <p:sldId id="293" r:id="rId35"/>
    <p:sldId id="294" r:id="rId36"/>
    <p:sldId id="295" r:id="rId3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handoutMaster" Target="handoutMasters/handoutMaster1.xml"/><Relationship Id="rId38" Type="http://schemas.openxmlformats.org/officeDocument/2006/relationships/notesMaster" Target="notesMasters/notesMaster1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/>
              <a:t>Second level 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 smtClean="0">
              <a:sym typeface="+mn-e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  <a:endParaRPr lang="en-US" dirty="0" smtClean="0"/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6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9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098030" y="4968240"/>
            <a:ext cx="4880610" cy="1655445"/>
          </a:xfrm>
        </p:spPr>
        <p:txBody>
          <a:bodyPr>
            <a:normAutofit lnSpcReduction="20000"/>
          </a:bodyPr>
          <a:lstStyle/>
          <a:p>
            <a:r>
              <a:rPr lang="uk-UA" altLang="en-US"/>
              <a:t>Підготовила:</a:t>
            </a:r>
            <a:endParaRPr lang="uk-UA" altLang="en-US"/>
          </a:p>
          <a:p>
            <a:r>
              <a:rPr lang="uk-UA" altLang="en-US"/>
              <a:t>А. Дворська </a:t>
            </a:r>
            <a:endParaRPr lang="uk-UA" altLang="en-US"/>
          </a:p>
          <a:p>
            <a:r>
              <a:rPr lang="uk-UA" altLang="en-US"/>
              <a:t>вчитель початкових класів</a:t>
            </a:r>
            <a:endParaRPr lang="uk-UA" altLang="en-US"/>
          </a:p>
          <a:p>
            <a:r>
              <a:rPr lang="uk-UA" altLang="en-US"/>
              <a:t>КГ №66</a:t>
            </a:r>
            <a:endParaRPr lang="uk-UA" alt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2194560" y="991870"/>
            <a:ext cx="8209280" cy="34150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uk-UA" altLang="ru-RU" sz="7200" b="1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Використання </a:t>
            </a:r>
            <a:r>
              <a:rPr lang="en-US" altLang="ru-RU" sz="7200" b="1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LEGO </a:t>
            </a:r>
            <a:endParaRPr lang="en-US" altLang="ru-RU" sz="7200" b="1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uk-UA" altLang="ru-RU" sz="7200" b="1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на уроках </a:t>
            </a:r>
            <a:endParaRPr lang="uk-UA" altLang="ru-RU" sz="7200" b="1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uk-UA" altLang="ru-RU" sz="7200" b="1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у початкових класах</a:t>
            </a:r>
            <a:endParaRPr lang="uk-UA" altLang="ru-RU" sz="7200" b="1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6" name="Изображение 5" descr="lego-clip-art-7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5935" y="4640580"/>
            <a:ext cx="4000500" cy="1895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910" y="931545"/>
            <a:ext cx="7251700" cy="5121910"/>
          </a:xfrm>
        </p:spPr>
        <p:txBody>
          <a:bodyPr>
            <a:normAutofit/>
          </a:bodyPr>
          <a:p>
            <a:r>
              <a:rPr lang="ru-RU" altLang="en-US" sz="5400"/>
              <a:t>ЛЕГО</a:t>
            </a:r>
            <a:r>
              <a:rPr lang="ru-RU" altLang="en-US"/>
              <a:t> – одна з відомих і поширених на сьогодні педагогічних систем, що використовує  моделі реального світу і предметно-ігрове середовище навчання та розвитку дитини. </a:t>
            </a:r>
            <a:endParaRPr lang="ru-RU" altLang="en-US"/>
          </a:p>
        </p:txBody>
      </p:sp>
      <p:pic>
        <p:nvPicPr>
          <p:cNvPr id="6" name="Замещающее содержимое 5" descr="00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350125" y="2506345"/>
            <a:ext cx="4841875" cy="435165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567180"/>
          </a:xfrm>
        </p:spPr>
        <p:txBody>
          <a:bodyPr>
            <a:noAutofit/>
          </a:bodyPr>
          <a:p>
            <a:r>
              <a:rPr lang="ru-RU" altLang="en-US" sz="3600"/>
              <a:t>За допомогою конструктора ЛЕГО вирішуються завдання освітньої діяльності початкової школи за наступними напрямками:</a:t>
            </a:r>
            <a:endParaRPr lang="ru-RU" altLang="en-US" sz="360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0000" lnSpcReduction="20000"/>
          </a:bodyPr>
          <a:p>
            <a:pPr marL="342900" indent="-342900">
              <a:buFont typeface="Wingdings" panose="05000000000000000000" charset="0"/>
              <a:buChar char="Ø"/>
            </a:pPr>
            <a:r>
              <a:rPr lang="ru-RU" altLang="en-US"/>
              <a:t></a:t>
            </a:r>
            <a:r>
              <a:rPr lang="ru-RU" altLang="en-US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Розвиток дрібної моторики рук, стимулюючи в майбутньому загально мовленнєвий розвиток і розумові здібності.</a:t>
            </a:r>
            <a:endParaRPr lang="ru-RU" altLang="en-US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ru-RU" altLang="en-US"/>
              <a:t></a:t>
            </a:r>
            <a:r>
              <a:rPr lang="ru-RU" altLang="en-US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</a:rPr>
              <a:t>Навчання правильному і швидкому орієнтуванню в просторі.</a:t>
            </a:r>
            <a:endParaRPr lang="ru-RU" altLang="en-US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ang="5400000" scaled="0"/>
              </a:gra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ru-RU" altLang="en-US"/>
              <a:t></a:t>
            </a:r>
            <a:r>
              <a:rPr lang="ru-RU" altLang="en-US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ang="5400000" scaled="0"/>
                </a:gradFill>
              </a:rPr>
              <a:t>Ознайомлення з математичними поняттями, розв’язування математичних та логічних задач.</a:t>
            </a:r>
            <a:endParaRPr lang="ru-RU" altLang="en-US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ang="5400000" scaled="0"/>
              </a:gra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ru-RU" altLang="en-US"/>
              <a:t></a:t>
            </a:r>
            <a:r>
              <a:rPr lang="ru-RU" altLang="en-US">
                <a:solidFill>
                  <a:schemeClr val="accent1">
                    <a:lumMod val="75000"/>
                  </a:schemeClr>
                </a:solidFill>
              </a:rPr>
              <a:t>Розширення уявлень про навколишній світ, архітектуру, транспорт, ландшафт.</a:t>
            </a:r>
            <a:endParaRPr lang="ru-RU" altLang="en-US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ru-RU" altLang="en-US"/>
              <a:t></a:t>
            </a:r>
            <a:r>
              <a:rPr lang="ru-RU" altLang="en-US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ang="5400000" scaled="0"/>
                </a:gradFill>
              </a:rPr>
              <a:t>Розвиток уваги, пам’яті, творчого мислення.</a:t>
            </a:r>
            <a:endParaRPr lang="ru-RU" altLang="en-US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ang="5400000" scaled="0"/>
              </a:gra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ru-RU" altLang="en-US"/>
              <a:t></a:t>
            </a:r>
            <a:r>
              <a:rPr lang="ru-RU" altLang="en-US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ang="5400000" scaled="0"/>
                </a:gradFill>
              </a:rPr>
              <a:t>Формування навички діалогічного мовлення, розширення словникового запасу. </a:t>
            </a:r>
            <a:endParaRPr lang="ru-RU" altLang="en-US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ang="5400000" scaled="0"/>
              </a:gra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ru-RU" altLang="en-US"/>
              <a:t></a:t>
            </a:r>
            <a:r>
              <a:rPr lang="ru-RU" altLang="en-US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ang="5400000" scaled="0"/>
                </a:gradFill>
              </a:rPr>
              <a:t>Вміння працювати у групі, спілкуватися, бути толерантними один до одного.</a:t>
            </a:r>
            <a:endParaRPr lang="ru-RU" altLang="en-US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668020" y="1182370"/>
            <a:ext cx="5081270" cy="2704465"/>
          </a:xfrm>
        </p:spPr>
        <p:txBody>
          <a:bodyPr>
            <a:noAutofit/>
          </a:bodyPr>
          <a:p>
            <a:pPr algn="ctr"/>
            <a:r>
              <a:rPr lang="ru-RU" altLang="en-US" sz="32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Діапазон використання ЛЕГО </a:t>
            </a:r>
            <a:endParaRPr lang="ru-RU" altLang="en-US" sz="320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ru-RU" altLang="en-US" sz="32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з точки зору конструктивно-ігрового значення</a:t>
            </a:r>
            <a:endParaRPr lang="ru-RU" altLang="en-US" sz="320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ru-RU" altLang="en-US" sz="32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для дітей досить широкий.</a:t>
            </a:r>
            <a:endParaRPr lang="ru-RU" altLang="en-US" sz="320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Замещающее содержимое 3" descr="a96ffaae46c8275c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5976620" y="4077335"/>
            <a:ext cx="5859780" cy="234696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Изображение 5" descr="o_1d0unbjof9831b7akm8c1sbc1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725" y="377825"/>
            <a:ext cx="5182870" cy="291528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055" y="2642235"/>
            <a:ext cx="10515600" cy="1325563"/>
          </a:xfrm>
        </p:spPr>
        <p:txBody>
          <a:bodyPr>
            <a:noAutofit/>
          </a:bodyPr>
          <a:p>
            <a:pPr algn="ctr"/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л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BFB11"/>
                    </a:gs>
                    <a:gs pos="100000">
                      <a:srgbClr val="838309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</a:t>
            </a:r>
            <a:endParaRPr lang="uk-UA" altLang="ru-RU" sz="28700">
              <a:ln w="9525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rgbClr val="FBFB11"/>
                  </a:gs>
                  <a:gs pos="100000">
                    <a:srgbClr val="838309"/>
                  </a:gs>
                </a:gsLst>
                <a:lin ang="5400000" scaled="0"/>
              </a:gra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Замещающее содержимое 4" descr="004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8602980" y="3804285"/>
            <a:ext cx="3589020" cy="3225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1015" y="692785"/>
            <a:ext cx="8491220" cy="4862830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uk-UA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Читаємо з</a:t>
            </a:r>
            <a:r>
              <a:rPr lang="en-US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uk-UA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кубиками</a:t>
            </a:r>
            <a:r>
              <a:rPr lang="en-US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LEGO</a:t>
            </a:r>
            <a:r>
              <a:rPr lang="uk-UA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uk-UA" sz="8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2207568" y="188640"/>
            <a:ext cx="8460432" cy="6336704"/>
          </a:xfrm>
          <a:prstGeom prst="verticalScroll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Підніми кубик</a:t>
            </a:r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LEGO </a:t>
            </a:r>
            <a:r>
              <a:rPr lang="uk-UA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такого кольору на якому записане слово-назва намальованого предмета </a:t>
            </a:r>
            <a:endParaRPr lang="ru-RU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100" y="2492896"/>
            <a:ext cx="3657600" cy="3744416"/>
          </a:xfrm>
        </p:spPr>
      </p:pic>
      <p:sp>
        <p:nvSpPr>
          <p:cNvPr id="6" name="Скругленный прямоугольник 5"/>
          <p:cNvSpPr/>
          <p:nvPr/>
        </p:nvSpPr>
        <p:spPr>
          <a:xfrm>
            <a:off x="2595673" y="260260"/>
            <a:ext cx="3672408" cy="208823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672064" y="2492896"/>
            <a:ext cx="3696135" cy="201622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мова</a:t>
            </a:r>
            <a:endParaRPr lang="ru-RU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672064" y="260260"/>
            <a:ext cx="3696135" cy="2016612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вінок</a:t>
            </a:r>
            <a:endParaRPr lang="ru-RU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4072" y="4725144"/>
            <a:ext cx="3672408" cy="201622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658186" y="642656"/>
            <a:ext cx="3471545" cy="132207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новини</a:t>
            </a:r>
            <a:endParaRPr lang="ru-RU" sz="8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414604" y="5071536"/>
            <a:ext cx="2351405" cy="132207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вино</a:t>
            </a:r>
            <a:endParaRPr lang="ru-RU" sz="8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95673" y="260260"/>
            <a:ext cx="3672408" cy="208823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672064" y="2492896"/>
            <a:ext cx="3696135" cy="201622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Іван</a:t>
            </a:r>
            <a:endParaRPr lang="ru-RU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672064" y="260260"/>
            <a:ext cx="3696135" cy="201661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вони</a:t>
            </a:r>
            <a:endParaRPr lang="ru-RU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4072" y="4725144"/>
            <a:ext cx="3672408" cy="20162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076332" y="642656"/>
            <a:ext cx="2635250" cy="132207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мама</a:t>
            </a:r>
            <a:endParaRPr lang="ru-RU" sz="8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07862" y="5071536"/>
            <a:ext cx="3564890" cy="132207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малина</a:t>
            </a:r>
            <a:endParaRPr lang="ru-RU" sz="8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5" y="2492896"/>
            <a:ext cx="3556456" cy="3744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32105" y="294005"/>
            <a:ext cx="9144000" cy="79756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7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Склади пірамідку</a:t>
            </a:r>
            <a:endParaRPr lang="ru-RU" sz="72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3315" name="Рисунок 5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624763" y="1091248"/>
            <a:ext cx="4262437" cy="337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3" name="Текстовое поле 2"/>
          <p:cNvSpPr txBox="1"/>
          <p:nvPr/>
        </p:nvSpPr>
        <p:spPr>
          <a:xfrm>
            <a:off x="951230" y="1784985"/>
            <a:ext cx="6433820" cy="3046095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/>
                <a:sym typeface="+mn-ea"/>
              </a:rPr>
              <a:t>Прочитай слова </a:t>
            </a:r>
            <a:r>
              <a:rPr lang="uk-UA" sz="3200" b="1" cap="all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/>
                <a:sym typeface="+mn-ea"/>
              </a:rPr>
              <a:t>і склади</a:t>
            </a:r>
            <a:endParaRPr lang="uk-UA" sz="3200" b="1" cap="all" dirty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/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/>
                <a:sym typeface="+mn-ea"/>
              </a:rPr>
              <a:t>Пірамідку з кубиків </a:t>
            </a:r>
            <a:r>
              <a:rPr lang="en-US" sz="3200" b="1" cap="all" dirty="0" err="1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/>
                <a:sym typeface="+mn-ea"/>
              </a:rPr>
              <a:t>lego</a:t>
            </a:r>
            <a:endParaRPr lang="en-US" sz="3200" b="1" cap="all" dirty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/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/>
                <a:sym typeface="+mn-ea"/>
              </a:rPr>
              <a:t>За такою схемою: колір </a:t>
            </a:r>
            <a:endParaRPr lang="uk-UA" sz="3200" b="1" cap="all" dirty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/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/>
                <a:sym typeface="+mn-ea"/>
              </a:rPr>
              <a:t> 3-складових,</a:t>
            </a:r>
            <a:endParaRPr lang="uk-UA" sz="3200" b="1" cap="all" dirty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/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/>
                <a:sym typeface="+mn-ea"/>
              </a:rPr>
              <a:t>2-складових,1-складових.</a:t>
            </a:r>
            <a:endParaRPr lang="en-US" sz="3200" b="1" cap="all" dirty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/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en-US" sz="3200" b="1" cap="all" dirty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/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уб 1"/>
          <p:cNvSpPr/>
          <p:nvPr/>
        </p:nvSpPr>
        <p:spPr>
          <a:xfrm>
            <a:off x="1814513" y="1157288"/>
            <a:ext cx="4456112" cy="1216025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chemeClr val="tx1"/>
                </a:solidFill>
              </a:rPr>
              <a:t>корона</a:t>
            </a: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4" name="Куб 3"/>
          <p:cNvSpPr/>
          <p:nvPr/>
        </p:nvSpPr>
        <p:spPr>
          <a:xfrm>
            <a:off x="1635125" y="2554288"/>
            <a:ext cx="4456113" cy="1217612"/>
          </a:xfrm>
          <a:prstGeom prst="cub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chemeClr val="tx1"/>
                </a:solidFill>
              </a:rPr>
              <a:t>в</a:t>
            </a:r>
            <a:r>
              <a:rPr lang="uk-UA" sz="6000" b="1" dirty="0">
                <a:solidFill>
                  <a:schemeClr val="tx1"/>
                </a:solidFill>
              </a:rPr>
              <a:t>орона</a:t>
            </a: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6" name="Куб 5"/>
          <p:cNvSpPr/>
          <p:nvPr/>
        </p:nvSpPr>
        <p:spPr>
          <a:xfrm>
            <a:off x="6318250" y="3141663"/>
            <a:ext cx="3921125" cy="1216025"/>
          </a:xfrm>
          <a:prstGeom prst="cub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600" b="1" dirty="0">
                <a:solidFill>
                  <a:schemeClr val="tx1"/>
                </a:solidFill>
              </a:rPr>
              <a:t>ліки</a:t>
            </a:r>
            <a:endParaRPr lang="ru-RU" sz="6600" b="1" dirty="0">
              <a:solidFill>
                <a:schemeClr val="tx1"/>
              </a:solidFill>
            </a:endParaRPr>
          </a:p>
        </p:txBody>
      </p:sp>
      <p:sp>
        <p:nvSpPr>
          <p:cNvPr id="7" name="Куб 6"/>
          <p:cNvSpPr/>
          <p:nvPr/>
        </p:nvSpPr>
        <p:spPr>
          <a:xfrm>
            <a:off x="1557338" y="4221163"/>
            <a:ext cx="2232025" cy="1216025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chemeClr val="tx1"/>
                </a:solidFill>
              </a:rPr>
              <a:t>лан</a:t>
            </a: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8" name="Куб 7"/>
          <p:cNvSpPr/>
          <p:nvPr/>
        </p:nvSpPr>
        <p:spPr>
          <a:xfrm>
            <a:off x="7175500" y="1668463"/>
            <a:ext cx="2520950" cy="1216025"/>
          </a:xfrm>
          <a:prstGeom prst="cub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chemeClr val="tx1"/>
                </a:solidFill>
              </a:rPr>
              <a:t>слон</a:t>
            </a: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9" name="Куб 8"/>
          <p:cNvSpPr/>
          <p:nvPr/>
        </p:nvSpPr>
        <p:spPr>
          <a:xfrm>
            <a:off x="6843713" y="265113"/>
            <a:ext cx="3573462" cy="1216025"/>
          </a:xfrm>
          <a:prstGeom prst="cub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chemeClr val="tx1"/>
                </a:solidFill>
              </a:rPr>
              <a:t>кора</a:t>
            </a: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83883" y="233426"/>
            <a:ext cx="3968750" cy="9220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наприклад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  <a:cs typeface="+mn-cs"/>
            </a:endParaRPr>
          </a:p>
        </p:txBody>
      </p:sp>
      <p:sp>
        <p:nvSpPr>
          <p:cNvPr id="14" name="Куб 13"/>
          <p:cNvSpPr/>
          <p:nvPr/>
        </p:nvSpPr>
        <p:spPr>
          <a:xfrm>
            <a:off x="3438525" y="6524625"/>
            <a:ext cx="4456113" cy="333375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15" name="Куб 14"/>
          <p:cNvSpPr/>
          <p:nvPr/>
        </p:nvSpPr>
        <p:spPr>
          <a:xfrm>
            <a:off x="3438525" y="6249988"/>
            <a:ext cx="4456113" cy="244475"/>
          </a:xfrm>
          <a:prstGeom prst="cub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16" name="Куб 15"/>
          <p:cNvSpPr/>
          <p:nvPr/>
        </p:nvSpPr>
        <p:spPr>
          <a:xfrm>
            <a:off x="4368800" y="5876925"/>
            <a:ext cx="2663825" cy="373063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17" name="Куб 16"/>
          <p:cNvSpPr/>
          <p:nvPr/>
        </p:nvSpPr>
        <p:spPr>
          <a:xfrm>
            <a:off x="4368165" y="5495925"/>
            <a:ext cx="2663825" cy="371475"/>
          </a:xfrm>
          <a:prstGeom prst="cub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18" name="Куб 17"/>
          <p:cNvSpPr/>
          <p:nvPr/>
        </p:nvSpPr>
        <p:spPr>
          <a:xfrm>
            <a:off x="4872038" y="5122863"/>
            <a:ext cx="1584325" cy="373062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19" name="Куб 18"/>
          <p:cNvSpPr/>
          <p:nvPr/>
        </p:nvSpPr>
        <p:spPr>
          <a:xfrm>
            <a:off x="4872038" y="4779963"/>
            <a:ext cx="1584325" cy="37306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3" name="Изображение 2052" descr="Ð¡Ð²ÑÑÐ»Ð¸Ð½Ð° Ð²ÑÐ´ ÐÑÐ¸Ð½Ð¸ ÐÑÐ°Ñ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1695" y="210185"/>
            <a:ext cx="9815830" cy="64376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9" name="Изображение 6148" descr="Ð¡Ð²ÑÑÐ»Ð¸Ð½Ð° Ð²ÑÐ´ ÐÑÐ¸Ð½Ð¸ ÐÑÐ°Ñ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49275"/>
            <a:ext cx="6903085" cy="45110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Изображение 7172" descr="Ð¡Ð²ÑÑÐ»Ð¸Ð½Ð° Ð²ÑÐ´ ÐÑÐ¸Ð½Ð¸ ÐÑÐ°Ñ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8890" y="1322070"/>
            <a:ext cx="8272145" cy="55359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3" name="Изображение 2052" descr="Ð¡Ð²ÑÑÐ»Ð¸Ð½Ð° Ð²ÑÐ´ ÐÐºÑÐ°Ð½Ð¸ ÐÐ¾Ð»ÑÐ½ÑÐº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8180" y="-635"/>
            <a:ext cx="4267835" cy="32010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Изображение 5124" descr="Ð¡Ð²ÑÑÐ»Ð¸Ð½Ð° Ð²ÑÐ´ ÐÐºÑÐ°Ð½Ð¸ ÐÐ¾Ð»ÑÐ½ÑÐº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00400"/>
            <a:ext cx="4989830" cy="37426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Изображение 3076" descr="Ð¡Ð²ÑÑÐ»Ð¸Ð½Ð° Ð²ÑÐ´ ÐÐºÑÐ°Ð½Ð¸ ÐÐ¾Ð»ÑÐ½ÑÐº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6015" y="76835"/>
            <a:ext cx="4705985" cy="32302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Изображение 4100" descr="Ð¡Ð²ÑÑÐ»Ð¸Ð½Ð° Ð²ÑÐ´ ÐÐºÑÐ°Ð½Ð¸ ÐÐ¾Ð»ÑÐ½ÑÐº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6015" y="3307080"/>
            <a:ext cx="4705985" cy="35299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Заголовок 4097"/>
          <p:cNvSpPr>
            <a:spLocks noGrp="1"/>
          </p:cNvSpPr>
          <p:nvPr>
            <p:ph type="title"/>
          </p:nvPr>
        </p:nvSpPr>
        <p:spPr/>
        <p:txBody>
          <a:bodyPr anchor="ctr" anchorCtr="0"/>
          <a:p/>
        </p:txBody>
      </p:sp>
      <p:sp>
        <p:nvSpPr>
          <p:cNvPr id="4099" name="Замещающий текст 4098"/>
          <p:cNvSpPr>
            <a:spLocks noGrp="1"/>
          </p:cNvSpPr>
          <p:nvPr>
            <p:ph type="body" idx="1"/>
          </p:nvPr>
        </p:nvSpPr>
        <p:spPr/>
        <p:txBody>
          <a:bodyPr/>
          <a:p/>
        </p:txBody>
      </p:sp>
      <p:pic>
        <p:nvPicPr>
          <p:cNvPr id="4101" name="Изображение 4100" descr="Ð¡Ð²ÑÑÐ»Ð¸Ð½Ð° Ð²ÑÐ´ ÐÐºÑÐ°Ð½Ð¸ ÐÐ¾Ð»ÑÐ½ÑÐº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69415" y="-317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1274445" y="739140"/>
            <a:ext cx="9084945" cy="4507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239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2</a:t>
            </a:r>
            <a:r>
              <a:rPr lang="uk-UA" altLang="ru-RU" sz="166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 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к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л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а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BFB11"/>
                    </a:gs>
                    <a:gs pos="100000">
                      <a:srgbClr val="838309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с</a:t>
            </a:r>
            <a:endParaRPr lang="uk-UA" altLang="ru-RU" sz="16600">
              <a:ln w="9525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rgbClr val="FBFB11"/>
                  </a:gs>
                  <a:gs pos="100000">
                    <a:srgbClr val="838309"/>
                  </a:gs>
                </a:gsLst>
                <a:lin ang="5400000" scaled="0"/>
              </a:gra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5" name="Замещающее содержимое 4" descr="0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02980" y="3804285"/>
            <a:ext cx="3589020" cy="32258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799465" y="831215"/>
            <a:ext cx="6556375" cy="4246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sz="5400" b="1" dirty="0" smtClean="0">
                <a:solidFill>
                  <a:srgbClr val="C00000"/>
                </a:solidFill>
                <a:latin typeface="Monotype Corsiva" panose="03010101010201010101" pitchFamily="66" charset="0"/>
                <a:ea typeface="+mj-ea"/>
                <a:cs typeface="+mj-cs"/>
                <a:sym typeface="+mn-ea"/>
              </a:rPr>
              <a:t>Робота </a:t>
            </a:r>
            <a:endParaRPr lang="uk-UA" sz="5400" b="1" dirty="0" smtClean="0">
              <a:solidFill>
                <a:srgbClr val="C00000"/>
              </a:solidFill>
              <a:latin typeface="Monotype Corsiva" panose="03010101010201010101" pitchFamily="66" charset="0"/>
              <a:ea typeface="+mj-ea"/>
              <a:cs typeface="+mj-cs"/>
            </a:endParaRPr>
          </a:p>
          <a:p>
            <a:r>
              <a:rPr lang="uk-UA" sz="5400" b="1" dirty="0" smtClean="0">
                <a:solidFill>
                  <a:srgbClr val="C00000"/>
                </a:solidFill>
                <a:latin typeface="Monotype Corsiva" panose="03010101010201010101" pitchFamily="66" charset="0"/>
                <a:ea typeface="+mj-ea"/>
                <a:cs typeface="+mj-cs"/>
                <a:sym typeface="+mn-ea"/>
              </a:rPr>
              <a:t>з </a:t>
            </a:r>
            <a:r>
              <a:rPr lang="uk-UA" sz="5400" b="1" dirty="0">
                <a:solidFill>
                  <a:srgbClr val="C00000"/>
                </a:solidFill>
                <a:latin typeface="Monotype Corsiva" panose="03010101010201010101" pitchFamily="66" charset="0"/>
                <a:ea typeface="+mj-ea"/>
                <a:cs typeface="+mj-cs"/>
                <a:sym typeface="+mn-ea"/>
              </a:rPr>
              <a:t>деформованими реченнями.</a:t>
            </a:r>
            <a:br>
              <a:rPr lang="uk-UA" sz="5400" b="1" dirty="0">
                <a:solidFill>
                  <a:srgbClr val="C00000"/>
                </a:solidFill>
                <a:latin typeface="Monotype Corsiva" panose="03010101010201010101" pitchFamily="66" charset="0"/>
                <a:ea typeface="+mj-ea"/>
                <a:cs typeface="+mj-cs"/>
                <a:sym typeface="+mn-ea"/>
              </a:rPr>
            </a:br>
            <a:r>
              <a:rPr lang="uk-UA" sz="5400" b="1" dirty="0">
                <a:solidFill>
                  <a:srgbClr val="C00000"/>
                </a:solidFill>
                <a:latin typeface="Monotype Corsiva" panose="03010101010201010101" pitchFamily="66" charset="0"/>
                <a:ea typeface="+mj-ea"/>
                <a:cs typeface="+mj-cs"/>
                <a:sym typeface="+mn-ea"/>
              </a:rPr>
              <a:t>Побудуйте вежу з </a:t>
            </a:r>
            <a:r>
              <a:rPr lang="uk-UA" sz="5400" b="1" dirty="0" smtClean="0">
                <a:solidFill>
                  <a:srgbClr val="C00000"/>
                </a:solidFill>
                <a:latin typeface="Monotype Corsiva" panose="03010101010201010101" pitchFamily="66" charset="0"/>
                <a:ea typeface="+mj-ea"/>
                <a:cs typeface="+mj-cs"/>
                <a:sym typeface="+mn-ea"/>
              </a:rPr>
              <a:t>ЛЕГО.</a:t>
            </a:r>
            <a:endParaRPr lang="uk-UA" altLang="en-US" sz="5400" b="1" dirty="0" smtClean="0">
              <a:solidFill>
                <a:srgbClr val="C00000"/>
              </a:solidFill>
              <a:latin typeface="Monotype Corsiva" panose="03010101010201010101" pitchFamily="66" charset="0"/>
              <a:ea typeface="+mj-ea"/>
              <a:cs typeface="+mj-cs"/>
              <a:sym typeface="+mn-ea"/>
            </a:endParaRPr>
          </a:p>
        </p:txBody>
      </p:sp>
      <p:pic>
        <p:nvPicPr>
          <p:cNvPr id="3" name="Изображение 2" descr="lego-clip-art-7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2815" y="4175125"/>
            <a:ext cx="5328920" cy="252476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/>
          <a:srcRect l="2985" t="3659" r="4478" b="9756"/>
          <a:stretch>
            <a:fillRect/>
          </a:stretch>
        </p:blipFill>
        <p:spPr>
          <a:xfrm>
            <a:off x="1524000" y="0"/>
            <a:ext cx="457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95376" y="476672"/>
            <a:ext cx="3290664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2691867" y="2827784"/>
            <a:ext cx="3258169" cy="120243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2601597" y="5157192"/>
            <a:ext cx="3362672" cy="121870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"/>
          <a:srcRect l="2801" t="3886" r="4802" b="9715"/>
          <a:stretch>
            <a:fillRect/>
          </a:stretch>
        </p:blipFill>
        <p:spPr>
          <a:xfrm>
            <a:off x="6168008" y="0"/>
            <a:ext cx="4499992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263868" y="476672"/>
            <a:ext cx="329662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7263868" y="2780928"/>
            <a:ext cx="3368636" cy="124928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7263868" y="5157193"/>
            <a:ext cx="3368636" cy="12187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2783632" y="2924944"/>
            <a:ext cx="3096344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Книжка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783633" y="5157192"/>
            <a:ext cx="3252644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 світі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783632" y="620688"/>
            <a:ext cx="3166404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 вчить,</a:t>
            </a:r>
            <a:endParaRPr lang="uk-UA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392144" y="620688"/>
            <a:ext cx="2952328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 </a:t>
            </a:r>
            <a:r>
              <a:rPr lang="uk-UA" sz="4800" b="1" dirty="0" smtClean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  на</a:t>
            </a:r>
            <a:endParaRPr lang="uk-UA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7263867" y="2827784"/>
            <a:ext cx="3404133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    як</a:t>
            </a:r>
            <a:endParaRPr lang="uk-UA" dirty="0"/>
          </a:p>
        </p:txBody>
      </p:sp>
      <p:sp>
        <p:nvSpPr>
          <p:cNvPr id="15" name="Прямоугольник 14"/>
          <p:cNvSpPr/>
          <p:nvPr/>
        </p:nvSpPr>
        <p:spPr>
          <a:xfrm flipH="1">
            <a:off x="7191860" y="5229200"/>
            <a:ext cx="3440641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  </a:t>
            </a:r>
            <a:r>
              <a:rPr lang="uk-UA" sz="4800" b="1" dirty="0" err="1" smtClean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жить</a:t>
            </a:r>
            <a:r>
              <a:rPr lang="uk-UA" sz="4800" b="1" dirty="0" smtClean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.</a:t>
            </a:r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3" name="Изображение 2052" descr="Ð¡Ð²ÑÑÐ»Ð¸Ð½Ð° Ð²ÑÐ´ ÐÐ»ÐµÐ½Ð¸ ÐÐ°ÑÐ¿Ð¸ÑÑÐºÐ¾Ñ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89230"/>
            <a:ext cx="6349365" cy="45796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Изображение 7172" descr="Ð¡Ð²ÑÑÐ»Ð¸Ð½Ð° Ð²ÑÐ´ ÐÐ»ÐµÐ½Ð¸ ÐÐ°ÑÐ¿Ð¸ÑÑÐºÐ¾Ñ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975" y="3200400"/>
            <a:ext cx="4391025" cy="35744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Изображение 8196" descr="Ð¡Ð²ÑÑÐ»Ð¸Ð½Ð° Ð²ÑÐ´ ÐÐ»ÐµÐ½Ð¸ ÐÐ°ÑÐ¿Ð¸ÑÑÐºÐ¾Ñ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0305" y="0"/>
            <a:ext cx="4308475" cy="3200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3" name="Изображение 2052" descr="Ð¡Ð²ÑÑÐ»Ð¸Ð½Ð° Ð²ÑÐ´ Vita Kvitka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872480" cy="44043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Изображение 4100" descr="Ð¡Ð²ÑÑÐ»Ð¸Ð½Ð° Ð²ÑÐ´ Vita Kvitka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6990" y="0"/>
            <a:ext cx="5858510" cy="4394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Изображение 5124" descr="Ð¡Ð²ÑÑÐ»Ð¸Ð½Ð° Ð²ÑÐ´ Vita Kvitka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2480" y="3401695"/>
            <a:ext cx="4816475" cy="36125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1274445" y="739140"/>
            <a:ext cx="9084945" cy="4507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uk-UA" sz="239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3</a:t>
            </a:r>
            <a:r>
              <a:rPr lang="uk-UA" altLang="ru-RU" sz="166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 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к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л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а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BFB11"/>
                    </a:gs>
                    <a:gs pos="100000">
                      <a:srgbClr val="838309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с</a:t>
            </a:r>
            <a:endParaRPr lang="uk-UA" altLang="ru-RU" sz="16600">
              <a:ln w="9525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rgbClr val="FBFB11"/>
                  </a:gs>
                  <a:gs pos="100000">
                    <a:srgbClr val="838309"/>
                  </a:gs>
                </a:gsLst>
                <a:lin ang="5400000" scaled="0"/>
              </a:gra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5" name="Замещающее содержимое 4" descr="0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02980" y="3804285"/>
            <a:ext cx="3589020" cy="32258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543560" y="1731010"/>
            <a:ext cx="4408170" cy="341503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ctr" defTabSz="914400"/>
            <a:r>
              <a:rPr lang="uk-UA" altLang="x-none" sz="540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ЛЕГО </a:t>
            </a:r>
            <a:br>
              <a:rPr lang="uk-UA" altLang="x-none" sz="540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</a:br>
            <a:r>
              <a:rPr lang="uk-UA" altLang="x-none" sz="540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математика</a:t>
            </a:r>
            <a:br>
              <a:rPr lang="uk-UA" altLang="x-none" sz="540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</a:br>
            <a:r>
              <a:rPr lang="uk-UA" altLang="x-none" sz="540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таблиця </a:t>
            </a:r>
            <a:r>
              <a:rPr lang="uk-UA" altLang="x-none" sz="5400" dirty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множення </a:t>
            </a:r>
            <a:endParaRPr lang="uk-UA" altLang="x-none" sz="5400" dirty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ial" panose="020B0604020202020204" pitchFamily="34" charset="0"/>
              <a:ea typeface="Arial" panose="020B0604020202020204" pitchFamily="34" charset="0"/>
              <a:sym typeface="+mn-ea"/>
            </a:endParaRPr>
          </a:p>
        </p:txBody>
      </p:sp>
      <p:pic>
        <p:nvPicPr>
          <p:cNvPr id="3076" name="Изображение 3075" descr="0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04560" y="1211580"/>
            <a:ext cx="5938520" cy="44538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3" name="Изображение 2052" descr="121531734_215071316639139_1427931774732904678_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789170" cy="35921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Изображение 3076" descr="121513928_215071319972472_1784131851448292486_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5420" y="60325"/>
            <a:ext cx="5438775" cy="40792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Изображение 5124" descr="121504450_215071366639134_8966344650615112678_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5710" y="3057525"/>
            <a:ext cx="4823460" cy="36175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1274445" y="739140"/>
            <a:ext cx="9084945" cy="4507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en-US" sz="239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4</a:t>
            </a:r>
            <a:r>
              <a:rPr lang="uk-UA" altLang="ru-RU" sz="166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 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к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л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а</a:t>
            </a:r>
            <a:r>
              <a:rPr lang="uk-UA" altLang="ru-RU" sz="2870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BFB11"/>
                    </a:gs>
                    <a:gs pos="100000">
                      <a:srgbClr val="838309"/>
                    </a:gs>
                  </a:gsLst>
                  <a:lin ang="5400000" scaled="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sym typeface="+mn-ea"/>
              </a:rPr>
              <a:t>с</a:t>
            </a:r>
            <a:endParaRPr lang="uk-UA" altLang="ru-RU" sz="16600">
              <a:ln w="9525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rgbClr val="FBFB11"/>
                  </a:gs>
                  <a:gs pos="100000">
                    <a:srgbClr val="838309"/>
                  </a:gs>
                </a:gsLst>
                <a:lin ang="5400000" scaled="0"/>
              </a:gra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5" name="Замещающее содержимое 4" descr="0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02980" y="3804285"/>
            <a:ext cx="3589020" cy="32258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5600" y="404664"/>
            <a:ext cx="7632848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uk-UA" sz="8000" dirty="0" smtClean="0">
                <a:solidFill>
                  <a:schemeClr val="accent1">
                    <a:lumMod val="75000"/>
                  </a:schemeClr>
                </a:solidFill>
              </a:rPr>
              <a:t>МАТЕМАТИКА</a:t>
            </a:r>
            <a:endParaRPr lang="ru-RU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9" name="Picture 5" descr="Пов’язане зображення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564" y="1524371"/>
            <a:ext cx="8136904" cy="51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40016" y="2178472"/>
            <a:ext cx="3707271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i="1" dirty="0" smtClean="0">
                <a:solidFill>
                  <a:schemeClr val="accent1">
                    <a:lumMod val="75000"/>
                  </a:schemeClr>
                </a:solidFill>
              </a:rPr>
              <a:t>90:10+90 = ?</a:t>
            </a:r>
            <a:endParaRPr lang="ru-RU" sz="4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93604" y="5229200"/>
            <a:ext cx="4591050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25       36        99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18813" y="3800073"/>
            <a:ext cx="2811780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88        55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04068" y="2276872"/>
            <a:ext cx="877570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70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uk-UA" sz="6000" dirty="0" smtClean="0">
                <a:solidFill>
                  <a:schemeClr val="bg2">
                    <a:lumMod val="25000"/>
                  </a:schemeClr>
                </a:solidFill>
              </a:rPr>
              <a:t>Який відмінок?</a:t>
            </a:r>
            <a:endParaRPr lang="ru-RU" sz="60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973" y="1700808"/>
            <a:ext cx="6911975" cy="505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 descr="Результат пошуку зображень за запитом &quot;снежинки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27384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Результат пошуку зображень за запитом &quot;снежинки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336" y="0"/>
            <a:ext cx="1547664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Результат пошуку зображень за запитом &quot;снежинки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047" y="5491882"/>
            <a:ext cx="1357287" cy="135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Результат пошуку зображень за запитом &quot;снежинки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867" y="5280136"/>
            <a:ext cx="1587549" cy="158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404664"/>
            <a:ext cx="6944559" cy="1143000"/>
          </a:xfrm>
        </p:spPr>
        <p:txBody>
          <a:bodyPr/>
          <a:lstStyle/>
          <a:p>
            <a:pPr marL="0" indent="0">
              <a:buNone/>
            </a:pPr>
            <a:r>
              <a:rPr lang="uk-UA" sz="6000" dirty="0" smtClean="0">
                <a:solidFill>
                  <a:schemeClr val="bg2">
                    <a:lumMod val="25000"/>
                  </a:schemeClr>
                </a:solidFill>
              </a:rPr>
              <a:t>Який це материк?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620" y="1412875"/>
            <a:ext cx="3119120" cy="441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1744" y="3140968"/>
            <a:ext cx="360040" cy="47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412776"/>
            <a:ext cx="3387005" cy="52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744916" y="5949280"/>
            <a:ext cx="144742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Африка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7564896" y="3408974"/>
            <a:ext cx="180746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Євразія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7359724" y="1732166"/>
            <a:ext cx="2376264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/>
              <a:t>Північна</a:t>
            </a:r>
            <a:r>
              <a:rPr lang="ru-RU" sz="2000" dirty="0"/>
              <a:t> Америка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7303448" y="4353516"/>
            <a:ext cx="243254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/>
              <a:t>Південна</a:t>
            </a:r>
            <a:r>
              <a:rPr lang="ru-RU" sz="2000" dirty="0"/>
              <a:t> Америка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7647756" y="2564904"/>
            <a:ext cx="158417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/>
              <a:t>Австралія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7416446" y="5156874"/>
            <a:ext cx="195591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Антарктида</a:t>
            </a:r>
            <a:endParaRPr lang="ru-RU" sz="24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208280" y="675640"/>
            <a:ext cx="5767705" cy="21228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dirty="0">
                <a:sym typeface="+mn-ea"/>
              </a:rPr>
              <a:t>LEGO</a:t>
            </a:r>
            <a:r>
              <a:rPr lang="uk-UA" sz="4400" dirty="0" err="1">
                <a:sym typeface="+mn-ea"/>
              </a:rPr>
              <a:t>-гра</a:t>
            </a:r>
            <a:br>
              <a:rPr lang="uk-UA" sz="4400" dirty="0">
                <a:sym typeface="+mn-ea"/>
              </a:rPr>
            </a:br>
            <a:r>
              <a:rPr lang="uk-UA" sz="4400" dirty="0">
                <a:sym typeface="+mn-ea"/>
              </a:rPr>
              <a:t>“Математична ялинка.”</a:t>
            </a:r>
            <a:br>
              <a:rPr lang="uk-UA" sz="4400" dirty="0">
                <a:sym typeface="+mn-ea"/>
              </a:rPr>
            </a:br>
            <a:r>
              <a:rPr lang="uk-UA" sz="4400" dirty="0">
                <a:sym typeface="+mn-ea"/>
              </a:rPr>
              <a:t>Усна лічба 4 клас</a:t>
            </a:r>
            <a:endParaRPr lang="uk-UA" altLang="en-US" sz="4400" dirty="0">
              <a:sym typeface="+mn-ea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6125845" y="760095"/>
            <a:ext cx="5708015" cy="175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indent="0">
              <a:buNone/>
            </a:pPr>
            <a:r>
              <a:rPr lang="uk-UA" b="1" dirty="0" smtClean="0">
                <a:sym typeface="+mn-ea"/>
              </a:rPr>
              <a:t> </a:t>
            </a:r>
            <a:r>
              <a:rPr lang="uk-UA" b="1" dirty="0">
                <a:sym typeface="+mn-ea"/>
              </a:rPr>
              <a:t>З шести цеглинок, які є у кожного на парті, </a:t>
            </a:r>
            <a:endParaRPr lang="uk-UA" b="1" dirty="0">
              <a:sym typeface="+mn-ea"/>
            </a:endParaRPr>
          </a:p>
          <a:p>
            <a:pPr marL="0" indent="0">
              <a:buNone/>
            </a:pPr>
            <a:r>
              <a:rPr lang="uk-UA" b="1" dirty="0">
                <a:sym typeface="+mn-ea"/>
              </a:rPr>
              <a:t>діти обирають той колір, на якому, на їхню думку,</a:t>
            </a:r>
            <a:endParaRPr lang="uk-UA" b="1" dirty="0">
              <a:sym typeface="+mn-ea"/>
            </a:endParaRPr>
          </a:p>
          <a:p>
            <a:pPr marL="0" indent="0">
              <a:buNone/>
            </a:pPr>
            <a:r>
              <a:rPr lang="uk-UA" b="1" dirty="0">
                <a:sym typeface="+mn-ea"/>
              </a:rPr>
              <a:t> розміщена правильна відповідь, і піднімають</a:t>
            </a:r>
            <a:endParaRPr lang="uk-UA" b="1" dirty="0">
              <a:sym typeface="+mn-ea"/>
            </a:endParaRPr>
          </a:p>
          <a:p>
            <a:pPr marL="0" indent="0">
              <a:buNone/>
            </a:pPr>
            <a:r>
              <a:rPr lang="uk-UA" b="1" dirty="0">
                <a:sym typeface="+mn-ea"/>
              </a:rPr>
              <a:t> цеглинку обраного кольору</a:t>
            </a:r>
            <a:r>
              <a:rPr lang="uk-UA" b="1" dirty="0" smtClean="0">
                <a:sym typeface="+mn-ea"/>
              </a:rPr>
              <a:t>. </a:t>
            </a:r>
            <a:endParaRPr lang="uk-UA" b="1" dirty="0" smtClean="0">
              <a:sym typeface="+mn-ea"/>
            </a:endParaRPr>
          </a:p>
          <a:p>
            <a:pPr marL="0" indent="0">
              <a:buNone/>
            </a:pPr>
            <a:r>
              <a:rPr lang="uk-UA" b="1" dirty="0" smtClean="0">
                <a:sym typeface="+mn-ea"/>
              </a:rPr>
              <a:t>Так </a:t>
            </a:r>
            <a:r>
              <a:rPr lang="uk-UA" b="1" dirty="0">
                <a:sym typeface="+mn-ea"/>
              </a:rPr>
              <a:t>вони </a:t>
            </a:r>
            <a:r>
              <a:rPr lang="uk-UA" b="1" dirty="0" smtClean="0">
                <a:sym typeface="+mn-ea"/>
              </a:rPr>
              <a:t> прикрашають новорічну ялинку. </a:t>
            </a:r>
            <a:endParaRPr lang="uk-UA" b="1" dirty="0" smtClean="0">
              <a:sym typeface="+mn-ea"/>
            </a:endParaRPr>
          </a:p>
          <a:p>
            <a:pPr marL="0" indent="0">
              <a:buNone/>
            </a:pPr>
            <a:r>
              <a:rPr lang="uk-UA" b="1" dirty="0" smtClean="0">
                <a:sym typeface="+mn-ea"/>
              </a:rPr>
              <a:t>Колір новорічної іграшки відповідає кольору цеглинки.</a:t>
            </a:r>
            <a:endParaRPr lang="ru-RU" altLang="en-US"/>
          </a:p>
        </p:txBody>
      </p:sp>
      <p:pic>
        <p:nvPicPr>
          <p:cNvPr id="4" name="Изображение 3" descr="Записати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9725" y="2577465"/>
            <a:ext cx="4826000" cy="3568065"/>
          </a:xfrm>
          <a:prstGeom prst="rect">
            <a:avLst/>
          </a:prstGeom>
        </p:spPr>
      </p:pic>
      <p:pic>
        <p:nvPicPr>
          <p:cNvPr id="5" name="Изображение 4" descr="Записати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255" y="3348990"/>
            <a:ext cx="4596765" cy="3509010"/>
          </a:xfrm>
          <a:prstGeom prst="rect">
            <a:avLst/>
          </a:prstGeom>
        </p:spPr>
      </p:pic>
      <p:pic>
        <p:nvPicPr>
          <p:cNvPr id="6" name="Изображение 5" descr="Записати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7785" y="3554730"/>
            <a:ext cx="4452620" cy="330327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Текстовое поле 99"/>
          <p:cNvSpPr txBox="1"/>
          <p:nvPr/>
        </p:nvSpPr>
        <p:spPr>
          <a:xfrm>
            <a:off x="209550" y="2484755"/>
            <a:ext cx="1177290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0215"/>
            <a:r>
              <a:rPr lang="en-US" sz="8000" b="1">
                <a:latin typeface="Times New Roman" panose="02020603050405020304" charset="0"/>
                <a:cs typeface="Calibri" panose="020F0502020204030204" charset="0"/>
              </a:rPr>
              <a:t>Руханки з цеглинками</a:t>
            </a:r>
            <a:endParaRPr lang="en-US" altLang="en-US" sz="8000" b="1">
              <a:latin typeface="Times New Roman" panose="02020603050405020304" charset="0"/>
              <a:cs typeface="Calibri" panose="020F050202020403020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Текстовое поле 99"/>
          <p:cNvSpPr txBox="1"/>
          <p:nvPr/>
        </p:nvSpPr>
        <p:spPr>
          <a:xfrm>
            <a:off x="178435" y="4762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>
                <a:latin typeface="Times New Roman" panose="02020603050405020304" charset="0"/>
              </a:rPr>
              <a:t>Ми цеглинки в руки взяли</a:t>
            </a:r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178435" y="8445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>
                <a:latin typeface="Times New Roman" panose="02020603050405020304" charset="0"/>
              </a:rPr>
              <a:t>І місцями поміняли.</a:t>
            </a:r>
            <a:endParaRPr lang="ru-RU" altLang="en-US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178435" y="12128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>
                <a:latin typeface="Times New Roman" panose="02020603050405020304" charset="0"/>
              </a:rPr>
              <a:t>Потім міцно їх з’єднали,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178435" y="15811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>
                <a:latin typeface="Times New Roman" panose="02020603050405020304" charset="0"/>
              </a:rPr>
              <a:t>Вгору високо кидали.</a:t>
            </a:r>
            <a:endParaRPr lang="ru-RU" altLang="en-US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78435" y="19494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>
                <a:latin typeface="Times New Roman" panose="02020603050405020304" charset="0"/>
              </a:rPr>
              <a:t>Раз-два, не роняй,</a:t>
            </a:r>
            <a:endParaRPr lang="ru-RU" altLang="en-US"/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178435" y="23177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>
                <a:latin typeface="Times New Roman" panose="02020603050405020304" charset="0"/>
              </a:rPr>
              <a:t>А швиденько заховай!</a:t>
            </a:r>
            <a:endParaRPr lang="ru-RU" altLang="en-US"/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3383280" y="4762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 i="1">
                <a:latin typeface="Times New Roman" panose="02020603050405020304" charset="0"/>
              </a:rPr>
              <a:t>(Беруть у кожну руку по одній цеглинці )</a:t>
            </a:r>
            <a:endParaRPr lang="ru-RU" altLang="en-US"/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3282315" y="8445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 i="1">
                <a:latin typeface="Times New Roman" panose="02020603050405020304" charset="0"/>
              </a:rPr>
              <a:t>(Перекладають цеглинки з однієї руки в другу.)</a:t>
            </a:r>
            <a:endParaRPr lang="ru-RU" altLang="en-US"/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3383280" y="12128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 i="1">
                <a:latin typeface="Times New Roman" panose="02020603050405020304" charset="0"/>
              </a:rPr>
              <a:t>(Скріплюють дві цеглинки разом.)</a:t>
            </a:r>
            <a:endParaRPr lang="ru-RU" altLang="en-US"/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3383280" y="1581150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 i="1">
                <a:latin typeface="Times New Roman" panose="02020603050405020304" charset="0"/>
              </a:rPr>
              <a:t>(Підкидають цю цеглинку вгору і ловлять.)</a:t>
            </a:r>
            <a:endParaRPr lang="ru-RU" altLang="en-US"/>
          </a:p>
        </p:txBody>
      </p:sp>
      <p:sp>
        <p:nvSpPr>
          <p:cNvPr id="14" name="Текстовое поле 13"/>
          <p:cNvSpPr txBox="1"/>
          <p:nvPr/>
        </p:nvSpPr>
        <p:spPr>
          <a:xfrm>
            <a:off x="3383280" y="2098675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b="0" i="1">
                <a:latin typeface="Times New Roman" panose="02020603050405020304" charset="0"/>
              </a:rPr>
              <a:t>(Ховають цеглинку у долонях або за спину.)</a:t>
            </a:r>
            <a:endParaRPr lang="ru-RU" altLang="en-US"/>
          </a:p>
        </p:txBody>
      </p:sp>
      <p:pic>
        <p:nvPicPr>
          <p:cNvPr id="15" name="Изображение 14" descr="png-transparent-lego-city-toy-block-lego-club-magazine-toy-child-photography-toy-bloc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76235" y="4688205"/>
            <a:ext cx="3535680" cy="175641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 descr="0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2390" y="-62865"/>
            <a:ext cx="9312275" cy="698436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p>
            <a:r>
              <a:rPr lang="uk-UA" altLang="ru-RU" sz="960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Самооцінювання </a:t>
            </a:r>
            <a:endParaRPr lang="uk-UA" altLang="ru-RU" sz="960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Замещающее содержимое 3" descr="02013h3w-8e79-717x0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52095" y="258445"/>
            <a:ext cx="11337290" cy="649668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26540"/>
            <a:ext cx="10515600" cy="4266565"/>
          </a:xfrm>
        </p:spPr>
        <p:txBody>
          <a:bodyPr>
            <a:normAutofit fontScale="90000"/>
          </a:bodyPr>
          <a:p>
            <a:r>
              <a:rPr lang="ru-RU" altLang="en-US"/>
              <a:t>  Висновок</a:t>
            </a:r>
            <a:r>
              <a:rPr lang="uk-UA" altLang="ru-RU"/>
              <a:t>:</a:t>
            </a:r>
            <a:br>
              <a:rPr lang="ru-RU" altLang="en-US"/>
            </a:br>
            <a:r>
              <a:rPr lang="uk-UA" altLang="ru-RU"/>
              <a:t>    </a:t>
            </a:r>
            <a:r>
              <a:rPr lang="ru-RU" altLang="en-US"/>
              <a:t>Використання LEGO  на уроках у початковій школі – це корисний і важливий елемент навчального процесу. Працюючи з LEGO, діти розвивають просторову уяву. Добре організована робота з конструктором LEGO має великий потенціал: допомагає виробляти певні якості - посидючість, взаємоповагу, акуратність, терпіння, розвиває креативне мислення.</a:t>
            </a:r>
            <a:endParaRPr lang="ru-RU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708660" y="1551940"/>
            <a:ext cx="10515600" cy="4351338"/>
          </a:xfrm>
        </p:spPr>
        <p:txBody>
          <a:bodyPr/>
          <a:p>
            <a:r>
              <a:rPr lang="uk-UA" altLang="ru-RU" sz="4000"/>
              <a:t>      </a:t>
            </a:r>
            <a:r>
              <a:rPr lang="ru-RU" altLang="en-US" sz="4000"/>
              <a:t>Таким чином, робота з освітніми конструкторами ЛЕГО, дозволяє дітям у формі пізнавальної гри дізнатися багато важливих ідей і розвиває необхідні в подальшому житті навички суспільно активної, творчої особистості, яка самостійно генерує нові ідеї, приймає нестандартні рішення.</a:t>
            </a:r>
            <a:endParaRPr lang="ru-RU" altLang="en-US" sz="4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2910</Words>
  <Application>WPS Presentation</Application>
  <PresentationFormat>宽屏</PresentationFormat>
  <Paragraphs>158</Paragraphs>
  <Slides>35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7" baseType="lpstr">
      <vt:lpstr>Arial</vt:lpstr>
      <vt:lpstr>SimSun</vt:lpstr>
      <vt:lpstr>Wingdings</vt:lpstr>
      <vt:lpstr>Calibri Light</vt:lpstr>
      <vt:lpstr>Microsoft YaHei</vt:lpstr>
      <vt:lpstr>Arial Unicode MS</vt:lpstr>
      <vt:lpstr>Calibri</vt:lpstr>
      <vt:lpstr>Wingdings</vt:lpstr>
      <vt:lpstr>Monotype Corsiva</vt:lpstr>
      <vt:lpstr>Arial Black</vt:lpstr>
      <vt:lpstr>Times New Roman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Читаємо з кубиками LEGO </vt:lpstr>
      <vt:lpstr>PowerPoint 演示文稿</vt:lpstr>
      <vt:lpstr>PowerPoint 演示文稿</vt:lpstr>
      <vt:lpstr>PowerPoint 演示文稿</vt:lpstr>
      <vt:lpstr>Склади пірамідку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МАТЕМАТИКА</vt:lpstr>
      <vt:lpstr>Який відмінок?</vt:lpstr>
      <vt:lpstr>Який це материк?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Анастасия Сотскова</cp:lastModifiedBy>
  <cp:revision>4</cp:revision>
  <dcterms:created xsi:type="dcterms:W3CDTF">2022-01-15T11:43:25Z</dcterms:created>
  <dcterms:modified xsi:type="dcterms:W3CDTF">2022-01-15T14:08:50Z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1049-11.2.0.10426</vt:lpwstr>
  </property>
  <property fmtid="{D5CDD505-2E9C-101B-9397-08002B2CF9AE}" pid="3" name="ICV">
    <vt:lpwstr>18B3D38082C347F6865F002092DEC32F</vt:lpwstr>
  </property>
</Properties>
</file>