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60" r:id="rId5"/>
    <p:sldId id="261" r:id="rId6"/>
    <p:sldId id="262" r:id="rId7"/>
    <p:sldId id="264"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uk-UA"/>
              <a:t>Клацніть, щоб редагувати стиль зразка заголовка</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a:t>Клацніть, щоб редагувати стиль зразка підзаголовка</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Назва та вміст">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Назва розділу">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a:t>Відредагуйте стиль зразка тексту</a:t>
            </a:r>
          </a:p>
        </p:txBody>
      </p:sp>
      <p:sp>
        <p:nvSpPr>
          <p:cNvPr id="4" name="Date Placeholder 3"/>
          <p:cNvSpPr>
            <a:spLocks noGrp="1"/>
          </p:cNvSpPr>
          <p:nvPr>
            <p:ph type="dt" sz="half" idx="10"/>
          </p:nvPr>
        </p:nvSpPr>
        <p:spPr/>
        <p:txBody>
          <a:bodyPr/>
          <a:lstStyle/>
          <a:p>
            <a:fld id="{48A87A34-81AB-432B-8DAE-1953F412C126}" type="datetimeFigureOut">
              <a:rPr lang="en-US" dirty="0"/>
              <a:t>12/17/2024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uk-UA"/>
              <a:t>Клацніть, щоб редагувати стиль зразка заголовка</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12" name="Content Placeholder 3"/>
          <p:cNvSpPr>
            <a:spLocks noGrp="1"/>
          </p:cNvSpPr>
          <p:nvPr>
            <p:ph sz="quarter" idx="13"/>
          </p:nvPr>
        </p:nvSpPr>
        <p:spPr>
          <a:xfrm>
            <a:off x="913774" y="3051012"/>
            <a:ext cx="5106027" cy="2740187"/>
          </a:xfrm>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13" name="Content Placeholder 5"/>
          <p:cNvSpPr>
            <a:spLocks noGrp="1"/>
          </p:cNvSpPr>
          <p:nvPr>
            <p:ph sz="quarter" idx="14"/>
          </p:nvPr>
        </p:nvSpPr>
        <p:spPr>
          <a:xfrm>
            <a:off x="6172200" y="3051012"/>
            <a:ext cx="5105401" cy="2740187"/>
          </a:xfrm>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12/17/2024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12/17/2024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12/17/2024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 підпис">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uk-UA"/>
              <a:t>Клацніть, щоб редагувати стиль зразка заголовка</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Відредагуйте стиль зразка тексту</a:t>
            </a:r>
          </a:p>
        </p:txBody>
      </p:sp>
      <p:sp>
        <p:nvSpPr>
          <p:cNvPr id="5" name="Date Placeholder 4"/>
          <p:cNvSpPr>
            <a:spLocks noGrp="1"/>
          </p:cNvSpPr>
          <p:nvPr>
            <p:ph type="dt" sz="half" idx="10"/>
          </p:nvPr>
        </p:nvSpPr>
        <p:spPr/>
        <p:txBody>
          <a:bodyPr/>
          <a:lstStyle/>
          <a:p>
            <a:fld id="{48A87A34-81AB-432B-8DAE-1953F412C126}" type="datetimeFigureOut">
              <a:rPr lang="en-US" dirty="0"/>
              <a:t>12/17/2024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і підпис">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uk-UA"/>
              <a:t>Клацніть, щоб редагувати стиль зразка заголовка</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Відредагуйте стиль зразка тексту</a:t>
            </a:r>
          </a:p>
        </p:txBody>
      </p:sp>
      <p:sp>
        <p:nvSpPr>
          <p:cNvPr id="5" name="Date Placeholder 4"/>
          <p:cNvSpPr>
            <a:spLocks noGrp="1"/>
          </p:cNvSpPr>
          <p:nvPr>
            <p:ph type="dt" sz="half" idx="10"/>
          </p:nvPr>
        </p:nvSpPr>
        <p:spPr/>
        <p:txBody>
          <a:bodyPr/>
          <a:lstStyle/>
          <a:p>
            <a:fld id="{48A87A34-81AB-432B-8DAE-1953F412C126}" type="datetimeFigureOut">
              <a:rPr lang="en-US" dirty="0"/>
              <a:t>12/17/2024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 фотографія з підписом">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uk-UA"/>
              <a:t>Клацніть, щоб редагувати стиль зразка заголовка</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uk-UA"/>
              <a:t>Клацніть піктограму, щоб додати зображення</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Відредагуйте стиль зразка тексту</a:t>
            </a:r>
          </a:p>
        </p:txBody>
      </p:sp>
      <p:sp>
        <p:nvSpPr>
          <p:cNvPr id="5" name="Date Placeholder 4"/>
          <p:cNvSpPr>
            <a:spLocks noGrp="1"/>
          </p:cNvSpPr>
          <p:nvPr>
            <p:ph type="dt" sz="half" idx="10"/>
          </p:nvPr>
        </p:nvSpPr>
        <p:spPr/>
        <p:txBody>
          <a:bodyPr/>
          <a:lstStyle/>
          <a:p>
            <a:fld id="{48A87A34-81AB-432B-8DAE-1953F412C126}" type="datetimeFigureOut">
              <a:rPr lang="en-US" dirty="0"/>
              <a:t>12/17/2024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Назва та підпис">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uk-UA"/>
              <a:t>Клацніть, щоб редагувати стиль зразка заголовка</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Відредагуйте стиль зразка тексту</a:t>
            </a:r>
          </a:p>
        </p:txBody>
      </p:sp>
      <p:sp>
        <p:nvSpPr>
          <p:cNvPr id="5" name="Date Placeholder 4"/>
          <p:cNvSpPr>
            <a:spLocks noGrp="1"/>
          </p:cNvSpPr>
          <p:nvPr>
            <p:ph type="dt" sz="half" idx="10"/>
          </p:nvPr>
        </p:nvSpPr>
        <p:spPr/>
        <p:txBody>
          <a:bodyPr/>
          <a:lstStyle/>
          <a:p>
            <a:fld id="{48A87A34-81AB-432B-8DAE-1953F412C126}" type="datetimeFigureOut">
              <a:rPr lang="en-US" dirty="0"/>
              <a:t>12/17/2024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з підписом">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uk-UA"/>
              <a:t>Клацніть, щоб редагувати стиль зразка заголовка</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Відредагуйте стиль зразка тексту</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Відредагуйте стиль зразка тексту</a:t>
            </a:r>
          </a:p>
        </p:txBody>
      </p:sp>
      <p:sp>
        <p:nvSpPr>
          <p:cNvPr id="5" name="Date Placeholder 4"/>
          <p:cNvSpPr>
            <a:spLocks noGrp="1"/>
          </p:cNvSpPr>
          <p:nvPr>
            <p:ph type="dt" sz="half" idx="10"/>
          </p:nvPr>
        </p:nvSpPr>
        <p:spPr/>
        <p:txBody>
          <a:bodyPr/>
          <a:lstStyle/>
          <a:p>
            <a:fld id="{48A87A34-81AB-432B-8DAE-1953F412C126}" type="datetimeFigureOut">
              <a:rPr lang="en-US" dirty="0"/>
              <a:t>12/17/2024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ка назви">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uk-UA"/>
              <a:t>Клацніть, щоб редагувати стиль зразка заголовка</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a:t>Відредагуйте стиль зразка тексту</a:t>
            </a:r>
          </a:p>
        </p:txBody>
      </p:sp>
      <p:sp>
        <p:nvSpPr>
          <p:cNvPr id="5" name="Date Placeholder 4"/>
          <p:cNvSpPr>
            <a:spLocks noGrp="1"/>
          </p:cNvSpPr>
          <p:nvPr>
            <p:ph type="dt" sz="half" idx="10"/>
          </p:nvPr>
        </p:nvSpPr>
        <p:spPr/>
        <p:txBody>
          <a:bodyPr/>
          <a:lstStyle/>
          <a:p>
            <a:fld id="{48A87A34-81AB-432B-8DAE-1953F412C126}" type="datetimeFigureOut">
              <a:rPr lang="en-US" dirty="0"/>
              <a:t>12/17/2024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колонки">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uk-UA"/>
              <a:t>Клацніть, щоб редагувати стиль зразка заголовка</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Відредагуйте стиль зразка тексту</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Відредагуйте стиль зразка тексту</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Відредагуйте стиль зразка тексту</a:t>
            </a:r>
          </a:p>
        </p:txBody>
      </p:sp>
      <p:sp>
        <p:nvSpPr>
          <p:cNvPr id="3" name="Date Placeholder 2"/>
          <p:cNvSpPr>
            <a:spLocks noGrp="1"/>
          </p:cNvSpPr>
          <p:nvPr>
            <p:ph type="dt" sz="half" idx="10"/>
          </p:nvPr>
        </p:nvSpPr>
        <p:spPr/>
        <p:txBody>
          <a:bodyPr/>
          <a:lstStyle/>
          <a:p>
            <a:fld id="{48A87A34-81AB-432B-8DAE-1953F412C126}" type="datetimeFigureOut">
              <a:rPr lang="en-US" dirty="0"/>
              <a:t>12/17/2024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колонки з малюнками">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uk-UA"/>
              <a:t>Клацніть, щоб редагувати стиль зразка заголовка</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Відредагуйте стиль зразка тексту</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Відредагуйте стиль зразка тексту</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a:t>Відредагуйте стиль зразка тексту</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k-UA"/>
              <a:t>Клацніть піктограму, щоб додати зображення</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k-UA"/>
              <a:t>Відредагуйте стиль зразка тексту</a:t>
            </a:r>
          </a:p>
        </p:txBody>
      </p:sp>
      <p:sp>
        <p:nvSpPr>
          <p:cNvPr id="3" name="Date Placeholder 2"/>
          <p:cNvSpPr>
            <a:spLocks noGrp="1"/>
          </p:cNvSpPr>
          <p:nvPr>
            <p:ph type="dt" sz="half" idx="10"/>
          </p:nvPr>
        </p:nvSpPr>
        <p:spPr/>
        <p:txBody>
          <a:bodyPr/>
          <a:lstStyle/>
          <a:p>
            <a:fld id="{48A87A34-81AB-432B-8DAE-1953F412C126}" type="datetimeFigureOut">
              <a:rPr lang="en-US" dirty="0"/>
              <a:t>12/17/2024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uk-UA"/>
              <a:t>Клацніть, щоб редагувати стиль зразка заголовка</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uk-UA"/>
              <a:t>Клацніть, щоб редагувати стиль зразка заголовка</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12/17/2024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mt="7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uk-UA"/>
              <a:t>Клацніть, щоб редагувати стиль зразка заголовка</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uk-UA"/>
              <a:t>Відредагуйте стиль зразка тексту</a:t>
            </a:r>
          </a:p>
          <a:p>
            <a:pPr lvl="1"/>
            <a:r>
              <a:rPr lang="uk-UA"/>
              <a:t>Другий рівень</a:t>
            </a:r>
          </a:p>
          <a:p>
            <a:pPr lvl="2"/>
            <a:r>
              <a:rPr lang="uk-UA"/>
              <a:t>Третій рівень</a:t>
            </a:r>
          </a:p>
          <a:p>
            <a:pPr lvl="3"/>
            <a:r>
              <a:rPr lang="uk-UA"/>
              <a:t>Четвертий рівень</a:t>
            </a:r>
          </a:p>
          <a:p>
            <a:pPr lvl="4"/>
            <a:r>
              <a:rPr lang="uk-UA"/>
              <a:t>П’ятий рівень</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12/17/2024</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97203B5-F042-480C-9E5E-A51D499F7AF5}"/>
              </a:ext>
            </a:extLst>
          </p:cNvPr>
          <p:cNvSpPr>
            <a:spLocks noGrp="1"/>
          </p:cNvSpPr>
          <p:nvPr>
            <p:ph type="ctrTitle"/>
          </p:nvPr>
        </p:nvSpPr>
        <p:spPr/>
        <p:txBody>
          <a:bodyPr>
            <a:normAutofit/>
          </a:bodyPr>
          <a:lstStyle/>
          <a:p>
            <a:r>
              <a:rPr lang="uk-UA" sz="4000" i="1" dirty="0">
                <a:solidFill>
                  <a:srgbClr val="00B050"/>
                </a:solidFill>
                <a:latin typeface="Arial Black" panose="020B0A04020102020204" pitchFamily="34" charset="0"/>
              </a:rPr>
              <a:t>Використання штучного інтелекту на </a:t>
            </a:r>
            <a:r>
              <a:rPr lang="uk-UA" sz="4000" i="1" dirty="0" err="1">
                <a:solidFill>
                  <a:srgbClr val="00B050"/>
                </a:solidFill>
                <a:latin typeface="Arial Black" panose="020B0A04020102020204" pitchFamily="34" charset="0"/>
              </a:rPr>
              <a:t>уроках</a:t>
            </a:r>
            <a:r>
              <a:rPr lang="uk-UA" sz="4000" i="1" dirty="0">
                <a:solidFill>
                  <a:srgbClr val="00B050"/>
                </a:solidFill>
                <a:latin typeface="Arial Black" panose="020B0A04020102020204" pitchFamily="34" charset="0"/>
              </a:rPr>
              <a:t> географії</a:t>
            </a:r>
          </a:p>
        </p:txBody>
      </p:sp>
      <p:sp>
        <p:nvSpPr>
          <p:cNvPr id="3" name="Підзаголовок 2">
            <a:extLst>
              <a:ext uri="{FF2B5EF4-FFF2-40B4-BE49-F238E27FC236}">
                <a16:creationId xmlns:a16="http://schemas.microsoft.com/office/drawing/2014/main" id="{B9C0781A-115C-4CFA-B4C2-19B03D3D2D33}"/>
              </a:ext>
            </a:extLst>
          </p:cNvPr>
          <p:cNvSpPr>
            <a:spLocks noGrp="1"/>
          </p:cNvSpPr>
          <p:nvPr>
            <p:ph type="subTitle" idx="1"/>
          </p:nvPr>
        </p:nvSpPr>
        <p:spPr/>
        <p:txBody>
          <a:bodyPr>
            <a:normAutofit/>
          </a:bodyPr>
          <a:lstStyle/>
          <a:p>
            <a:r>
              <a:rPr lang="uk-UA" dirty="0"/>
              <a:t>                                                                                   </a:t>
            </a:r>
          </a:p>
          <a:p>
            <a:r>
              <a:rPr lang="uk-UA" dirty="0"/>
              <a:t>                                                                </a:t>
            </a:r>
            <a:endParaRPr lang="uk-UA" b="1" i="1" dirty="0"/>
          </a:p>
        </p:txBody>
      </p:sp>
    </p:spTree>
    <p:extLst>
      <p:ext uri="{BB962C8B-B14F-4D97-AF65-F5344CB8AC3E}">
        <p14:creationId xmlns:p14="http://schemas.microsoft.com/office/powerpoint/2010/main" val="990057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a:extLst>
              <a:ext uri="{FF2B5EF4-FFF2-40B4-BE49-F238E27FC236}">
                <a16:creationId xmlns:a16="http://schemas.microsoft.com/office/drawing/2014/main" id="{F1485775-BF75-449E-B212-7E1F7153D086}"/>
              </a:ext>
            </a:extLst>
          </p:cNvPr>
          <p:cNvSpPr/>
          <p:nvPr/>
        </p:nvSpPr>
        <p:spPr>
          <a:xfrm>
            <a:off x="1313895" y="736848"/>
            <a:ext cx="9747682" cy="3170099"/>
          </a:xfrm>
          <a:prstGeom prst="rect">
            <a:avLst/>
          </a:prstGeom>
        </p:spPr>
        <p:txBody>
          <a:bodyPr wrap="square">
            <a:spAutoFit/>
          </a:bodyPr>
          <a:lstStyle/>
          <a:p>
            <a:pPr fontAlgn="base"/>
            <a:r>
              <a:rPr lang="uk-UA" sz="4000" b="1" i="1" dirty="0">
                <a:solidFill>
                  <a:srgbClr val="00B050"/>
                </a:solidFill>
                <a:latin typeface="Fahkwang"/>
              </a:rPr>
              <a:t>ШІ - це ключ до вирішення найбільших світових проблем, таких як зміна клімату, бідність та хвороби. Він має потенціал зробити світ кращим для всіх". ~Марк Цукерберг</a:t>
            </a:r>
            <a:endParaRPr lang="uk-UA" sz="4000" b="0" i="1" dirty="0">
              <a:solidFill>
                <a:srgbClr val="00B050"/>
              </a:solidFill>
              <a:effectLst/>
              <a:latin typeface="Fahkwang"/>
            </a:endParaRPr>
          </a:p>
        </p:txBody>
      </p:sp>
      <p:pic>
        <p:nvPicPr>
          <p:cNvPr id="1026" name="Picture 2" descr="Що таке штучний інтелект - використання у маркетингу">
            <a:extLst>
              <a:ext uri="{FF2B5EF4-FFF2-40B4-BE49-F238E27FC236}">
                <a16:creationId xmlns:a16="http://schemas.microsoft.com/office/drawing/2014/main" id="{683EB2C1-431F-4EB7-A5BB-F2D9EE6BA0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60862" y="3429000"/>
            <a:ext cx="3500715" cy="2323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96166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кутник 1">
            <a:extLst>
              <a:ext uri="{FF2B5EF4-FFF2-40B4-BE49-F238E27FC236}">
                <a16:creationId xmlns:a16="http://schemas.microsoft.com/office/drawing/2014/main" id="{239186A6-DBA9-4C8B-9E46-9CF8DBE67600}"/>
              </a:ext>
            </a:extLst>
          </p:cNvPr>
          <p:cNvSpPr/>
          <p:nvPr/>
        </p:nvSpPr>
        <p:spPr>
          <a:xfrm>
            <a:off x="2920753" y="2967335"/>
            <a:ext cx="8327255" cy="3170099"/>
          </a:xfrm>
          <a:prstGeom prst="rect">
            <a:avLst/>
          </a:prstGeom>
        </p:spPr>
        <p:txBody>
          <a:bodyPr wrap="square">
            <a:spAutoFit/>
          </a:bodyPr>
          <a:lstStyle/>
          <a:p>
            <a:r>
              <a:rPr lang="uk-UA" sz="4000" b="1" dirty="0">
                <a:solidFill>
                  <a:srgbClr val="00B050"/>
                </a:solidFill>
                <a:latin typeface="Times New Roman" panose="02020603050405020304" pitchFamily="18" charset="0"/>
                <a:ea typeface="Arimo-Italic"/>
              </a:rPr>
              <a:t>ШІ -</a:t>
            </a:r>
            <a:r>
              <a:rPr lang="uk-UA" sz="4000" dirty="0">
                <a:solidFill>
                  <a:srgbClr val="000000"/>
                </a:solidFill>
                <a:latin typeface="Times New Roman" panose="02020603050405020304" pitchFamily="18" charset="0"/>
                <a:ea typeface="Arimo-Italic"/>
              </a:rPr>
              <a:t> </a:t>
            </a:r>
            <a:r>
              <a:rPr lang="uk-UA" sz="4000" i="1" dirty="0">
                <a:solidFill>
                  <a:srgbClr val="00B050"/>
                </a:solidFill>
                <a:latin typeface="Times New Roman" panose="02020603050405020304" pitchFamily="18" charset="0"/>
                <a:ea typeface="Arimo-Italic"/>
              </a:rPr>
              <a:t>це галузь комп'ютерних наук, яка фокусується на розробці комп'ютерних систем, здатних виконувати завдання, що вимагають людського інтелекту.</a:t>
            </a:r>
            <a:endParaRPr lang="uk-UA" sz="4000" i="1" dirty="0">
              <a:solidFill>
                <a:srgbClr val="00B050"/>
              </a:solidFill>
            </a:endParaRPr>
          </a:p>
        </p:txBody>
      </p:sp>
      <p:pic>
        <p:nvPicPr>
          <p:cNvPr id="2050" name="Picture 2" descr="Що таке основний і узкоспеціфічний штучний інтелект, де і як застосовується  ШІ | Поширені запитання">
            <a:extLst>
              <a:ext uri="{FF2B5EF4-FFF2-40B4-BE49-F238E27FC236}">
                <a16:creationId xmlns:a16="http://schemas.microsoft.com/office/drawing/2014/main" id="{45EC5F08-4EFD-4193-9AE3-C1838DECB8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8587" y="497151"/>
            <a:ext cx="4007668" cy="2033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6650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E27CC92-A11B-49CA-BBD5-60D9F1881BCC}"/>
              </a:ext>
            </a:extLst>
          </p:cNvPr>
          <p:cNvSpPr>
            <a:spLocks noGrp="1"/>
          </p:cNvSpPr>
          <p:nvPr>
            <p:ph type="title"/>
          </p:nvPr>
        </p:nvSpPr>
        <p:spPr>
          <a:xfrm>
            <a:off x="913775" y="618517"/>
            <a:ext cx="10364451" cy="5205234"/>
          </a:xfrm>
        </p:spPr>
        <p:txBody>
          <a:bodyPr>
            <a:normAutofit/>
          </a:bodyPr>
          <a:lstStyle/>
          <a:p>
            <a:r>
              <a:rPr lang="uk-UA" b="1" i="1" dirty="0">
                <a:solidFill>
                  <a:srgbClr val="00B050"/>
                </a:solidFill>
              </a:rPr>
              <a:t>Найвідоміші інструменти штучного інтелекту</a:t>
            </a:r>
            <a:br>
              <a:rPr lang="uk-UA" b="1" i="1" dirty="0">
                <a:solidFill>
                  <a:srgbClr val="00B050"/>
                </a:solidFill>
              </a:rPr>
            </a:br>
            <a:br>
              <a:rPr lang="uk-UA" i="1" dirty="0">
                <a:solidFill>
                  <a:srgbClr val="00B050"/>
                </a:solidFill>
              </a:rPr>
            </a:br>
            <a:r>
              <a:rPr lang="uk-UA" i="1" dirty="0" err="1">
                <a:solidFill>
                  <a:srgbClr val="00B050"/>
                </a:solidFill>
              </a:rPr>
              <a:t>MidJourney</a:t>
            </a:r>
            <a:r>
              <a:rPr lang="uk-UA" i="1" dirty="0">
                <a:solidFill>
                  <a:srgbClr val="00B050"/>
                </a:solidFill>
              </a:rPr>
              <a:t>, DALL-E, </a:t>
            </a:r>
            <a:r>
              <a:rPr lang="uk-UA" i="1" dirty="0" err="1">
                <a:solidFill>
                  <a:srgbClr val="00B050"/>
                </a:solidFill>
              </a:rPr>
              <a:t>Stable</a:t>
            </a:r>
            <a:r>
              <a:rPr lang="uk-UA" i="1" dirty="0">
                <a:solidFill>
                  <a:srgbClr val="00B050"/>
                </a:solidFill>
              </a:rPr>
              <a:t> </a:t>
            </a:r>
            <a:r>
              <a:rPr lang="uk-UA" i="1" dirty="0" err="1">
                <a:solidFill>
                  <a:srgbClr val="00B050"/>
                </a:solidFill>
              </a:rPr>
              <a:t>Diffusion</a:t>
            </a:r>
            <a:r>
              <a:rPr lang="uk-UA" i="1" dirty="0">
                <a:solidFill>
                  <a:srgbClr val="00B050"/>
                </a:solidFill>
              </a:rPr>
              <a:t> , </a:t>
            </a:r>
            <a:r>
              <a:rPr lang="uk-UA" i="1" dirty="0" err="1">
                <a:solidFill>
                  <a:srgbClr val="00B050"/>
                </a:solidFill>
              </a:rPr>
              <a:t>Playground</a:t>
            </a:r>
            <a:r>
              <a:rPr lang="uk-UA" i="1" dirty="0">
                <a:solidFill>
                  <a:srgbClr val="00B050"/>
                </a:solidFill>
              </a:rPr>
              <a:t> ,</a:t>
            </a:r>
            <a:r>
              <a:rPr lang="en-US" b="1" dirty="0"/>
              <a:t> </a:t>
            </a:r>
            <a:r>
              <a:rPr lang="en-US" dirty="0">
                <a:solidFill>
                  <a:srgbClr val="00B050"/>
                </a:solidFill>
              </a:rPr>
              <a:t>GAMMA.APP</a:t>
            </a:r>
            <a:br>
              <a:rPr lang="en-US" dirty="0">
                <a:solidFill>
                  <a:srgbClr val="00B050"/>
                </a:solidFill>
              </a:rPr>
            </a:br>
            <a:r>
              <a:rPr lang="uk-UA" sz="2800" i="1" dirty="0">
                <a:solidFill>
                  <a:srgbClr val="00B050"/>
                </a:solidFill>
              </a:rPr>
              <a:t>для створення цифрових </a:t>
            </a:r>
            <a:r>
              <a:rPr lang="uk-UA" sz="2800" i="1" dirty="0" err="1">
                <a:solidFill>
                  <a:srgbClr val="00B050"/>
                </a:solidFill>
              </a:rPr>
              <a:t>зображень,презентацій</a:t>
            </a:r>
            <a:r>
              <a:rPr lang="uk-UA" sz="2800" i="1" dirty="0">
                <a:solidFill>
                  <a:srgbClr val="00B050"/>
                </a:solidFill>
              </a:rPr>
              <a:t>;</a:t>
            </a:r>
            <a:br>
              <a:rPr lang="uk-UA" sz="2800" i="1" dirty="0">
                <a:solidFill>
                  <a:srgbClr val="00B050"/>
                </a:solidFill>
              </a:rPr>
            </a:br>
            <a:r>
              <a:rPr lang="uk-UA" i="1" dirty="0">
                <a:solidFill>
                  <a:srgbClr val="00B050"/>
                </a:solidFill>
              </a:rPr>
              <a:t>- </a:t>
            </a:r>
            <a:r>
              <a:rPr lang="uk-UA" i="1" dirty="0" err="1">
                <a:solidFill>
                  <a:srgbClr val="00B050"/>
                </a:solidFill>
              </a:rPr>
              <a:t>ChatGPT</a:t>
            </a:r>
            <a:r>
              <a:rPr lang="uk-UA" i="1" dirty="0">
                <a:solidFill>
                  <a:srgbClr val="00B050"/>
                </a:solidFill>
              </a:rPr>
              <a:t>, </a:t>
            </a:r>
            <a:r>
              <a:rPr lang="uk-UA" i="1" dirty="0" err="1">
                <a:solidFill>
                  <a:srgbClr val="00B050"/>
                </a:solidFill>
              </a:rPr>
              <a:t>Bard</a:t>
            </a:r>
            <a:r>
              <a:rPr lang="uk-UA" i="1" dirty="0">
                <a:solidFill>
                  <a:srgbClr val="00B050"/>
                </a:solidFill>
              </a:rPr>
              <a:t> </a:t>
            </a:r>
            <a:r>
              <a:rPr lang="uk-UA" sz="2800" i="1" dirty="0">
                <a:solidFill>
                  <a:srgbClr val="00B050"/>
                </a:solidFill>
              </a:rPr>
              <a:t>або новітній </a:t>
            </a:r>
            <a:r>
              <a:rPr lang="uk-UA" i="1" dirty="0" err="1">
                <a:solidFill>
                  <a:srgbClr val="00B050"/>
                </a:solidFill>
              </a:rPr>
              <a:t>Gemini</a:t>
            </a:r>
            <a:r>
              <a:rPr lang="uk-UA" i="1" dirty="0">
                <a:solidFill>
                  <a:srgbClr val="00B050"/>
                </a:solidFill>
              </a:rPr>
              <a:t> </a:t>
            </a:r>
            <a:r>
              <a:rPr lang="uk-UA" sz="2800" i="1" dirty="0">
                <a:solidFill>
                  <a:srgbClr val="00B050"/>
                </a:solidFill>
              </a:rPr>
              <a:t>можна використовувати для написання речень та пошуку відповідей на запитання </a:t>
            </a:r>
          </a:p>
        </p:txBody>
      </p:sp>
    </p:spTree>
    <p:extLst>
      <p:ext uri="{BB962C8B-B14F-4D97-AF65-F5344CB8AC3E}">
        <p14:creationId xmlns:p14="http://schemas.microsoft.com/office/powerpoint/2010/main" val="4088218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19E856F-9919-48B9-9905-E66EC88A7260}"/>
              </a:ext>
            </a:extLst>
          </p:cNvPr>
          <p:cNvSpPr>
            <a:spLocks noGrp="1"/>
          </p:cNvSpPr>
          <p:nvPr>
            <p:ph type="ctrTitle"/>
          </p:nvPr>
        </p:nvSpPr>
        <p:spPr>
          <a:xfrm>
            <a:off x="1751012" y="133165"/>
            <a:ext cx="8689976" cy="1651246"/>
          </a:xfrm>
        </p:spPr>
        <p:txBody>
          <a:bodyPr>
            <a:normAutofit/>
          </a:bodyPr>
          <a:lstStyle/>
          <a:p>
            <a:r>
              <a:rPr lang="uk-UA" sz="3200" b="1" i="1" dirty="0">
                <a:solidFill>
                  <a:srgbClr val="00B050"/>
                </a:solidFill>
              </a:rPr>
              <a:t>Особливості штучного інтелекту</a:t>
            </a:r>
          </a:p>
        </p:txBody>
      </p:sp>
      <p:sp>
        <p:nvSpPr>
          <p:cNvPr id="3" name="Підзаголовок 2">
            <a:extLst>
              <a:ext uri="{FF2B5EF4-FFF2-40B4-BE49-F238E27FC236}">
                <a16:creationId xmlns:a16="http://schemas.microsoft.com/office/drawing/2014/main" id="{AB970ADA-B0EF-4CC1-AB90-4401F1B59CA2}"/>
              </a:ext>
            </a:extLst>
          </p:cNvPr>
          <p:cNvSpPr>
            <a:spLocks noGrp="1"/>
          </p:cNvSpPr>
          <p:nvPr>
            <p:ph type="subTitle" idx="1"/>
          </p:nvPr>
        </p:nvSpPr>
        <p:spPr>
          <a:xfrm>
            <a:off x="1751012" y="1784411"/>
            <a:ext cx="8689976" cy="4376691"/>
          </a:xfrm>
        </p:spPr>
        <p:txBody>
          <a:bodyPr>
            <a:normAutofit fontScale="47500" lnSpcReduction="20000"/>
          </a:bodyPr>
          <a:lstStyle/>
          <a:p>
            <a:r>
              <a:rPr lang="uk-UA" sz="3600" i="1" dirty="0">
                <a:latin typeface="Arial Black" panose="020B0A04020102020204" pitchFamily="34" charset="0"/>
              </a:rPr>
              <a:t>     *ШІ збирає та аналізує дані, робить прогнози та обирає найкраще рішення;</a:t>
            </a:r>
          </a:p>
          <a:p>
            <a:r>
              <a:rPr lang="uk-UA" sz="3600" i="1" dirty="0">
                <a:latin typeface="Arial Black" panose="020B0A04020102020204" pitchFamily="34" charset="0"/>
              </a:rPr>
              <a:t>*ШІ розуміє людську мову і може взаємодіяти з людиною, включаючи голосові та текстові команди; </a:t>
            </a:r>
          </a:p>
          <a:p>
            <a:r>
              <a:rPr lang="uk-UA" sz="3600" i="1" dirty="0">
                <a:latin typeface="Arial Black" panose="020B0A04020102020204" pitchFamily="34" charset="0"/>
              </a:rPr>
              <a:t>   *ШІ може взаємодіяти з зображеннями, мовленням і сенсорними даними та автоматично аналізувати їх;</a:t>
            </a:r>
          </a:p>
          <a:p>
            <a:r>
              <a:rPr lang="uk-UA" sz="3600" i="1" dirty="0">
                <a:latin typeface="Arial Black" panose="020B0A04020102020204" pitchFamily="34" charset="0"/>
              </a:rPr>
              <a:t> * ШІ може приймати рішення на основі знань про прийняття рішень і розуміння контексту; </a:t>
            </a:r>
          </a:p>
          <a:p>
            <a:r>
              <a:rPr lang="uk-UA" sz="3600" i="1" dirty="0">
                <a:latin typeface="Arial Black" panose="020B0A04020102020204" pitchFamily="34" charset="0"/>
              </a:rPr>
              <a:t>* ШІ може генерувати нові ідеї та рішення, які раніше були неможливими; </a:t>
            </a:r>
          </a:p>
          <a:p>
            <a:endParaRPr lang="uk-UA" sz="3600" i="1" dirty="0">
              <a:latin typeface="Arial Black" panose="020B0A04020102020204" pitchFamily="34" charset="0"/>
            </a:endParaRPr>
          </a:p>
          <a:p>
            <a:endParaRPr lang="uk-UA" sz="3600" i="1" dirty="0">
              <a:latin typeface="Arial Black" panose="020B0A04020102020204" pitchFamily="34" charset="0"/>
            </a:endParaRPr>
          </a:p>
          <a:p>
            <a:r>
              <a:rPr lang="uk-UA" dirty="0"/>
              <a:t>*</a:t>
            </a:r>
          </a:p>
          <a:p>
            <a:endParaRPr lang="uk-UA" dirty="0"/>
          </a:p>
        </p:txBody>
      </p:sp>
    </p:spTree>
    <p:extLst>
      <p:ext uri="{BB962C8B-B14F-4D97-AF65-F5344CB8AC3E}">
        <p14:creationId xmlns:p14="http://schemas.microsoft.com/office/powerpoint/2010/main" val="1320269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BAC686F-960B-4884-9FF9-474532CF0B84}"/>
              </a:ext>
            </a:extLst>
          </p:cNvPr>
          <p:cNvSpPr>
            <a:spLocks noGrp="1"/>
          </p:cNvSpPr>
          <p:nvPr>
            <p:ph type="title"/>
          </p:nvPr>
        </p:nvSpPr>
        <p:spPr>
          <a:xfrm>
            <a:off x="736221" y="241778"/>
            <a:ext cx="10364451" cy="2769832"/>
          </a:xfrm>
        </p:spPr>
        <p:txBody>
          <a:bodyPr>
            <a:normAutofit/>
          </a:bodyPr>
          <a:lstStyle/>
          <a:p>
            <a:r>
              <a:rPr lang="uk-UA" b="1" i="1" dirty="0">
                <a:solidFill>
                  <a:srgbClr val="00B050"/>
                </a:solidFill>
              </a:rPr>
              <a:t>Використання Штучного інтелекту в географії</a:t>
            </a:r>
            <a:br>
              <a:rPr lang="uk-UA" b="1" i="1" dirty="0">
                <a:solidFill>
                  <a:srgbClr val="00B050"/>
                </a:solidFill>
              </a:rPr>
            </a:br>
            <a:br>
              <a:rPr lang="uk-UA" dirty="0"/>
            </a:br>
            <a:endParaRPr lang="uk-UA" b="1" i="1" dirty="0">
              <a:solidFill>
                <a:srgbClr val="00B050"/>
              </a:solidFill>
            </a:endParaRPr>
          </a:p>
        </p:txBody>
      </p:sp>
      <p:pic>
        <p:nvPicPr>
          <p:cNvPr id="1026" name="Picture 2" descr="Фізична карта світу: рельєф, клімат та природні ресурси">
            <a:extLst>
              <a:ext uri="{FF2B5EF4-FFF2-40B4-BE49-F238E27FC236}">
                <a16:creationId xmlns:a16="http://schemas.microsoft.com/office/drawing/2014/main" id="{B8CB43AE-D8C3-4F4B-A983-B88CD22E2E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1890" y="2007278"/>
            <a:ext cx="2447925" cy="18669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презентація. учнівський проект з географії 6 клас на тему | PPT | Free  Download">
            <a:extLst>
              <a:ext uri="{FF2B5EF4-FFF2-40B4-BE49-F238E27FC236}">
                <a16:creationId xmlns:a16="http://schemas.microsoft.com/office/drawing/2014/main" id="{D0A9C66A-6B62-493B-9B56-46698C9B51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513" y="2505075"/>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Книга «Географія туризму» – Анатолій Доценко, купити за ціною 132 на  YAKABOO: 978-966-388-599-5">
            <a:extLst>
              <a:ext uri="{FF2B5EF4-FFF2-40B4-BE49-F238E27FC236}">
                <a16:creationId xmlns:a16="http://schemas.microsoft.com/office/drawing/2014/main" id="{7C86B929-F22C-493F-AD8D-76390F8CD1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0322" y="2655347"/>
            <a:ext cx="1771650" cy="258127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Гра &quot;Географічні ігри&quot;">
            <a:extLst>
              <a:ext uri="{FF2B5EF4-FFF2-40B4-BE49-F238E27FC236}">
                <a16:creationId xmlns:a16="http://schemas.microsoft.com/office/drawing/2014/main" id="{40882C3E-31C1-48BD-A116-13BC828428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64105" y="4734803"/>
            <a:ext cx="2524125" cy="1809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5338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350E4A-1559-4A08-8B51-CDAB42158C2F}"/>
              </a:ext>
            </a:extLst>
          </p:cNvPr>
          <p:cNvSpPr>
            <a:spLocks noGrp="1"/>
          </p:cNvSpPr>
          <p:nvPr>
            <p:ph type="title"/>
          </p:nvPr>
        </p:nvSpPr>
        <p:spPr>
          <a:xfrm>
            <a:off x="913775" y="618516"/>
            <a:ext cx="10364451" cy="6696683"/>
          </a:xfrm>
        </p:spPr>
        <p:txBody>
          <a:bodyPr>
            <a:noAutofit/>
          </a:bodyPr>
          <a:lstStyle/>
          <a:p>
            <a:r>
              <a:rPr lang="uk-UA" sz="2400" dirty="0">
                <a:solidFill>
                  <a:srgbClr val="00B050"/>
                </a:solidFill>
              </a:rPr>
              <a:t>використання штучного інтелекту (ШІ) на </a:t>
            </a:r>
            <a:r>
              <a:rPr lang="uk-UA" sz="2400" dirty="0" err="1">
                <a:solidFill>
                  <a:srgbClr val="00B050"/>
                </a:solidFill>
              </a:rPr>
              <a:t>уроках</a:t>
            </a:r>
            <a:r>
              <a:rPr lang="uk-UA" sz="2400" dirty="0">
                <a:solidFill>
                  <a:srgbClr val="00B050"/>
                </a:solidFill>
              </a:rPr>
              <a:t> географії значно підвищує ефективність навчання. </a:t>
            </a:r>
            <a:br>
              <a:rPr lang="uk-UA" sz="2400" dirty="0">
                <a:solidFill>
                  <a:srgbClr val="00B050"/>
                </a:solidFill>
              </a:rPr>
            </a:br>
            <a:br>
              <a:rPr lang="uk-UA" sz="2400" dirty="0">
                <a:solidFill>
                  <a:srgbClr val="00B050"/>
                </a:solidFill>
              </a:rPr>
            </a:br>
            <a:r>
              <a:rPr lang="uk-UA" sz="2400" dirty="0">
                <a:solidFill>
                  <a:srgbClr val="00B050"/>
                </a:solidFill>
              </a:rPr>
              <a:t>ШІ може допомогти вчителям автоматизувати рутинні завдання, такі як перевірка та складання тестів, що дозволяє зосередитись на більш важливих аспектах навчального процесу.</a:t>
            </a:r>
            <a:r>
              <a:rPr lang="uk-UA" dirty="0"/>
              <a:t> </a:t>
            </a:r>
            <a:br>
              <a:rPr lang="uk-UA" dirty="0"/>
            </a:br>
            <a:br>
              <a:rPr lang="uk-UA" dirty="0"/>
            </a:br>
            <a:r>
              <a:rPr lang="uk-UA" sz="2400" dirty="0">
                <a:solidFill>
                  <a:srgbClr val="00B050"/>
                </a:solidFill>
              </a:rPr>
              <a:t>Завдяки ШІ учні отримують можливість вивчати глобальні проблеми, такі як зміна клімату чи міграція, через аналіз великих обсягів даних та моделювання сценаріїв.</a:t>
            </a:r>
            <a:br>
              <a:rPr lang="uk-UA" sz="2400" dirty="0">
                <a:solidFill>
                  <a:srgbClr val="00B050"/>
                </a:solidFill>
              </a:rPr>
            </a:br>
            <a:br>
              <a:rPr lang="uk-UA" sz="2400" dirty="0">
                <a:solidFill>
                  <a:srgbClr val="00B050"/>
                </a:solidFill>
              </a:rPr>
            </a:br>
            <a:r>
              <a:rPr lang="uk-UA" sz="2400" dirty="0">
                <a:solidFill>
                  <a:srgbClr val="00B050"/>
                </a:solidFill>
              </a:rPr>
              <a:t>використання штучного інтелекту на </a:t>
            </a:r>
            <a:r>
              <a:rPr lang="uk-UA" sz="2400" dirty="0" err="1">
                <a:solidFill>
                  <a:srgbClr val="00B050"/>
                </a:solidFill>
              </a:rPr>
              <a:t>уроках</a:t>
            </a:r>
            <a:r>
              <a:rPr lang="uk-UA" sz="2400" dirty="0">
                <a:solidFill>
                  <a:srgbClr val="00B050"/>
                </a:solidFill>
              </a:rPr>
              <a:t> географії відкриває нові перспективи для покращення якості освіти, роблячи її більш персоналізованою, інтерактивною та адаптивною до сучасних вимог.</a:t>
            </a:r>
            <a:br>
              <a:rPr lang="uk-UA" sz="2400" dirty="0">
                <a:solidFill>
                  <a:srgbClr val="00B050"/>
                </a:solidFill>
              </a:rPr>
            </a:br>
            <a:br>
              <a:rPr lang="uk-UA" sz="2400" dirty="0">
                <a:solidFill>
                  <a:srgbClr val="00B050"/>
                </a:solidFill>
              </a:rPr>
            </a:br>
            <a:br>
              <a:rPr lang="uk-UA" sz="2400" dirty="0">
                <a:solidFill>
                  <a:srgbClr val="00B050"/>
                </a:solidFill>
              </a:rPr>
            </a:br>
            <a:endParaRPr lang="uk-UA" sz="2400" dirty="0">
              <a:solidFill>
                <a:srgbClr val="00B050"/>
              </a:solidFill>
            </a:endParaRPr>
          </a:p>
        </p:txBody>
      </p:sp>
    </p:spTree>
    <p:extLst>
      <p:ext uri="{BB962C8B-B14F-4D97-AF65-F5344CB8AC3E}">
        <p14:creationId xmlns:p14="http://schemas.microsoft.com/office/powerpoint/2010/main" val="2140988765"/>
      </p:ext>
    </p:extLst>
  </p:cSld>
  <p:clrMapOvr>
    <a:masterClrMapping/>
  </p:clrMapOvr>
</p:sld>
</file>

<file path=ppt/theme/theme1.xml><?xml version="1.0" encoding="utf-8"?>
<a:theme xmlns:a="http://schemas.openxmlformats.org/drawingml/2006/main" name="Краплинка">
  <a:themeElements>
    <a:clrScheme name="Droplet">
      <a:dk1>
        <a:sysClr val="windowText" lastClr="000000"/>
      </a:dk1>
      <a:lt1>
        <a:sysClr val="window" lastClr="FFFFFF"/>
      </a:lt1>
      <a:dk2>
        <a:srgbClr val="1C647B"/>
      </a:dk2>
      <a:lt2>
        <a:srgbClr val="98B7D3"/>
      </a:lt2>
      <a:accent1>
        <a:srgbClr val="274FA4"/>
      </a:accent1>
      <a:accent2>
        <a:srgbClr val="48A8D0"/>
      </a:accent2>
      <a:accent3>
        <a:srgbClr val="53B18F"/>
      </a:accent3>
      <a:accent4>
        <a:srgbClr val="D78D38"/>
      </a:accent4>
      <a:accent5>
        <a:srgbClr val="BA3F51"/>
      </a:accent5>
      <a:accent6>
        <a:srgbClr val="AE52D9"/>
      </a:accent6>
      <a:hlink>
        <a:srgbClr val="2AA2DA"/>
      </a:hlink>
      <a:folHlink>
        <a:srgbClr val="76A3B8"/>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92000"/>
                <a:satMod val="180000"/>
                <a:lumMod val="114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DEB094D4-7FD8-4F86-93D5-B0F1341EF586}"/>
    </a:ext>
  </a:extLst>
</a:theme>
</file>

<file path=docProps/app.xml><?xml version="1.0" encoding="utf-8"?>
<Properties xmlns="http://schemas.openxmlformats.org/officeDocument/2006/extended-properties" xmlns:vt="http://schemas.openxmlformats.org/officeDocument/2006/docPropsVTypes">
  <Template>TM04033925[[fn=Краплинка]]</Template>
  <TotalTime>225</TotalTime>
  <Words>295</Words>
  <Application>Microsoft Office PowerPoint</Application>
  <PresentationFormat>Широкий екран</PresentationFormat>
  <Paragraphs>17</Paragraphs>
  <Slides>7</Slides>
  <Notes>0</Notes>
  <HiddenSlides>0</HiddenSlides>
  <MMClips>0</MMClips>
  <ScaleCrop>false</ScaleCrop>
  <HeadingPairs>
    <vt:vector size="6" baseType="variant">
      <vt:variant>
        <vt:lpstr>Використані шрифти</vt:lpstr>
      </vt:variant>
      <vt:variant>
        <vt:i4>6</vt:i4>
      </vt:variant>
      <vt:variant>
        <vt:lpstr>Тема</vt:lpstr>
      </vt:variant>
      <vt:variant>
        <vt:i4>1</vt:i4>
      </vt:variant>
      <vt:variant>
        <vt:lpstr>Заголовки слайдів</vt:lpstr>
      </vt:variant>
      <vt:variant>
        <vt:i4>7</vt:i4>
      </vt:variant>
    </vt:vector>
  </HeadingPairs>
  <TitlesOfParts>
    <vt:vector size="14" baseType="lpstr">
      <vt:lpstr>Arial</vt:lpstr>
      <vt:lpstr>Arial Black</vt:lpstr>
      <vt:lpstr>Arimo-Italic</vt:lpstr>
      <vt:lpstr>Fahkwang</vt:lpstr>
      <vt:lpstr>Times New Roman</vt:lpstr>
      <vt:lpstr>Tw Cen MT</vt:lpstr>
      <vt:lpstr>Краплинка</vt:lpstr>
      <vt:lpstr>Використання штучного інтелекту на уроках географії</vt:lpstr>
      <vt:lpstr>Презентація PowerPoint</vt:lpstr>
      <vt:lpstr>Презентація PowerPoint</vt:lpstr>
      <vt:lpstr>Найвідоміші інструменти штучного інтелекту  MidJourney, DALL-E, Stable Diffusion , Playground , GAMMA.APP для створення цифрових зображень,презентацій; - ChatGPT, Bard або новітній Gemini можна використовувати для написання речень та пошуку відповідей на запитання </vt:lpstr>
      <vt:lpstr>Особливості штучного інтелекту</vt:lpstr>
      <vt:lpstr>Використання Штучного інтелекту в географії  </vt:lpstr>
      <vt:lpstr>використання штучного інтелекту (ШІ) на уроках географії значно підвищує ефективність навчання.   ШІ може допомогти вчителям автоматизувати рутинні завдання, такі як перевірка та складання тестів, що дозволяє зосередитись на більш важливих аспектах навчального процесу.   Завдяки ШІ учні отримують можливість вивчати глобальні проблеми, такі як зміна клімату чи міграція, через аналіз великих обсягів даних та моделювання сценаріїв.  використання штучного інтелекту на уроках географії відкриває нові перспективи для покращення якості освіти, роблячи її більш персоналізованою, інтерактивною та адаптивною до сучасних вимог.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Використання штучного інтелекту на уроках географії</dc:title>
  <dc:creator>TPCUser</dc:creator>
  <cp:lastModifiedBy>TPCUser</cp:lastModifiedBy>
  <cp:revision>22</cp:revision>
  <dcterms:created xsi:type="dcterms:W3CDTF">2024-12-03T15:05:21Z</dcterms:created>
  <dcterms:modified xsi:type="dcterms:W3CDTF">2024-12-17T17:23:19Z</dcterms:modified>
</cp:coreProperties>
</file>