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sldIdLst>
    <p:sldId id="256" r:id="rId2"/>
    <p:sldId id="257" r:id="rId3"/>
    <p:sldId id="261" r:id="rId4"/>
    <p:sldId id="260" r:id="rId5"/>
    <p:sldId id="267" r:id="rId6"/>
    <p:sldId id="268" r:id="rId7"/>
    <p:sldId id="269" r:id="rId8"/>
    <p:sldId id="270" r:id="rId9"/>
    <p:sldId id="271" r:id="rId10"/>
    <p:sldId id="27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1C1C1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3656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39928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0628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57631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3049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6076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4188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16051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11475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3083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28299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41B00-86E0-4532-AA85-05733C76688A}" type="datetimeFigureOut">
              <a:rPr lang="ru-RU" smtClean="0"/>
              <a:pPr/>
              <a:t>16.02.2023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4290A16-C7FD-49CA-BDD2-0056B481106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2732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840227"/>
            <a:ext cx="7772400" cy="147002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uk-UA" sz="2000" b="1" spc="300" dirty="0" smtClean="0">
                <a:ln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srgbClr val="1C1C1C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  <a:cs typeface="Arial" panose="020B0604020202020204" pitchFamily="34" charset="0"/>
              </a:rPr>
              <a:t>Використання  сучасних настільних ігор для розвитку когнітивних процесів дітей з ООП</a:t>
            </a:r>
            <a:endParaRPr lang="ru-RU" sz="2000" b="1" spc="300" dirty="0">
              <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ln>
              <a:solidFill>
                <a:srgbClr val="1C1C1C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Arial Black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221088"/>
            <a:ext cx="7236296" cy="183658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3500" dist="50800" dir="16200000">
                    <a:schemeClr val="accent1">
                      <a:lumMod val="75000"/>
                      <a:alpha val="50000"/>
                    </a:schemeClr>
                  </a:innerShdw>
                  <a:reflection blurRad="6350" stA="50000" endA="300" endPos="50000" dist="60007" dir="5400000" sy="-100000" algn="bl" rotWithShape="0"/>
                </a:effectLst>
              </a:rPr>
              <a:t>На допомогу вчителям, логопедам, дефектологам та батькам</a:t>
            </a:r>
          </a:p>
          <a:p>
            <a:pPr algn="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3500" dist="50800" dir="16200000">
                    <a:schemeClr val="accent1">
                      <a:lumMod val="75000"/>
                      <a:alpha val="50000"/>
                    </a:schemeClr>
                  </a:innerShdw>
                  <a:reflection blurRad="6350" stA="50000" endA="300" endPos="50000" dist="60007" dir="5400000" sy="-100000" algn="bl" rotWithShape="0"/>
                </a:effectLst>
              </a:rPr>
              <a:t>Підготувала </a:t>
            </a:r>
          </a:p>
          <a:p>
            <a:pPr algn="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3500" dist="50800" dir="16200000">
                    <a:schemeClr val="accent1">
                      <a:lumMod val="75000"/>
                      <a:alpha val="50000"/>
                    </a:schemeClr>
                  </a:innerShdw>
                  <a:reflection blurRad="6350" stA="50000" endA="300" endPos="50000" dist="60007" dir="5400000" sy="-100000" algn="bl" rotWithShape="0"/>
                </a:effectLst>
              </a:rPr>
              <a:t>Асистент вчителя Криворізького ліцею №113</a:t>
            </a:r>
          </a:p>
          <a:p>
            <a:pPr algn="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3500" dist="50800" dir="16200000">
                    <a:schemeClr val="accent1">
                      <a:lumMod val="75000"/>
                      <a:alpha val="50000"/>
                    </a:schemeClr>
                  </a:innerShdw>
                  <a:reflection blurRad="6350" stA="50000" endA="300" endPos="50000" dist="60007" dir="5400000" sy="-100000" algn="bl" rotWithShape="0"/>
                </a:effectLst>
              </a:rPr>
              <a:t> Криворізької міської ради</a:t>
            </a:r>
          </a:p>
          <a:p>
            <a:pPr algn="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3500" dist="50800" dir="16200000">
                    <a:schemeClr val="accent1">
                      <a:lumMod val="75000"/>
                      <a:alpha val="50000"/>
                    </a:schemeClr>
                  </a:innerShdw>
                  <a:reflection blurRad="6350" stA="50000" endA="300" endPos="50000" dist="60007" dir="5400000" sy="-100000" algn="bl" rotWithShape="0"/>
                </a:effectLst>
              </a:rPr>
              <a:t>Жата Ірина</a:t>
            </a:r>
          </a:p>
          <a:p>
            <a:pPr algn="r"/>
            <a:endParaRPr lang="uk-UA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innerShdw blurRad="63500" dist="50800" dir="16200000">
                  <a:schemeClr val="accent1">
                    <a:lumMod val="75000"/>
                    <a:alpha val="50000"/>
                  </a:schemeClr>
                </a:innerShdw>
                <a:reflection blurRad="6350" stA="50000" endA="300" endPos="5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621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158" y="260648"/>
            <a:ext cx="8811330" cy="32008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Гра породжує радість, свободу, достаток, </a:t>
            </a:r>
          </a:p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спокій в собі і навколо себе, світ зі світом» </a:t>
            </a:r>
          </a:p>
          <a:p>
            <a:pPr algn="ctr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Фрідріх </a:t>
            </a:r>
            <a:r>
              <a:rPr lang="uk-UA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Фребель</a:t>
            </a:r>
            <a:endParaRPr lang="uk-U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	Гра являє собою особливу діяльність, яка розквітає в дитячі роки і супроводжує людину протягом усього його життя. Не дивно, що проблема гри привертала і привертає до себе увагу дослідників: педагогів, психологів, філософів, соціологів, мистецтвознавців, біологів. </a:t>
            </a:r>
          </a:p>
          <a:p>
            <a:pPr algn="just"/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Як же ми можемо урізноманітнити навчання дітей з особливими освітніми потребами  за допомогою настільних ігор? Це питання  завжди буде актуальним. Саме тому пропоную декілька варіантів використання настільних ігор в роботі.</a:t>
            </a:r>
          </a:p>
        </p:txBody>
      </p:sp>
      <p:pic>
        <p:nvPicPr>
          <p:cNvPr id="3076" name="Picture 4" descr="http://ped-kopilka.ru/images/photos/medium/article12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9269">
            <a:off x="416722" y="3909122"/>
            <a:ext cx="3571875" cy="26574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assawsana.com/portal/image/imgid12676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3786">
            <a:off x="5591234" y="3872505"/>
            <a:ext cx="3147960" cy="23681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9761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98143" y="487974"/>
            <a:ext cx="69847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 smtClean="0">
                <a:ln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schemeClr val="tx2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«</a:t>
            </a:r>
            <a:r>
              <a:rPr lang="ru-RU" sz="3000" dirty="0" err="1" smtClean="0">
                <a:ln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schemeClr val="tx2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Ігри-ходилки</a:t>
            </a:r>
            <a:r>
              <a:rPr lang="ru-RU" sz="3000" dirty="0" smtClean="0">
                <a:ln>
                  <a:gradFill>
                    <a:gsLst>
                      <a:gs pos="0">
                        <a:srgbClr val="FF3399"/>
                      </a:gs>
                      <a:gs pos="25000">
                        <a:srgbClr val="FF6633"/>
                      </a:gs>
                      <a:gs pos="50000">
                        <a:srgbClr val="FFFF00"/>
                      </a:gs>
                      <a:gs pos="75000">
                        <a:srgbClr val="01A78F"/>
                      </a:gs>
                      <a:gs pos="100000">
                        <a:srgbClr val="3366FF"/>
                      </a:gs>
                    </a:gsLst>
                    <a:lin ang="5400000" scaled="0"/>
                  </a:gradFill>
                </a:ln>
                <a:solidFill>
                  <a:schemeClr val="tx2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</a:rPr>
              <a:t>»</a:t>
            </a:r>
            <a:endParaRPr lang="ru-RU" sz="3000" dirty="0">
              <a:solidFill>
                <a:schemeClr val="tx2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18995" y="1196752"/>
            <a:ext cx="4047376" cy="39703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uk-UA" b="1" dirty="0" smtClean="0">
              <a:solidFill>
                <a:schemeClr val="tx1"/>
              </a:solidFill>
            </a:endParaRPr>
          </a:p>
          <a:p>
            <a:pPr algn="ctr"/>
            <a:r>
              <a:rPr lang="uk-UA" dirty="0" smtClean="0">
                <a:solidFill>
                  <a:schemeClr val="tx1"/>
                </a:solidFill>
              </a:rPr>
              <a:t>Існує безліч </a:t>
            </a:r>
            <a:r>
              <a:rPr lang="uk-UA" dirty="0" err="1" smtClean="0">
                <a:solidFill>
                  <a:schemeClr val="tx1"/>
                </a:solidFill>
              </a:rPr>
              <a:t>ігор-ходилок</a:t>
            </a:r>
            <a:r>
              <a:rPr lang="uk-UA" dirty="0" smtClean="0">
                <a:solidFill>
                  <a:schemeClr val="tx1"/>
                </a:solidFill>
              </a:rPr>
              <a:t> на будь-який смак, тож обираємо те, що подобається дітям. Як використовуємо:</a:t>
            </a:r>
          </a:p>
          <a:p>
            <a:pPr algn="ctr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Автоматизуємо звуки: 1.почергово ходимо і на кожному кроці повторюємо звук або склад, або слово з відповідним звуком. 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</a:rPr>
              <a:t>2.Повторюємо склад на кожному кроці, а на зупинці – </a:t>
            </a:r>
            <a:r>
              <a:rPr lang="uk-UA" dirty="0" err="1" smtClean="0">
                <a:solidFill>
                  <a:schemeClr val="tx1"/>
                </a:solidFill>
              </a:rPr>
              <a:t>чистомовку</a:t>
            </a:r>
            <a:r>
              <a:rPr lang="uk-UA" dirty="0" smtClean="0">
                <a:solidFill>
                  <a:schemeClr val="tx1"/>
                </a:solidFill>
              </a:rPr>
              <a:t> із заданим звуком</a:t>
            </a:r>
          </a:p>
          <a:p>
            <a:pPr algn="ctr"/>
            <a:endParaRPr lang="uk-UA" b="1" dirty="0" smtClean="0">
              <a:solidFill>
                <a:schemeClr val="tx1"/>
              </a:solidFill>
            </a:endParaRPr>
          </a:p>
          <a:p>
            <a:pPr algn="ctr">
              <a:buFontTx/>
              <a:buChar char="-"/>
            </a:pPr>
            <a:endParaRPr lang="uk-UA" b="1" dirty="0" smtClean="0">
              <a:solidFill>
                <a:schemeClr val="tx1"/>
              </a:solidFill>
            </a:endParaRPr>
          </a:p>
        </p:txBody>
      </p:sp>
      <p:pic>
        <p:nvPicPr>
          <p:cNvPr id="8" name="Рисунок 7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492896"/>
            <a:ext cx="3648406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85970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46381" y="3680301"/>
          <a:ext cx="2451238" cy="297180"/>
        </p:xfrm>
        <a:graphic>
          <a:graphicData uri="http://schemas.openxmlformats.org/drawingml/2006/table">
            <a:tbl>
              <a:tblPr/>
              <a:tblGrid>
                <a:gridCol w="952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987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effectLst/>
                      </a:endParaRPr>
                    </a:p>
                  </a:txBody>
                  <a:tcPr marL="952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76056" y="188640"/>
            <a:ext cx="3851920" cy="43088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 smtClean="0"/>
              <a:t>Гра </a:t>
            </a:r>
            <a:r>
              <a:rPr lang="uk-UA" b="1" dirty="0" err="1" smtClean="0"/>
              <a:t>“Дубль”</a:t>
            </a:r>
            <a:endParaRPr lang="ru-RU" b="1" dirty="0" smtClean="0"/>
          </a:p>
          <a:p>
            <a:pPr algn="ctr"/>
            <a:r>
              <a:rPr lang="uk-UA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Розвиваємо увагу, мислення, пам’ять, мовлення</a:t>
            </a:r>
          </a:p>
          <a:p>
            <a:pPr algn="ctr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Варіанти ігор:</a:t>
            </a:r>
          </a:p>
          <a:p>
            <a:pPr algn="ctr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1.Стандирний: кожному гравцеві роздаються по одній картці, інші картки – посередині ігрового столу. Хто швидше побачить дублюючі малюнки – бере собі картку, виграє той,хто назбирає більше карток</a:t>
            </a:r>
          </a:p>
          <a:p>
            <a:pPr algn="ctr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2. Перед дитиною викладаємо декілька карток і просимо порахувати, скільки на них окремих малюнків          ( ананасів, ракет). Можна обирати слова з відповідним звуком ( для логопедів) або ж рахувати, узгоджуючи числівник з іменником. </a:t>
            </a:r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3717032"/>
            <a:ext cx="4466654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dirty="0" smtClean="0"/>
              <a:t>3.Цей варіант для вчителів іноземних мов. Підходять обидва перших варіанти гри, але коли дитина знаходить дублюючий малюнок – повторює його назву на відповідній мові, або рахує.</a:t>
            </a:r>
          </a:p>
          <a:p>
            <a:pPr algn="ctr"/>
            <a:r>
              <a:rPr lang="uk-UA" dirty="0" smtClean="0"/>
              <a:t>Найцікавіше, що гра </a:t>
            </a:r>
            <a:r>
              <a:rPr lang="uk-UA" dirty="0" err="1" smtClean="0"/>
              <a:t>“Дубль”</a:t>
            </a:r>
            <a:r>
              <a:rPr lang="uk-UA" dirty="0" smtClean="0"/>
              <a:t> є і у варіантах лексичних тем: пори року, транспорт…</a:t>
            </a:r>
            <a:endParaRPr lang="ru-RU" dirty="0" smtClean="0"/>
          </a:p>
        </p:txBody>
      </p:sp>
      <p:pic>
        <p:nvPicPr>
          <p:cNvPr id="8" name="Рисунок 7" descr="05_Dobble-376x3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417646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57478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2060848"/>
            <a:ext cx="5756529" cy="33239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 smtClean="0"/>
              <a:t>Крокодил</a:t>
            </a:r>
            <a:endParaRPr lang="uk-UA" dirty="0" smtClean="0"/>
          </a:p>
          <a:p>
            <a:r>
              <a:rPr lang="uk-UA" dirty="0" smtClean="0"/>
              <a:t> Ця гра сама по собі дуже цікава -  під час якої потрібно показувати і вгадувати слова, словосполучення або назви. Поширені й інші варіації: капелюх, </a:t>
            </a:r>
            <a:r>
              <a:rPr lang="uk-UA" dirty="0" err="1" smtClean="0"/>
              <a:t>актівіті</a:t>
            </a:r>
            <a:r>
              <a:rPr lang="uk-UA" dirty="0" smtClean="0"/>
              <a:t>, тощо, в яких завдання можна не тільки показувати, але і малювати, пояснювати іншими словами, і т.п. </a:t>
            </a:r>
          </a:p>
          <a:p>
            <a:r>
              <a:rPr lang="uk-UA" dirty="0" smtClean="0"/>
              <a:t>Допомагає </a:t>
            </a:r>
            <a:r>
              <a:rPr lang="uk-UA" dirty="0" err="1" smtClean="0"/>
              <a:t>школярам-</a:t>
            </a:r>
            <a:r>
              <a:rPr lang="uk-UA" dirty="0" smtClean="0"/>
              <a:t> однокласникам розвантажитись.</a:t>
            </a:r>
          </a:p>
          <a:p>
            <a:r>
              <a:rPr lang="uk-UA" sz="1600" b="1" dirty="0" smtClean="0"/>
              <a:t>Дуже цікаво розділити дітей на команди – і виконувати усі правила гри. Це дуже круто об’єднує дітей.</a:t>
            </a:r>
            <a:endParaRPr lang="uk-UA" sz="1600" b="1" dirty="0"/>
          </a:p>
        </p:txBody>
      </p:sp>
      <p:pic>
        <p:nvPicPr>
          <p:cNvPr id="6146" name="Picture 2" descr="Картинки по запросу игра крокодил плказух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096" y="127822"/>
            <a:ext cx="2388368" cy="34451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9789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5776" y="2996952"/>
            <a:ext cx="6408712" cy="28315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 smtClean="0"/>
              <a:t>Настільна гра </a:t>
            </a:r>
            <a:r>
              <a:rPr lang="uk-UA" b="1" dirty="0" err="1" smtClean="0"/>
              <a:t>“Математичні</a:t>
            </a:r>
            <a:r>
              <a:rPr lang="uk-UA" b="1" dirty="0" smtClean="0"/>
              <a:t> </a:t>
            </a:r>
            <a:r>
              <a:rPr lang="uk-UA" b="1" dirty="0" err="1" smtClean="0"/>
              <a:t>ваги”</a:t>
            </a:r>
            <a:r>
              <a:rPr lang="ru-RU" dirty="0" smtClean="0"/>
              <a:t> </a:t>
            </a:r>
          </a:p>
          <a:p>
            <a:pPr algn="just"/>
            <a:r>
              <a:rPr lang="ru-RU" dirty="0"/>
              <a:t> </a:t>
            </a:r>
            <a:r>
              <a:rPr lang="ru-RU" dirty="0" smtClean="0"/>
              <a:t>За </a:t>
            </a:r>
            <a:r>
              <a:rPr lang="ru-RU" dirty="0" err="1" smtClean="0"/>
              <a:t>назвою</a:t>
            </a:r>
            <a:r>
              <a:rPr lang="ru-RU" dirty="0" smtClean="0"/>
              <a:t> </a:t>
            </a:r>
            <a:r>
              <a:rPr lang="ru-RU" dirty="0" err="1" smtClean="0"/>
              <a:t>гри</a:t>
            </a:r>
            <a:r>
              <a:rPr lang="ru-RU" dirty="0" smtClean="0"/>
              <a:t> </a:t>
            </a:r>
            <a:r>
              <a:rPr lang="ru-RU" dirty="0" err="1" smtClean="0"/>
              <a:t>стає</a:t>
            </a:r>
            <a:r>
              <a:rPr lang="ru-RU" dirty="0" smtClean="0"/>
              <a:t> </a:t>
            </a:r>
            <a:r>
              <a:rPr lang="ru-RU" dirty="0" err="1" smtClean="0"/>
              <a:t>зрозумілим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чудовий</a:t>
            </a:r>
            <a:r>
              <a:rPr lang="ru-RU" dirty="0" smtClean="0"/>
              <a:t> </a:t>
            </a:r>
            <a:r>
              <a:rPr lang="ru-RU" dirty="0" err="1" smtClean="0"/>
              <a:t>помічник</a:t>
            </a:r>
            <a:r>
              <a:rPr lang="ru-RU" dirty="0" smtClean="0"/>
              <a:t> </a:t>
            </a:r>
            <a:r>
              <a:rPr lang="ru-RU" dirty="0" err="1" smtClean="0"/>
              <a:t>вчителю</a:t>
            </a:r>
            <a:r>
              <a:rPr lang="ru-RU" dirty="0" smtClean="0"/>
              <a:t> математики </a:t>
            </a:r>
            <a:r>
              <a:rPr lang="ru-RU" dirty="0" err="1" smtClean="0"/>
              <a:t>або</a:t>
            </a:r>
            <a:r>
              <a:rPr lang="ru-RU" dirty="0" smtClean="0"/>
              <a:t> ж </a:t>
            </a:r>
            <a:r>
              <a:rPr lang="ru-RU" dirty="0" err="1" smtClean="0"/>
              <a:t>асистенту</a:t>
            </a:r>
            <a:r>
              <a:rPr lang="ru-RU" dirty="0" smtClean="0"/>
              <a:t> </a:t>
            </a:r>
            <a:r>
              <a:rPr lang="ru-RU" dirty="0" err="1" smtClean="0"/>
              <a:t>вчителя</a:t>
            </a:r>
            <a:r>
              <a:rPr lang="ru-RU" dirty="0" smtClean="0"/>
              <a:t> при </a:t>
            </a:r>
            <a:r>
              <a:rPr lang="ru-RU" dirty="0" err="1" smtClean="0"/>
              <a:t>роботі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дітьми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ООП. </a:t>
            </a:r>
          </a:p>
          <a:p>
            <a:pPr algn="just"/>
            <a:r>
              <a:rPr lang="uk-UA" dirty="0" smtClean="0"/>
              <a:t>За допомогою </a:t>
            </a:r>
            <a:r>
              <a:rPr lang="uk-UA" dirty="0" err="1" smtClean="0"/>
              <a:t>вагів</a:t>
            </a:r>
            <a:r>
              <a:rPr lang="uk-UA" dirty="0" smtClean="0"/>
              <a:t> закріплюємо рахунок, табличку множення, десятки, одиниці, дроби, варіацій дуже багато. А головне – це практична діяльність дитини на уроках математики, наочність, розвиток дрібної моторики, зорового сприйняття і пам’яті</a:t>
            </a:r>
            <a:r>
              <a:rPr lang="uk-UA" sz="1600" dirty="0" smtClean="0"/>
              <a:t>. </a:t>
            </a:r>
          </a:p>
          <a:p>
            <a:pPr algn="just"/>
            <a:endParaRPr lang="ru-RU" sz="1600" b="1" dirty="0"/>
          </a:p>
        </p:txBody>
      </p:sp>
      <p:pic>
        <p:nvPicPr>
          <p:cNvPr id="5" name="Рисунок 4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59630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1260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0"/>
            <a:ext cx="4320480" cy="553997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tx1"/>
                </a:solidFill>
              </a:rPr>
              <a:t>“Кольорові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r>
              <a:rPr lang="uk-UA" b="1" dirty="0" err="1" smtClean="0">
                <a:solidFill>
                  <a:schemeClr val="tx1"/>
                </a:solidFill>
              </a:rPr>
              <a:t>ковпачки”</a:t>
            </a:r>
            <a:endParaRPr lang="uk-UA" b="1" dirty="0" smtClean="0">
              <a:solidFill>
                <a:schemeClr val="tx1"/>
              </a:solidFill>
            </a:endParaRPr>
          </a:p>
          <a:p>
            <a:pPr algn="ctr"/>
            <a:r>
              <a:rPr lang="uk-UA" sz="1600" dirty="0" smtClean="0">
                <a:solidFill>
                  <a:schemeClr val="tx1"/>
                </a:solidFill>
              </a:rPr>
              <a:t>Розвиваємо увагу, пам’ять, спритність, швидкість, дрібну моторику, сенсорне сприйняття.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</a:rPr>
              <a:t>Стандартний варіант – викласти якнайшвидше ковпачки за кольорами, як на малюнку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</a:rPr>
              <a:t> </a:t>
            </a:r>
            <a:r>
              <a:rPr lang="uk-UA" sz="1600" dirty="0" smtClean="0">
                <a:solidFill>
                  <a:schemeClr val="tx1"/>
                </a:solidFill>
              </a:rPr>
              <a:t>А</a:t>
            </a:r>
            <a:r>
              <a:rPr lang="uk-UA" sz="1600" dirty="0" smtClean="0">
                <a:solidFill>
                  <a:schemeClr val="tx1"/>
                </a:solidFill>
              </a:rPr>
              <a:t>втоматизація </a:t>
            </a:r>
            <a:r>
              <a:rPr lang="uk-UA" sz="1600" dirty="0" smtClean="0">
                <a:solidFill>
                  <a:schemeClr val="tx1"/>
                </a:solidFill>
              </a:rPr>
              <a:t>звуків – додаємо колір: Ж - жовтий, З- зелений, Ч,Р – червоний і т.д.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</a:rPr>
              <a:t>Розвиваємо пам’ять: Гра </a:t>
            </a:r>
            <a:r>
              <a:rPr lang="uk-UA" sz="1600" dirty="0" err="1" smtClean="0">
                <a:solidFill>
                  <a:schemeClr val="tx1"/>
                </a:solidFill>
              </a:rPr>
              <a:t>“Що</a:t>
            </a:r>
            <a:r>
              <a:rPr lang="uk-UA" sz="1600" dirty="0" smtClean="0">
                <a:solidFill>
                  <a:schemeClr val="tx1"/>
                </a:solidFill>
              </a:rPr>
              <a:t> змінилося?”, </a:t>
            </a:r>
            <a:r>
              <a:rPr lang="uk-UA" sz="1600" dirty="0" err="1" smtClean="0">
                <a:solidFill>
                  <a:schemeClr val="tx1"/>
                </a:solidFill>
              </a:rPr>
              <a:t>“Якого</a:t>
            </a:r>
            <a:r>
              <a:rPr lang="uk-UA" sz="1600" dirty="0" smtClean="0">
                <a:solidFill>
                  <a:schemeClr val="tx1"/>
                </a:solidFill>
              </a:rPr>
              <a:t> ковпачку не вистачає?”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</a:rPr>
              <a:t>Ховаємо під ковпачком дрібний предмет – і плутаємо їх. Якщо дитина не вгадала де цей предмет – виконує якесь завдання: наприклад: повторює три рази слово з відповідним звуком, відгадує загадку, або називає слово іноземною мовою. Імпровізуйте…</a:t>
            </a:r>
          </a:p>
          <a:p>
            <a:pPr marL="342900" indent="-342900" algn="ctr"/>
            <a:r>
              <a:rPr lang="uk-UA" sz="1600" dirty="0" smtClean="0">
                <a:solidFill>
                  <a:schemeClr val="tx1"/>
                </a:solidFill>
              </a:rPr>
              <a:t>А дзвіночок сам по собі, дуже добре привертає увагу </a:t>
            </a:r>
            <a:r>
              <a:rPr lang="uk-UA" sz="1600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ru-RU" sz="1600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 descr="nastolnaya-igra-007-55_0-1000x1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04656" y="188640"/>
            <a:ext cx="396044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3779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76672"/>
            <a:ext cx="4608512" cy="23698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Дженга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Окрім стандартного варіанту гри, </a:t>
            </a:r>
            <a:r>
              <a:rPr lang="uk-UA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Дженга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є </a:t>
            </a:r>
            <a:r>
              <a:rPr lang="uk-UA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суперовим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помічником на уроках математики:  вивчаємо дроби, таблицю множення, рахуємо 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викладаємо 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цифри, відповіді. Для дитини з ООП – чудово.</a:t>
            </a:r>
          </a:p>
          <a:p>
            <a:pPr algn="just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А також  для логопедів:</a:t>
            </a:r>
          </a:p>
          <a:p>
            <a:pPr algn="just"/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Витягуємо цеглинки і автоматизуємо звуки.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3501008"/>
            <a:ext cx="5616624" cy="24314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Шалені бджілки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1600" dirty="0" smtClean="0"/>
              <a:t>Розвиваємо увагу, пам’ять, автоматизуємо звуки, рахуємо, порівнюємо. </a:t>
            </a:r>
          </a:p>
          <a:p>
            <a:pPr algn="ctr"/>
            <a:r>
              <a:rPr lang="uk-UA" sz="1600" dirty="0" smtClean="0"/>
              <a:t>Наявність малюнків у грі дає можливість підібрати їх на будь-яку групу звуків ( для логопедів)</a:t>
            </a:r>
          </a:p>
          <a:p>
            <a:pPr algn="ctr"/>
            <a:r>
              <a:rPr lang="uk-UA" sz="1600" dirty="0" smtClean="0"/>
              <a:t>На математиці – використовувати як практичний матеріал для дітей з ООП</a:t>
            </a:r>
          </a:p>
          <a:p>
            <a:pPr algn="ctr"/>
            <a:r>
              <a:rPr lang="uk-UA" sz="1600" dirty="0" smtClean="0"/>
              <a:t>І взагалі – просто корисно провести час на перерві, або ж якщо дитині потрібна зміна виду діяльності.</a:t>
            </a:r>
            <a:endParaRPr lang="ru-RU" sz="1600" dirty="0"/>
          </a:p>
        </p:txBody>
      </p:sp>
      <p:pic>
        <p:nvPicPr>
          <p:cNvPr id="2050" name="Picture 2" descr="http://lillu.ru/wa-data/public/shop/products/95/52/25295/images/53320/53320.97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219" r="12435"/>
          <a:stretch/>
        </p:blipFill>
        <p:spPr bwMode="auto">
          <a:xfrm>
            <a:off x="5436096" y="0"/>
            <a:ext cx="3168352" cy="35360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Без названия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429000"/>
            <a:ext cx="252028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8747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11960" y="764704"/>
            <a:ext cx="4572000" cy="50783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uk-UA" b="1" dirty="0" smtClean="0">
                <a:latin typeface="Arial" panose="020B0604020202020204" pitchFamily="34" charset="0"/>
                <a:cs typeface="Arial" panose="020B0604020202020204" pitchFamily="34" charset="0"/>
              </a:rPr>
              <a:t>Хто Я?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Чудова гра для розвитку мовлення</a:t>
            </a:r>
          </a:p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В наявності багато карток, за лексичними темами</a:t>
            </a:r>
          </a:p>
          <a:p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Варіанти гри :</a:t>
            </a:r>
          </a:p>
          <a:p>
            <a:pPr marL="228600" indent="-228600">
              <a:buAutoNum type="arabicPeriod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Стандартний -  дитина не знає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“Хто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вона”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і задаючи навідні питання – вгадує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Гра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“Назви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одним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словом”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– обираємо картки  з однієї лексичної теми і узагальнюємо: транспорт, овочі, фрукти тощо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Гра “ 4-й </a:t>
            </a:r>
            <a:r>
              <a:rPr lang="uk-UA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зайвий”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-  з чотирьох  малюнків дитина обирає один зайвий, не пов’язаний  з іншими. Можна використовувати  і за лексичними темами і за наявністю відповідного звука у слові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Без названия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374441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27356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ртинки по запросу картинки дякую за уваг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334250" cy="5495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6151195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667</TotalTime>
  <Words>563</Words>
  <Application>Microsoft Office PowerPoint</Application>
  <PresentationFormat>Экран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Gallery</vt:lpstr>
      <vt:lpstr>Використання  сучасних настільних ігор для розвитку когнітивних процесів дітей з ООП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настольные игры</dc:title>
  <dc:creator>Admin</dc:creator>
  <cp:lastModifiedBy>Пользователь Windows</cp:lastModifiedBy>
  <cp:revision>45</cp:revision>
  <dcterms:created xsi:type="dcterms:W3CDTF">2013-08-06T21:02:08Z</dcterms:created>
  <dcterms:modified xsi:type="dcterms:W3CDTF">2023-02-16T09:54:40Z</dcterms:modified>
</cp:coreProperties>
</file>