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handoutMasterIdLst>
    <p:handoutMasterId r:id="rId24"/>
  </p:handoutMasterIdLst>
  <p:sldIdLst>
    <p:sldId id="256" r:id="rId2"/>
    <p:sldId id="258" r:id="rId3"/>
    <p:sldId id="259" r:id="rId4"/>
    <p:sldId id="282" r:id="rId5"/>
    <p:sldId id="260" r:id="rId6"/>
    <p:sldId id="294" r:id="rId7"/>
    <p:sldId id="293" r:id="rId8"/>
    <p:sldId id="273" r:id="rId9"/>
    <p:sldId id="296" r:id="rId10"/>
    <p:sldId id="274" r:id="rId11"/>
    <p:sldId id="297" r:id="rId12"/>
    <p:sldId id="275" r:id="rId13"/>
    <p:sldId id="298" r:id="rId14"/>
    <p:sldId id="276" r:id="rId15"/>
    <p:sldId id="299" r:id="rId16"/>
    <p:sldId id="277" r:id="rId17"/>
    <p:sldId id="300" r:id="rId18"/>
    <p:sldId id="278" r:id="rId19"/>
    <p:sldId id="279" r:id="rId20"/>
    <p:sldId id="280" r:id="rId21"/>
    <p:sldId id="292" r:id="rId22"/>
    <p:sldId id="262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8880D-56E3-4517-AC3F-B663BB1B5A0B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03E94-3906-4774-8C0E-62AC380E51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13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81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8667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940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212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23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193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197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530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903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285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012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61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62946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2980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9437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923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4A46F-49AA-4C98-A4F8-5009B1E5CFA0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81067BE-7FE2-4140-807D-3477F921C0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130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reading-lesson-using-context-reading-literacy-1212011" TargetMode="External"/><Relationship Id="rId2" Type="http://schemas.openxmlformats.org/officeDocument/2006/relationships/hyperlink" Target="https://www.thoughtco.com/how-to-write-an-essay-p2-120909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oughtco.com/gap-fill-shopping-1212295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student-correction-during-class-how-when-1210508" TargetMode="External"/><Relationship Id="rId2" Type="http://schemas.openxmlformats.org/officeDocument/2006/relationships/hyperlink" Target="https://www.thoughtco.com/beginner-english-grammar-review-1-121002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oughtco.com/vocabulary-charts-esl-lesson-plan-409122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king-lear-quotes-740358" TargetMode="External"/><Relationship Id="rId2" Type="http://schemas.openxmlformats.org/officeDocument/2006/relationships/hyperlink" Target="https://www.thoughtco.com/writing-english-drama-scripts-in-esl-class-1211791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telephone-english-role-plays-1210235" TargetMode="External"/><Relationship Id="rId2" Type="http://schemas.openxmlformats.org/officeDocument/2006/relationships/hyperlink" Target="https://www.thoughtco.com/brain-gym-exercises-1210387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english-dialogues-for-learners-1210119" TargetMode="External"/><Relationship Id="rId2" Type="http://schemas.openxmlformats.org/officeDocument/2006/relationships/hyperlink" Target="https://www.thoughtco.com/grammar-reviewing-using-a-sentence-auction-121104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12" Type="http://schemas.openxmlformats.org/officeDocument/2006/relationships/image" Target="../media/image37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11" Type="http://schemas.openxmlformats.org/officeDocument/2006/relationships/image" Target="../media/image36.pn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10746" y="2225063"/>
            <a:ext cx="8899063" cy="1713802"/>
          </a:xfrm>
        </p:spPr>
        <p:txBody>
          <a:bodyPr/>
          <a:lstStyle/>
          <a:p>
            <a:r>
              <a:rPr lang="en-US" sz="7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Types of </a:t>
            </a:r>
            <a:r>
              <a:rPr lang="en-US" sz="7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intelligence</a:t>
            </a:r>
            <a:r>
              <a:rPr lang="ru-RU" sz="6000" dirty="0" smtClean="0"/>
              <a:t/>
            </a:r>
            <a:br>
              <a:rPr lang="ru-RU" sz="6000" dirty="0" smtClean="0"/>
            </a:br>
            <a:r>
              <a:rPr lang="en-US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in the English classroom</a:t>
            </a:r>
            <a:endParaRPr lang="ru-RU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2955" y="136371"/>
            <a:ext cx="11668835" cy="1528655"/>
          </a:xfrm>
        </p:spPr>
        <p:txBody>
          <a:bodyPr>
            <a:noAutofit/>
          </a:bodyPr>
          <a:lstStyle/>
          <a:p>
            <a:pPr algn="ctr"/>
            <a:r>
              <a:rPr lang="ru-RU" sz="2200" b="1" i="1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Державний</a:t>
            </a:r>
            <a:r>
              <a:rPr lang="ru-RU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ru-RU" sz="2200" b="1" i="1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навчальний</a:t>
            </a:r>
            <a:r>
              <a:rPr lang="ru-RU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заклад </a:t>
            </a:r>
            <a:endParaRPr lang="en-US" sz="2200" b="1" i="1" dirty="0" smtClean="0">
              <a:solidFill>
                <a:schemeClr val="accent5"/>
              </a:solidFill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ctr"/>
            <a:r>
              <a:rPr lang="ru-RU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«</a:t>
            </a:r>
            <a:r>
              <a:rPr lang="ru-RU" sz="2200" b="1" i="1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Бердичівське</a:t>
            </a:r>
            <a:r>
              <a:rPr lang="ru-RU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ru-RU" sz="2200" b="1" i="1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вище</a:t>
            </a:r>
            <a:r>
              <a:rPr lang="ru-RU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ru-RU" sz="2200" b="1" i="1" dirty="0" err="1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професійне</a:t>
            </a:r>
            <a:r>
              <a:rPr lang="ru-RU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училище</a:t>
            </a:r>
            <a:r>
              <a:rPr lang="ru-RU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uk-UA" sz="1400" dirty="0">
                <a:solidFill>
                  <a:srgbClr val="C00000"/>
                </a:solidFill>
              </a:rPr>
              <a:t>Засідання </a:t>
            </a:r>
            <a:r>
              <a:rPr lang="uk-UA" sz="1400" dirty="0" smtClean="0">
                <a:solidFill>
                  <a:srgbClr val="C00000"/>
                </a:solidFill>
              </a:rPr>
              <a:t>методичної </a:t>
            </a:r>
            <a:r>
              <a:rPr lang="uk-UA" sz="1400" dirty="0">
                <a:solidFill>
                  <a:srgbClr val="C00000"/>
                </a:solidFill>
              </a:rPr>
              <a:t>секції викладачів предметів гуманітарної підготовки </a:t>
            </a:r>
            <a:r>
              <a:rPr lang="uk-UA" sz="1400" dirty="0" smtClean="0">
                <a:solidFill>
                  <a:srgbClr val="C00000"/>
                </a:solidFill>
              </a:rPr>
              <a:t>Житомирської області на </a:t>
            </a:r>
            <a:r>
              <a:rPr lang="uk-UA" sz="1400" dirty="0">
                <a:solidFill>
                  <a:srgbClr val="C00000"/>
                </a:solidFill>
              </a:rPr>
              <a:t>тему </a:t>
            </a:r>
            <a:endParaRPr lang="ru-RU" sz="1400" dirty="0">
              <a:solidFill>
                <a:srgbClr val="C00000"/>
              </a:solidFill>
            </a:endParaRPr>
          </a:p>
          <a:p>
            <a:pPr algn="ctr"/>
            <a:r>
              <a:rPr lang="uk-UA" sz="1400" b="1" i="1" dirty="0">
                <a:solidFill>
                  <a:srgbClr val="C00000"/>
                </a:solidFill>
              </a:rPr>
              <a:t>«Професійна компетентність педагога як одна з умов його успішної діяльності та запорука підвищення якості освіти»</a:t>
            </a:r>
            <a:endParaRPr lang="ru-RU" sz="1400" b="1" i="1" dirty="0">
              <a:solidFill>
                <a:srgbClr val="C00000"/>
              </a:solidFill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intelligenc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" t="9239" r="1236" b="28546"/>
          <a:stretch/>
        </p:blipFill>
        <p:spPr bwMode="auto">
          <a:xfrm>
            <a:off x="449684" y="3037587"/>
            <a:ext cx="4019535" cy="37597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6066007" y="4192366"/>
            <a:ext cx="4879528" cy="23514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Доповідач:</a:t>
            </a:r>
          </a:p>
          <a:p>
            <a:r>
              <a:rPr lang="uk-UA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викладач іноземної мови</a:t>
            </a:r>
          </a:p>
          <a:p>
            <a:r>
              <a:rPr lang="uk-UA" sz="28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Лесько І.В.</a:t>
            </a:r>
          </a:p>
          <a:p>
            <a:endParaRPr lang="uk-UA" sz="2200" b="1" i="1" dirty="0">
              <a:solidFill>
                <a:schemeClr val="accent5"/>
              </a:solidFill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  <a:p>
            <a:pPr algn="l"/>
            <a:r>
              <a:rPr lang="uk-UA" sz="22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2021</a:t>
            </a:r>
          </a:p>
          <a:p>
            <a:endParaRPr lang="ru-RU" sz="2200" b="1" dirty="0">
              <a:solidFill>
                <a:schemeClr val="accent5"/>
              </a:solidFill>
              <a:latin typeface="Times New Roman" panose="02020603050405020304" pitchFamily="18" charset="0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36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5486" y="-4505"/>
            <a:ext cx="6923314" cy="641818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sz="54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Dr. Howard Gardner, </a:t>
            </a:r>
            <a:br>
              <a:rPr lang="en-US" sz="54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American psychologist (inspired by </a:t>
            </a:r>
            <a:b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200" b="1" i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Jean Piaget</a:t>
            </a:r>
            <a:r>
              <a:rPr lang="en-US" sz="32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study  developmental psychology), developed </a:t>
            </a:r>
            <a:b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4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theory of Multiple Intelligences </a:t>
            </a:r>
            <a:r>
              <a:rPr lang="en-US" sz="3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(1983) </a:t>
            </a: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 can go some way towards explaining different learner styles. </a:t>
            </a:r>
            <a:r>
              <a:rPr lang="ru-RU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Gardner </a:t>
            </a:r>
            <a:r>
              <a:rPr lang="en-US" sz="30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describes how humans can be intellectually smart in a variety of different ways. </a:t>
            </a:r>
            <a:endParaRPr lang="ru-RU" sz="3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89" y="656091"/>
            <a:ext cx="3556454" cy="5334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35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629" y="0"/>
            <a:ext cx="12061371" cy="1146467"/>
          </a:xfrm>
        </p:spPr>
        <p:txBody>
          <a:bodyPr>
            <a:normAutofit/>
          </a:bodyPr>
          <a:lstStyle/>
          <a:p>
            <a:pPr algn="ctr"/>
            <a:r>
              <a:rPr lang="en-US" sz="24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According to Gardner </a:t>
            </a:r>
            <a:r>
              <a:rPr lang="en-US" sz="24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0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</a:t>
            </a:r>
            <a:r>
              <a:rPr lang="en-US" sz="30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</a:t>
            </a:r>
            <a:r>
              <a:rPr lang="ru-RU" sz="30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000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000" b="1" i="1" u="sng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eight </a:t>
            </a:r>
            <a:r>
              <a:rPr lang="en-US" sz="3000" b="1" i="1" u="sng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 types of </a:t>
            </a:r>
            <a:r>
              <a:rPr lang="en-US" sz="3000" b="1" i="1" u="sng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intelligences</a:t>
            </a:r>
            <a:r>
              <a:rPr lang="en-US" sz="3000" i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3000" i="1" dirty="0">
              <a:solidFill>
                <a:schemeClr val="accent4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3981" y="1146467"/>
            <a:ext cx="3894666" cy="565082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Linguistic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Verbal</a:t>
            </a: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Logical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en-US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athematical</a:t>
            </a:r>
            <a:endParaRPr lang="en-US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Visual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Spatial</a:t>
            </a:r>
            <a:endParaRPr lang="en-US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Musical</a:t>
            </a:r>
            <a:endParaRPr lang="en-US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Bodily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Kinaesthetic</a:t>
            </a:r>
            <a:endParaRPr lang="en-US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Interpersonal</a:t>
            </a:r>
            <a:endParaRPr lang="en-US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Intrapersonal</a:t>
            </a:r>
            <a:endParaRPr lang="en-US" sz="2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Naturalistic</a:t>
            </a:r>
            <a:endParaRPr lang="ru-RU" sz="24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033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1\Desktop\208337-529x450-multipleintelligence (1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3" y="219216"/>
            <a:ext cx="5351279" cy="38418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intelligence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" t="9239" r="1236" b="28546"/>
          <a:stretch/>
        </p:blipFill>
        <p:spPr bwMode="auto">
          <a:xfrm>
            <a:off x="5460462" y="1173707"/>
            <a:ext cx="5949066" cy="55409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66117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9500" y="0"/>
            <a:ext cx="8142500" cy="6720113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ru-RU" sz="3000" b="1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Learns</a:t>
            </a:r>
            <a:r>
              <a:rPr lang="ru-RU" sz="30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000" b="1" dirty="0" err="1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best</a:t>
            </a:r>
            <a:r>
              <a:rPr lang="ru-RU" sz="3000" b="1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000" b="1" dirty="0" err="1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</a:t>
            </a:r>
            <a:r>
              <a:rPr lang="ru-RU" sz="30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en-US" sz="3000" b="1" dirty="0" smtClean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70000"/>
              </a:lnSpc>
            </a:pPr>
            <a:r>
              <a:rPr lang="en-US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Saying, hearing and seeing </a:t>
            </a:r>
            <a:r>
              <a:rPr lang="en-US" sz="2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words</a:t>
            </a:r>
          </a:p>
          <a:p>
            <a:pPr>
              <a:lnSpc>
                <a:spcPct val="200000"/>
              </a:lnSpc>
            </a:pPr>
            <a:r>
              <a:rPr lang="en-US" sz="23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Asking questions, </a:t>
            </a:r>
            <a:r>
              <a:rPr lang="en-US" sz="2300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categorising</a:t>
            </a:r>
            <a:r>
              <a:rPr lang="en-US" sz="23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working with </a:t>
            </a:r>
            <a:r>
              <a:rPr lang="en-US" sz="23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patterns</a:t>
            </a:r>
          </a:p>
          <a:p>
            <a:pPr>
              <a:lnSpc>
                <a:spcPct val="170000"/>
              </a:lnSpc>
            </a:pPr>
            <a:r>
              <a:rPr lang="en-US" sz="2400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Visualising</a:t>
            </a:r>
            <a:r>
              <a:rPr lang="en-US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using the mind's </a:t>
            </a:r>
            <a:r>
              <a:rPr lang="en-US" sz="2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eye</a:t>
            </a:r>
          </a:p>
          <a:p>
            <a:pPr>
              <a:lnSpc>
                <a:spcPct val="170000"/>
              </a:lnSpc>
            </a:pPr>
            <a:r>
              <a:rPr lang="en-US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Using rhythm, with music </a:t>
            </a:r>
            <a:r>
              <a:rPr lang="en-US" sz="2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</a:t>
            </a:r>
          </a:p>
          <a:p>
            <a:pPr>
              <a:lnSpc>
                <a:spcPct val="170000"/>
              </a:lnSpc>
            </a:pPr>
            <a:r>
              <a:rPr lang="ru-RU" sz="2400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Moving</a:t>
            </a:r>
            <a:r>
              <a:rPr lang="ru-RU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touching</a:t>
            </a:r>
            <a:r>
              <a:rPr lang="ru-RU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  <a:r>
              <a:rPr lang="ru-RU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doing</a:t>
            </a:r>
            <a:endParaRPr lang="en-US" sz="2400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60000"/>
              </a:lnSpc>
            </a:pPr>
            <a:r>
              <a:rPr lang="en-US" sz="2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Cooperating</a:t>
            </a:r>
            <a:r>
              <a:rPr lang="en-US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working in groups and </a:t>
            </a:r>
            <a:r>
              <a:rPr lang="en-US" sz="2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sharing</a:t>
            </a:r>
          </a:p>
          <a:p>
            <a:pPr>
              <a:lnSpc>
                <a:spcPct val="160000"/>
              </a:lnSpc>
            </a:pPr>
            <a:r>
              <a:rPr lang="ru-RU" sz="2400" dirty="0" err="1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Working</a:t>
            </a:r>
            <a:r>
              <a:rPr lang="ru-RU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alone</a:t>
            </a:r>
            <a:endParaRPr lang="en-US" sz="2400" dirty="0" smtClean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60000"/>
              </a:lnSpc>
            </a:pPr>
            <a:r>
              <a:rPr lang="en-US" sz="2400" dirty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Working outside and observing </a:t>
            </a:r>
            <a:r>
              <a:rPr lang="en-US" sz="2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nature</a:t>
            </a:r>
          </a:p>
          <a:p>
            <a:pPr>
              <a:lnSpc>
                <a:spcPct val="160000"/>
              </a:lnSpc>
            </a:pPr>
            <a:r>
              <a:rPr lang="en-US" sz="2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Capacity to tackle deep questions about human existence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198384" y="-56422"/>
            <a:ext cx="3851116" cy="67201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28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Learner Type:</a:t>
            </a: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Linguistic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Logical</a:t>
            </a:r>
            <a:r>
              <a:rPr lang="ru-RU" sz="245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mathematical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Visual</a:t>
            </a:r>
            <a:r>
              <a:rPr lang="ru-RU" sz="245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Spatial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Musical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Bodily</a:t>
            </a:r>
            <a:r>
              <a:rPr lang="ru-RU" sz="245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Kinaesthetic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Interpersonal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Intrapersonal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245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Naturalistic</a:t>
            </a:r>
            <a:endParaRPr lang="en-US" sz="245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en-US" sz="245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Existential</a:t>
            </a:r>
            <a:endParaRPr lang="ru-RU" sz="245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721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1\Desktop\b399fd5886939524d88d084f74cdf63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403" y="0"/>
            <a:ext cx="574570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0045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3815"/>
            <a:ext cx="10090750" cy="796119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http://www.literacynet.org/mi/assessment/findyourstrengths.html</a:t>
            </a:r>
            <a:endParaRPr lang="ru-RU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9"/>
          <a:stretch/>
        </p:blipFill>
        <p:spPr>
          <a:xfrm>
            <a:off x="532262" y="730296"/>
            <a:ext cx="8420670" cy="6021500"/>
          </a:xfrm>
        </p:spPr>
      </p:pic>
    </p:spTree>
    <p:extLst>
      <p:ext uri="{BB962C8B-B14F-4D97-AF65-F5344CB8AC3E}">
        <p14:creationId xmlns:p14="http://schemas.microsoft.com/office/powerpoint/2010/main" val="4022007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Linguistic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Verbal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77334" y="19304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677334" y="1369019"/>
            <a:ext cx="9258236" cy="4922599"/>
          </a:xfrm>
        </p:spPr>
        <p:txBody>
          <a:bodyPr>
            <a:normAutofit/>
          </a:bodyPr>
          <a:lstStyle/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Teacher-centered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explanations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Memory games</a:t>
            </a:r>
          </a:p>
          <a:p>
            <a:pPr lvl="0" fontAlgn="base"/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Quizzes</a:t>
            </a:r>
          </a:p>
          <a:p>
            <a:pPr lvl="0" fontAlgn="base"/>
            <a:r>
              <a:rPr lang="ru-RU" sz="2800" b="1" u="sng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Essays</a:t>
            </a:r>
            <a:r>
              <a:rPr lang="ru-RU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and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written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reports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Reading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selections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Book based grammar and language function explanations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Crosswords and g</a:t>
            </a:r>
            <a:r>
              <a:rPr lang="ru-RU" sz="2800" b="1" u="sng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ap-fill</a:t>
            </a:r>
            <a:r>
              <a:rPr lang="ru-RU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exercises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1560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652"/>
          <a:stretch/>
        </p:blipFill>
        <p:spPr>
          <a:xfrm>
            <a:off x="1030216" y="2856682"/>
            <a:ext cx="3647664" cy="36775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0"/>
          <a:stretch/>
        </p:blipFill>
        <p:spPr>
          <a:xfrm>
            <a:off x="5004529" y="2620370"/>
            <a:ext cx="3046332" cy="4051644"/>
          </a:xfrm>
          <a:prstGeom prst="rect">
            <a:avLst/>
          </a:prstGeom>
        </p:spPr>
      </p:pic>
      <p:pic>
        <p:nvPicPr>
          <p:cNvPr id="2050" name="Picture 2" descr="Importance of Knowing Difference b/w Report &amp;amp; Essay | Essay, Essay writing  help, Essay writi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7" b="17655"/>
          <a:stretch/>
        </p:blipFill>
        <p:spPr bwMode="auto">
          <a:xfrm>
            <a:off x="839344" y="136896"/>
            <a:ext cx="3926305" cy="2483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xplanation Text Hamburger Visual Aids (SB8486) - SparkleB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861" y="743141"/>
            <a:ext cx="3282494" cy="463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438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Logical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mathematical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91849"/>
            <a:ext cx="8596668" cy="4799769"/>
          </a:xfrm>
        </p:spPr>
        <p:txBody>
          <a:bodyPr/>
          <a:lstStyle/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Grammar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 </a:t>
            </a:r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and vocabulary </a:t>
            </a:r>
            <a:r>
              <a:rPr lang="ru-RU" sz="2800" b="1" u="sng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categorizing</a:t>
            </a:r>
            <a:r>
              <a:rPr lang="ru-RU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activities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Grammar rules study and inductive explanations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Error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recognition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Correcting work based on teacher indications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 mind-maps and other </a:t>
            </a:r>
            <a:r>
              <a:rPr lang="en-US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vocabulary charts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7027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tudents put the words into the correct categories (drinks, fruit,  vegetables, meat, others) and then match the wor… | Kindergarten worksheets,  Teaching, Activit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029" y="381531"/>
            <a:ext cx="4432925" cy="6279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ree Vocabulary Chart Templat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2" r="7946"/>
          <a:stretch/>
        </p:blipFill>
        <p:spPr bwMode="auto">
          <a:xfrm>
            <a:off x="4959933" y="20473"/>
            <a:ext cx="4500851" cy="386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0615" y="3880736"/>
            <a:ext cx="3996608" cy="278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58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Visual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Spatial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560087"/>
            <a:ext cx="10131694" cy="5100020"/>
          </a:xfrm>
        </p:spPr>
        <p:txBody>
          <a:bodyPr>
            <a:normAutofit/>
          </a:bodyPr>
          <a:lstStyle/>
          <a:p>
            <a:pPr lvl="0" fontAlgn="base"/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Mind</a:t>
            </a:r>
            <a:r>
              <a:rPr lang="ru-RU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maps</a:t>
            </a:r>
            <a:endParaRPr lang="ru-RU" sz="2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Using </a:t>
            </a:r>
            <a:r>
              <a:rPr lang="en-US" sz="2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flash cards, photos</a:t>
            </a:r>
            <a:r>
              <a:rPr lang="en-US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, paintings, etc. to encourage discourse</a:t>
            </a:r>
            <a:endParaRPr lang="ru-RU" sz="2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4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Graphs </a:t>
            </a:r>
            <a:r>
              <a:rPr lang="en-US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used to initiate explanations of statistics</a:t>
            </a:r>
            <a:endParaRPr lang="ru-RU" sz="2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Videos</a:t>
            </a:r>
            <a:endParaRPr lang="ru-RU" sz="2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Creating</a:t>
            </a:r>
            <a:r>
              <a:rPr lang="ru-RU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multimedia</a:t>
            </a:r>
            <a:r>
              <a:rPr lang="ru-RU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projects</a:t>
            </a:r>
            <a:endParaRPr lang="ru-RU" sz="2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Highlighting texts in different colors to indicate tense, or function</a:t>
            </a:r>
            <a:endParaRPr lang="ru-RU" sz="2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Games</a:t>
            </a:r>
            <a:r>
              <a:rPr lang="ru-RU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</a:t>
            </a:r>
            <a:r>
              <a:rPr lang="ru-RU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</a:t>
            </a:r>
            <a:r>
              <a:rPr lang="ru-RU" sz="24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Pictionary</a:t>
            </a:r>
            <a:endParaRPr lang="ru-RU" sz="24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9691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V STD SOCIAL SCIENCE MIND MAP - TNPSC TRB MATERIALS | பள்ளிக்கல்வித்துறை  செய்திகள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213" y="1372474"/>
            <a:ext cx="5781787" cy="511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5th Social Studies Class#68 Climatic Conditions Build Up#1 2021 2 19 -  Lessons - Blendspa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33" y="109184"/>
            <a:ext cx="2988860" cy="35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257" y="3413119"/>
            <a:ext cx="3421354" cy="34084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293" y="103234"/>
            <a:ext cx="3360909" cy="2865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0274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Musical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855" y="1382667"/>
            <a:ext cx="9572135" cy="1483364"/>
          </a:xfrm>
        </p:spPr>
        <p:txBody>
          <a:bodyPr>
            <a:noAutofit/>
          </a:bodyPr>
          <a:lstStyle/>
          <a:p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Using songs, chants, drills</a:t>
            </a:r>
            <a:endParaRPr lang="ru-RU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Creating  songs, rhymes</a:t>
            </a:r>
          </a:p>
          <a:p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Making </a:t>
            </a:r>
            <a:r>
              <a:rPr lang="en-US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connections between sound/music and the information you are teaching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1417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48" y="196764"/>
            <a:ext cx="5141902" cy="58491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469" y="450377"/>
            <a:ext cx="4252578" cy="620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424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Bodily</a:t>
            </a:r>
            <a:r>
              <a:rPr lang="ru-RU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Kinaesthetic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9912" y="1396314"/>
            <a:ext cx="9995215" cy="4881655"/>
          </a:xfrm>
        </p:spPr>
        <p:txBody>
          <a:bodyPr>
            <a:normAutofit/>
          </a:bodyPr>
          <a:lstStyle/>
          <a:p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Movement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games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Role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plays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/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drama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Pantomime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vocabulary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activities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Facial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expression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games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081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aces card game|Reading facial expressio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007" b="30136"/>
          <a:stretch/>
        </p:blipFill>
        <p:spPr bwMode="auto">
          <a:xfrm>
            <a:off x="551359" y="4558353"/>
            <a:ext cx="5184316" cy="216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iming games workshee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44" y="634598"/>
            <a:ext cx="5609277" cy="3500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621" y="736979"/>
            <a:ext cx="5962492" cy="571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6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Interpersonal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2270603"/>
          </a:xfrm>
        </p:spPr>
        <p:txBody>
          <a:bodyPr>
            <a:normAutofit/>
          </a:bodyPr>
          <a:lstStyle/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Small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Team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competitions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Role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plays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using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dialogues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Peer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teaching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636" y="3540603"/>
            <a:ext cx="1552169" cy="1195170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868403" y="4735773"/>
            <a:ext cx="2756848" cy="19180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 in groups.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 Ukrainian cities and places of interest.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Explain which of them foreign tourists should visit and why.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365" y="3848670"/>
            <a:ext cx="7465711" cy="280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1586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3239573" cy="1320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Intrapersonal</a:t>
            </a:r>
            <a:endParaRPr lang="en-US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1573736"/>
            <a:ext cx="9503897" cy="2070216"/>
          </a:xfrm>
        </p:spPr>
        <p:txBody>
          <a:bodyPr/>
          <a:lstStyle/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diaries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Working individually</a:t>
            </a:r>
          </a:p>
          <a:p>
            <a:pPr lvl="0" fontAlgn="base"/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Creating personalized projects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Personal Project | P6/7 Class Blog- Lochardil Primar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5" t="5457" r="5945" b="2413"/>
          <a:stretch/>
        </p:blipFill>
        <p:spPr bwMode="auto">
          <a:xfrm>
            <a:off x="6308096" y="136478"/>
            <a:ext cx="4903866" cy="6523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8064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Naturalistic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09962"/>
            <a:ext cx="8596668" cy="1701727"/>
          </a:xfrm>
        </p:spPr>
        <p:txBody>
          <a:bodyPr/>
          <a:lstStyle/>
          <a:p>
            <a:pPr lvl="0" fontAlgn="base"/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Exploring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outdoors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</a:t>
            </a:r>
            <a:r>
              <a:rPr lang="ru-RU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u="sng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English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fontAlgn="base"/>
            <a:r>
              <a:rPr lang="en-US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Creating environment projects</a:t>
            </a:r>
            <a:endParaRPr lang="ru-RU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u="sng" dirty="0"/>
          </a:p>
        </p:txBody>
      </p:sp>
      <p:pic>
        <p:nvPicPr>
          <p:cNvPr id="6148" name="Picture 4" descr="Our Project - BCI Thai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2730762"/>
            <a:ext cx="5893898" cy="3683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wish we all would try to do these things | Mind map art, Mind map design,  Mind m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107" y="1529738"/>
            <a:ext cx="5213446" cy="522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5669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Рисунок 2" descr="C:\Users\1\Downloads\161488292985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27"/>
          <a:stretch/>
        </p:blipFill>
        <p:spPr bwMode="auto">
          <a:xfrm>
            <a:off x="453205" y="391223"/>
            <a:ext cx="2667086" cy="1626846"/>
          </a:xfrm>
          <a:prstGeom prst="rect">
            <a:avLst/>
          </a:prstGeom>
          <a:noFill/>
          <a:ln w="635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Рисунок 4" descr="C:\Users\1\Downloads\161488292988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5" r="5486" b="18604"/>
          <a:stretch>
            <a:fillRect/>
          </a:stretch>
        </p:blipFill>
        <p:spPr bwMode="auto">
          <a:xfrm>
            <a:off x="442304" y="2320015"/>
            <a:ext cx="2535907" cy="1965614"/>
          </a:xfrm>
          <a:prstGeom prst="rect">
            <a:avLst/>
          </a:prstGeom>
          <a:noFill/>
          <a:ln w="63500">
            <a:solidFill>
              <a:schemeClr val="accent5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Рисунок 5" descr="C:\Users\1\Downloads\161488292986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9" r="14566"/>
          <a:stretch/>
        </p:blipFill>
        <p:spPr bwMode="auto">
          <a:xfrm>
            <a:off x="3396012" y="2469645"/>
            <a:ext cx="2309802" cy="1824916"/>
          </a:xfrm>
          <a:prstGeom prst="rect">
            <a:avLst/>
          </a:prstGeom>
          <a:noFill/>
          <a:ln w="63500">
            <a:solidFill>
              <a:schemeClr val="accent5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Рисунок 6" descr="C:\Users\1\Downloads\161485874865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3665" y="391223"/>
            <a:ext cx="2131467" cy="1683434"/>
          </a:xfrm>
          <a:prstGeom prst="rect">
            <a:avLst/>
          </a:prstGeom>
          <a:noFill/>
          <a:ln w="635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Рисунок 7" descr="C:\Users\1\Downloads\161488292983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0" t="18374" r="-4316" b="1550"/>
          <a:stretch/>
        </p:blipFill>
        <p:spPr bwMode="auto">
          <a:xfrm>
            <a:off x="9226883" y="4711973"/>
            <a:ext cx="2861362" cy="1703966"/>
          </a:xfrm>
          <a:prstGeom prst="rect">
            <a:avLst/>
          </a:prstGeom>
          <a:noFill/>
          <a:ln w="635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296" y="395531"/>
            <a:ext cx="2472786" cy="1679125"/>
          </a:xfrm>
          <a:prstGeom prst="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94000"/>
                  <a:lumMod val="96000"/>
                </a:schemeClr>
              </a:gs>
            </a:gsLst>
            <a:path path="circle">
              <a:fillToRect l="50000" t="50000" r="100000" b="100000"/>
            </a:path>
          </a:gradFill>
          <a:ln w="63500">
            <a:solidFill>
              <a:srgbClr val="0070C0"/>
            </a:solidFill>
            <a:round/>
            <a:headEnd/>
            <a:tailEnd/>
          </a:ln>
        </p:spPr>
      </p:pic>
      <p:pic>
        <p:nvPicPr>
          <p:cNvPr id="10" name="Рисунок 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" r="16408" b="10613"/>
          <a:stretch/>
        </p:blipFill>
        <p:spPr bwMode="auto">
          <a:xfrm>
            <a:off x="6123615" y="2478577"/>
            <a:ext cx="2495656" cy="1807052"/>
          </a:xfrm>
          <a:prstGeom prst="rect">
            <a:avLst/>
          </a:prstGeom>
          <a:noFill/>
          <a:ln w="63500">
            <a:solidFill>
              <a:schemeClr val="accent5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7" descr="C:\Users\1\Downloads\1614888962772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878" y="4711973"/>
            <a:ext cx="2681288" cy="1730375"/>
          </a:xfrm>
          <a:prstGeom prst="rect">
            <a:avLst/>
          </a:prstGeom>
          <a:noFill/>
          <a:ln w="635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9" descr="C:\Users\1\Downloads\1614890683567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4"/>
          <a:stretch>
            <a:fillRect/>
          </a:stretch>
        </p:blipFill>
        <p:spPr bwMode="auto">
          <a:xfrm>
            <a:off x="3377217" y="4738381"/>
            <a:ext cx="2720945" cy="1710159"/>
          </a:xfrm>
          <a:prstGeom prst="rect">
            <a:avLst/>
          </a:prstGeom>
          <a:noFill/>
          <a:ln w="63500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8641" y="2314283"/>
            <a:ext cx="2753844" cy="1965614"/>
          </a:xfrm>
          <a:prstGeom prst="rect">
            <a:avLst/>
          </a:prstGeom>
          <a:ln w="63500">
            <a:solidFill>
              <a:schemeClr val="accent5">
                <a:lumMod val="75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145" y="391223"/>
            <a:ext cx="2571457" cy="1664833"/>
          </a:xfrm>
          <a:prstGeom prst="rect">
            <a:avLst/>
          </a:prstGeom>
          <a:ln w="63500">
            <a:solidFill>
              <a:srgbClr val="0070C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05" y="4763441"/>
            <a:ext cx="2723382" cy="1708240"/>
          </a:xfrm>
          <a:prstGeom prst="rect">
            <a:avLst/>
          </a:prstGeom>
          <a:ln w="635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79055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4C&amp;#39;s for Literacy Instruction – Explorations in Literac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12" y="423081"/>
            <a:ext cx="8790080" cy="5732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50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Другая 1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1214</TotalTime>
  <Words>329</Words>
  <Application>Microsoft Office PowerPoint</Application>
  <PresentationFormat>Широкоэкранный</PresentationFormat>
  <Paragraphs>87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Batang</vt:lpstr>
      <vt:lpstr>Arial</vt:lpstr>
      <vt:lpstr>Brush Script MT</vt:lpstr>
      <vt:lpstr>Calibri</vt:lpstr>
      <vt:lpstr>Times New Roman</vt:lpstr>
      <vt:lpstr>Trebuchet MS</vt:lpstr>
      <vt:lpstr>Wingdings 3</vt:lpstr>
      <vt:lpstr>Аспект</vt:lpstr>
      <vt:lpstr>Types of intelligence in the English classroom</vt:lpstr>
      <vt:lpstr>Dr. Howard Gardner,  American psychologist (inspired by  Jean Piaget to study  developmental psychology), developed  a theory of Multiple Intelligences (1983) which can go some way towards explaining different learner styles.  Gardner describes how humans can be intellectually smart in a variety of different ways. </vt:lpstr>
      <vt:lpstr>According to Gardner  there are  eight different types of intelligences:</vt:lpstr>
      <vt:lpstr>Презентация PowerPoint</vt:lpstr>
      <vt:lpstr>Презентация PowerPoint</vt:lpstr>
      <vt:lpstr>Презентация PowerPoint</vt:lpstr>
      <vt:lpstr>http://www.literacynet.org/mi/assessment/findyourstrengths.html</vt:lpstr>
      <vt:lpstr>Linguistic / Verbal </vt:lpstr>
      <vt:lpstr>Презентация PowerPoint</vt:lpstr>
      <vt:lpstr>Logical / mathematical </vt:lpstr>
      <vt:lpstr>Презентация PowerPoint</vt:lpstr>
      <vt:lpstr>Visual / Spatial </vt:lpstr>
      <vt:lpstr>Презентация PowerPoint</vt:lpstr>
      <vt:lpstr>Musical </vt:lpstr>
      <vt:lpstr>Презентация PowerPoint</vt:lpstr>
      <vt:lpstr>Bodily / Kinaesthetic </vt:lpstr>
      <vt:lpstr>Презентация PowerPoint</vt:lpstr>
      <vt:lpstr>Interpersonal </vt:lpstr>
      <vt:lpstr>Intrapersonal</vt:lpstr>
      <vt:lpstr>Naturalistic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Types of intelligence in the English classroom</dc:title>
  <dc:creator>1</dc:creator>
  <cp:lastModifiedBy>1</cp:lastModifiedBy>
  <cp:revision>78</cp:revision>
  <dcterms:created xsi:type="dcterms:W3CDTF">2018-08-25T12:12:44Z</dcterms:created>
  <dcterms:modified xsi:type="dcterms:W3CDTF">2022-02-17T20:39:53Z</dcterms:modified>
</cp:coreProperties>
</file>