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ldx" ContentType="application/vnd.openxmlformats-officedocument.presentationml.slide"/>
  <Default Extension="wav" ContentType="audio/wav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309" r:id="rId2"/>
    <p:sldId id="327" r:id="rId3"/>
    <p:sldId id="326" r:id="rId4"/>
    <p:sldId id="345" r:id="rId5"/>
    <p:sldId id="328" r:id="rId6"/>
    <p:sldId id="346" r:id="rId7"/>
    <p:sldId id="330" r:id="rId8"/>
    <p:sldId id="331" r:id="rId9"/>
    <p:sldId id="340" r:id="rId10"/>
    <p:sldId id="342" r:id="rId11"/>
    <p:sldId id="322" r:id="rId12"/>
    <p:sldId id="319" r:id="rId13"/>
    <p:sldId id="324" r:id="rId14"/>
    <p:sldId id="323" r:id="rId15"/>
    <p:sldId id="337" r:id="rId16"/>
    <p:sldId id="332" r:id="rId17"/>
    <p:sldId id="334" r:id="rId18"/>
    <p:sldId id="336" r:id="rId19"/>
    <p:sldId id="335" r:id="rId20"/>
    <p:sldId id="347" r:id="rId21"/>
    <p:sldId id="348" r:id="rId22"/>
    <p:sldId id="349" r:id="rId23"/>
    <p:sldId id="351" r:id="rId24"/>
    <p:sldId id="352" r:id="rId25"/>
    <p:sldId id="325" r:id="rId26"/>
    <p:sldId id="343" r:id="rId27"/>
    <p:sldId id="333" r:id="rId28"/>
    <p:sldId id="344" r:id="rId29"/>
    <p:sldId id="318" r:id="rId30"/>
    <p:sldId id="354" r:id="rId3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5F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06" autoAdjust="0"/>
    <p:restoredTop sz="95341" autoAdjust="0"/>
  </p:normalViewPr>
  <p:slideViewPr>
    <p:cSldViewPr>
      <p:cViewPr varScale="1">
        <p:scale>
          <a:sx n="78" d="100"/>
          <a:sy n="78" d="100"/>
        </p:scale>
        <p:origin x="175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922993-8741-4054-B582-C8A563E03D0C}" type="datetimeFigureOut">
              <a:rPr lang="fr-FR" smtClean="0"/>
              <a:pPr>
                <a:defRPr/>
              </a:pPr>
              <a:t>06/02/2023</a:t>
            </a:fld>
            <a:endParaRPr lang="fr-C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BB66DF4-2C29-4B0F-BB47-43BD8381831D}" type="slidenum">
              <a:rPr lang="fr-CA" smtClean="0"/>
              <a:pPr>
                <a:defRPr/>
              </a:pPr>
              <a:t>‹№›</a:t>
            </a:fld>
            <a:endParaRPr lang="fr-CA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922993-8741-4054-B582-C8A563E03D0C}" type="datetimeFigureOut">
              <a:rPr lang="fr-FR" smtClean="0"/>
              <a:pPr>
                <a:defRPr/>
              </a:pPr>
              <a:t>06/02/2023</a:t>
            </a:fld>
            <a:endParaRPr lang="fr-C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6DF4-2C29-4B0F-BB47-43BD8381831D}" type="slidenum">
              <a:rPr lang="fr-CA" smtClean="0"/>
              <a:pPr>
                <a:defRPr/>
              </a:pPr>
              <a:t>‹№›</a:t>
            </a:fld>
            <a:endParaRPr lang="fr-CA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922993-8741-4054-B582-C8A563E03D0C}" type="datetimeFigureOut">
              <a:rPr lang="fr-FR" smtClean="0"/>
              <a:pPr>
                <a:defRPr/>
              </a:pPr>
              <a:t>06/02/2023</a:t>
            </a:fld>
            <a:endParaRPr lang="fr-C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7BB66DF4-2C29-4B0F-BB47-43BD8381831D}" type="slidenum">
              <a:rPr lang="fr-CA" smtClean="0"/>
              <a:pPr>
                <a:defRPr/>
              </a:pPr>
              <a:t>‹№›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922993-8741-4054-B582-C8A563E03D0C}" type="datetimeFigureOut">
              <a:rPr lang="fr-FR" smtClean="0"/>
              <a:pPr>
                <a:defRPr/>
              </a:pPr>
              <a:t>06/02/2023</a:t>
            </a:fld>
            <a:endParaRPr lang="fr-C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6DF4-2C29-4B0F-BB47-43BD8381831D}" type="slidenum">
              <a:rPr lang="fr-CA" smtClean="0"/>
              <a:pPr>
                <a:defRPr/>
              </a:pPr>
              <a:t>‹№›</a:t>
            </a:fld>
            <a:endParaRPr lang="fr-CA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922993-8741-4054-B582-C8A563E03D0C}" type="datetimeFigureOut">
              <a:rPr lang="fr-FR" smtClean="0"/>
              <a:pPr>
                <a:defRPr/>
              </a:pPr>
              <a:t>06/02/2023</a:t>
            </a:fld>
            <a:endParaRPr lang="fr-C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6DF4-2C29-4B0F-BB47-43BD8381831D}" type="slidenum">
              <a:rPr lang="fr-CA" smtClean="0"/>
              <a:pPr>
                <a:defRPr/>
              </a:pPr>
              <a:t>‹№›</a:t>
            </a:fld>
            <a:endParaRPr lang="fr-CA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922993-8741-4054-B582-C8A563E03D0C}" type="datetimeFigureOut">
              <a:rPr lang="fr-FR" smtClean="0"/>
              <a:pPr>
                <a:defRPr/>
              </a:pPr>
              <a:t>06/02/2023</a:t>
            </a:fld>
            <a:endParaRPr lang="fr-C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6DF4-2C29-4B0F-BB47-43BD8381831D}" type="slidenum">
              <a:rPr lang="fr-CA" smtClean="0"/>
              <a:pPr>
                <a:defRPr/>
              </a:pPr>
              <a:t>‹№›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922993-8741-4054-B582-C8A563E03D0C}" type="datetimeFigureOut">
              <a:rPr lang="fr-FR" smtClean="0"/>
              <a:pPr>
                <a:defRPr/>
              </a:pPr>
              <a:t>06/02/2023</a:t>
            </a:fld>
            <a:endParaRPr lang="fr-C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6DF4-2C29-4B0F-BB47-43BD8381831D}" type="slidenum">
              <a:rPr lang="fr-CA" smtClean="0"/>
              <a:pPr>
                <a:defRPr/>
              </a:pPr>
              <a:t>‹№›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922993-8741-4054-B582-C8A563E03D0C}" type="datetimeFigureOut">
              <a:rPr lang="fr-FR" smtClean="0"/>
              <a:pPr>
                <a:defRPr/>
              </a:pPr>
              <a:t>06/02/2023</a:t>
            </a:fld>
            <a:endParaRPr lang="fr-C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6DF4-2C29-4B0F-BB47-43BD8381831D}" type="slidenum">
              <a:rPr lang="fr-CA" smtClean="0"/>
              <a:pPr>
                <a:defRPr/>
              </a:pPr>
              <a:t>‹№›</a:t>
            </a:fld>
            <a:endParaRPr lang="fr-CA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922993-8741-4054-B582-C8A563E03D0C}" type="datetimeFigureOut">
              <a:rPr lang="fr-FR" smtClean="0"/>
              <a:pPr>
                <a:defRPr/>
              </a:pPr>
              <a:t>06/02/2023</a:t>
            </a:fld>
            <a:endParaRPr lang="fr-C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7BB66DF4-2C29-4B0F-BB47-43BD8381831D}" type="slidenum">
              <a:rPr lang="fr-CA" smtClean="0"/>
              <a:pPr>
                <a:defRPr/>
              </a:pPr>
              <a:t>‹№›</a:t>
            </a:fld>
            <a:endParaRPr lang="fr-CA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922993-8741-4054-B582-C8A563E03D0C}" type="datetimeFigureOut">
              <a:rPr lang="fr-FR" smtClean="0"/>
              <a:pPr>
                <a:defRPr/>
              </a:pPr>
              <a:t>06/02/2023</a:t>
            </a:fld>
            <a:endParaRPr lang="fr-C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6DF4-2C29-4B0F-BB47-43BD8381831D}" type="slidenum">
              <a:rPr lang="fr-CA" smtClean="0"/>
              <a:pPr>
                <a:defRPr/>
              </a:pPr>
              <a:t>‹№›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922993-8741-4054-B582-C8A563E03D0C}" type="datetimeFigureOut">
              <a:rPr lang="fr-FR" smtClean="0"/>
              <a:pPr>
                <a:defRPr/>
              </a:pPr>
              <a:t>06/02/2023</a:t>
            </a:fld>
            <a:endParaRPr lang="fr-C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6DF4-2C29-4B0F-BB47-43BD8381831D}" type="slidenum">
              <a:rPr lang="fr-CA" smtClean="0"/>
              <a:pPr>
                <a:defRPr/>
              </a:pPr>
              <a:t>‹№›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9922993-8741-4054-B582-C8A563E03D0C}" type="datetimeFigureOut">
              <a:rPr lang="fr-FR" smtClean="0"/>
              <a:pPr>
                <a:defRPr/>
              </a:pPr>
              <a:t>06/02/2023</a:t>
            </a:fld>
            <a:endParaRPr lang="fr-C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7BB66DF4-2C29-4B0F-BB47-43BD8381831D}" type="slidenum">
              <a:rPr lang="fr-CA" smtClean="0"/>
              <a:pPr>
                <a:defRPr/>
              </a:pPr>
              <a:t>‹№›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19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package" Target="../embeddings/Microsoft_PowerPoint_Slide.sldx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package" Target="../embeddings/Microsoft_PowerPoint_Slide1.sldx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package" Target="../embeddings/Microsoft_PowerPoint_Slide2.sldx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package" Target="../embeddings/Microsoft_PowerPoint_Slide3.sldx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package" Target="../embeddings/Microsoft_PowerPoint_Slide4.sldx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package" Target="../embeddings/Microsoft_PowerPoint_Slide5.sldx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audio" Target="../media/audio6.wav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Картинки по запросу анимационние картинки книг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3909" y="1556792"/>
            <a:ext cx="2210091" cy="1368152"/>
          </a:xfrm>
          <a:prstGeom prst="rect">
            <a:avLst/>
          </a:prstGeom>
          <a:noFill/>
        </p:spPr>
      </p:pic>
      <p:pic>
        <p:nvPicPr>
          <p:cNvPr id="4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4869160"/>
            <a:ext cx="1350549" cy="1785850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2996952"/>
            <a:ext cx="6876256" cy="3240360"/>
          </a:xfrm>
        </p:spPr>
        <p:txBody>
          <a:bodyPr>
            <a:normAutofit lnSpcReduction="10000"/>
          </a:bodyPr>
          <a:lstStyle/>
          <a:p>
            <a:r>
              <a:rPr lang="uk-UA" sz="1400" i="1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</a:t>
            </a:r>
          </a:p>
          <a:p>
            <a:endParaRPr lang="uk-UA" sz="1400" i="1" dirty="0">
              <a:ln w="18415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uk-UA" sz="1400" i="1" dirty="0">
              <a:ln w="18415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uk-UA" sz="1400" i="1" dirty="0">
              <a:ln w="18415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uk-UA" sz="1600" i="1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</a:t>
            </a:r>
            <a:r>
              <a:rPr lang="uk-UA" sz="1600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Підготувала  </a:t>
            </a:r>
            <a:br>
              <a:rPr lang="uk-UA" sz="1600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1600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 вчитель початкових класів </a:t>
            </a:r>
            <a:br>
              <a:rPr lang="uk-UA" sz="1600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1600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          </a:t>
            </a:r>
            <a:r>
              <a:rPr lang="uk-UA" sz="1600" b="1" i="1" dirty="0" err="1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Балаєва</a:t>
            </a:r>
            <a:r>
              <a:rPr lang="uk-UA" sz="1600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Н.О.</a:t>
            </a:r>
            <a:br>
              <a:rPr lang="uk-UA" sz="1400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400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Georgia" pitchFamily="18" charset="0"/>
              </a:rPr>
              <a:t>                                         </a:t>
            </a:r>
            <a:br>
              <a:rPr lang="uk-UA" sz="2400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Georgia" pitchFamily="18" charset="0"/>
              </a:rPr>
            </a:br>
            <a:r>
              <a:rPr lang="uk-UA" sz="2400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Georgia" pitchFamily="18" charset="0"/>
              </a:rPr>
              <a:t>       КГ №66</a:t>
            </a:r>
          </a:p>
          <a:p>
            <a:br>
              <a:rPr lang="uk-UA" sz="24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Georgia" pitchFamily="18" charset="0"/>
              </a:rPr>
            </a:b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88640"/>
            <a:ext cx="7884368" cy="3168351"/>
          </a:xfrm>
        </p:spPr>
        <p:txBody>
          <a:bodyPr>
            <a:normAutofit/>
          </a:bodyPr>
          <a:lstStyle/>
          <a:p>
            <a:r>
              <a:rPr lang="uk-UA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ВПРОВАДЖЕННЯ ІНТЕРАКТИВНИХ МЕТОДІВ ТА ФОРМ НАВЧАННЯ  ЯК ЗАСІБ  ФОРМУВАННЯ  ПРЕДМЕТНИХ МАТЕМАТИЧНИХ КОМПЕТЕНЦІЙ В ПОЧАТКОВИХ КЛАСАХ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Picture 2" descr="Картинки по запросу дитяче читання картин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68960"/>
            <a:ext cx="4104456" cy="28474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548680"/>
            <a:ext cx="7452320" cy="1765895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itchFamily="34" charset="0"/>
              </a:rPr>
              <a:t>ПРЕДМЕТНІ КОМПЕТЕНЦІЇ</a:t>
            </a:r>
            <a:b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itchFamily="34" charset="0"/>
              </a:rPr>
            </a:b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2547938"/>
            <a:ext cx="8640959" cy="3041302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формуються у процесі засвоєння учнями змісту навчального предмета, зокрема, математики. Це соціально закріплений результат навчання, репрезентований у Державному стандарті початкової загальної освіти. </a:t>
            </a:r>
            <a:endParaRPr lang="ru-RU" sz="2800" b="1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Picture 8" descr="Картинки по запросу анимационные картинки математи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4837212"/>
            <a:ext cx="2020788" cy="2020788"/>
          </a:xfrm>
          <a:prstGeom prst="rect">
            <a:avLst/>
          </a:prstGeom>
          <a:noFill/>
        </p:spPr>
      </p:pic>
      <p:pic>
        <p:nvPicPr>
          <p:cNvPr id="58374" name="Picture 6" descr="Картинки по запросу анимационные картинки математи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404664"/>
            <a:ext cx="1388725" cy="1944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6876256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СКЛАДОВІ МАТЕМАТИЧНОЇ КОМПЕТЕНЦІЇ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обчислювальну, інформаційно-графічну, логічну, геометричну. Це свого роду внутрішній ресурс предметної математичної компетентності.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uk-UA" dirty="0">
                <a:solidFill>
                  <a:srgbClr val="002060"/>
                </a:solidFill>
              </a:rPr>
              <a:t>Результатом засвоєння предметних </a:t>
            </a:r>
            <a:r>
              <a:rPr lang="uk-UA" dirty="0" err="1">
                <a:solidFill>
                  <a:srgbClr val="002060"/>
                </a:solidFill>
              </a:rPr>
              <a:t>компетенцій</a:t>
            </a:r>
            <a:r>
              <a:rPr lang="uk-UA" dirty="0">
                <a:solidFill>
                  <a:srgbClr val="002060"/>
                </a:solidFill>
              </a:rPr>
              <a:t> є математична компетентність учнів. </a:t>
            </a:r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4" name="Рисунок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4272594"/>
            <a:ext cx="4248472" cy="2181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Картинки по запросу анимационные картинки математи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332656"/>
            <a:ext cx="1728192" cy="172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2657"/>
            <a:ext cx="7954144" cy="1368152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ВИВЧЕННЯ МАТЕМАТИКИ У ПОЧАТКОВІЙ ШКОЛІ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2547938"/>
            <a:ext cx="8243193" cy="4049414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збагачує і систематизує у дітей і уявлення про властивості предметів навколишнього середовища, сприяє накопиченню досвіду практичних дій з множинами, забезпечує оволодіння учнів системою математичних знань, умінь та навичок, необхідних у повсякденному житті, сприяє формуванню уявлень про кількість, число, форму та розмір предметів, формує первинні вміння вимірювати і обчислювати довжину відрізків, периметр геометричних фігур, площу прямокутників тощо, графічні вміння.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79874" name="Picture 2" descr="Картинки по запросу анимационные картинки математи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2108968" cy="2160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692696"/>
            <a:ext cx="8229600" cy="1584176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br>
              <a:rPr lang="uk-UA" sz="2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br>
              <a:rPr lang="uk-UA" sz="2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br>
              <a:rPr lang="uk-UA" sz="2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br>
              <a:rPr lang="uk-UA" sz="2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br>
              <a:rPr lang="uk-UA" sz="2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br>
              <a:rPr lang="uk-UA" sz="2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br>
              <a:rPr lang="uk-UA" sz="2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br>
              <a:rPr lang="uk-UA" sz="2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br>
              <a:rPr lang="uk-UA" sz="2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 ПРОЦЕСІ НАВЧАННЯ В УЧНІВ ФОРМУЄТЬСЯ ВМІННЯ: </a:t>
            </a:r>
            <a:b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115616" y="2348880"/>
            <a:ext cx="7772400" cy="4104456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уміння здійснювати обчислення; 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уміння користуватися інформацією, поданою у різних формах;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уміння аналізувати, синтезувати, узагальнювати дані; 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уміння визначати довжини, площі, об’єми реальних об’єктів.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Picture 4" descr="Картинки по запросу математика картин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607104" cy="2276872"/>
          </a:xfrm>
          <a:prstGeom prst="rect">
            <a:avLst/>
          </a:prstGeom>
          <a:noFill/>
        </p:spPr>
      </p:pic>
      <p:pic>
        <p:nvPicPr>
          <p:cNvPr id="57346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5013176"/>
            <a:ext cx="1539552" cy="15395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315201" cy="1728191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ІНТЕРАКТИВНЕ </a:t>
            </a:r>
            <a:b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НАВЧАННЯ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2547938"/>
            <a:ext cx="8820472" cy="3905398"/>
          </a:xfrm>
        </p:spPr>
        <p:txBody>
          <a:bodyPr/>
          <a:lstStyle/>
          <a:p>
            <a:pPr algn="ctr"/>
            <a:r>
              <a:rPr lang="uk-UA" b="1" dirty="0" err="1">
                <a:solidFill>
                  <a:srgbClr val="002060"/>
                </a:solidFill>
              </a:rPr>
              <a:t>-це</a:t>
            </a:r>
            <a:r>
              <a:rPr lang="uk-UA" b="1" dirty="0">
                <a:solidFill>
                  <a:srgbClr val="002060"/>
                </a:solidFill>
              </a:rPr>
              <a:t> шлях формування творчої особистості, створення сприятливих умов для розвитку творчого потенціалу дитини, для її саморозкриття, самоствердження.</a:t>
            </a:r>
            <a:endParaRPr lang="ru-RU" b="1" dirty="0">
              <a:solidFill>
                <a:srgbClr val="002060"/>
              </a:solidFill>
            </a:endParaRPr>
          </a:p>
          <a:p>
            <a:pPr algn="ctr"/>
            <a:r>
              <a:rPr lang="uk-UA" b="1" dirty="0">
                <a:solidFill>
                  <a:srgbClr val="FF0000"/>
                </a:solidFill>
              </a:rPr>
              <a:t>Мета  інтерактивного навчання : </a:t>
            </a:r>
            <a:r>
              <a:rPr lang="uk-UA" b="1" dirty="0">
                <a:solidFill>
                  <a:srgbClr val="002060"/>
                </a:solidFill>
              </a:rPr>
              <a:t>створення  комфортних умов для активного  навчання, за яких кожен учень відчуває свою успішність, інтелектуальну досконалість, що робить сам освітній процес продуктивним.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4" name="Picture 6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265204"/>
            <a:ext cx="1872208" cy="1404156"/>
          </a:xfrm>
          <a:prstGeom prst="rect">
            <a:avLst/>
          </a:prstGeom>
          <a:noFill/>
        </p:spPr>
      </p:pic>
      <p:pic>
        <p:nvPicPr>
          <p:cNvPr id="5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7208" y="188640"/>
            <a:ext cx="3854678" cy="2160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2656"/>
            <a:ext cx="7772400" cy="1981919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1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Використовую на уроках елементи інтерактивних технологій, які дають можливість учням:</a:t>
            </a:r>
            <a:b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2547938"/>
            <a:ext cx="8784976" cy="3977406"/>
          </a:xfrm>
        </p:spPr>
        <p:txBody>
          <a:bodyPr>
            <a:normAutofit fontScale="62500" lnSpcReduction="20000"/>
          </a:bodyPr>
          <a:lstStyle/>
          <a:p>
            <a:r>
              <a:rPr lang="ru-RU" sz="23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</a:t>
            </a:r>
            <a:r>
              <a:rPr lang="uk-UA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стимулю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вати</a:t>
            </a:r>
            <a:r>
              <a:rPr lang="uk-UA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пізнавальну активність і самостійну діяльність і цим самим ефективно сприяють успішному  засвоєнню навчального матеріалу, вміння використовувати його в практичній діяльності.</a:t>
            </a:r>
            <a:endParaRPr lang="ru-RU" sz="26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-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аналізувати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навчальну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інформацію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творчо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підходити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до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засвоєння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навчального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матеріалу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й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тому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зробити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засвоєння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знань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більш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доступним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</a:p>
          <a:p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-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навчитись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формулювати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власну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думку, правильно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її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виражати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доводити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власну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точку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зору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аргументувати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й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дискутувати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</a:p>
          <a:p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-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навчитись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слухати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іншу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людину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поважати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альтернативну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думку;</a:t>
            </a:r>
          </a:p>
          <a:p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-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моделювати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різні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соціальні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ситуації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збагачувати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власний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соціальний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досвід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через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включення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в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різні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життєві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ситуації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</a:p>
          <a:p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-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вчитись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будувати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конструктивні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відносини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в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групі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визначати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своє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місце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ній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уникати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конфліктів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розв’язувати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їх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шукати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компроміси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прагнути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діалогу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</a:p>
          <a:p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-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знаходити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спільне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розв’язання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діалогу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</a:p>
          <a:p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-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розвивати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навички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проектної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діяльності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самостійної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роботи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виконання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творчих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робіт</a:t>
            </a:r>
            <a:r>
              <a:rPr lang="ru-RU" sz="26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</a:p>
          <a:p>
            <a:endParaRPr lang="ru-RU" sz="2600" dirty="0"/>
          </a:p>
        </p:txBody>
      </p:sp>
      <p:pic>
        <p:nvPicPr>
          <p:cNvPr id="4" name="Picture 3" descr="C:\Users\мама\AppData\Local\Microsoft\Windows\Temporary Internet Files\Content.IE5\XJW5V40T\MC90043820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1124744"/>
            <a:ext cx="1800200" cy="14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332656"/>
            <a:ext cx="4896544" cy="1981919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ЗАСОБИ ІНТЕРАКТИВНИХ  ТЕХНОЛОГІЙ: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2547938"/>
            <a:ext cx="8243193" cy="3977406"/>
          </a:xfrm>
        </p:spPr>
        <p:txBody>
          <a:bodyPr>
            <a:normAutofit/>
          </a:bodyPr>
          <a:lstStyle/>
          <a:p>
            <a:r>
              <a:rPr lang="uk-UA" sz="28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Імітації, рольові ігри, ігри ситуативного моделювання, драматизація; пізнавально-розважальні ігри, заочна  подорож;  практичні завдання;  конкурси, вікторини;  наочний матеріал; взаємоперевірка </a:t>
            </a:r>
            <a:r>
              <a:rPr lang="uk-UA" sz="2800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виконанних</a:t>
            </a:r>
            <a:r>
              <a:rPr lang="uk-UA" sz="2800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завдань; дослідження,  пошук.</a:t>
            </a:r>
            <a:endParaRPr lang="ru-RU" sz="2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Picture 2" descr="C:\Users\мама\Downloads\2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836712"/>
            <a:ext cx="1512168" cy="139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мама\Downloads\oeil_chat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5517232"/>
            <a:ext cx="217805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мама\AppData\Local\Microsoft\Windows\Temporary Internet Files\Content.IE5\3L97EM3Q\MC90042826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04664"/>
            <a:ext cx="1962150" cy="187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мама\Downloads\67560126fc5f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69746"/>
            <a:ext cx="1259632" cy="1788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мама\Downloads\69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106789"/>
            <a:ext cx="1462297" cy="175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uk-UA"/>
              <a:t>Прийоми і форми роботи</a:t>
            </a:r>
            <a:endParaRPr lang="ru-RU" alt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26988" y="-115888"/>
            <a:ext cx="9170988" cy="6973888"/>
          </a:xfrm>
          <a:blipFill dpi="0" rotWithShape="1">
            <a:blip r:embed="rId2" cstate="print"/>
            <a:srcRect/>
            <a:tile tx="0" ty="0" sx="100000" sy="100000" flip="none" algn="tl"/>
          </a:blipFill>
        </p:spPr>
        <p:txBody>
          <a:bodyPr/>
          <a:lstStyle/>
          <a:p>
            <a:pPr marL="0" indent="0" algn="ctr" eaLnBrk="1" hangingPunct="1">
              <a:buFont typeface="Arial" pitchFamily="34" charset="0"/>
              <a:buNone/>
            </a:pPr>
            <a:r>
              <a:rPr lang="uk-UA" altLang="uk-UA" sz="4800" b="1">
                <a:solidFill>
                  <a:srgbClr val="FF0000"/>
                </a:solidFill>
              </a:rPr>
              <a:t>Прийоми і форми роботи</a:t>
            </a:r>
            <a:endParaRPr lang="ru-RU" altLang="uk-UA" sz="4800" b="1">
              <a:solidFill>
                <a:srgbClr val="FF0000"/>
              </a:solidFill>
            </a:endParaRPr>
          </a:p>
        </p:txBody>
      </p:sp>
      <p:sp>
        <p:nvSpPr>
          <p:cNvPr id="14" name="Пятно 1 13"/>
          <p:cNvSpPr/>
          <p:nvPr/>
        </p:nvSpPr>
        <p:spPr>
          <a:xfrm>
            <a:off x="539750" y="1052513"/>
            <a:ext cx="4608513" cy="2881312"/>
          </a:xfrm>
          <a:prstGeom prst="irregularSeal1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>
                <a:solidFill>
                  <a:srgbClr val="FFFF00"/>
                </a:solidFill>
              </a:rPr>
              <a:t>ІНДИВІДУАЛЬНІ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16" name="Пятно 1 15"/>
          <p:cNvSpPr/>
          <p:nvPr/>
        </p:nvSpPr>
        <p:spPr>
          <a:xfrm>
            <a:off x="4787900" y="3573463"/>
            <a:ext cx="4176713" cy="3168650"/>
          </a:xfrm>
          <a:prstGeom prst="irregularSeal1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>
                <a:solidFill>
                  <a:srgbClr val="FFFF00"/>
                </a:solidFill>
              </a:rPr>
              <a:t>ФРОНТАЛЬНІ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17" name="Пятно 1 16"/>
          <p:cNvSpPr/>
          <p:nvPr/>
        </p:nvSpPr>
        <p:spPr>
          <a:xfrm>
            <a:off x="4716016" y="476672"/>
            <a:ext cx="4535934" cy="3168351"/>
          </a:xfrm>
          <a:prstGeom prst="irregularSeal1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>
                <a:solidFill>
                  <a:srgbClr val="FFFF00"/>
                </a:solidFill>
              </a:rPr>
              <a:t>КООПЕРАТИВНІ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18" name="Пятно 1 17"/>
          <p:cNvSpPr/>
          <p:nvPr/>
        </p:nvSpPr>
        <p:spPr>
          <a:xfrm>
            <a:off x="107950" y="3933825"/>
            <a:ext cx="3959225" cy="2808288"/>
          </a:xfrm>
          <a:prstGeom prst="irregularSeal1">
            <a:avLst/>
          </a:prstGeom>
          <a:blipFill>
            <a:blip r:embed="rId5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>
                <a:solidFill>
                  <a:srgbClr val="FFFF00"/>
                </a:solidFill>
              </a:rPr>
              <a:t>ПАРНІ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6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76872"/>
            <a:ext cx="9144000" cy="720080"/>
          </a:xfrm>
          <a:blipFill>
            <a:blip r:embed="rId2" cstate="print"/>
            <a:tile tx="0" ty="0" sx="100000" sy="100000" flip="none" algn="tl"/>
          </a:blipFill>
          <a:ln/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b="1" dirty="0">
                <a:solidFill>
                  <a:srgbClr val="FF0000"/>
                </a:solidFill>
              </a:rPr>
              <a:t>ІНТЕРАКТИВНІ МЕТОДИ НАВЧАННЯ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323528" y="395844"/>
            <a:ext cx="2170584" cy="1413954"/>
          </a:xfrm>
          <a:prstGeom prst="wedgeRoundRectCallout">
            <a:avLst>
              <a:gd name="adj1" fmla="val 70187"/>
              <a:gd name="adj2" fmla="val 76734"/>
              <a:gd name="adj3" fmla="val 16667"/>
            </a:avLst>
          </a:prstGeom>
          <a:blipFill>
            <a:blip r:embed="rId3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solidFill>
                  <a:srgbClr val="002060"/>
                </a:solidFill>
              </a:rPr>
              <a:t>МЕТОД «ПРЕС»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179512" y="5229200"/>
            <a:ext cx="2160240" cy="1368152"/>
          </a:xfrm>
          <a:prstGeom prst="wedgeRoundRectCallout">
            <a:avLst>
              <a:gd name="adj1" fmla="val 40224"/>
              <a:gd name="adj2" fmla="val -85461"/>
              <a:gd name="adj3" fmla="val 16667"/>
            </a:avLst>
          </a:prstGeom>
          <a:blipFill>
            <a:blip r:embed="rId4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solidFill>
                  <a:srgbClr val="C00000"/>
                </a:solidFill>
              </a:rPr>
              <a:t>МЕТОД «КУБУВАННЯ»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2659224" y="4549683"/>
            <a:ext cx="2286534" cy="1835624"/>
          </a:xfrm>
          <a:prstGeom prst="wedgeRoundRectCallout">
            <a:avLst>
              <a:gd name="adj1" fmla="val 62978"/>
              <a:gd name="adj2" fmla="val -129478"/>
              <a:gd name="adj3" fmla="val 16667"/>
            </a:avLst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solidFill>
                  <a:srgbClr val="00B050"/>
                </a:solidFill>
              </a:rPr>
              <a:t>ІНСЦЕНІЗАЦІЯ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5436096" y="5229200"/>
            <a:ext cx="2160240" cy="1368152"/>
          </a:xfrm>
          <a:prstGeom prst="wedgeRoundRectCallout">
            <a:avLst>
              <a:gd name="adj1" fmla="val -56464"/>
              <a:gd name="adj2" fmla="val -158702"/>
              <a:gd name="adj3" fmla="val 16667"/>
            </a:avLst>
          </a:prstGeom>
          <a:blipFill>
            <a:blip r:embed="rId5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solidFill>
                  <a:srgbClr val="AF116F"/>
                </a:solidFill>
              </a:rPr>
              <a:t>МЕТОД «РЮКЗАК»</a:t>
            </a:r>
            <a:endParaRPr lang="ru-RU" sz="2000" b="1" dirty="0">
              <a:solidFill>
                <a:srgbClr val="AF116F"/>
              </a:solidFill>
            </a:endParaRP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7331719" y="3789040"/>
            <a:ext cx="1706488" cy="1224136"/>
          </a:xfrm>
          <a:prstGeom prst="wedgeRoundRectCallout">
            <a:avLst>
              <a:gd name="adj1" fmla="val -95998"/>
              <a:gd name="adj2" fmla="val -101833"/>
              <a:gd name="adj3" fmla="val 16667"/>
            </a:avLst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solidFill>
                  <a:srgbClr val="CC0000"/>
                </a:solidFill>
              </a:rPr>
              <a:t>ТВОРЧІ ІГРИ</a:t>
            </a:r>
            <a:endParaRPr lang="ru-RU" sz="2000" b="1" dirty="0">
              <a:solidFill>
                <a:srgbClr val="CC0000"/>
              </a:solidFill>
            </a:endParaRP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2645507" y="77522"/>
            <a:ext cx="2286534" cy="1692768"/>
          </a:xfrm>
          <a:prstGeom prst="wedgeRoundRectCallout">
            <a:avLst>
              <a:gd name="adj1" fmla="val 60982"/>
              <a:gd name="adj2" fmla="val 78233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solidFill>
                  <a:srgbClr val="CC0000"/>
                </a:solidFill>
              </a:rPr>
              <a:t>МЕТОД «МІКРОФОН»</a:t>
            </a:r>
            <a:endParaRPr lang="ru-RU" sz="2000" b="1" dirty="0">
              <a:solidFill>
                <a:srgbClr val="CC0000"/>
              </a:solidFill>
            </a:endParaRP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6524823" y="246758"/>
            <a:ext cx="2520280" cy="1459032"/>
          </a:xfrm>
          <a:prstGeom prst="wedgeRoundRectCallout">
            <a:avLst>
              <a:gd name="adj1" fmla="val -82059"/>
              <a:gd name="adj2" fmla="val 87960"/>
              <a:gd name="adj3" fmla="val 16667"/>
            </a:avLst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solidFill>
                  <a:srgbClr val="FFFF00"/>
                </a:solidFill>
              </a:rPr>
              <a:t>МОЗКОВИЙ ШТУРМ</a:t>
            </a:r>
            <a:endParaRPr lang="ru-RU" sz="2000" b="1" dirty="0">
              <a:solidFill>
                <a:srgbClr val="FFFF00"/>
              </a:solidFill>
            </a:endParaRPr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179512" y="3429000"/>
            <a:ext cx="2448272" cy="1116704"/>
          </a:xfrm>
          <a:prstGeom prst="wedgeRoundRectCallout">
            <a:avLst>
              <a:gd name="adj1" fmla="val 86778"/>
              <a:gd name="adj2" fmla="val -61148"/>
              <a:gd name="adj3" fmla="val 16667"/>
            </a:avLst>
          </a:prstGeom>
          <a:solidFill>
            <a:srgbClr val="F9AD6F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solidFill>
                  <a:srgbClr val="FF0000"/>
                </a:solidFill>
              </a:rPr>
              <a:t>МЕТОД «АСОЦІАТИВНИЙ КУЩ»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Незакінчене речення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2060848"/>
            <a:ext cx="7772400" cy="3958952"/>
          </a:xfrm>
        </p:spPr>
        <p:txBody>
          <a:bodyPr/>
          <a:lstStyle/>
          <a:p>
            <a:r>
              <a:rPr lang="uk-UA" b="1" dirty="0"/>
              <a:t>  </a:t>
            </a:r>
            <a:r>
              <a:rPr lang="uk-UA" dirty="0">
                <a:solidFill>
                  <a:srgbClr val="002060"/>
                </a:solidFill>
              </a:rPr>
              <a:t>Компоненти  при додаванні називаються…. 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uk-UA" dirty="0">
                <a:solidFill>
                  <a:srgbClr val="002060"/>
                </a:solidFill>
              </a:rPr>
              <a:t>Компоненти  при відніманні називаються…. 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uk-UA" dirty="0">
                <a:solidFill>
                  <a:srgbClr val="002060"/>
                </a:solidFill>
              </a:rPr>
              <a:t>Щоб знайти невідомий доданок, потрібно…. 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uk-UA" dirty="0">
                <a:solidFill>
                  <a:srgbClr val="002060"/>
                </a:solidFill>
              </a:rPr>
              <a:t>Щоб знайти невідомий від</a:t>
            </a:r>
            <a:r>
              <a:rPr lang="ru-RU" dirty="0">
                <a:solidFill>
                  <a:srgbClr val="002060"/>
                </a:solidFill>
              </a:rPr>
              <a:t>’</a:t>
            </a:r>
            <a:r>
              <a:rPr lang="uk-UA" dirty="0" err="1">
                <a:solidFill>
                  <a:srgbClr val="002060"/>
                </a:solidFill>
              </a:rPr>
              <a:t>ємник</a:t>
            </a:r>
            <a:r>
              <a:rPr lang="uk-UA" dirty="0">
                <a:solidFill>
                  <a:srgbClr val="002060"/>
                </a:solidFill>
              </a:rPr>
              <a:t>, потрібно…. 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uk-UA" dirty="0">
                <a:solidFill>
                  <a:srgbClr val="002060"/>
                </a:solidFill>
              </a:rPr>
              <a:t>Щоб знайти невідоме зменшуване, потрібно…. </a:t>
            </a:r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4" name="Picture 2" descr="C:\Users\мама\Downloads\0_507b9_5c2029db_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908720"/>
            <a:ext cx="2555875" cy="191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99793" y="4581128"/>
            <a:ext cx="3672408" cy="2088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AutoShape 2"/>
          <p:cNvSpPr>
            <a:spLocks noChangeArrowheads="1"/>
          </p:cNvSpPr>
          <p:nvPr/>
        </p:nvSpPr>
        <p:spPr bwMode="auto">
          <a:xfrm rot="-4905726">
            <a:off x="76200" y="-76200"/>
            <a:ext cx="5029200" cy="5181600"/>
          </a:xfrm>
          <a:prstGeom prst="wedgeEllipseCallout">
            <a:avLst>
              <a:gd name="adj1" fmla="val -26444"/>
              <a:gd name="adj2" fmla="val 71792"/>
            </a:avLst>
          </a:prstGeom>
          <a:gradFill rotWithShape="0">
            <a:gsLst>
              <a:gs pos="0">
                <a:srgbClr val="FFCCFF"/>
              </a:gs>
              <a:gs pos="50000">
                <a:srgbClr val="FFFFFF"/>
              </a:gs>
              <a:gs pos="100000">
                <a:srgbClr val="FFCC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 eaLnBrk="0" hangingPunct="0"/>
            <a:endParaRPr lang="uk-UA" altLang="ru-RU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99331" name="AutoShape 3"/>
          <p:cNvSpPr>
            <a:spLocks noChangeArrowheads="1"/>
          </p:cNvSpPr>
          <p:nvPr/>
        </p:nvSpPr>
        <p:spPr bwMode="auto">
          <a:xfrm>
            <a:off x="5562600" y="260350"/>
            <a:ext cx="3581400" cy="3505200"/>
          </a:xfrm>
          <a:prstGeom prst="cloudCallout">
            <a:avLst>
              <a:gd name="adj1" fmla="val -25796"/>
              <a:gd name="adj2" fmla="val 66079"/>
            </a:avLst>
          </a:prstGeom>
          <a:solidFill>
            <a:srgbClr val="66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uk-UA" altLang="ru-RU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99332" name="WordArt 4"/>
          <p:cNvSpPr>
            <a:spLocks noChangeArrowheads="1" noChangeShapeType="1" noTextEdit="1"/>
          </p:cNvSpPr>
          <p:nvPr/>
        </p:nvSpPr>
        <p:spPr bwMode="auto">
          <a:xfrm>
            <a:off x="1447800" y="1143000"/>
            <a:ext cx="2133600" cy="3429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38100">
                  <a:solidFill>
                    <a:srgbClr val="99FF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366FF"/>
                    </a:gs>
                    <a:gs pos="12500">
                      <a:srgbClr val="01A78F"/>
                    </a:gs>
                    <a:gs pos="25000">
                      <a:srgbClr val="FFFF00"/>
                    </a:gs>
                    <a:gs pos="37500">
                      <a:srgbClr val="FF6633"/>
                    </a:gs>
                    <a:gs pos="50000">
                      <a:srgbClr val="FF3399"/>
                    </a:gs>
                    <a:gs pos="62500">
                      <a:srgbClr val="FF6633"/>
                    </a:gs>
                    <a:gs pos="75000">
                      <a:srgbClr val="FFFF00"/>
                    </a:gs>
                    <a:gs pos="875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2</a:t>
            </a:r>
          </a:p>
        </p:txBody>
      </p:sp>
      <p:sp>
        <p:nvSpPr>
          <p:cNvPr id="99333" name="WordArt 5"/>
          <p:cNvSpPr>
            <a:spLocks noChangeArrowheads="1" noChangeShapeType="1" noTextEdit="1"/>
          </p:cNvSpPr>
          <p:nvPr/>
        </p:nvSpPr>
        <p:spPr bwMode="auto">
          <a:xfrm>
            <a:off x="1447800" y="1219200"/>
            <a:ext cx="2362200" cy="3276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571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4</a:t>
            </a:r>
          </a:p>
        </p:txBody>
      </p:sp>
      <p:sp>
        <p:nvSpPr>
          <p:cNvPr id="99334" name="WordArt 6"/>
          <p:cNvSpPr>
            <a:spLocks noChangeArrowheads="1" noChangeShapeType="1" noTextEdit="1"/>
          </p:cNvSpPr>
          <p:nvPr/>
        </p:nvSpPr>
        <p:spPr bwMode="auto">
          <a:xfrm>
            <a:off x="1447800" y="1219200"/>
            <a:ext cx="2057400" cy="3429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38100">
                  <a:solidFill>
                    <a:srgbClr val="9933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50000">
                      <a:srgbClr val="FFCCFF"/>
                    </a:gs>
                    <a:gs pos="100000">
                      <a:srgbClr val="FF3300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5</a:t>
            </a:r>
          </a:p>
        </p:txBody>
      </p:sp>
      <p:sp>
        <p:nvSpPr>
          <p:cNvPr id="99335" name="WordArt 7"/>
          <p:cNvSpPr>
            <a:spLocks noChangeArrowheads="1" noChangeShapeType="1" noTextEdit="1"/>
          </p:cNvSpPr>
          <p:nvPr/>
        </p:nvSpPr>
        <p:spPr bwMode="auto">
          <a:xfrm>
            <a:off x="1524000" y="1219200"/>
            <a:ext cx="2057400" cy="3352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571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3</a:t>
            </a:r>
          </a:p>
        </p:txBody>
      </p:sp>
      <p:sp>
        <p:nvSpPr>
          <p:cNvPr id="99336" name="WordArt 8"/>
          <p:cNvSpPr>
            <a:spLocks noChangeArrowheads="1" noChangeShapeType="1" noTextEdit="1"/>
          </p:cNvSpPr>
          <p:nvPr/>
        </p:nvSpPr>
        <p:spPr bwMode="auto">
          <a:xfrm>
            <a:off x="1331913" y="1268413"/>
            <a:ext cx="2209800" cy="3505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8</a:t>
            </a:r>
          </a:p>
        </p:txBody>
      </p:sp>
      <p:sp>
        <p:nvSpPr>
          <p:cNvPr id="99337" name="WordArt 9"/>
          <p:cNvSpPr>
            <a:spLocks noChangeArrowheads="1" noChangeShapeType="1" noTextEdit="1"/>
          </p:cNvSpPr>
          <p:nvPr/>
        </p:nvSpPr>
        <p:spPr bwMode="auto">
          <a:xfrm>
            <a:off x="6156325" y="908050"/>
            <a:ext cx="2362200" cy="2209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57150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+ 2</a:t>
            </a:r>
          </a:p>
        </p:txBody>
      </p:sp>
      <p:sp>
        <p:nvSpPr>
          <p:cNvPr id="99338" name="WordArt 10"/>
          <p:cNvSpPr>
            <a:spLocks noChangeArrowheads="1" noChangeShapeType="1" noTextEdit="1"/>
          </p:cNvSpPr>
          <p:nvPr/>
        </p:nvSpPr>
        <p:spPr bwMode="auto">
          <a:xfrm>
            <a:off x="1258888" y="1341438"/>
            <a:ext cx="2209800" cy="3505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6</a:t>
            </a:r>
          </a:p>
        </p:txBody>
      </p:sp>
      <p:sp>
        <p:nvSpPr>
          <p:cNvPr id="99339" name="WordArt 11"/>
          <p:cNvSpPr>
            <a:spLocks noChangeArrowheads="1" noChangeShapeType="1" noTextEdit="1"/>
          </p:cNvSpPr>
          <p:nvPr/>
        </p:nvSpPr>
        <p:spPr bwMode="auto">
          <a:xfrm>
            <a:off x="1476375" y="1196975"/>
            <a:ext cx="2209800" cy="3505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7</a:t>
            </a:r>
          </a:p>
        </p:txBody>
      </p:sp>
      <p:sp>
        <p:nvSpPr>
          <p:cNvPr id="99340" name="WordArt 12"/>
          <p:cNvSpPr>
            <a:spLocks noChangeArrowheads="1" noChangeShapeType="1" noTextEdit="1"/>
          </p:cNvSpPr>
          <p:nvPr/>
        </p:nvSpPr>
        <p:spPr bwMode="auto">
          <a:xfrm>
            <a:off x="1403350" y="1125538"/>
            <a:ext cx="2209800" cy="3505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9</a:t>
            </a:r>
          </a:p>
        </p:txBody>
      </p:sp>
      <p:sp>
        <p:nvSpPr>
          <p:cNvPr id="99341" name="WordArt 13"/>
          <p:cNvSpPr>
            <a:spLocks noChangeArrowheads="1" noChangeShapeType="1" noTextEdit="1"/>
          </p:cNvSpPr>
          <p:nvPr/>
        </p:nvSpPr>
        <p:spPr bwMode="auto">
          <a:xfrm>
            <a:off x="971550" y="1196975"/>
            <a:ext cx="2663825" cy="3505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10</a:t>
            </a:r>
          </a:p>
        </p:txBody>
      </p:sp>
      <p:pic>
        <p:nvPicPr>
          <p:cNvPr id="19" name="Picture 2" descr="http://lenagold.ru/fon/clipart/b/bel/belka15.jpg"/>
          <p:cNvPicPr>
            <a:picLocks noChangeAspect="1" noChangeArrowheads="1"/>
          </p:cNvPicPr>
          <p:nvPr/>
        </p:nvPicPr>
        <p:blipFill>
          <a:blip r:embed="rId6" cstate="print"/>
          <a:srcRect l="13237" r="7352"/>
          <a:stretch>
            <a:fillRect/>
          </a:stretch>
        </p:blipFill>
        <p:spPr bwMode="auto">
          <a:xfrm>
            <a:off x="5219700" y="4495800"/>
            <a:ext cx="177165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9" name="Picture 16" descr="клен8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921375"/>
            <a:ext cx="108108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0" name="Picture 17" descr="клен8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4213" y="5921375"/>
            <a:ext cx="108108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NSHO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9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9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9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9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verch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 animBg="1" autoUpdateAnimBg="0"/>
      <p:bldP spid="99331" grpId="0" animBg="1" autoUpdateAnimBg="0"/>
      <p:bldP spid="99332" grpId="0" animBg="1"/>
      <p:bldP spid="99333" grpId="0" animBg="1"/>
      <p:bldP spid="99334" grpId="0" animBg="1"/>
      <p:bldP spid="99335" grpId="0" animBg="1"/>
      <p:bldP spid="99336" grpId="0" animBg="1"/>
      <p:bldP spid="99337" grpId="0" animBg="1"/>
      <p:bldP spid="99338" grpId="0" animBg="1"/>
      <p:bldP spid="99339" grpId="0" animBg="1"/>
      <p:bldP spid="99340" grpId="0" animBg="1"/>
      <p:bldP spid="993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AutoShape 2"/>
          <p:cNvSpPr>
            <a:spLocks noChangeArrowheads="1"/>
          </p:cNvSpPr>
          <p:nvPr/>
        </p:nvSpPr>
        <p:spPr bwMode="auto">
          <a:xfrm rot="-4905726">
            <a:off x="76200" y="-76200"/>
            <a:ext cx="5029200" cy="5181600"/>
          </a:xfrm>
          <a:prstGeom prst="wedgeEllipseCallout">
            <a:avLst>
              <a:gd name="adj1" fmla="val -26444"/>
              <a:gd name="adj2" fmla="val 71792"/>
            </a:avLst>
          </a:prstGeom>
          <a:gradFill rotWithShape="0">
            <a:gsLst>
              <a:gs pos="0">
                <a:srgbClr val="FFCCFF"/>
              </a:gs>
              <a:gs pos="50000">
                <a:srgbClr val="FFFFFF"/>
              </a:gs>
              <a:gs pos="100000">
                <a:srgbClr val="FFCC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 eaLnBrk="0" hangingPunct="0"/>
            <a:endParaRPr lang="uk-UA" altLang="ru-RU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100355" name="AutoShape 3"/>
          <p:cNvSpPr>
            <a:spLocks noChangeArrowheads="1"/>
          </p:cNvSpPr>
          <p:nvPr/>
        </p:nvSpPr>
        <p:spPr bwMode="auto">
          <a:xfrm>
            <a:off x="5562600" y="188913"/>
            <a:ext cx="3581400" cy="3505200"/>
          </a:xfrm>
          <a:prstGeom prst="cloudCallout">
            <a:avLst>
              <a:gd name="adj1" fmla="val -25796"/>
              <a:gd name="adj2" fmla="val 66079"/>
            </a:avLst>
          </a:prstGeom>
          <a:solidFill>
            <a:srgbClr val="66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uk-UA" altLang="ru-RU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100356" name="WordArt 4"/>
          <p:cNvSpPr>
            <a:spLocks noChangeArrowheads="1" noChangeShapeType="1" noTextEdit="1"/>
          </p:cNvSpPr>
          <p:nvPr/>
        </p:nvSpPr>
        <p:spPr bwMode="auto">
          <a:xfrm>
            <a:off x="1447800" y="1143000"/>
            <a:ext cx="2133600" cy="3429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38100">
                  <a:solidFill>
                    <a:srgbClr val="99FF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366FF"/>
                    </a:gs>
                    <a:gs pos="12500">
                      <a:srgbClr val="01A78F"/>
                    </a:gs>
                    <a:gs pos="25000">
                      <a:srgbClr val="FFFF00"/>
                    </a:gs>
                    <a:gs pos="37500">
                      <a:srgbClr val="FF6633"/>
                    </a:gs>
                    <a:gs pos="50000">
                      <a:srgbClr val="FF3399"/>
                    </a:gs>
                    <a:gs pos="62500">
                      <a:srgbClr val="FF6633"/>
                    </a:gs>
                    <a:gs pos="75000">
                      <a:srgbClr val="FFFF00"/>
                    </a:gs>
                    <a:gs pos="875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2</a:t>
            </a:r>
          </a:p>
        </p:txBody>
      </p:sp>
      <p:sp>
        <p:nvSpPr>
          <p:cNvPr id="100357" name="WordArt 5"/>
          <p:cNvSpPr>
            <a:spLocks noChangeArrowheads="1" noChangeShapeType="1" noTextEdit="1"/>
          </p:cNvSpPr>
          <p:nvPr/>
        </p:nvSpPr>
        <p:spPr bwMode="auto">
          <a:xfrm>
            <a:off x="1447800" y="1219200"/>
            <a:ext cx="2362200" cy="3276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571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4</a:t>
            </a:r>
          </a:p>
        </p:txBody>
      </p:sp>
      <p:sp>
        <p:nvSpPr>
          <p:cNvPr id="100358" name="WordArt 6"/>
          <p:cNvSpPr>
            <a:spLocks noChangeArrowheads="1" noChangeShapeType="1" noTextEdit="1"/>
          </p:cNvSpPr>
          <p:nvPr/>
        </p:nvSpPr>
        <p:spPr bwMode="auto">
          <a:xfrm>
            <a:off x="1447800" y="1219200"/>
            <a:ext cx="2057400" cy="3429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38100">
                  <a:solidFill>
                    <a:srgbClr val="9933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50000">
                      <a:srgbClr val="FFCCFF"/>
                    </a:gs>
                    <a:gs pos="100000">
                      <a:srgbClr val="FF3300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5</a:t>
            </a:r>
          </a:p>
        </p:txBody>
      </p:sp>
      <p:sp>
        <p:nvSpPr>
          <p:cNvPr id="100359" name="WordArt 7"/>
          <p:cNvSpPr>
            <a:spLocks noChangeArrowheads="1" noChangeShapeType="1" noTextEdit="1"/>
          </p:cNvSpPr>
          <p:nvPr/>
        </p:nvSpPr>
        <p:spPr bwMode="auto">
          <a:xfrm>
            <a:off x="1524000" y="1219200"/>
            <a:ext cx="2057400" cy="3352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571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3</a:t>
            </a:r>
          </a:p>
        </p:txBody>
      </p:sp>
      <p:sp>
        <p:nvSpPr>
          <p:cNvPr id="100360" name="WordArt 8"/>
          <p:cNvSpPr>
            <a:spLocks noChangeArrowheads="1" noChangeShapeType="1" noTextEdit="1"/>
          </p:cNvSpPr>
          <p:nvPr/>
        </p:nvSpPr>
        <p:spPr bwMode="auto">
          <a:xfrm>
            <a:off x="1331913" y="1268413"/>
            <a:ext cx="2209800" cy="3505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8</a:t>
            </a:r>
          </a:p>
        </p:txBody>
      </p:sp>
      <p:sp>
        <p:nvSpPr>
          <p:cNvPr id="100361" name="WordArt 9"/>
          <p:cNvSpPr>
            <a:spLocks noChangeArrowheads="1" noChangeShapeType="1" noTextEdit="1"/>
          </p:cNvSpPr>
          <p:nvPr/>
        </p:nvSpPr>
        <p:spPr bwMode="auto">
          <a:xfrm>
            <a:off x="6156325" y="908050"/>
            <a:ext cx="2362200" cy="2209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57150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- 2</a:t>
            </a:r>
          </a:p>
        </p:txBody>
      </p:sp>
      <p:sp>
        <p:nvSpPr>
          <p:cNvPr id="100362" name="WordArt 10"/>
          <p:cNvSpPr>
            <a:spLocks noChangeArrowheads="1" noChangeShapeType="1" noTextEdit="1"/>
          </p:cNvSpPr>
          <p:nvPr/>
        </p:nvSpPr>
        <p:spPr bwMode="auto">
          <a:xfrm>
            <a:off x="1258888" y="1341438"/>
            <a:ext cx="2209800" cy="3505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6</a:t>
            </a:r>
          </a:p>
        </p:txBody>
      </p:sp>
      <p:sp>
        <p:nvSpPr>
          <p:cNvPr id="100363" name="WordArt 11"/>
          <p:cNvSpPr>
            <a:spLocks noChangeArrowheads="1" noChangeShapeType="1" noTextEdit="1"/>
          </p:cNvSpPr>
          <p:nvPr/>
        </p:nvSpPr>
        <p:spPr bwMode="auto">
          <a:xfrm>
            <a:off x="1476375" y="1196975"/>
            <a:ext cx="2209800" cy="3505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7</a:t>
            </a:r>
          </a:p>
        </p:txBody>
      </p:sp>
      <p:sp>
        <p:nvSpPr>
          <p:cNvPr id="100364" name="WordArt 12"/>
          <p:cNvSpPr>
            <a:spLocks noChangeArrowheads="1" noChangeShapeType="1" noTextEdit="1"/>
          </p:cNvSpPr>
          <p:nvPr/>
        </p:nvSpPr>
        <p:spPr bwMode="auto">
          <a:xfrm>
            <a:off x="1403350" y="1125538"/>
            <a:ext cx="2209800" cy="3505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9</a:t>
            </a:r>
          </a:p>
        </p:txBody>
      </p:sp>
      <p:sp>
        <p:nvSpPr>
          <p:cNvPr id="100365" name="WordArt 13"/>
          <p:cNvSpPr>
            <a:spLocks noChangeArrowheads="1" noChangeShapeType="1" noTextEdit="1"/>
          </p:cNvSpPr>
          <p:nvPr/>
        </p:nvSpPr>
        <p:spPr bwMode="auto">
          <a:xfrm>
            <a:off x="971550" y="1196975"/>
            <a:ext cx="2663825" cy="3505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10</a:t>
            </a:r>
          </a:p>
        </p:txBody>
      </p:sp>
      <p:pic>
        <p:nvPicPr>
          <p:cNvPr id="19" name="Picture 2" descr="http://lenagold.ru/fon/clipart/b/bel/belka15.jpg"/>
          <p:cNvPicPr>
            <a:picLocks noChangeAspect="1" noChangeArrowheads="1"/>
          </p:cNvPicPr>
          <p:nvPr/>
        </p:nvPicPr>
        <p:blipFill>
          <a:blip r:embed="rId6" cstate="print"/>
          <a:srcRect l="13237" r="7352"/>
          <a:stretch>
            <a:fillRect/>
          </a:stretch>
        </p:blipFill>
        <p:spPr bwMode="auto">
          <a:xfrm>
            <a:off x="5508625" y="4495800"/>
            <a:ext cx="177165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3" name="Picture 16" descr="клен8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921375"/>
            <a:ext cx="108108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4" name="Picture 17" descr="клен8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650" y="5921375"/>
            <a:ext cx="108108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NSHO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verch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 animBg="1" autoUpdateAnimBg="0"/>
      <p:bldP spid="100355" grpId="0" animBg="1" autoUpdateAnimBg="0"/>
      <p:bldP spid="100356" grpId="0" animBg="1"/>
      <p:bldP spid="100357" grpId="0" animBg="1"/>
      <p:bldP spid="100358" grpId="0" animBg="1"/>
      <p:bldP spid="100359" grpId="0" animBg="1"/>
      <p:bldP spid="100360" grpId="0" animBg="1"/>
      <p:bldP spid="100361" grpId="0" animBg="1"/>
      <p:bldP spid="100362" grpId="0" animBg="1"/>
      <p:bldP spid="100363" grpId="0" animBg="1"/>
      <p:bldP spid="100364" grpId="0" animBg="1"/>
      <p:bldP spid="10036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385" name="Object 1"/>
          <p:cNvGraphicFramePr>
            <a:graphicFrameLocks noChangeAspect="1"/>
          </p:cNvGraphicFramePr>
          <p:nvPr/>
        </p:nvGraphicFramePr>
        <p:xfrm>
          <a:off x="1115616" y="1389257"/>
          <a:ext cx="7272808" cy="53285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" r:id="rId2" imgW="4569445" imgH="3426611" progId="PowerPoint.Slide.12">
                  <p:embed/>
                </p:oleObj>
              </mc:Choice>
              <mc:Fallback>
                <p:oleObj name="Слайд" r:id="rId2" imgW="4569445" imgH="3426611" progId="PowerPoint.Slide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1389257"/>
                        <a:ext cx="7272808" cy="532850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67544" y="0"/>
            <a:ext cx="784887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Робота в групах</a:t>
            </a:r>
            <a:br>
              <a:rPr lang="ru-RU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І група – виписати  шестицифрові числа</a:t>
            </a:r>
            <a:b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ІІ група – виписати  </a:t>
            </a:r>
            <a:r>
              <a:rPr lang="uk-UA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п’</a:t>
            </a:r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яти</a:t>
            </a:r>
            <a:r>
              <a:rPr lang="uk-UA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тицифрові</a:t>
            </a:r>
            <a: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числа </a:t>
            </a:r>
            <a:b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ІІІ група – виписати  чотирицифрові числа</a:t>
            </a:r>
            <a:b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7105" name="Object 1"/>
          <p:cNvGraphicFramePr>
            <a:graphicFrameLocks noChangeAspect="1"/>
          </p:cNvGraphicFramePr>
          <p:nvPr/>
        </p:nvGraphicFramePr>
        <p:xfrm>
          <a:off x="395536" y="1268759"/>
          <a:ext cx="7894132" cy="5298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" r:id="rId2" imgW="4569445" imgH="3426611" progId="PowerPoint.Slide.12">
                  <p:embed/>
                </p:oleObj>
              </mc:Choice>
              <mc:Fallback>
                <p:oleObj name="Слайд" r:id="rId2" imgW="4569445" imgH="3426611" progId="PowerPoint.Slide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1268759"/>
                        <a:ext cx="7894132" cy="5298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1985" name="Object 1"/>
          <p:cNvGraphicFramePr>
            <a:graphicFrameLocks noChangeAspect="1"/>
          </p:cNvGraphicFramePr>
          <p:nvPr/>
        </p:nvGraphicFramePr>
        <p:xfrm>
          <a:off x="164742" y="188640"/>
          <a:ext cx="8784976" cy="6480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" r:id="rId2" imgW="4569445" imgH="3426611" progId="PowerPoint.Slide.12">
                  <p:embed/>
                </p:oleObj>
              </mc:Choice>
              <mc:Fallback>
                <p:oleObj name="Слайд" r:id="rId2" imgW="4569445" imgH="3426611" progId="PowerPoint.Slide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742" y="188640"/>
                        <a:ext cx="8784976" cy="64807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3009" name="Object 1"/>
          <p:cNvGraphicFramePr>
            <a:graphicFrameLocks noChangeAspect="1"/>
          </p:cNvGraphicFramePr>
          <p:nvPr/>
        </p:nvGraphicFramePr>
        <p:xfrm>
          <a:off x="395536" y="0"/>
          <a:ext cx="8558133" cy="6525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" r:id="rId2" imgW="4569445" imgH="3426611" progId="PowerPoint.Slide.12">
                  <p:embed/>
                </p:oleObj>
              </mc:Choice>
              <mc:Fallback>
                <p:oleObj name="Слайд" r:id="rId2" imgW="4569445" imgH="3426611" progId="PowerPoint.Slide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0"/>
                        <a:ext cx="8558133" cy="65253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6081" name="Object 1"/>
          <p:cNvGraphicFramePr>
            <a:graphicFrameLocks noChangeAspect="1"/>
          </p:cNvGraphicFramePr>
          <p:nvPr/>
        </p:nvGraphicFramePr>
        <p:xfrm>
          <a:off x="611560" y="980728"/>
          <a:ext cx="7344816" cy="57273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" r:id="rId2" imgW="4569445" imgH="3426611" progId="PowerPoint.Slide.12">
                  <p:embed/>
                </p:oleObj>
              </mc:Choice>
              <mc:Fallback>
                <p:oleObj name="Слайд" r:id="rId2" imgW="4569445" imgH="3426611" progId="PowerPoint.Slide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980728"/>
                        <a:ext cx="7344816" cy="572736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5057" name="Object 1"/>
          <p:cNvGraphicFramePr>
            <a:graphicFrameLocks noChangeAspect="1"/>
          </p:cNvGraphicFramePr>
          <p:nvPr/>
        </p:nvGraphicFramePr>
        <p:xfrm>
          <a:off x="116270" y="564592"/>
          <a:ext cx="8488178" cy="5384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" r:id="rId2" imgW="4569445" imgH="3426611" progId="PowerPoint.Slide.12">
                  <p:embed/>
                </p:oleObj>
              </mc:Choice>
              <mc:Fallback>
                <p:oleObj name="Слайд" r:id="rId2" imgW="4569445" imgH="3426611" progId="PowerPoint.Slide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270" y="564592"/>
                        <a:ext cx="8488178" cy="5384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мама\AppData\Local\Microsoft\Windows\Temporary Internet Files\Content.IE5\H0A6YN7F\MC90043481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79712" cy="197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1C1297D4-714C-4FD0-DA1C-039B15E3BCDB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99"/>
          <a:stretch/>
        </p:blipFill>
        <p:spPr bwMode="auto">
          <a:xfrm>
            <a:off x="165488" y="116632"/>
            <a:ext cx="9270224" cy="6264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8460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2074242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b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Додай 2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сірники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рівність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стала правильною. </a:t>
            </a:r>
            <a:b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13321134-D4BA-89AC-F87A-29821CBDE783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570794"/>
            <a:ext cx="8640960" cy="4734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4883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мама\AppData\Local\Microsoft\Windows\Temporary Internet Files\Content.IE5\H0A6YN7F\MC90043481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79712" cy="197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399" y="0"/>
            <a:ext cx="8213403" cy="234888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400" b="1" dirty="0">
                <a:solidFill>
                  <a:srgbClr val="C00000"/>
                </a:solidFill>
              </a:rPr>
              <a:t>      Вправи для розвитку пам’яті </a:t>
            </a:r>
            <a:br>
              <a:rPr lang="uk-UA" sz="4400" b="1" dirty="0">
                <a:solidFill>
                  <a:srgbClr val="C00000"/>
                </a:solidFill>
              </a:rPr>
            </a:br>
            <a:r>
              <a:rPr lang="uk-UA" sz="4400" b="1" dirty="0">
                <a:solidFill>
                  <a:srgbClr val="C00000"/>
                </a:solidFill>
              </a:rPr>
              <a:t>та зорової уваги</a:t>
            </a:r>
            <a:br>
              <a:rPr lang="uk-UA" sz="4400" b="1" dirty="0">
                <a:solidFill>
                  <a:srgbClr val="C00000"/>
                </a:solidFill>
              </a:rPr>
            </a:br>
            <a:r>
              <a:rPr lang="uk-UA" sz="4400" b="1" dirty="0">
                <a:solidFill>
                  <a:schemeClr val="accent6">
                    <a:lumMod val="50000"/>
                  </a:schemeClr>
                </a:solidFill>
              </a:rPr>
              <a:t>Знайди відмінності</a:t>
            </a:r>
            <a:endParaRPr lang="ru-RU" sz="4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641EF1D6-D187-446E-7DF8-2D876F7EAFBA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496" y="2492896"/>
            <a:ext cx="6906307" cy="427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29386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мама\AppData\Local\Microsoft\Windows\Temporary Internet Files\Content.IE5\H0A6YN7F\MC90043481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79712" cy="197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399" y="0"/>
            <a:ext cx="8213403" cy="234888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400" b="1" dirty="0">
                <a:solidFill>
                  <a:srgbClr val="C00000"/>
                </a:solidFill>
              </a:rPr>
              <a:t>Чия тінь</a:t>
            </a:r>
            <a:r>
              <a:rPr lang="en-US" sz="4400" b="1" dirty="0">
                <a:solidFill>
                  <a:srgbClr val="C00000"/>
                </a:solidFill>
              </a:rPr>
              <a:t>?</a:t>
            </a:r>
            <a:r>
              <a:rPr lang="uk-UA" sz="4400" b="1" dirty="0">
                <a:solidFill>
                  <a:srgbClr val="C00000"/>
                </a:solidFill>
              </a:rPr>
              <a:t>      </a:t>
            </a:r>
            <a:br>
              <a:rPr lang="uk-UA" sz="4400" b="1" dirty="0">
                <a:solidFill>
                  <a:srgbClr val="C00000"/>
                </a:solidFill>
              </a:rPr>
            </a:br>
            <a:endParaRPr lang="ru-RU" sz="4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CF442411-F16B-C59A-616F-90427344EDD6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84" y="2131484"/>
            <a:ext cx="8762231" cy="3025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31773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мама\AppData\Local\Microsoft\Windows\Temporary Internet Files\Content.IE5\H0A6YN7F\MC90043481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79712" cy="197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399" y="0"/>
            <a:ext cx="8213403" cy="234888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/>
              <a:t>Подивись на </a:t>
            </a:r>
            <a:r>
              <a:rPr lang="ru-RU" sz="4400" b="1" dirty="0" err="1"/>
              <a:t>малюнок</a:t>
            </a:r>
            <a:r>
              <a:rPr lang="ru-RU" sz="4400" b="1" dirty="0"/>
              <a:t> , а </a:t>
            </a:r>
            <a:r>
              <a:rPr lang="ru-RU" sz="4400" b="1" dirty="0" err="1"/>
              <a:t>потім</a:t>
            </a:r>
            <a:r>
              <a:rPr lang="ru-RU" sz="4400" b="1" dirty="0"/>
              <a:t> </a:t>
            </a:r>
            <a:r>
              <a:rPr lang="ru-RU" sz="4400" b="1" dirty="0" err="1"/>
              <a:t>назви</a:t>
            </a:r>
            <a:r>
              <a:rPr lang="ru-RU" sz="4400" b="1" dirty="0"/>
              <a:t> </a:t>
            </a:r>
            <a:r>
              <a:rPr lang="ru-RU" sz="4400" b="1" dirty="0" err="1"/>
              <a:t>овочі</a:t>
            </a:r>
            <a:r>
              <a:rPr lang="ru-RU" sz="4400" b="1" dirty="0"/>
              <a:t>, </a:t>
            </a:r>
            <a:r>
              <a:rPr lang="ru-RU" sz="4400" b="1" dirty="0" err="1"/>
              <a:t>які</a:t>
            </a:r>
            <a:r>
              <a:rPr lang="ru-RU" sz="4400" b="1" dirty="0"/>
              <a:t> </a:t>
            </a:r>
            <a:r>
              <a:rPr lang="ru-RU" sz="4400" b="1" dirty="0" err="1"/>
              <a:t>запам’ятав</a:t>
            </a:r>
            <a:r>
              <a:rPr lang="uk-UA" sz="4400" b="1" dirty="0">
                <a:solidFill>
                  <a:srgbClr val="C00000"/>
                </a:solidFill>
              </a:rPr>
              <a:t>      </a:t>
            </a:r>
            <a:endParaRPr lang="ru-RU" sz="4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C51EA693-33E2-3B5D-FBA7-DE19B2A692DE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468" t="35356" r="4157" b="46889"/>
          <a:stretch/>
        </p:blipFill>
        <p:spPr bwMode="auto">
          <a:xfrm>
            <a:off x="53752" y="2564904"/>
            <a:ext cx="9036496" cy="4229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87492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73161" y="203179"/>
            <a:ext cx="7572428" cy="92333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spc="5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Що заховала білочка?</a:t>
            </a:r>
          </a:p>
        </p:txBody>
      </p:sp>
      <p:sp>
        <p:nvSpPr>
          <p:cNvPr id="8" name="WordArt 7" descr="ым"/>
          <p:cNvSpPr>
            <a:spLocks noChangeArrowheads="1" noChangeShapeType="1" noTextEdit="1"/>
          </p:cNvSpPr>
          <p:nvPr/>
        </p:nvSpPr>
        <p:spPr bwMode="auto">
          <a:xfrm>
            <a:off x="571500" y="1785938"/>
            <a:ext cx="815975" cy="9286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i="1" kern="1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/>
              <a:cs typeface="Arial"/>
            </a:endParaRPr>
          </a:p>
        </p:txBody>
      </p:sp>
      <p:sp>
        <p:nvSpPr>
          <p:cNvPr id="9" name="WordArt 7" descr="ым"/>
          <p:cNvSpPr>
            <a:spLocks noChangeArrowheads="1" noChangeShapeType="1" noTextEdit="1"/>
          </p:cNvSpPr>
          <p:nvPr/>
        </p:nvSpPr>
        <p:spPr bwMode="auto">
          <a:xfrm>
            <a:off x="2000250" y="1857375"/>
            <a:ext cx="744538" cy="7858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i="1" kern="1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/>
              <a:cs typeface="Arial"/>
            </a:endParaRPr>
          </a:p>
        </p:txBody>
      </p:sp>
      <p:sp>
        <p:nvSpPr>
          <p:cNvPr id="10" name="WordArt 7" descr="ым"/>
          <p:cNvSpPr>
            <a:spLocks noChangeArrowheads="1" noChangeShapeType="1" noTextEdit="1"/>
          </p:cNvSpPr>
          <p:nvPr/>
        </p:nvSpPr>
        <p:spPr bwMode="auto">
          <a:xfrm>
            <a:off x="3429000" y="1785938"/>
            <a:ext cx="815975" cy="9286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i="1" kern="1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/>
              <a:cs typeface="Arial"/>
            </a:endParaRPr>
          </a:p>
        </p:txBody>
      </p:sp>
      <p:sp>
        <p:nvSpPr>
          <p:cNvPr id="11" name="WordArt 7" descr="ым"/>
          <p:cNvSpPr>
            <a:spLocks noChangeArrowheads="1" noChangeShapeType="1" noTextEdit="1"/>
          </p:cNvSpPr>
          <p:nvPr/>
        </p:nvSpPr>
        <p:spPr bwMode="auto">
          <a:xfrm>
            <a:off x="5000625" y="1928813"/>
            <a:ext cx="673100" cy="642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i="1" kern="1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/>
              <a:cs typeface="Arial"/>
            </a:endParaRPr>
          </a:p>
        </p:txBody>
      </p:sp>
      <p:sp>
        <p:nvSpPr>
          <p:cNvPr id="12" name="WordArt 7" descr="ым"/>
          <p:cNvSpPr>
            <a:spLocks noChangeArrowheads="1" noChangeShapeType="1" noTextEdit="1"/>
          </p:cNvSpPr>
          <p:nvPr/>
        </p:nvSpPr>
        <p:spPr bwMode="auto">
          <a:xfrm>
            <a:off x="6357938" y="1714500"/>
            <a:ext cx="815975" cy="1000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i="1" kern="1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/>
              <a:cs typeface="Arial"/>
            </a:endParaRPr>
          </a:p>
        </p:txBody>
      </p:sp>
      <p:sp>
        <p:nvSpPr>
          <p:cNvPr id="13" name="WordArt 4"/>
          <p:cNvSpPr>
            <a:spLocks noChangeArrowheads="1" noChangeShapeType="1" noTextEdit="1"/>
          </p:cNvSpPr>
          <p:nvPr/>
        </p:nvSpPr>
        <p:spPr bwMode="auto">
          <a:xfrm>
            <a:off x="1116013" y="1628775"/>
            <a:ext cx="4573587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FEFEFE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50800" dir="7500015" algn="tl" rotWithShape="0">
                    <a:srgbClr val="000000">
                      <a:alpha val="34998"/>
                    </a:srgbClr>
                  </a:outerShdw>
                </a:effectLst>
                <a:latin typeface="Arial"/>
                <a:cs typeface="Arial"/>
              </a:rPr>
              <a:t>0 + 10 = 10</a:t>
            </a:r>
          </a:p>
        </p:txBody>
      </p:sp>
      <p:sp>
        <p:nvSpPr>
          <p:cNvPr id="14" name="WordArt 4"/>
          <p:cNvSpPr>
            <a:spLocks noChangeArrowheads="1" noChangeShapeType="1" noTextEdit="1"/>
          </p:cNvSpPr>
          <p:nvPr/>
        </p:nvSpPr>
        <p:spPr bwMode="auto">
          <a:xfrm>
            <a:off x="4071938" y="2928938"/>
            <a:ext cx="4573587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9 + 4 = 13</a:t>
            </a:r>
          </a:p>
        </p:txBody>
      </p:sp>
      <p:sp>
        <p:nvSpPr>
          <p:cNvPr id="15" name="WordArt 4"/>
          <p:cNvSpPr>
            <a:spLocks noChangeArrowheads="1" noChangeShapeType="1" noTextEdit="1"/>
          </p:cNvSpPr>
          <p:nvPr/>
        </p:nvSpPr>
        <p:spPr bwMode="auto">
          <a:xfrm>
            <a:off x="1258888" y="4365625"/>
            <a:ext cx="4573587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FEFEFE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50800" dir="7500015" algn="tl" rotWithShape="0">
                    <a:srgbClr val="000000">
                      <a:alpha val="34998"/>
                    </a:srgbClr>
                  </a:outerShdw>
                </a:effectLst>
                <a:latin typeface="Arial"/>
                <a:cs typeface="Arial"/>
              </a:rPr>
              <a:t>8 + 3 = 11</a:t>
            </a:r>
          </a:p>
        </p:txBody>
      </p:sp>
      <p:sp>
        <p:nvSpPr>
          <p:cNvPr id="16" name="WordArt 4"/>
          <p:cNvSpPr>
            <a:spLocks noChangeArrowheads="1" noChangeShapeType="1" noTextEdit="1"/>
          </p:cNvSpPr>
          <p:nvPr/>
        </p:nvSpPr>
        <p:spPr bwMode="auto">
          <a:xfrm>
            <a:off x="4071938" y="5715000"/>
            <a:ext cx="4573587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7 + 5 = 12</a:t>
            </a:r>
          </a:p>
        </p:txBody>
      </p:sp>
      <p:pic>
        <p:nvPicPr>
          <p:cNvPr id="22530" name="Picture 2" descr="http://lenagold.ru/fon/clipart/b/bel/belka15.jpg"/>
          <p:cNvPicPr>
            <a:picLocks noChangeAspect="1" noChangeArrowheads="1"/>
          </p:cNvPicPr>
          <p:nvPr/>
        </p:nvPicPr>
        <p:blipFill>
          <a:blip r:embed="rId5" cstate="print"/>
          <a:srcRect l="13237" r="7352"/>
          <a:stretch>
            <a:fillRect/>
          </a:stretch>
        </p:blipFill>
        <p:spPr bwMode="auto">
          <a:xfrm>
            <a:off x="539750" y="1412875"/>
            <a:ext cx="12858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http://lenagold.ru/fon/clipart/b/bel/belka15.jpg"/>
          <p:cNvPicPr>
            <a:picLocks noChangeAspect="1" noChangeArrowheads="1"/>
          </p:cNvPicPr>
          <p:nvPr/>
        </p:nvPicPr>
        <p:blipFill>
          <a:blip r:embed="rId5" cstate="print"/>
          <a:srcRect l="13237" r="7352"/>
          <a:stretch>
            <a:fillRect/>
          </a:stretch>
        </p:blipFill>
        <p:spPr bwMode="auto">
          <a:xfrm>
            <a:off x="3571875" y="2500313"/>
            <a:ext cx="12858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http://lenagold.ru/fon/clipart/b/bel/belka15.jpg"/>
          <p:cNvPicPr>
            <a:picLocks noChangeAspect="1" noChangeArrowheads="1"/>
          </p:cNvPicPr>
          <p:nvPr/>
        </p:nvPicPr>
        <p:blipFill>
          <a:blip r:embed="rId5" cstate="print"/>
          <a:srcRect l="13237" r="7352"/>
          <a:stretch>
            <a:fillRect/>
          </a:stretch>
        </p:blipFill>
        <p:spPr bwMode="auto">
          <a:xfrm>
            <a:off x="539750" y="3860800"/>
            <a:ext cx="12858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http://lenagold.ru/fon/clipart/b/bel/belka15.jpg"/>
          <p:cNvPicPr>
            <a:picLocks noChangeAspect="1" noChangeArrowheads="1"/>
          </p:cNvPicPr>
          <p:nvPr/>
        </p:nvPicPr>
        <p:blipFill>
          <a:blip r:embed="rId5" cstate="print"/>
          <a:srcRect l="13237" r="7352"/>
          <a:stretch>
            <a:fillRect/>
          </a:stretch>
        </p:blipFill>
        <p:spPr bwMode="auto">
          <a:xfrm>
            <a:off x="3779838" y="5373688"/>
            <a:ext cx="1112837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2" name="Picture 16" descr="клен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921375"/>
            <a:ext cx="108108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3" name="Picture 17" descr="клен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4213" y="5921375"/>
            <a:ext cx="108108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ult_ef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erch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erch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erch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 descr="Картинки по запросу дитяче читання картин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12168" cy="207223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210146"/>
          </a:xfrm>
        </p:spPr>
        <p:txBody>
          <a:bodyPr>
            <a:normAutofit fontScale="90000"/>
          </a:bodyPr>
          <a:lstStyle/>
          <a:p>
            <a:pPr algn="ctr"/>
            <a:b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b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ВИСНОВКИ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55576" y="548680"/>
            <a:ext cx="8388424" cy="630932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/>
          </a:p>
          <a:p>
            <a:r>
              <a:rPr lang="uk-UA" b="1" dirty="0">
                <a:solidFill>
                  <a:srgbClr val="002060"/>
                </a:solidFill>
              </a:rPr>
              <a:t>                    Я прийшла до висновку, що впровадження інтерактивних      методів  та форм навчання сприяють формуванню предметних математичних  </a:t>
            </a:r>
            <a:r>
              <a:rPr lang="uk-UA" b="1" dirty="0" err="1">
                <a:solidFill>
                  <a:srgbClr val="002060"/>
                </a:solidFill>
              </a:rPr>
              <a:t>компетенцій</a:t>
            </a:r>
            <a:r>
              <a:rPr lang="uk-UA" b="1" dirty="0">
                <a:solidFill>
                  <a:srgbClr val="002060"/>
                </a:solidFill>
              </a:rPr>
              <a:t> учнів початкових класів. Діти краще сприймають навчальний матеріал, зростає зацікавленість, покращуються розвиток  процесів мислення, відбувається індивідуалізація навчання. В школярів формуються групи умінь, необхідних у повсякденному житті, а саме: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 уміння здійснювати обчислення;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уміння користуватися інформацією, поданою у різних формах ; 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уміння аналізувати, синтезувати,  узагальнювати дані; 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 уміння визначати довжини, площі, об’єми реальних об’єктів.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  Учні залучаються   до роботи, підвищується  інтелект дітей, зміцнюється віра у власні сили,  здібності, стимулюється розвиток  креативності. Це необхідні якості для самоутвердження  молодших школярів.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Однак використання інтерактивних методів та форм навчання вимагає від вчителя ретельного попереднього їх аналізу на предмет доступності та доцільності застосування в початкових класах, а також прогнозування результатів. 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мама\AppData\Local\Microsoft\Windows\Temporary Internet Files\Content.IE5\H0A6YN7F\MC90043481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79712" cy="197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РЕЗУЛЬТАТИВНІСТЬ</a:t>
            </a:r>
            <a:b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447800"/>
            <a:ext cx="8363272" cy="5221560"/>
          </a:xfrm>
        </p:spPr>
        <p:txBody>
          <a:bodyPr>
            <a:normAutofit fontScale="85000" lnSpcReduction="20000"/>
          </a:bodyPr>
          <a:lstStyle/>
          <a:p>
            <a:r>
              <a:rPr lang="uk-UA" dirty="0">
                <a:solidFill>
                  <a:srgbClr val="002060"/>
                </a:solidFill>
              </a:rPr>
              <a:t>Впровадження ІКТ,  інтерактивних технологій </a:t>
            </a:r>
            <a:r>
              <a:rPr lang="uk-UA" dirty="0" err="1">
                <a:solidFill>
                  <a:srgbClr val="002060"/>
                </a:solidFill>
              </a:rPr>
              <a:t>сприло</a:t>
            </a:r>
            <a:r>
              <a:rPr lang="uk-UA" dirty="0">
                <a:solidFill>
                  <a:srgbClr val="002060"/>
                </a:solidFill>
              </a:rPr>
              <a:t>  формуванню предметних математичних </a:t>
            </a:r>
            <a:r>
              <a:rPr lang="uk-UA" dirty="0" err="1">
                <a:solidFill>
                  <a:srgbClr val="002060"/>
                </a:solidFill>
              </a:rPr>
              <a:t>компетенцій</a:t>
            </a:r>
            <a:r>
              <a:rPr lang="uk-UA" dirty="0">
                <a:solidFill>
                  <a:srgbClr val="002060"/>
                </a:solidFill>
              </a:rPr>
              <a:t> учнів; 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uk-UA" dirty="0">
                <a:solidFill>
                  <a:srgbClr val="002060"/>
                </a:solidFill>
              </a:rPr>
              <a:t>формуванню </a:t>
            </a:r>
            <a:r>
              <a:rPr lang="uk-UA" dirty="0" err="1">
                <a:solidFill>
                  <a:srgbClr val="002060"/>
                </a:solidFill>
              </a:rPr>
              <a:t>загальноінтелектуальних</a:t>
            </a:r>
            <a:r>
              <a:rPr lang="uk-UA" dirty="0">
                <a:solidFill>
                  <a:srgbClr val="002060"/>
                </a:solidFill>
              </a:rPr>
              <a:t> умінь; 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uk-UA" dirty="0">
                <a:solidFill>
                  <a:srgbClr val="002060"/>
                </a:solidFill>
              </a:rPr>
              <a:t>розвитку  пізнавальних процесів, математичного мовлення;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uk-UA" dirty="0">
                <a:solidFill>
                  <a:srgbClr val="002060"/>
                </a:solidFill>
              </a:rPr>
              <a:t>розвитку індивідуальних здібностей учнів;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uk-UA" dirty="0">
                <a:solidFill>
                  <a:srgbClr val="002060"/>
                </a:solidFill>
              </a:rPr>
              <a:t>вихованню  інтересу до вивчення математики, почуття колективізму;</a:t>
            </a:r>
            <a:br>
              <a:rPr lang="uk-UA" dirty="0">
                <a:solidFill>
                  <a:srgbClr val="002060"/>
                </a:solidFill>
              </a:rPr>
            </a:br>
            <a:r>
              <a:rPr lang="uk-UA" dirty="0">
                <a:solidFill>
                  <a:srgbClr val="002060"/>
                </a:solidFill>
              </a:rPr>
              <a:t>розвитку творчого  потенціалу та креативності; 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uk-UA" dirty="0">
                <a:solidFill>
                  <a:srgbClr val="002060"/>
                </a:solidFill>
              </a:rPr>
              <a:t>розвитку уміння знаходити власні помилки і моделювати ситуації для їх виправлення.  Створюються   умови для розвитку в учнів здатності будувати стосунки в групі, визначати своє місце в ній, уникати конфліктів, шукати компромісів, прагнути до діалогу,  разом знаходити способи </a:t>
            </a:r>
            <a:r>
              <a:rPr lang="uk-UA" dirty="0" err="1">
                <a:solidFill>
                  <a:srgbClr val="002060"/>
                </a:solidFill>
              </a:rPr>
              <a:t>розв”язання</a:t>
            </a:r>
            <a:r>
              <a:rPr lang="uk-UA" dirty="0">
                <a:solidFill>
                  <a:srgbClr val="002060"/>
                </a:solidFill>
              </a:rPr>
              <a:t> проблеми. Р</a:t>
            </a:r>
            <a:r>
              <a:rPr lang="ru-RU" dirty="0" err="1">
                <a:solidFill>
                  <a:srgbClr val="002060"/>
                </a:solidFill>
              </a:rPr>
              <a:t>озвива</a:t>
            </a:r>
            <a:r>
              <a:rPr lang="uk-UA" dirty="0" err="1">
                <a:solidFill>
                  <a:srgbClr val="002060"/>
                </a:solidFill>
              </a:rPr>
              <a:t>ються</a:t>
            </a:r>
            <a:r>
              <a:rPr lang="uk-UA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навички</a:t>
            </a:r>
            <a:r>
              <a:rPr lang="ru-RU" dirty="0">
                <a:solidFill>
                  <a:srgbClr val="002060"/>
                </a:solidFill>
              </a:rPr>
              <a:t>  </a:t>
            </a:r>
            <a:r>
              <a:rPr lang="ru-RU" dirty="0" err="1">
                <a:solidFill>
                  <a:srgbClr val="002060"/>
                </a:solidFill>
              </a:rPr>
              <a:t>самостійної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роботи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uk-UA" dirty="0">
                <a:solidFill>
                  <a:srgbClr val="002060"/>
                </a:solidFill>
              </a:rPr>
              <a:t>з</a:t>
            </a:r>
            <a:r>
              <a:rPr lang="ru-RU" dirty="0" err="1">
                <a:solidFill>
                  <a:srgbClr val="002060"/>
                </a:solidFill>
              </a:rPr>
              <a:t>алуча</a:t>
            </a:r>
            <a:r>
              <a:rPr lang="uk-UA" dirty="0" err="1">
                <a:solidFill>
                  <a:srgbClr val="002060"/>
                </a:solidFill>
              </a:rPr>
              <a:t>ються</a:t>
            </a:r>
            <a:r>
              <a:rPr lang="uk-UA" dirty="0">
                <a:solidFill>
                  <a:srgbClr val="002060"/>
                </a:solidFill>
              </a:rPr>
              <a:t>  </a:t>
            </a:r>
            <a:r>
              <a:rPr lang="ru-RU" dirty="0" err="1">
                <a:solidFill>
                  <a:srgbClr val="002060"/>
                </a:solidFill>
              </a:rPr>
              <a:t>знання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навички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із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суміжних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дисциплін</a:t>
            </a:r>
            <a:r>
              <a:rPr lang="uk-UA" dirty="0">
                <a:solidFill>
                  <a:srgbClr val="002060"/>
                </a:solidFill>
              </a:rPr>
              <a:t>,  покращуються  якісні  показники навчання за допомогою більш повного використання доступної інформації.</a:t>
            </a:r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мама\Downloads\025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958181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Блок-схема: узел 4"/>
          <p:cNvSpPr/>
          <p:nvPr/>
        </p:nvSpPr>
        <p:spPr>
          <a:xfrm>
            <a:off x="3275856" y="2852936"/>
            <a:ext cx="2736304" cy="19442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</a:rPr>
              <a:t>Профе</a:t>
            </a:r>
            <a:r>
              <a:rPr lang="uk-UA" sz="2400" b="1" dirty="0" err="1">
                <a:solidFill>
                  <a:srgbClr val="002060"/>
                </a:solidFill>
              </a:rPr>
              <a:t>сійні</a:t>
            </a:r>
            <a:r>
              <a:rPr lang="uk-UA" sz="2400" b="1" dirty="0">
                <a:solidFill>
                  <a:srgbClr val="002060"/>
                </a:solidFill>
              </a:rPr>
              <a:t> горизонти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0" name="6-конечная звезда 9"/>
          <p:cNvSpPr/>
          <p:nvPr/>
        </p:nvSpPr>
        <p:spPr>
          <a:xfrm>
            <a:off x="399964" y="0"/>
            <a:ext cx="2947900" cy="2852936"/>
          </a:xfrm>
          <a:prstGeom prst="star6">
            <a:avLst>
              <a:gd name="adj" fmla="val 35665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Підвищувати свій професійний рівень</a:t>
            </a:r>
            <a:endParaRPr lang="ru-RU" dirty="0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6-конечная звезда 13"/>
          <p:cNvSpPr/>
          <p:nvPr/>
        </p:nvSpPr>
        <p:spPr>
          <a:xfrm>
            <a:off x="381708" y="0"/>
            <a:ext cx="2947900" cy="2852936"/>
          </a:xfrm>
          <a:prstGeom prst="star6">
            <a:avLst>
              <a:gd name="adj" fmla="val 35665"/>
              <a:gd name="hf" fmla="val 115470"/>
            </a:avLst>
          </a:prstGeom>
          <a:solidFill>
            <a:srgbClr val="F9AD6F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</a:rPr>
              <a:t>Підвищувати свій професійний рівень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5" name="6-конечная звезда 14"/>
          <p:cNvSpPr/>
          <p:nvPr/>
        </p:nvSpPr>
        <p:spPr>
          <a:xfrm>
            <a:off x="5940152" y="152400"/>
            <a:ext cx="2947900" cy="2852936"/>
          </a:xfrm>
          <a:prstGeom prst="star6">
            <a:avLst>
              <a:gd name="adj" fmla="val 35665"/>
              <a:gd name="hf" fmla="val 115470"/>
            </a:avLst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</a:rPr>
              <a:t>Сприяти розвитку пізнавальної активності молодших школярів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6" name="6-конечная звезда 15"/>
          <p:cNvSpPr/>
          <p:nvPr/>
        </p:nvSpPr>
        <p:spPr>
          <a:xfrm>
            <a:off x="6194383" y="4087961"/>
            <a:ext cx="2947900" cy="2852936"/>
          </a:xfrm>
          <a:prstGeom prst="star6">
            <a:avLst>
              <a:gd name="adj" fmla="val 35665"/>
              <a:gd name="hf" fmla="val 115470"/>
            </a:avLst>
          </a:prstGeo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</a:rPr>
              <a:t>Удосконалювати впровадження інтерактивних форм і методів роботи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7" name="6-конечная звезда 16"/>
          <p:cNvSpPr/>
          <p:nvPr/>
        </p:nvSpPr>
        <p:spPr>
          <a:xfrm>
            <a:off x="0" y="3987949"/>
            <a:ext cx="2947900" cy="2852936"/>
          </a:xfrm>
          <a:prstGeom prst="star6">
            <a:avLst>
              <a:gd name="adj" fmla="val 35665"/>
              <a:gd name="hf" fmla="val 115470"/>
            </a:avLst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</a:rPr>
              <a:t>Впроваджувати у навчально-виховний процес інноваційні технології</a:t>
            </a:r>
            <a:endParaRPr lang="ru-RU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3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анимація картинки книги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2076914" cy="1624609"/>
          </a:xfrm>
          <a:prstGeom prst="rect">
            <a:avLst/>
          </a:prstGeom>
          <a:noFill/>
        </p:spPr>
      </p:pic>
      <p:pic>
        <p:nvPicPr>
          <p:cNvPr id="69634" name="Picture 2" descr="Картинки по запросу дякую за увагу картинки анимац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9636" name="Picture 4" descr="Картинки по запросу анимація картинки книги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653136"/>
            <a:ext cx="2664772" cy="22048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анимація картинки книги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2076914" cy="1624609"/>
          </a:xfrm>
          <a:prstGeom prst="rect">
            <a:avLst/>
          </a:prstGeom>
          <a:noFill/>
        </p:spPr>
      </p:pic>
      <p:pic>
        <p:nvPicPr>
          <p:cNvPr id="69634" name="Picture 2" descr="Картинки по запросу дякую за увагу картинки анимац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9636" name="Picture 4" descr="Картинки по запросу анимація картинки книги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653136"/>
            <a:ext cx="2664772" cy="22048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798819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3851</TotalTime>
  <Words>969</Words>
  <Application>Microsoft Office PowerPoint</Application>
  <PresentationFormat>Екран (4:3)</PresentationFormat>
  <Paragraphs>106</Paragraphs>
  <Slides>30</Slides>
  <Notes>0</Notes>
  <HiddenSlides>0</HiddenSlides>
  <MMClips>0</MMClips>
  <ScaleCrop>false</ScaleCrop>
  <HeadingPairs>
    <vt:vector size="8" baseType="variant">
      <vt:variant>
        <vt:lpstr>Використані шрифти</vt:lpstr>
      </vt:variant>
      <vt:variant>
        <vt:i4>11</vt:i4>
      </vt:variant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30</vt:i4>
      </vt:variant>
    </vt:vector>
  </HeadingPairs>
  <TitlesOfParts>
    <vt:vector size="43" baseType="lpstr">
      <vt:lpstr>Arial</vt:lpstr>
      <vt:lpstr>Calibri</vt:lpstr>
      <vt:lpstr>Cambria</vt:lpstr>
      <vt:lpstr>Century Gothic</vt:lpstr>
      <vt:lpstr>Franklin Gothic Book</vt:lpstr>
      <vt:lpstr>Georgia</vt:lpstr>
      <vt:lpstr>Impact</vt:lpstr>
      <vt:lpstr>Perpetua</vt:lpstr>
      <vt:lpstr>Times New Roman</vt:lpstr>
      <vt:lpstr>Verdana</vt:lpstr>
      <vt:lpstr>Wingdings 2</vt:lpstr>
      <vt:lpstr>Справедливость</vt:lpstr>
      <vt:lpstr>Слайд</vt:lpstr>
      <vt:lpstr>ВПРОВАДЖЕННЯ ІНТЕРАКТИВНИХ МЕТОДІВ ТА ФОРМ НАВЧАННЯ  ЯК ЗАСІБ  ФОРМУВАННЯ  ПРЕДМЕТНИХ МАТЕМАТИЧНИХ КОМПЕТЕНЦІЙ В ПОЧАТКОВИХ КЛАСАХ</vt:lpstr>
      <vt:lpstr>ПРЕДМЕТНІ КОМПЕТЕНЦІЇ </vt:lpstr>
      <vt:lpstr>СКЛАДОВІ МАТЕМАТИЧНОЇ КОМПЕТЕНЦІЇ</vt:lpstr>
      <vt:lpstr>ВИВЧЕННЯ МАТЕМАТИКИ У ПОЧАТКОВІЙ ШКОЛІ</vt:lpstr>
      <vt:lpstr>         У ПРОЦЕСІ НАВЧАННЯ В УЧНІВ ФОРМУЄТЬСЯ ВМІННЯ:  </vt:lpstr>
      <vt:lpstr>         ІНТЕРАКТИВНЕ              НАВЧАННЯ</vt:lpstr>
      <vt:lpstr>Використовую на уроках елементи інтерактивних технологій, які дають можливість учням: </vt:lpstr>
      <vt:lpstr>ЗАСОБИ ІНТЕРАКТИВНИХ  ТЕХНОЛОГІЙ:</vt:lpstr>
      <vt:lpstr>Прийоми і форми роботи</vt:lpstr>
      <vt:lpstr>ІНТЕРАКТИВНІ МЕТОДИ НАВЧАННЯ</vt:lpstr>
      <vt:lpstr>Незакінчене речення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      Додай 2 сірники так, щоб рівність стала правильною.  </vt:lpstr>
      <vt:lpstr>      Вправи для розвитку пам’яті  та зорової уваги Знайди відмінності</vt:lpstr>
      <vt:lpstr>Чия тінь?       </vt:lpstr>
      <vt:lpstr>Подивись на малюнок , а потім назви овочі, які запам’ятав      </vt:lpstr>
      <vt:lpstr>Презентація PowerPoint</vt:lpstr>
      <vt:lpstr>  ВИСНОВКИ </vt:lpstr>
      <vt:lpstr>РЕЗУЛЬТАТИВНІСТЬ 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Богдан</dc:creator>
  <cp:lastModifiedBy>Nadia Balaieva</cp:lastModifiedBy>
  <cp:revision>315</cp:revision>
  <dcterms:created xsi:type="dcterms:W3CDTF">2011-10-27T18:51:26Z</dcterms:created>
  <dcterms:modified xsi:type="dcterms:W3CDTF">2023-02-06T05:01:22Z</dcterms:modified>
</cp:coreProperties>
</file>