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пн 06.12.21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sz="6000" b="1" i="1" dirty="0" smtClean="0"/>
              <a:t/>
            </a:r>
            <a:br>
              <a:rPr lang="uk-UA" sz="6000" b="1" i="1" dirty="0" smtClean="0"/>
            </a:br>
            <a:r>
              <a:rPr lang="uk-UA" sz="6000" b="1" i="1" dirty="0"/>
              <a:t/>
            </a:r>
            <a:br>
              <a:rPr lang="uk-UA" sz="6000" b="1" i="1" dirty="0"/>
            </a:br>
            <a:r>
              <a:rPr lang="uk-UA" sz="6000" b="1" i="1" dirty="0" smtClean="0"/>
              <a:t/>
            </a:r>
            <a:br>
              <a:rPr lang="uk-UA" sz="6000" b="1" i="1" dirty="0" smtClean="0"/>
            </a:br>
            <a:r>
              <a:rPr lang="uk-UA" sz="6000" b="1" i="1" dirty="0" smtClean="0"/>
              <a:t>                                              </a:t>
            </a:r>
            <a:r>
              <a:rPr lang="uk-UA" sz="1600" dirty="0" smtClean="0">
                <a:latin typeface="Times New Roman" pitchFamily="18" charset="0"/>
                <a:cs typeface="Times New Roman" pitchFamily="18" charset="0"/>
              </a:rPr>
              <a:t>Додаток 1</a:t>
            </a:r>
            <a:r>
              <a:rPr lang="uk-UA" sz="6000" b="1" i="1" dirty="0"/>
              <a:t/>
            </a:r>
            <a:br>
              <a:rPr lang="uk-UA" sz="6000" b="1" i="1" dirty="0"/>
            </a:br>
            <a:r>
              <a:rPr lang="uk-UA" sz="6000" b="1" i="1" dirty="0" smtClean="0"/>
              <a:t/>
            </a:r>
            <a:br>
              <a:rPr lang="uk-UA" sz="6000" b="1" i="1" dirty="0" smtClean="0"/>
            </a:br>
            <a:r>
              <a:rPr lang="uk-UA" sz="6000" b="1" i="1" dirty="0" smtClean="0"/>
              <a:t>З </a:t>
            </a:r>
            <a:r>
              <a:rPr lang="uk-UA" sz="6000" b="1" i="1" dirty="0" smtClean="0"/>
              <a:t>Україною </a:t>
            </a:r>
            <a:br>
              <a:rPr lang="uk-UA" sz="6000" b="1" i="1" dirty="0" smtClean="0"/>
            </a:br>
            <a:r>
              <a:rPr lang="uk-UA" sz="6000" b="1" i="1" dirty="0" smtClean="0"/>
              <a:t>в серці</a:t>
            </a:r>
            <a:endParaRPr lang="ru-RU" sz="6000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262132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54362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>
                <a:solidFill>
                  <a:schemeClr val="bg1"/>
                </a:solidFill>
              </a:rPr>
              <a:t/>
            </a:r>
            <a:br>
              <a:rPr lang="uk-UA" b="1" dirty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>
                <a:solidFill>
                  <a:schemeClr val="bg1"/>
                </a:solidFill>
              </a:rPr>
              <a:t/>
            </a:r>
            <a:br>
              <a:rPr lang="uk-UA" b="1" dirty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>
                <a:solidFill>
                  <a:schemeClr val="bg1"/>
                </a:solidFill>
              </a:rPr>
              <a:t/>
            </a:r>
            <a:br>
              <a:rPr lang="uk-UA" b="1" dirty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>
                <a:solidFill>
                  <a:schemeClr val="bg1"/>
                </a:solidFill>
              </a:rPr>
              <a:t/>
            </a:r>
            <a:br>
              <a:rPr lang="uk-UA" b="1" dirty="0">
                <a:solidFill>
                  <a:schemeClr val="bg1"/>
                </a:solidFill>
              </a:rPr>
            </a:br>
            <a:r>
              <a:rPr lang="uk-UA" b="1" i="1" dirty="0" smtClean="0">
                <a:solidFill>
                  <a:schemeClr val="bg1"/>
                </a:solidFill>
              </a:rPr>
              <a:t>Вправа </a:t>
            </a:r>
            <a:r>
              <a:rPr lang="uk-UA" b="1" i="1" dirty="0">
                <a:solidFill>
                  <a:schemeClr val="bg1"/>
                </a:solidFill>
              </a:rPr>
              <a:t>«Наш перший Універсал</a:t>
            </a:r>
            <a:r>
              <a:rPr lang="uk-UA" b="1" i="1" dirty="0" smtClean="0">
                <a:solidFill>
                  <a:schemeClr val="bg1"/>
                </a:solidFill>
              </a:rPr>
              <a:t>»</a:t>
            </a:r>
            <a:br>
              <a:rPr lang="uk-UA" b="1" i="1" dirty="0" smtClean="0">
                <a:solidFill>
                  <a:schemeClr val="bg1"/>
                </a:solidFill>
              </a:rPr>
            </a:br>
            <a:r>
              <a:rPr lang="uk-UA" sz="2400" b="1" dirty="0">
                <a:solidFill>
                  <a:schemeClr val="bg1"/>
                </a:solidFill>
              </a:rPr>
              <a:t>-</a:t>
            </a:r>
            <a:r>
              <a:rPr lang="uk-UA" sz="2700" b="1" dirty="0">
                <a:solidFill>
                  <a:schemeClr val="bg1"/>
                </a:solidFill>
              </a:rPr>
              <a:t> Бути позитивним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Бути активним 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Слухати і чути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Сміливо висловлювати власну думку 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Висловлюватися по черзі 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Бути уважним 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Бути відвертим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>
                <a:solidFill>
                  <a:schemeClr val="bg1"/>
                </a:solidFill>
              </a:rPr>
              <a:t>- Говорити від себе</a:t>
            </a:r>
            <a:r>
              <a:rPr lang="ru-RU" sz="2700" b="1" dirty="0">
                <a:solidFill>
                  <a:schemeClr val="bg1"/>
                </a:solidFill>
              </a:rPr>
              <a:t/>
            </a:r>
            <a:br>
              <a:rPr lang="ru-RU" sz="2700" b="1" dirty="0">
                <a:solidFill>
                  <a:schemeClr val="bg1"/>
                </a:solidFill>
              </a:rPr>
            </a:br>
            <a:r>
              <a:rPr lang="uk-UA" sz="2700" b="1" dirty="0"/>
              <a:t>- Поважати думку іншого 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700" b="1" dirty="0"/>
              <a:t>- Мати право вибору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700" b="1" dirty="0"/>
              <a:t>- Ділитися позитивними емоціями 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700" b="1" dirty="0"/>
              <a:t>- Правило піднятої руки 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700" b="1" dirty="0"/>
              <a:t>- Правило вимкненого мобільного телефону 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700" b="1" dirty="0"/>
              <a:t>- Дотримуватися регламенту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700" b="1" dirty="0"/>
              <a:t>- Раціонально використовувати ресурси</a:t>
            </a:r>
            <a:r>
              <a:rPr lang="ru-RU" sz="2700" b="1" dirty="0"/>
              <a:t/>
            </a:r>
            <a:br>
              <a:rPr lang="ru-RU" sz="2700" b="1" dirty="0"/>
            </a:br>
            <a:r>
              <a:rPr lang="uk-UA" sz="2400" b="1" dirty="0"/>
              <a:t> </a:t>
            </a:r>
            <a:r>
              <a:rPr lang="ru-RU" sz="2400" b="1" dirty="0"/>
              <a:t/>
            </a:r>
            <a:br>
              <a:rPr lang="ru-RU" sz="2400" b="1" dirty="0"/>
            </a:br>
            <a:r>
              <a:rPr lang="uk-UA" dirty="0"/>
              <a:t> </a:t>
            </a:r>
            <a:r>
              <a:rPr lang="ru-RU" dirty="0"/>
              <a:t/>
            </a:r>
            <a:br>
              <a:rPr lang="ru-RU" dirty="0"/>
            </a:br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7295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09857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>
                <a:solidFill>
                  <a:schemeClr val="bg1"/>
                </a:solidFill>
              </a:rPr>
              <a:t>Вправа 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>«</a:t>
            </a:r>
            <a:r>
              <a:rPr lang="uk-UA" b="1" dirty="0">
                <a:solidFill>
                  <a:schemeClr val="bg1"/>
                </a:solidFill>
              </a:rPr>
              <a:t>Патріотом має бути кожен</a:t>
            </a:r>
            <a:r>
              <a:rPr lang="uk-UA" b="1" dirty="0" smtClean="0">
                <a:solidFill>
                  <a:schemeClr val="bg1"/>
                </a:solidFill>
              </a:rPr>
              <a:t>»</a:t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 smtClean="0">
                <a:solidFill>
                  <a:schemeClr val="bg1"/>
                </a:solidFill>
              </a:rPr>
              <a:t/>
            </a:r>
            <a:br>
              <a:rPr lang="uk-UA" b="1" dirty="0" smtClean="0">
                <a:solidFill>
                  <a:schemeClr val="bg1"/>
                </a:solidFill>
              </a:rPr>
            </a:br>
            <a:r>
              <a:rPr lang="uk-UA" b="1" dirty="0"/>
              <a:t>1. Позиція (я вважаю, що….)</a:t>
            </a:r>
            <a:r>
              <a:rPr lang="ru-RU" b="1" dirty="0"/>
              <a:t/>
            </a:r>
            <a:br>
              <a:rPr lang="ru-RU" b="1" dirty="0"/>
            </a:br>
            <a:r>
              <a:rPr lang="uk-UA" b="1" dirty="0"/>
              <a:t>2. Обґрунтування (.. тому що …) </a:t>
            </a:r>
            <a:r>
              <a:rPr lang="ru-RU" b="1" dirty="0"/>
              <a:t/>
            </a:r>
            <a:br>
              <a:rPr lang="ru-RU" b="1" dirty="0"/>
            </a:br>
            <a:r>
              <a:rPr lang="uk-UA" b="1" dirty="0"/>
              <a:t>3. Приклад (…. наприклад)</a:t>
            </a:r>
            <a:r>
              <a:rPr lang="ru-RU" b="1" dirty="0"/>
              <a:t/>
            </a:r>
            <a:br>
              <a:rPr lang="ru-RU" b="1" dirty="0"/>
            </a:br>
            <a:r>
              <a:rPr lang="uk-UA" b="1" dirty="0"/>
              <a:t>4. Висновки (отже, я вважаю, що…)</a:t>
            </a:r>
            <a:r>
              <a:rPr lang="ru-RU" b="1" dirty="0"/>
              <a:t/>
            </a:r>
            <a:br>
              <a:rPr lang="ru-RU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8100835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03848" y="1196752"/>
            <a:ext cx="5482952" cy="5328592"/>
          </a:xfrm>
        </p:spPr>
        <p:txBody>
          <a:bodyPr>
            <a:normAutofit/>
          </a:bodyPr>
          <a:lstStyle/>
          <a:p>
            <a:r>
              <a:rPr lang="uk-UA" sz="2800" b="1" dirty="0"/>
              <a:t>Д</a:t>
            </a:r>
            <a:r>
              <a:rPr lang="uk-UA" sz="2800" b="1" dirty="0" smtClean="0"/>
              <a:t>искусія </a:t>
            </a:r>
            <a:r>
              <a:rPr lang="uk-UA" sz="2800" b="1" dirty="0"/>
              <a:t>«Патріотичне виховання у викликах часу</a:t>
            </a:r>
            <a:r>
              <a:rPr lang="uk-UA" sz="2800" b="1" dirty="0" smtClean="0"/>
              <a:t>»</a:t>
            </a:r>
            <a:br>
              <a:rPr lang="uk-UA" sz="2800" b="1" dirty="0" smtClean="0"/>
            </a:br>
            <a:r>
              <a:rPr lang="uk-UA" sz="2800" b="1" dirty="0" smtClean="0"/>
              <a:t/>
            </a:r>
            <a:br>
              <a:rPr lang="uk-UA" sz="2800" b="1" dirty="0" smtClean="0"/>
            </a:br>
            <a:r>
              <a:rPr lang="uk-UA" sz="2800" dirty="0"/>
              <a:t>– У чому полягають найбільш гострі виклики і труднощі для національно-патріотичного виховання?</a:t>
            </a:r>
            <a:r>
              <a:rPr lang="ru-RU" sz="2800" dirty="0"/>
              <a:t/>
            </a:r>
            <a:br>
              <a:rPr lang="ru-RU" sz="2800" dirty="0"/>
            </a:br>
            <a:r>
              <a:rPr lang="uk-UA" sz="2800" b="1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513502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048672"/>
          </a:xfrm>
        </p:spPr>
        <p:txBody>
          <a:bodyPr>
            <a:normAutofit fontScale="90000"/>
          </a:bodyPr>
          <a:lstStyle/>
          <a:p>
            <a:r>
              <a:rPr lang="uk-UA" sz="2200" b="1" dirty="0"/>
              <a:t>О</a:t>
            </a:r>
            <a:r>
              <a:rPr lang="uk-UA" sz="2200" b="1" dirty="0" smtClean="0"/>
              <a:t>рієнтовний </a:t>
            </a:r>
            <a:r>
              <a:rPr lang="uk-UA" sz="2200" b="1" dirty="0"/>
              <a:t>перелік найгостріших викликів у національно-патріотичному </a:t>
            </a:r>
            <a:r>
              <a:rPr lang="uk-UA" sz="2200" b="1" dirty="0" smtClean="0"/>
              <a:t>вихованні:</a:t>
            </a:r>
            <a:r>
              <a:rPr lang="ru-RU" sz="1800" dirty="0"/>
              <a:t/>
            </a:r>
            <a:br>
              <a:rPr lang="ru-RU" sz="1800" dirty="0"/>
            </a:br>
            <a:r>
              <a:rPr lang="ru-RU" sz="1800" dirty="0"/>
              <a:t/>
            </a:r>
            <a:br>
              <a:rPr lang="ru-RU" sz="1800" dirty="0"/>
            </a:br>
            <a:r>
              <a:rPr lang="uk-UA" sz="2000" dirty="0"/>
              <a:t>− порушення світової системи безпеки;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агресія з боку Російської Федерації, гібридна війна;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 − загальний стрес населення, підвищення тривожності;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песимізм, небажання частини населення змінюватися, світоглядна байдужість (позиція очікування);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втрата впевненості у майбутньому;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 − перетворення інформаційного простору на поле маніпуляцій суспільною свідомістю, продукування ціннісної дезорієнтації; інформаційна агресія;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зміна цінностей і пріоритетів сучасних дітей;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відсутність ресурсів і можливостей різних соціальних інституцій, в т. ч. наукових установ, донести громадськості необхідну і достатню інформацію щодо національно-патріотичного виховання;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наявність істотних відмінностей у системах цінностей, світоглядних орієнтаціях населення певних територій країни;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розбіжності уявлень про історичне минуле, нищення української духовно-культурної спадщини та історичної пам'яті; 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uk-UA" sz="2000" dirty="0"/>
              <a:t>− формалізація національно-патріотичного виховання.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266190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7344816" cy="778098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/>
              <a:t> </a:t>
            </a:r>
            <a:r>
              <a:rPr lang="uk-UA" b="1" dirty="0" smtClean="0"/>
              <a:t>                  </a:t>
            </a:r>
            <a:br>
              <a:rPr lang="uk-UA" b="1" dirty="0" smtClean="0"/>
            </a:br>
            <a:r>
              <a:rPr lang="uk-UA" b="1" dirty="0"/>
              <a:t/>
            </a:r>
            <a:br>
              <a:rPr lang="uk-UA" b="1" dirty="0"/>
            </a:br>
            <a:r>
              <a:rPr lang="uk-UA" b="1" dirty="0"/>
              <a:t>	</a:t>
            </a:r>
            <a:r>
              <a:rPr lang="uk-UA" b="1" dirty="0" smtClean="0"/>
              <a:t>	Правила </a:t>
            </a:r>
            <a:r>
              <a:rPr lang="uk-UA" b="1" dirty="0"/>
              <a:t>українського </a:t>
            </a:r>
            <a:r>
              <a:rPr lang="uk-UA" b="1" dirty="0" smtClean="0"/>
              <a:t>   виховання</a:t>
            </a:r>
            <a:br>
              <a:rPr lang="uk-UA" b="1" dirty="0" smtClean="0"/>
            </a:br>
            <a:r>
              <a:rPr lang="uk-UA" b="1" dirty="0"/>
              <a:t>	</a:t>
            </a:r>
            <a:r>
              <a:rPr lang="uk-UA" sz="2200" dirty="0" smtClean="0"/>
              <a:t>1.Будь </a:t>
            </a:r>
            <a:r>
              <a:rPr lang="uk-UA" sz="2200" dirty="0"/>
              <a:t>свідомим громадянином України, гордим, що ти - українець.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	</a:t>
            </a:r>
            <a:r>
              <a:rPr lang="uk-UA" sz="2200" dirty="0" smtClean="0"/>
              <a:t>2</a:t>
            </a:r>
            <a:r>
              <a:rPr lang="uk-UA" sz="2200" dirty="0"/>
              <a:t>.​ Поважай і люби свій народ, свою землю, історію й культуру.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uk-UA" sz="2200" dirty="0"/>
              <a:t>3. Дорожи честю української символіки.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	</a:t>
            </a:r>
            <a:r>
              <a:rPr lang="uk-UA" sz="2200" dirty="0" smtClean="0"/>
              <a:t>4</a:t>
            </a:r>
            <a:r>
              <a:rPr lang="uk-UA" sz="2200" dirty="0"/>
              <a:t>.​ Шануй пам'ять своїх предків і тих, хто впав у боротьбі за волю України.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uk-UA" sz="2200" dirty="0"/>
              <a:t>5.​ Люби своїх братів, сестер, поважай старших.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	</a:t>
            </a:r>
            <a:r>
              <a:rPr lang="uk-UA" sz="2200" dirty="0" smtClean="0"/>
              <a:t>6</a:t>
            </a:r>
            <a:r>
              <a:rPr lang="uk-UA" sz="2200" dirty="0"/>
              <a:t>.​ Підтримуй українські звичаї і традиції своєю участю в них.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	</a:t>
            </a:r>
            <a:r>
              <a:rPr lang="uk-UA" sz="2200" dirty="0" smtClean="0"/>
              <a:t>7</a:t>
            </a:r>
            <a:r>
              <a:rPr lang="uk-UA" sz="2200" dirty="0"/>
              <a:t>.​ Виховуй себе ввічливим, культурним, грамотним і сильним.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uk-UA" sz="2200" dirty="0"/>
              <a:t>8.​ Гідно поводься у громадських місцях, на вулиці.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uk-UA" sz="2200" dirty="0"/>
              <a:t>9.​ Поважай культуру, звичаї і мову наших народів.</a:t>
            </a:r>
            <a:r>
              <a:rPr lang="ru-RU" sz="2200" dirty="0"/>
              <a:t/>
            </a:r>
            <a:br>
              <a:rPr lang="ru-RU" sz="2200" dirty="0"/>
            </a:br>
            <a:r>
              <a:rPr lang="ru-RU" sz="2200" dirty="0" smtClean="0"/>
              <a:t>	</a:t>
            </a:r>
            <a:r>
              <a:rPr lang="uk-UA" sz="2200" dirty="0" smtClean="0"/>
              <a:t>10</a:t>
            </a:r>
            <a:r>
              <a:rPr lang="uk-UA" sz="2200" dirty="0"/>
              <a:t>.​ Будь упевнений: мати й Україна – то найсвятіші слова.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101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274638"/>
            <a:ext cx="6923112" cy="5170586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Вправа «</a:t>
            </a:r>
            <a:r>
              <a:rPr lang="uk-UA" b="1" dirty="0"/>
              <a:t>Л</a:t>
            </a:r>
            <a:r>
              <a:rPr lang="uk-UA" b="1" dirty="0" smtClean="0"/>
              <a:t>яльковий театр»</a:t>
            </a:r>
            <a:br>
              <a:rPr lang="uk-UA" b="1" dirty="0" smtClean="0"/>
            </a:br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2800" dirty="0"/>
              <a:t>Аспект перший – зрада? Чи пробачають</a:t>
            </a:r>
            <a:r>
              <a:rPr lang="uk-UA" sz="2800" dirty="0" smtClean="0"/>
              <a:t>?</a:t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ru-RU" sz="2800" dirty="0"/>
              <a:t>Аспект </a:t>
            </a:r>
            <a:r>
              <a:rPr lang="ru-RU" sz="2800" dirty="0" err="1"/>
              <a:t>другий</a:t>
            </a:r>
            <a:r>
              <a:rPr lang="ru-RU" sz="2800" dirty="0"/>
              <a:t> – </a:t>
            </a:r>
            <a:r>
              <a:rPr lang="ru-RU" sz="2800" dirty="0" err="1"/>
              <a:t>спекуляція</a:t>
            </a:r>
            <a:r>
              <a:rPr lang="ru-RU" sz="2800" dirty="0"/>
              <a:t>, </a:t>
            </a:r>
            <a:r>
              <a:rPr lang="ru-RU" sz="2800" dirty="0" err="1"/>
              <a:t>вміння</a:t>
            </a:r>
            <a:r>
              <a:rPr lang="ru-RU" sz="2800" dirty="0"/>
              <a:t> </a:t>
            </a:r>
            <a:r>
              <a:rPr lang="ru-RU" sz="2800" dirty="0" err="1"/>
              <a:t>крутитись</a:t>
            </a:r>
            <a:r>
              <a:rPr lang="ru-RU" sz="2800" dirty="0"/>
              <a:t> і </a:t>
            </a:r>
            <a:r>
              <a:rPr lang="ru-RU" sz="2800" dirty="0" err="1"/>
              <a:t>викручуватись</a:t>
            </a:r>
            <a:r>
              <a:rPr lang="ru-RU" sz="2800" dirty="0"/>
              <a:t>, в </a:t>
            </a:r>
            <a:r>
              <a:rPr lang="ru-RU" sz="2800" dirty="0" err="1"/>
              <a:t>усьому</a:t>
            </a:r>
            <a:r>
              <a:rPr lang="ru-RU" sz="2800" dirty="0"/>
              <a:t> </a:t>
            </a:r>
            <a:r>
              <a:rPr lang="ru-RU" sz="2800" dirty="0" err="1"/>
              <a:t>знаходити</a:t>
            </a:r>
            <a:r>
              <a:rPr lang="ru-RU" sz="2800" dirty="0"/>
              <a:t> </a:t>
            </a:r>
            <a:r>
              <a:rPr lang="ru-RU" sz="2800" dirty="0" err="1"/>
              <a:t>вигоду</a:t>
            </a:r>
            <a:r>
              <a:rPr lang="ru-RU" sz="2800" dirty="0"/>
              <a:t>. </a:t>
            </a:r>
            <a:r>
              <a:rPr lang="ru-RU" sz="2800" dirty="0" err="1"/>
              <a:t>Чи</a:t>
            </a:r>
            <a:r>
              <a:rPr lang="ru-RU" sz="2800" dirty="0"/>
              <a:t> </a:t>
            </a:r>
            <a:r>
              <a:rPr lang="ru-RU" sz="2800" dirty="0" err="1"/>
              <a:t>різняться</a:t>
            </a:r>
            <a:r>
              <a:rPr lang="ru-RU" sz="2800" dirty="0" smtClean="0"/>
              <a:t>?</a:t>
            </a:r>
            <a:br>
              <a:rPr lang="ru-RU" sz="2800" dirty="0" smtClean="0"/>
            </a:br>
            <a:r>
              <a:rPr lang="ru-RU" sz="2800" dirty="0"/>
              <a:t/>
            </a:r>
            <a:br>
              <a:rPr lang="ru-RU" sz="2800" dirty="0"/>
            </a:br>
            <a:r>
              <a:rPr lang="ru-RU" sz="2800" dirty="0"/>
              <a:t>Аспект </a:t>
            </a:r>
            <a:r>
              <a:rPr lang="ru-RU" sz="2800" dirty="0" err="1"/>
              <a:t>третій</a:t>
            </a:r>
            <a:r>
              <a:rPr lang="ru-RU" sz="2800" dirty="0"/>
              <a:t> – </a:t>
            </a:r>
            <a:r>
              <a:rPr lang="ru-RU" sz="2800" dirty="0" err="1"/>
              <a:t>позиціювання</a:t>
            </a:r>
            <a:r>
              <a:rPr lang="ru-RU" sz="2800" dirty="0"/>
              <a:t> себе самого: </a:t>
            </a:r>
            <a:r>
              <a:rPr lang="ru-RU" sz="2800" dirty="0" err="1"/>
              <a:t>Чому</a:t>
            </a:r>
            <a:r>
              <a:rPr lang="ru-RU" sz="2800" dirty="0"/>
              <a:t> я? І </a:t>
            </a:r>
            <a:r>
              <a:rPr lang="ru-RU" sz="2800" dirty="0" err="1" smtClean="0"/>
              <a:t>хто</a:t>
            </a:r>
            <a:r>
              <a:rPr lang="ru-RU" sz="2800" smtClean="0"/>
              <a:t>, </a:t>
            </a:r>
            <a:r>
              <a:rPr lang="ru-RU" sz="2800" dirty="0"/>
              <a:t>як не я? На </a:t>
            </a:r>
            <a:r>
              <a:rPr lang="ru-RU" sz="2800" dirty="0" err="1"/>
              <a:t>прикладі</a:t>
            </a:r>
            <a:r>
              <a:rPr lang="ru-RU" sz="2800" dirty="0"/>
              <a:t> </a:t>
            </a:r>
            <a:r>
              <a:rPr lang="ru-RU" sz="2800" dirty="0" err="1"/>
              <a:t>мобілізації</a:t>
            </a:r>
            <a:r>
              <a:rPr lang="ru-RU" sz="2800" dirty="0"/>
              <a:t>.</a:t>
            </a:r>
            <a:br>
              <a:rPr lang="ru-RU" sz="2800" dirty="0"/>
            </a:b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09570953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203</TotalTime>
  <Words>21</Words>
  <Application>Microsoft Office PowerPoint</Application>
  <PresentationFormat>Экран (4:3)</PresentationFormat>
  <Paragraphs>7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                                                 Додаток 1  З Україною  в серці</vt:lpstr>
      <vt:lpstr>        Вправа «Наш перший Універсал» - Бути позитивним - Бути активним  - Слухати і чути - Сміливо висловлювати власну думку  - Висловлюватися по черзі  - Бути уважним  - Бути відвертим - Говорити від себе - Поважати думку іншого  - Мати право вибору - Ділитися позитивними емоціями  - Правило піднятої руки  - Правило вимкненого мобільного телефону  - Дотримуватися регламенту - Раціонально використовувати ресурси       </vt:lpstr>
      <vt:lpstr>  Вправа  «Патріотом має бути кожен»   1. Позиція (я вважаю, що….) 2. Обґрунтування (.. тому що …)  3. Приклад (…. наприклад) 4. Висновки (отже, я вважаю, що…)  </vt:lpstr>
      <vt:lpstr>Дискусія «Патріотичне виховання у викликах часу»  – У чому полягають найбільш гострі виклики і труднощі для національно-патріотичного виховання?  </vt:lpstr>
      <vt:lpstr>Орієнтовний перелік найгостріших викликів у національно-патріотичному вихованні:  − порушення світової системи безпеки;  − агресія з боку Російської Федерації, гібридна війна;  − загальний стрес населення, підвищення тривожності;  − песимізм, небажання частини населення змінюватися, світоглядна байдужість (позиція очікування);  − втрата впевненості у майбутньому;  − перетворення інформаційного простору на поле маніпуляцій суспільною свідомістю, продукування ціннісної дезорієнтації; інформаційна агресія;  − зміна цінностей і пріоритетів сучасних дітей;  − відсутність ресурсів і можливостей різних соціальних інституцій, в т. ч. наукових установ, донести громадськості необхідну і достатню інформацію щодо національно-патріотичного виховання;  − наявність істотних відмінностей у системах цінностей, світоглядних орієнтаціях населення певних територій країни;  − розбіжності уявлень про історичне минуле, нищення української духовно-культурної спадщини та історичної пам'яті;  − формалізація національно-патріотичного виховання. </vt:lpstr>
      <vt:lpstr>                               Правила українського    виховання  1.Будь свідомим громадянином України, гордим, що ти - українець.  2.​ Поважай і люби свій народ, свою землю, історію й культуру. 3. Дорожи честю української символіки.  4.​ Шануй пам'ять своїх предків і тих, хто впав у боротьбі за волю України. 5.​ Люби своїх братів, сестер, поважай старших.  6.​ Підтримуй українські звичаї і традиції своєю участю в них.  7.​ Виховуй себе ввічливим, культурним, грамотним і сильним. 8.​ Гідно поводься у громадських місцях, на вулиці. 9.​ Поважай культуру, звичаї і мову наших народів.  10.​ Будь упевнений: мати й Україна – то найсвятіші слова. </vt:lpstr>
      <vt:lpstr>Вправа «Ляльковий театр»  Аспект перший – зрада? Чи пробачають?  Аспект другий – спекуляція, вміння крутитись і викручуватись, в усьому знаходити вигоду. Чи різняться?  Аспект третій – позиціювання себе самого: Чому я? І хто, як не я? На прикладі мобілізації.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 Україною  в серці</dc:title>
  <dc:creator>Olya</dc:creator>
  <cp:lastModifiedBy>Olya</cp:lastModifiedBy>
  <cp:revision>15</cp:revision>
  <dcterms:created xsi:type="dcterms:W3CDTF">2019-03-04T12:29:37Z</dcterms:created>
  <dcterms:modified xsi:type="dcterms:W3CDTF">2021-12-06T08:05:25Z</dcterms:modified>
</cp:coreProperties>
</file>