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346" r:id="rId2"/>
    <p:sldId id="376" r:id="rId3"/>
    <p:sldId id="359" r:id="rId4"/>
    <p:sldId id="357" r:id="rId5"/>
    <p:sldId id="360" r:id="rId6"/>
    <p:sldId id="361" r:id="rId7"/>
    <p:sldId id="362" r:id="rId8"/>
    <p:sldId id="363" r:id="rId9"/>
    <p:sldId id="365" r:id="rId10"/>
    <p:sldId id="372" r:id="rId11"/>
    <p:sldId id="366" r:id="rId12"/>
    <p:sldId id="370" r:id="rId13"/>
    <p:sldId id="374" r:id="rId14"/>
    <p:sldId id="375" r:id="rId15"/>
    <p:sldId id="368" r:id="rId16"/>
    <p:sldId id="367" r:id="rId17"/>
    <p:sldId id="373" r:id="rId18"/>
    <p:sldId id="369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E3F868"/>
    <a:srgbClr val="00B0F0"/>
    <a:srgbClr val="0091EA"/>
    <a:srgbClr val="FF0000"/>
    <a:srgbClr val="00B415"/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049" autoAdjust="0"/>
    <p:restoredTop sz="94660"/>
  </p:normalViewPr>
  <p:slideViewPr>
    <p:cSldViewPr>
      <p:cViewPr>
        <p:scale>
          <a:sx n="60" d="100"/>
          <a:sy n="60" d="100"/>
        </p:scale>
        <p:origin x="-3204" y="-10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EA6E38-82B1-47BB-A812-313B295FEFF2}" type="datetimeFigureOut">
              <a:rPr lang="en-US" smtClean="0"/>
              <a:pPr/>
              <a:t>3/7/2025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089E94-532B-494D-AD7A-712B16D9F5A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10983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B146133-C2C6-42E5-9F03-188AA2A4A162}" type="slidenum">
              <a:rPr lang="en-US" smtClean="0"/>
              <a:pPr>
                <a:defRPr/>
              </a:pPr>
              <a:t>1</a:t>
            </a:fld>
            <a:endParaRPr lang="en-US" dirty="0" smtClean="0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3/7/2025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3/7/2025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3/7/2025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3/7/2025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3/7/2025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3/7/2025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3/7/2025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3/7/2025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3/7/2025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3/7/2025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3/7/2025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6B7A0F-5B99-4F35-9BDD-321CD3C098FF}" type="datetimeFigureOut">
              <a:rPr lang="en-US" smtClean="0"/>
              <a:pPr/>
              <a:t>3/7/2025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AB3369-7666-44EB-AEA9-5FA9440DB40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268619" y="5661140"/>
            <a:ext cx="6513180" cy="454572"/>
          </a:xfrm>
        </p:spPr>
        <p:txBody>
          <a:bodyPr>
            <a:noAutofit/>
          </a:bodyPr>
          <a:lstStyle/>
          <a:p>
            <a:r>
              <a:rPr lang="uk-U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Ольга АБРЮТІНА </a:t>
            </a:r>
            <a:r>
              <a:rPr lang="uk-U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викладач професійно-теоретичної підготовки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331184"/>
            <a:ext cx="1153513" cy="1153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09600" y="1676400"/>
            <a:ext cx="766335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Застосування </a:t>
            </a:r>
            <a:endParaRPr lang="uk-UA" sz="3600" b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/>
            <a:r>
              <a:rPr lang="uk-UA" sz="3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цифрових технологій </a:t>
            </a:r>
          </a:p>
          <a:p>
            <a:pPr algn="ctr"/>
            <a:r>
              <a:rPr lang="uk-UA" sz="3600" b="1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в</a:t>
            </a:r>
            <a:r>
              <a:rPr lang="uk-UA" sz="3600" b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uk-UA" sz="3600" b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деревообробці</a:t>
            </a:r>
            <a:endParaRPr lang="ru-RU" sz="36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MSI_reserv\Desktop\20241209_181828 (1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619" y="112993"/>
            <a:ext cx="1055077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362404" y="0"/>
            <a:ext cx="618270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Комунальний заклад професійної (професійно-технічної) освіти </a:t>
            </a:r>
          </a:p>
          <a:p>
            <a:pPr algn="ctr"/>
            <a:r>
              <a:rPr lang="uk-UA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«Київський професійний технологічний коледж»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28600"/>
            <a:ext cx="914400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 Дня цифрового навчання</a:t>
            </a:r>
            <a:r>
              <a:rPr lang="uk-UA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який відзначають в останній четвер лютого місяця, започаткували захід </a:t>
            </a:r>
            <a:r>
              <a:rPr lang="uk-UA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«Застосування цифрових технологій в деревообробці» </a:t>
            </a:r>
          </a:p>
          <a:p>
            <a:pPr algn="ctr"/>
            <a:r>
              <a:rPr lang="uk-UA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Сучасні цифрові технології широко використовуються в різних напрямках деревообробної галузі. Використання цифрових технологій  на практиці гарно мотивує здобувачів освіти до оволодіння усіма сучасними технологіями обробки деревинних матеріалів.  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6408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AutoShape 68"/>
          <p:cNvSpPr>
            <a:spLocks noChangeArrowheads="1"/>
          </p:cNvSpPr>
          <p:nvPr/>
        </p:nvSpPr>
        <p:spPr bwMode="gray">
          <a:xfrm>
            <a:off x="1295399" y="-152400"/>
            <a:ext cx="6696075" cy="635000"/>
          </a:xfrm>
          <a:prstGeom prst="roundRect">
            <a:avLst>
              <a:gd name="adj" fmla="val 0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hlink">
                        <a:gamma/>
                        <a:shade val="46275"/>
                        <a:invGamma/>
                      </a:schemeClr>
                    </a:gs>
                    <a:gs pos="50000">
                      <a:schemeClr val="hlink"/>
                    </a:gs>
                    <a:gs pos="100000">
                      <a:schemeClr val="hlink">
                        <a:gamma/>
                        <a:shade val="4627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latinLnBrk="1">
              <a:defRPr/>
            </a:pPr>
            <a:endParaRPr lang="uk-UA" sz="3600" dirty="0" smtClean="0">
              <a:solidFill>
                <a:srgbClr val="01011B"/>
              </a:solidFill>
              <a:latin typeface="Segoe UI"/>
              <a:ea typeface="Times New Roman"/>
            </a:endParaRPr>
          </a:p>
          <a:p>
            <a:pPr algn="ctr" latinLnBrk="1">
              <a:defRPr/>
            </a:pPr>
            <a:endParaRPr lang="uk-UA" sz="3600" dirty="0">
              <a:solidFill>
                <a:srgbClr val="01011B"/>
              </a:solidFill>
              <a:latin typeface="Segoe UI"/>
              <a:ea typeface="Times New Roman"/>
            </a:endParaRPr>
          </a:p>
          <a:p>
            <a:pPr algn="ctr" latinLnBrk="1">
              <a:defRPr/>
            </a:pPr>
            <a:r>
              <a:rPr lang="uk-UA" sz="3600" b="1" dirty="0" smtClean="0">
                <a:solidFill>
                  <a:srgbClr val="01011B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Мікроскоп </a:t>
            </a:r>
            <a:r>
              <a:rPr lang="uk-UA" sz="3600" b="1" dirty="0">
                <a:solidFill>
                  <a:srgbClr val="01011B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цифровий електронний 2000</a:t>
            </a:r>
            <a:r>
              <a:rPr lang="ru-RU" sz="3600" b="1" dirty="0">
                <a:solidFill>
                  <a:srgbClr val="01011B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X</a:t>
            </a:r>
            <a:r>
              <a:rPr lang="uk-UA" sz="3600" b="1" dirty="0">
                <a:solidFill>
                  <a:srgbClr val="01011B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endParaRPr lang="uk-UA" sz="3600" b="1" dirty="0" smtClean="0">
              <a:solidFill>
                <a:srgbClr val="01011B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algn="ctr" latinLnBrk="1">
              <a:defRPr/>
            </a:pPr>
            <a:r>
              <a:rPr lang="uk-UA" sz="3600" dirty="0" smtClean="0">
                <a:solidFill>
                  <a:srgbClr val="01011B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з монітором 7</a:t>
            </a:r>
            <a:r>
              <a:rPr lang="uk-UA" sz="3600" dirty="0">
                <a:solidFill>
                  <a:srgbClr val="01011B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" + 2 лінзи для спостереження</a:t>
            </a:r>
            <a:endParaRPr kumimoji="1" lang="en-US" altLang="ko-KR" sz="3500" dirty="0">
              <a:latin typeface="Times New Roman" pitchFamily="18" charset="0"/>
              <a:ea typeface="굴림" pitchFamily="34" charset="-127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1392621"/>
            <a:ext cx="4267200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41586" y="1330407"/>
            <a:ext cx="362081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>
                <a:solidFill>
                  <a:srgbClr val="01011B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Для дослідження мікроскопічної будови деревини. Визначення відмінностей між листяними на хвойними породами деревини на мікроскопічному рівні.</a:t>
            </a:r>
            <a:endParaRPr lang="uk-UA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>
          <a:xfrm>
            <a:off x="1828800" y="808037"/>
            <a:ext cx="7315199" cy="715963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32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uk-UA" sz="32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uk-UA" sz="3200" b="1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Цифровий штангенциркуль -</a:t>
            </a:r>
            <a:r>
              <a:rPr lang="ru-RU" sz="3200" b="1" dirty="0" smtClean="0">
                <a:solidFill>
                  <a:srgbClr val="002060"/>
                </a:solidFill>
                <a:latin typeface="Times New Roman"/>
                <a:ea typeface="Times New Roman"/>
              </a:rPr>
              <a:t>SYNTEK</a:t>
            </a:r>
            <a:r>
              <a:rPr lang="uk-UA" sz="3200" b="1" dirty="0" smtClean="0">
                <a:solidFill>
                  <a:srgbClr val="002060"/>
                </a:solidFill>
                <a:latin typeface="Times New Roman"/>
                <a:ea typeface="Times New Roman"/>
              </a:rPr>
              <a:t> </a:t>
            </a:r>
            <a:br>
              <a:rPr lang="uk-UA" sz="3200" b="1" dirty="0" smtClean="0">
                <a:solidFill>
                  <a:srgbClr val="002060"/>
                </a:solidFill>
                <a:latin typeface="Times New Roman"/>
                <a:ea typeface="Times New Roman"/>
              </a:rPr>
            </a:br>
            <a:r>
              <a:rPr lang="uk-UA" sz="3200" dirty="0" smtClean="0">
                <a:latin typeface="Times New Roman"/>
                <a:ea typeface="Times New Roman"/>
              </a:rPr>
              <a:t>з </a:t>
            </a:r>
            <a:r>
              <a:rPr lang="uk-UA" sz="3200" dirty="0">
                <a:latin typeface="Times New Roman"/>
                <a:ea typeface="Times New Roman"/>
              </a:rPr>
              <a:t>діапазоном вимірювання від 0 до 150 мм та точністю (+/-) 0,04 мм</a:t>
            </a:r>
            <a:r>
              <a:rPr lang="ru-RU" sz="3200" dirty="0">
                <a:latin typeface="Times New Roman"/>
                <a:ea typeface="Times New Roman"/>
              </a:rPr>
              <a:t> </a:t>
            </a:r>
            <a:r>
              <a:rPr lang="ru-RU" sz="3200" dirty="0">
                <a:latin typeface="Times New Roman"/>
                <a:ea typeface="Calibri"/>
              </a:rPr>
              <a:t/>
            </a:r>
            <a:br>
              <a:rPr lang="ru-RU" sz="3200" dirty="0">
                <a:latin typeface="Times New Roman"/>
                <a:ea typeface="Calibri"/>
              </a:rPr>
            </a:br>
            <a:r>
              <a:rPr lang="uk-UA" sz="3200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uk-UA" sz="3200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endParaRPr lang="uk-UA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1752600"/>
            <a:ext cx="3733800" cy="3733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241" y="4114800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828800" y="5486400"/>
            <a:ext cx="7315200" cy="136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uk-UA" sz="2400" dirty="0" smtClean="0">
                <a:latin typeface="Times New Roman"/>
                <a:ea typeface="Times New Roman"/>
              </a:rPr>
              <a:t>Цифровий штангенциркуль призначений для проведення внутрішніх та зовнішніх вимірювань, </a:t>
            </a:r>
            <a:r>
              <a:rPr lang="uk-UA" sz="2400" dirty="0" err="1" smtClean="0">
                <a:latin typeface="Times New Roman"/>
                <a:ea typeface="Times New Roman"/>
              </a:rPr>
              <a:t>вимірювань</a:t>
            </a:r>
            <a:r>
              <a:rPr lang="uk-UA" sz="2400" dirty="0" smtClean="0">
                <a:latin typeface="Times New Roman"/>
                <a:ea typeface="Times New Roman"/>
              </a:rPr>
              <a:t> глибини отворів, розмітки деталей тощо.</a:t>
            </a:r>
            <a:endParaRPr lang="uk-UA" sz="2400" dirty="0">
              <a:effectLst/>
              <a:latin typeface="Times New Roman"/>
              <a:ea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94737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Електронний кутомір</a:t>
            </a:r>
            <a:endParaRPr lang="uk-UA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1" y="735234"/>
            <a:ext cx="6934200" cy="5005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 descr="Цифровий кутомір лінійка на 360 градусів та 200 мм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4772" y="735234"/>
            <a:ext cx="1947862" cy="168881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-13139" y="5780782"/>
            <a:ext cx="82296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>
                <a:solidFill>
                  <a:srgbClr val="002F34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Електронний кутомір високої якості для вимірювання внутрішніх та зовнішніх кутів. </a:t>
            </a:r>
            <a:endParaRPr lang="uk-UA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7529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1050849"/>
            <a:ext cx="4569372" cy="441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-23648" y="0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uk-UA" sz="3200" b="1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Електронний кутомір-рівень</a:t>
            </a: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</a:p>
          <a:p>
            <a:pPr lvl="0" algn="ctr"/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Bosch 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GAM</a:t>
            </a:r>
            <a:r>
              <a:rPr lang="uk-UA" sz="3200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220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</a:t>
            </a:r>
            <a:endParaRPr lang="uk-UA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6200" y="5181600"/>
            <a:ext cx="7239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>
                <a:solidFill>
                  <a:srgbClr val="1C1C28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Вимірює </a:t>
            </a:r>
            <a:r>
              <a:rPr lang="uk-UA" sz="3200" dirty="0">
                <a:solidFill>
                  <a:srgbClr val="1C1C28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та автоматично розраховує вертикальні та горизонтальні кути</a:t>
            </a:r>
            <a:r>
              <a:rPr lang="ru-RU" sz="3200" dirty="0">
                <a:solidFill>
                  <a:srgbClr val="1C1C28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</a:t>
            </a:r>
            <a:r>
              <a:rPr lang="uk-UA" sz="3200" b="1" dirty="0">
                <a:solidFill>
                  <a:srgbClr val="1C1C28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від </a:t>
            </a:r>
            <a:endParaRPr lang="uk-UA" sz="3200" b="1" dirty="0" smtClean="0">
              <a:solidFill>
                <a:srgbClr val="1C1C28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r>
              <a:rPr lang="uk-UA" sz="3200" b="1" dirty="0" smtClean="0">
                <a:solidFill>
                  <a:srgbClr val="1C1C28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0 </a:t>
            </a:r>
            <a:r>
              <a:rPr lang="uk-UA" sz="3200" b="1" dirty="0">
                <a:solidFill>
                  <a:srgbClr val="1C1C28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до 220 градусів</a:t>
            </a:r>
            <a:r>
              <a:rPr lang="ru-RU" sz="3200" dirty="0">
                <a:solidFill>
                  <a:srgbClr val="1C1C28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</a:t>
            </a:r>
            <a:r>
              <a:rPr lang="uk-UA" sz="3200" dirty="0">
                <a:solidFill>
                  <a:srgbClr val="1C1C28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з точністю</a:t>
            </a:r>
            <a:r>
              <a:rPr lang="ru-RU" sz="3200" dirty="0">
                <a:solidFill>
                  <a:srgbClr val="1C1C28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</a:t>
            </a:r>
            <a:r>
              <a:rPr lang="ru-RU" sz="3200" b="1" dirty="0">
                <a:solidFill>
                  <a:srgbClr val="1C1C28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±0,1°</a:t>
            </a:r>
            <a:r>
              <a:rPr lang="ru-RU" sz="3200" dirty="0">
                <a:solidFill>
                  <a:srgbClr val="1C1C28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5193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400" y="5322499"/>
            <a:ext cx="89916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Вологомір деревини безконтактний є приладом </a:t>
            </a:r>
          </a:p>
          <a:p>
            <a:r>
              <a:rPr lang="uk-UA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 індукційним принципом вимірювання, </a:t>
            </a:r>
          </a:p>
          <a:p>
            <a:r>
              <a:rPr lang="uk-UA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вологи заснованим на магнітній проникності</a:t>
            </a:r>
            <a:r>
              <a:rPr lang="ru-RU" sz="2400" dirty="0" smtClean="0">
                <a:solidFill>
                  <a:srgbClr val="354A5F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002221" y="152400"/>
            <a:ext cx="5562600" cy="8382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Електронні вологоміри</a:t>
            </a: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57048" y="1295400"/>
            <a:ext cx="4097721" cy="9144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Шпилькові</a:t>
            </a:r>
            <a:r>
              <a:rPr lang="uk-UA" dirty="0" smtClean="0">
                <a:solidFill>
                  <a:srgbClr val="002060"/>
                </a:solidFill>
              </a:rPr>
              <a:t>і</a:t>
            </a:r>
            <a:endParaRPr lang="uk-UA" dirty="0">
              <a:solidFill>
                <a:srgbClr val="00206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029200" y="1295400"/>
            <a:ext cx="3581400" cy="9144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Безконтактні</a:t>
            </a: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80" r="21645"/>
          <a:stretch/>
        </p:blipFill>
        <p:spPr bwMode="auto">
          <a:xfrm>
            <a:off x="5999437" y="2251996"/>
            <a:ext cx="1772963" cy="3315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933" y="2361324"/>
            <a:ext cx="3219949" cy="32199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4501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3810000"/>
            <a:ext cx="2044700" cy="204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47800" y="39414"/>
            <a:ext cx="5867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Лазерний рівень</a:t>
            </a: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624189"/>
            <a:ext cx="4343400" cy="2894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799" y="3810000"/>
            <a:ext cx="5566449" cy="27744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931979" y="624189"/>
            <a:ext cx="4191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>
                <a:solidFill>
                  <a:srgbClr val="292B31"/>
                </a:solidFill>
                <a:latin typeface="Times New Roman" pitchFamily="18" charset="0"/>
                <a:cs typeface="Times New Roman" pitchFamily="18" charset="0"/>
              </a:rPr>
              <a:t>Швидко </a:t>
            </a:r>
            <a:r>
              <a:rPr lang="uk-UA" sz="3200" dirty="0" smtClean="0">
                <a:solidFill>
                  <a:srgbClr val="292B31"/>
                </a:solidFill>
                <a:latin typeface="Times New Roman" pitchFamily="18" charset="0"/>
                <a:cs typeface="Times New Roman" pitchFamily="18" charset="0"/>
              </a:rPr>
              <a:t>та якісно визначає </a:t>
            </a:r>
            <a:r>
              <a:rPr lang="uk-UA" sz="3200" dirty="0" smtClean="0">
                <a:solidFill>
                  <a:srgbClr val="292B31"/>
                </a:solidFill>
                <a:latin typeface="Times New Roman" pitchFamily="18" charset="0"/>
                <a:cs typeface="Times New Roman" pitchFamily="18" charset="0"/>
              </a:rPr>
              <a:t>опорну площину, нахил та інші параметри </a:t>
            </a:r>
            <a:r>
              <a:rPr lang="uk-UA" sz="3200" dirty="0" smtClean="0">
                <a:solidFill>
                  <a:srgbClr val="292B31"/>
                </a:solidFill>
                <a:latin typeface="Times New Roman" pitchFamily="18" charset="0"/>
                <a:cs typeface="Times New Roman" pitchFamily="18" charset="0"/>
              </a:rPr>
              <a:t>поверхонь для якісних монтажних робіт.</a:t>
            </a:r>
            <a:endParaRPr lang="uk-UA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8706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0" y="13138"/>
            <a:ext cx="594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Калькулятор пиломатеріалів</a:t>
            </a: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2194" y="729124"/>
            <a:ext cx="2909331" cy="5172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828" y="729124"/>
            <a:ext cx="3657600" cy="5169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-1" y="6172200"/>
            <a:ext cx="77724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Обчислення об‘єму  пиломатеріалів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7524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76" b="6538"/>
          <a:stretch/>
        </p:blipFill>
        <p:spPr bwMode="auto">
          <a:xfrm>
            <a:off x="345528" y="2085750"/>
            <a:ext cx="2667000" cy="46014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53" b="5848"/>
          <a:stretch/>
        </p:blipFill>
        <p:spPr bwMode="auto">
          <a:xfrm>
            <a:off x="3456590" y="1970690"/>
            <a:ext cx="2667001" cy="4724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22" b="6762"/>
          <a:stretch/>
        </p:blipFill>
        <p:spPr bwMode="auto">
          <a:xfrm>
            <a:off x="6705600" y="1797269"/>
            <a:ext cx="2231967" cy="39597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23648"/>
            <a:ext cx="91440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Калькулятори роботи з деревиною</a:t>
            </a:r>
          </a:p>
          <a:p>
            <a:pPr algn="ctr"/>
            <a:r>
              <a:rPr lang="uk-UA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інформаційний дайджест про дерева , визначення об‘є</a:t>
            </a:r>
            <a:r>
              <a:rPr lang="uk-UA" sz="3200" dirty="0" smtClean="0">
                <a:solidFill>
                  <a:srgbClr val="002060"/>
                </a:solidFill>
                <a:latin typeface="Calibri"/>
                <a:cs typeface="Calibri"/>
              </a:rPr>
              <a:t>му </a:t>
            </a:r>
            <a:r>
              <a:rPr lang="uk-UA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лісо-</a:t>
            </a:r>
            <a:r>
              <a:rPr lang="uk-UA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uk-UA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пиломатеріадів</a:t>
            </a:r>
            <a:r>
              <a:rPr lang="uk-UA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 якість робіт деревиною.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484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1" y="603214"/>
            <a:ext cx="6172200" cy="59264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2248" y="18439"/>
            <a:ext cx="88970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Електронний облік</a:t>
            </a:r>
            <a:r>
              <a:rPr lang="uk-UA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деревини</a:t>
            </a: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7055" y="4495800"/>
            <a:ext cx="1855945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400801" y="483817"/>
            <a:ext cx="2748454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Маркування, внесення в єдину базу дозволяє контролювати перевезення заготівельних лісоматеріалів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9123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05000" y="17667"/>
            <a:ext cx="72382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Лазерне очищення деревини</a:t>
            </a: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057400"/>
            <a:ext cx="1600200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602442"/>
            <a:ext cx="6483351" cy="3249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4038600"/>
            <a:ext cx="2570177" cy="18335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3657600"/>
            <a:ext cx="64008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uk-UA" sz="3200" dirty="0" smtClean="0">
                <a:solidFill>
                  <a:srgbClr val="040C28"/>
                </a:solidFill>
                <a:latin typeface="Times New Roman" pitchFamily="18" charset="0"/>
                <a:cs typeface="Times New Roman" pitchFamily="18" charset="0"/>
              </a:rPr>
              <a:t>еконтактний метод, який фізично не стискає поверхню деревини</a:t>
            </a:r>
            <a:r>
              <a:rPr lang="uk-UA" sz="3200" dirty="0" smtClean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  <a:t>. Це допомагає підтримувати цілісність та зовнішній вигляд деревини, особливо на делікатних або антикварних </a:t>
            </a:r>
            <a:r>
              <a:rPr lang="uk-UA" sz="3200" dirty="0" smtClean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  <a:t>ділянках</a:t>
            </a:r>
            <a:r>
              <a:rPr lang="uk-UA" sz="3200" dirty="0" smtClean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uk-UA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76" y="310054"/>
            <a:ext cx="1622424" cy="1595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8614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242972"/>
            <a:ext cx="8235473" cy="4633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28599" y="165754"/>
            <a:ext cx="86867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AutoCAD</a:t>
            </a:r>
            <a:r>
              <a:rPr lang="uk-UA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— </a:t>
            </a:r>
            <a:r>
              <a:rPr lang="uk-UA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дво-</a:t>
            </a:r>
            <a:r>
              <a:rPr lang="uk-UA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і тривимірна система автоматизованого   проектування і креслення</a:t>
            </a:r>
            <a:endParaRPr lang="uk-UA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1000" y="6172200"/>
            <a:ext cx="7162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КОМПАС-3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uk-UA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NanoCAD</a:t>
            </a:r>
            <a:r>
              <a:rPr lang="uk-UA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A9CAD$... </a:t>
            </a:r>
            <a:endParaRPr lang="en-US" sz="3200" b="1" i="0" dirty="0"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8695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1" y="228600"/>
            <a:ext cx="860189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ArtCAM – </a:t>
            </a:r>
            <a:r>
              <a:rPr lang="uk-UA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 досить багатофункціональне програмне забезпечення, призначене для роботи із зображеннями, конструювання моделей, а також для передачі створених </a:t>
            </a:r>
            <a:r>
              <a:rPr lang="uk-UA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керувальних</a:t>
            </a:r>
            <a:r>
              <a:rPr lang="uk-UA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компонентів на верстати з ЧПУ.</a:t>
            </a:r>
            <a:endParaRPr lang="uk-UA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" t="16175" r="-221" b="19604"/>
          <a:stretch/>
        </p:blipFill>
        <p:spPr bwMode="auto">
          <a:xfrm>
            <a:off x="7098387" y="4762967"/>
            <a:ext cx="1808306" cy="1161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922042"/>
            <a:ext cx="6629399" cy="37257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8543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903" y="5255"/>
            <a:ext cx="91440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Устаткування з числовим програмним управлінням (ЧПУ) </a:t>
            </a:r>
          </a:p>
          <a:p>
            <a:pPr algn="ctr"/>
            <a:r>
              <a:rPr lang="uk-UA" sz="32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здійснює гравіювання деревинних деревини та деревинних матеріалів, виконує різьблення…</a:t>
            </a:r>
            <a:endParaRPr lang="ru-RU" sz="3200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067358"/>
            <a:ext cx="6114306" cy="4582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3200400"/>
            <a:ext cx="1847850" cy="2466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7828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uk-UA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Карта розкрою</a:t>
            </a:r>
            <a:r>
              <a:rPr lang="ru-RU" sz="3200" dirty="0">
                <a:solidFill>
                  <a:srgbClr val="474747"/>
                </a:solidFill>
                <a:latin typeface="Times New Roman" pitchFamily="18" charset="0"/>
                <a:cs typeface="Times New Roman" pitchFamily="18" charset="0"/>
              </a:rPr>
              <a:t>е </a:t>
            </a:r>
            <a:r>
              <a:rPr lang="uk-UA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креслярська документація, де схематично показано, які деталі треба вирізати з певного аркуша ЛДСП чи ЛДВП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34"/>
          <a:stretch/>
        </p:blipFill>
        <p:spPr bwMode="auto">
          <a:xfrm>
            <a:off x="1062422" y="1607114"/>
            <a:ext cx="7019155" cy="4271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4323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586" b="29502"/>
          <a:stretch/>
        </p:blipFill>
        <p:spPr bwMode="auto">
          <a:xfrm>
            <a:off x="211596" y="165409"/>
            <a:ext cx="790752" cy="777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17" b="6511"/>
          <a:stretch/>
        </p:blipFill>
        <p:spPr bwMode="auto">
          <a:xfrm>
            <a:off x="228600" y="1095657"/>
            <a:ext cx="2661869" cy="5531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54" b="6616"/>
          <a:stretch/>
        </p:blipFill>
        <p:spPr bwMode="auto">
          <a:xfrm>
            <a:off x="3352800" y="1048314"/>
            <a:ext cx="2659238" cy="5504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7" b="6210"/>
          <a:stretch/>
        </p:blipFill>
        <p:spPr bwMode="auto">
          <a:xfrm>
            <a:off x="6503808" y="1095656"/>
            <a:ext cx="2270941" cy="4743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14400" y="-57807"/>
            <a:ext cx="8229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Sketch Cut</a:t>
            </a:r>
            <a:r>
              <a:rPr lang="uk-UA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uk-UA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безкоштовний мобільний </a:t>
            </a:r>
          </a:p>
          <a:p>
            <a:pPr algn="ctr"/>
            <a:r>
              <a:rPr lang="uk-UA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uk-UA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одаток карти розкрою плитних матеріалів 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0261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95400" y="39414"/>
            <a:ext cx="6553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Практичне завдання:</a:t>
            </a: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8701529"/>
              </p:ext>
            </p:extLst>
          </p:nvPr>
        </p:nvGraphicFramePr>
        <p:xfrm>
          <a:off x="304800" y="624189"/>
          <a:ext cx="8458200" cy="51765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58200"/>
              </a:tblGrid>
              <a:tr h="976011">
                <a:tc>
                  <a:txBody>
                    <a:bodyPr/>
                    <a:lstStyle/>
                    <a:p>
                      <a:pPr algn="ctr"/>
                      <a:r>
                        <a:rPr lang="uk-UA" sz="3200" dirty="0" smtClean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Необхідно</a:t>
                      </a:r>
                      <a:r>
                        <a:rPr lang="uk-UA" sz="3200" baseline="0" dirty="0" smtClean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завантажити мобільний додаток </a:t>
                      </a:r>
                      <a:r>
                        <a:rPr kumimoji="0" lang="en-US" sz="3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Sketch Cut</a:t>
                      </a:r>
                      <a:r>
                        <a:rPr lang="uk-UA" sz="3200" baseline="0" dirty="0" smtClean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uk-UA" sz="3200" dirty="0" smtClean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09733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3200" noProof="0" dirty="0" smtClean="0">
                          <a:latin typeface="Times New Roman" pitchFamily="18" charset="0"/>
                          <a:cs typeface="Times New Roman" pitchFamily="18" charset="0"/>
                        </a:rPr>
                        <a:t>Створити карту розкрою та визначити кількість</a:t>
                      </a:r>
                      <a:r>
                        <a:rPr lang="uk-UA" sz="3200" baseline="0" noProof="0" dirty="0" smtClean="0">
                          <a:latin typeface="Times New Roman" pitchFamily="18" charset="0"/>
                          <a:cs typeface="Times New Roman" pitchFamily="18" charset="0"/>
                        </a:rPr>
                        <a:t> деревостружкових плит, які необхідні</a:t>
                      </a:r>
                      <a:r>
                        <a:rPr lang="uk-UA" sz="3200" noProof="0" dirty="0" smtClean="0">
                          <a:latin typeface="Times New Roman" pitchFamily="18" charset="0"/>
                          <a:cs typeface="Times New Roman" pitchFamily="18" charset="0"/>
                        </a:rPr>
                        <a:t> для виготовлення стола учнівського за допомогою програми</a:t>
                      </a:r>
                      <a:r>
                        <a:rPr lang="uk-UA" sz="3200" baseline="0" noProof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3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Sketch Cut</a:t>
                      </a:r>
                      <a:r>
                        <a:rPr kumimoji="0" lang="uk-UA" sz="3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  </a:t>
                      </a:r>
                      <a:r>
                        <a:rPr kumimoji="0" lang="uk-UA" sz="3200" b="0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Деталі виробу:</a:t>
                      </a:r>
                    </a:p>
                    <a:p>
                      <a:pPr marL="457200" marR="0" lvl="0" indent="-45720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uk-UA" sz="3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кришка стола: 1720х700х18-14 </a:t>
                      </a:r>
                      <a:r>
                        <a:rPr kumimoji="0" lang="uk-UA" sz="32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шт</a:t>
                      </a:r>
                      <a:r>
                        <a:rPr kumimoji="0" lang="uk-UA" sz="3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;</a:t>
                      </a:r>
                    </a:p>
                    <a:p>
                      <a:pPr marL="457200" marR="0" lvl="0" indent="-45720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uk-UA" sz="3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бічні стінки: 750х600х18-24 </a:t>
                      </a:r>
                      <a:r>
                        <a:rPr kumimoji="0" lang="uk-UA" sz="32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шт</a:t>
                      </a:r>
                      <a:r>
                        <a:rPr kumimoji="0" lang="uk-UA" sz="3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;</a:t>
                      </a:r>
                    </a:p>
                    <a:p>
                      <a:pPr marL="457200" marR="0" lvl="0" indent="-45720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uk-UA" sz="3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царга: 1240х300х18-14 шт.  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uk-UA" sz="3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Необхідна крайка, розміром  20х2 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95627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Другая 0">
      <a:dk1>
        <a:srgbClr val="262626"/>
      </a:dk1>
      <a:lt1>
        <a:srgbClr val="FFFFFF"/>
      </a:lt1>
      <a:dk2>
        <a:srgbClr val="4E4E4E"/>
      </a:dk2>
      <a:lt2>
        <a:srgbClr val="FFFFFF"/>
      </a:lt2>
      <a:accent1>
        <a:srgbClr val="117AED"/>
      </a:accent1>
      <a:accent2>
        <a:srgbClr val="71ACF3"/>
      </a:accent2>
      <a:accent3>
        <a:srgbClr val="F1861B"/>
      </a:accent3>
      <a:accent4>
        <a:srgbClr val="3F362D"/>
      </a:accent4>
      <a:accent5>
        <a:srgbClr val="117AED"/>
      </a:accent5>
      <a:accent6>
        <a:srgbClr val="71ACF3"/>
      </a:accent6>
      <a:hlink>
        <a:srgbClr val="F1861B"/>
      </a:hlink>
      <a:folHlink>
        <a:srgbClr val="B8B8B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2159</TotalTime>
  <Words>373</Words>
  <Application>Microsoft Office PowerPoint</Application>
  <PresentationFormat>Экран (4:3)</PresentationFormat>
  <Paragraphs>53</Paragraphs>
  <Slides>18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1_Office Theme</vt:lpstr>
      <vt:lpstr>Презентация PowerPoint</vt:lpstr>
      <vt:lpstr>Презентация PowerPoint</vt:lpstr>
      <vt:lpstr>Презентация PowerPoint</vt:lpstr>
      <vt:lpstr> Цифровий штангенциркуль -SYNTEK  з діапазоном вимірювання від 0 до 150 мм та точністю (+/-) 0,04 мм 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</dc:creator>
  <cp:lastModifiedBy>MSI_reserv</cp:lastModifiedBy>
  <cp:revision>272</cp:revision>
  <dcterms:created xsi:type="dcterms:W3CDTF">2012-04-26T17:06:14Z</dcterms:created>
  <dcterms:modified xsi:type="dcterms:W3CDTF">2025-03-07T15:18:40Z</dcterms:modified>
</cp:coreProperties>
</file>