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257" r:id="rId4"/>
    <p:sldId id="260" r:id="rId5"/>
    <p:sldId id="262" r:id="rId6"/>
    <p:sldId id="261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250" autoAdjust="0"/>
  </p:normalViewPr>
  <p:slideViewPr>
    <p:cSldViewPr snapToGrid="0">
      <p:cViewPr varScale="1">
        <p:scale>
          <a:sx n="91" d="100"/>
          <a:sy n="91" d="100"/>
        </p:scale>
        <p:origin x="34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8EB887-4726-C510-95C3-AD97AB7C75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089AC6E-CC43-4914-1BB2-B6DBA6FE05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BDDCC6-770F-33ED-4F8B-75CDF5A38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974FE6-7FE0-F1A9-2647-B3902E43D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ACA3F9-396D-3431-68CD-44485D4DC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19018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3C61FF-0602-7733-F636-678EE1399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072158-1624-879E-F4CC-CF388B2DF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CE002E-EB41-8586-9D81-B0C305F31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37C7890-3D2F-A0B5-E823-5F1AD59CF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116C6-0710-2AD9-3C24-06E6D386D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2587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B26E1C-43EC-6F1F-13AF-B6AF67FA4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07F5555-EC4D-4714-69EC-8471853FC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1A7E5F-5CFA-9887-F855-03BDE2AC1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FAD300-D796-A78B-A278-1BF0C4D24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999548-CDA5-CFCE-965C-558BFB8B3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1636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D21C49-6F6D-60D6-279B-B5E05261E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EA5F300-A89D-13C9-4C24-3B4CD733CF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66B295C-02C6-54EA-E6CD-06AD623E27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024BE3A-1DC8-3D7A-9CD5-7ADAA7827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589592F-B6A0-6C06-4189-1388700BB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6D3EFCD-4FAA-86A5-69F9-3DB27588A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1302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2BC2A1-739E-6134-35E2-F260A95BB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4CEB67-7F07-C4BF-9B80-FD4106EEAD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CC79EB5-3CAC-E42E-B50C-4C720212A6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7BEA0FC-CFE1-76EE-6249-340AD4CB35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E67D534-B466-1728-21D4-FF297BF25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2F42A87-1B01-9055-61C7-44170E3DD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A4B30DF-9EC4-83C9-5559-B83DBCAE1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23AA0EE-342D-710A-3FC2-E309A3B04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6200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739495-E0B4-1185-2D67-B0C333D95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C75DEFE-A4A1-32B8-9CC5-6844CEFC55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FF6A1BF-6B00-0FD5-50D6-7DB4C971A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A6A2CDD-77E6-A4CD-5315-05740CE62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25688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B40976F-5C01-158F-6354-102A6C6F5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99B57A00-4DE4-BEA1-512B-4B7EDF131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D9E755E-9694-5AA8-E858-A2B7A8658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98935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9D1ADD-5850-ED20-9AE2-7C69D0824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6A5FE0-4E08-FE4E-1CAA-FAF5B00E2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4284990-7204-EB1F-B90D-1E34608BAD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5DCBD97-E325-094A-4847-BA9B2C66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F29D401-1DB3-34A2-AB1B-D829DD3A9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1CDF00-E811-4E59-2A45-BCB019C84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07448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C4099C-6402-9D77-DD78-82673A204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7E3C6EC-ED03-B06D-1BFB-579426361E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48E81A-31B7-5C23-8759-B8D123ECE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399E11-270F-BB28-53BA-406BD732D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5770070-69C0-C35A-9FCA-73DBD2475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59DBF16-22E7-BBBB-41F3-4E91A7688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30118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54DDBA-BB8D-7B64-4CDC-E0659B07D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35F2E5D-4AB8-9382-C811-7AD7C36BF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5FC5CBF-BC84-197F-6B6A-3AD841A0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DBC8F6D-0031-8F19-D0CA-F942FFDF4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B6E474-924F-D212-15BB-54703288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39830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990B1F6-4EFC-CEC4-6122-4E1C178733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58340B3-DB81-D48E-2673-F907AB3742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28761B1-8119-8856-97E2-F106070D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B059DF-17F5-872F-09E8-B72DE17DB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8E7602-5C6D-C1D2-522D-708083F4F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6746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92BCD8-F77F-BE85-3885-6492CE861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86CBF6-C695-F662-355A-7B9FF2592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D0798F5-589E-FB7B-18D2-5F986248D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5E843-CA63-45C1-AD94-F70EC713ABDC}" type="datetimeFigureOut">
              <a:rPr lang="ru-UA" smtClean="0"/>
              <a:t>05.11.2024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D9AE21-6099-BC1F-B50D-77A0810D8A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B3556B-49F9-A3CF-C068-5B2D76A56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463C7-5247-4CE4-8997-C49709E4557F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3319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A10202-0A95-2E85-8A13-326D2148ED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ЗБІРНИК</a:t>
            </a:r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ІНСТРУКЦІЙНИХ ТА ІНСТРУКЦІЙНО-ТЕХНОЛОГІЧНИХ КАРТ</a:t>
            </a:r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23A506-6362-D013-EDE5-DFBD65D11B0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uk-UA" sz="2400" dirty="0">
                <a:effectLst/>
                <a:latin typeface="Bookman Old Style" panose="02050604050505020204" pitchFamily="18" charset="0"/>
                <a:ea typeface="Times New Roman" panose="02020603050405020304" pitchFamily="18" charset="0"/>
              </a:rPr>
              <a:t>для проведення навчання</a:t>
            </a:r>
            <a:endParaRPr lang="ru-UA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dirty="0">
                <a:effectLst/>
                <a:latin typeface="Bookman Old Style" panose="02050604050505020204" pitchFamily="18" charset="0"/>
                <a:ea typeface="Times New Roman" panose="02020603050405020304" pitchFamily="18" charset="0"/>
              </a:rPr>
              <a:t>з професії 7133: «</a:t>
            </a:r>
            <a:r>
              <a:rPr lang="uk-UA" sz="2400" b="1" dirty="0">
                <a:effectLst/>
                <a:latin typeface="Bookman Old Style" panose="02050604050505020204" pitchFamily="18" charset="0"/>
                <a:ea typeface="Times New Roman" panose="02020603050405020304" pitchFamily="18" charset="0"/>
              </a:rPr>
              <a:t>Штукатур»</a:t>
            </a:r>
            <a:endParaRPr lang="ru-UA" sz="105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2400" b="1" kern="0" dirty="0">
                <a:effectLst/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кваліфікація 2, 3 і 4 розряду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324062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5CCC33-3DAC-EF1E-B783-42AE39A79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3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Комунальний заклад професійної (професійно-технічної) освіти </a:t>
            </a:r>
            <a:br>
              <a:rPr lang="uk-UA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32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“Київський професійний коледж цивільного будівництва”</a:t>
            </a:r>
            <a:br>
              <a:rPr lang="uk-UA" sz="1600" b="1" i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uk-UA" sz="1600" dirty="0"/>
          </a:p>
        </p:txBody>
      </p:sp>
      <p:pic>
        <p:nvPicPr>
          <p:cNvPr id="4" name="Місце для вмісту 3" descr="Зображення, що містить ескіз, малюнок, будинок, мистецтво&#10;&#10;Автоматично згенерований опис">
            <a:extLst>
              <a:ext uri="{FF2B5EF4-FFF2-40B4-BE49-F238E27FC236}">
                <a16:creationId xmlns:a16="http://schemas.microsoft.com/office/drawing/2014/main" id="{E76C2C04-4C6B-46ED-0225-A047CDF8DA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95" y="1523983"/>
            <a:ext cx="3255698" cy="14319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ED0B47-AEB2-E38F-B868-94436052FAF5}"/>
              </a:ext>
            </a:extLst>
          </p:cNvPr>
          <p:cNvSpPr txBox="1"/>
          <p:nvPr/>
        </p:nvSpPr>
        <p:spPr>
          <a:xfrm>
            <a:off x="4051882" y="2551837"/>
            <a:ext cx="730191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ЗБІРНИК</a:t>
            </a:r>
          </a:p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ІНСТРУКЦІЙНИХ ТА ІНСТРУКЦІЙНО-ТЕХНОЛОГІЧНИХ КАРТ</a:t>
            </a:r>
          </a:p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Частина І</a:t>
            </a:r>
          </a:p>
          <a:p>
            <a:pPr algn="ctr"/>
            <a:r>
              <a:rPr lang="uk-U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професії 7133: «</a:t>
            </a:r>
            <a:r>
              <a:rPr lang="uk-U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Штукатур»</a:t>
            </a: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кваліфікація 2, 3 і 4 розряду</a:t>
            </a:r>
            <a:endParaRPr lang="uk-UA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9D3189-10D0-3873-6DBD-FEE90A46D446}"/>
              </a:ext>
            </a:extLst>
          </p:cNvPr>
          <p:cNvSpPr txBox="1"/>
          <p:nvPr/>
        </p:nvSpPr>
        <p:spPr>
          <a:xfrm rot="10800000" flipV="1">
            <a:off x="3918511" y="5372831"/>
            <a:ext cx="66040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uk-UA" sz="18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Симоненко Наталія Іванівна </a:t>
            </a:r>
          </a:p>
          <a:p>
            <a:pPr algn="r">
              <a:defRPr/>
            </a:pPr>
            <a:r>
              <a:rPr lang="uk-UA" sz="18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викладачки </a:t>
            </a:r>
            <a:r>
              <a:rPr lang="uk-UA" sz="18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професійно</a:t>
            </a:r>
            <a:r>
              <a:rPr lang="uk-UA" sz="18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-теоретичної підготовки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30597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D8E3D2-B610-0868-BDEC-6CE5489BC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FB86E3-7EFE-E573-FC6A-72E4C1BBDB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21219BC3-3FA3-9D14-BF77-9FD6A3DD0A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37138" y="1490847"/>
            <a:ext cx="9144000" cy="4824433"/>
          </a:xfrm>
        </p:spPr>
        <p:txBody>
          <a:bodyPr>
            <a:normAutofit fontScale="62500" lnSpcReduction="20000"/>
          </a:bodyPr>
          <a:lstStyle/>
          <a:p>
            <a:pPr indent="449580" algn="just"/>
            <a:endParaRPr lang="uk-U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Raavi" panose="020B0502040204020203" pitchFamily="34" charset="0"/>
            </a:endParaRPr>
          </a:p>
          <a:p>
            <a:pPr indent="449580" algn="just"/>
            <a:r>
              <a:rPr lang="uk-UA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Raavi" panose="020B0502040204020203" pitchFamily="34" charset="0"/>
              </a:rPr>
              <a:t>Квашенко</a:t>
            </a: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Raavi" panose="020B0502040204020203" pitchFamily="34" charset="0"/>
              </a:rPr>
              <a:t> Н.П. </a:t>
            </a: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викладач вищої категорії, </a:t>
            </a:r>
            <a:r>
              <a:rPr lang="uk-UA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професійно</a:t>
            </a: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-теоретичної підготовки, голова методичної комісії будівельної галузі, комунального закладу професійної (професійно-технічної) освіти «Київського професійного коледжу будівництва і архітектури».</a:t>
            </a:r>
            <a:endParaRPr lang="ru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Дорошенко Л.Г. викладач першої категорії, голова методичної комісії опоряджувальних професій, комунального закладу професійної (професійно-технічної) освіти «Київського професійного коледжу будівництва і архітектури». </a:t>
            </a:r>
            <a:endParaRPr lang="ru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uk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Гусар Т.А. викладач другої категорії, </a:t>
            </a:r>
            <a:r>
              <a:rPr lang="uk-UA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професійно</a:t>
            </a:r>
            <a:r>
              <a:rPr lang="uk-UA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-теоретичної підготовки, комунального закладу професійної (професійно-технічної) освіти «Київського професійного коледжу будівництва і архітектури». </a:t>
            </a:r>
            <a:endParaRPr lang="ru-UA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EA5D47-2DC8-C266-396E-13AA0A349129}"/>
              </a:ext>
            </a:extLst>
          </p:cNvPr>
          <p:cNvSpPr txBox="1"/>
          <p:nvPr/>
        </p:nvSpPr>
        <p:spPr>
          <a:xfrm>
            <a:off x="232996" y="542720"/>
            <a:ext cx="62381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/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Raavi" panose="020B0502040204020203" pitchFamily="34" charset="0"/>
              </a:rPr>
              <a:t>Рецензенти:</a:t>
            </a:r>
            <a:endParaRPr lang="ru-UA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86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55A0C7-6C52-847B-0655-9028173FD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ADC156-1E9B-B622-DBDE-059BD0F7AF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F268F3D4-6A23-2CDD-7B00-0A2458AA54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406800"/>
            <a:ext cx="12192000" cy="5451200"/>
          </a:xfrm>
        </p:spPr>
        <p:txBody>
          <a:bodyPr>
            <a:normAutofit fontScale="47500" lnSpcReduction="20000"/>
          </a:bodyPr>
          <a:lstStyle/>
          <a:p>
            <a:pPr indent="450215" algn="just">
              <a:lnSpc>
                <a:spcPct val="150000"/>
              </a:lnSpc>
            </a:pPr>
            <a:r>
              <a:rPr lang="uk-UA" sz="3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3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-технологічні карти є важливим дидактичним засобом активізації пізнавальної діяльності здобувачів освіти. У них наводиться перелік вправ, пропонуються способи і порядок їх виконання, вказуються об’єкти праці або завдання, поетапні робочі пози, інструмент, що застосовується, пристосування і матеріали. До інструкцій додаються робочі креслення або малюнки, поопераційні ескізи результатів праці і технічні вимоги. Письмові інструкції складаються у вигляді </a:t>
            </a:r>
            <a:r>
              <a:rPr lang="uk-UA" sz="3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3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-технологічних карт. Інструкційні карти на операцію або заняття сприяють запам’ятовуванню навчально-тренувальних вправ та інформації, отриманої здобувачами освіти при інструктуванні. В подальшому вони використовуються як навчально-наочні посібники. </a:t>
            </a:r>
            <a:r>
              <a:rPr lang="uk-UA" sz="3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3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-технологічні карти використовують при вивченні комплексних тем програми. В них відбиваються технологічна послідовність роботи та хід процесів. Такі карти сприяють закріпленню вмінь і навичок виконання технологічних операцій, розвитку технологічного мислення здобувачів освіти.</a:t>
            </a:r>
            <a:endParaRPr lang="ru-UA" sz="3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r>
              <a:rPr lang="uk-UA" sz="3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Іструкційні</a:t>
            </a:r>
            <a:r>
              <a:rPr lang="uk-UA" sz="3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картки є документами письмового інструктажу і призначені для користування здобувачами освіти на робочому місці при відпрацюванні практичних навичок на </a:t>
            </a:r>
            <a:r>
              <a:rPr lang="uk-UA" sz="3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уроках</a:t>
            </a:r>
            <a:r>
              <a:rPr lang="uk-UA" sz="3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виробничого навчання, та вивчення послідовності процесів на теоретичних заняттях.</a:t>
            </a:r>
            <a:endParaRPr lang="ru-UA" sz="3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</a:pPr>
            <a:r>
              <a:rPr lang="uk-UA" sz="3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 інструкційних карт підвищить рівень теоретичних знань здобувачів освіти, сприятиме засвоєнню прийомів виконання робіт, передбачених кваліфікаційною характеристикою штукатура (2,3 і 4 розряду).</a:t>
            </a:r>
            <a:endParaRPr lang="ru-UA" sz="3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45C848-E2E4-F876-74AE-4FC5AA8AB88F}"/>
              </a:ext>
            </a:extLst>
          </p:cNvPr>
          <p:cNvSpPr txBox="1"/>
          <p:nvPr/>
        </p:nvSpPr>
        <p:spPr>
          <a:xfrm>
            <a:off x="3049466" y="664289"/>
            <a:ext cx="6093068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АНОТАЦІЯ</a:t>
            </a:r>
            <a:endParaRPr lang="ru-UA" sz="3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96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E3FDBC-7501-CC34-A81C-D85B7883F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645309-17F2-23C0-CA36-9ED25FA2A66F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914261" y="2366798"/>
            <a:ext cx="6363478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підготовки поверхонь штукатурним інструментом.</a:t>
            </a:r>
            <a:br>
              <a:rPr lang="ru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 та інвентарем, матеріалами.</a:t>
            </a:r>
            <a:endParaRPr lang="ru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9AC9DA-4CD1-01A1-346F-6FBD9546F8F1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«Інструменти для підготовки поверхонь під </a:t>
            </a:r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оштукатурення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314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9B3CAB-8F92-A261-BB4B-F03FBA291E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C51ED9-2196-312F-1B11-086E9123C4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1B0284-E324-4659-A83D-E9C9D5515D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391" y="0"/>
            <a:ext cx="7465218" cy="685800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484602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D1DFF-9F8C-E426-640F-BA146FD3B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69AB33-0844-038E-AF61-D13FB01746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F34C49-C2E8-DF4F-EC68-5969D1F3D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9231" y="32863"/>
            <a:ext cx="7973538" cy="679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229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049A5-E322-09A0-06D6-A3AB59793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28AE76-36D2-8B98-D55E-8129BCA52D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ru-UA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A4D0D46-0561-D562-9791-A7EFF6B3D4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0"/>
            <a:ext cx="7715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62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592D5-696E-B265-C951-30363807B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7279710-2CBA-1804-F00F-2F0608B9FF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7074" y="0"/>
            <a:ext cx="5666583" cy="426091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DFDE4BE-C71E-8DD7-19FF-5DA120035D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073" y="4260915"/>
            <a:ext cx="5666584" cy="252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662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FFBE4-7DAF-6DC7-3182-772A7EAC9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180BF8-81C5-2D6D-9773-1E3EBF1F4489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859832" y="2404119"/>
            <a:ext cx="6472335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підготовки поверхонь штукатурним інструментом.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uk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B7E8AE-0022-9660-7DC3-3FC162DC57C9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</a:t>
            </a:r>
            <a:r>
              <a:rPr lang="uk-U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Підготовка цегляних поверхонь під </a:t>
            </a:r>
            <a:r>
              <a:rPr lang="uk-UA" sz="24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оштукатурення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UA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314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75C980-C15C-56F1-681F-7DCAA99C1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7974" y="0"/>
            <a:ext cx="66160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612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52EB2-A572-FC9A-2359-77C9DE909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5996EB-EBFB-9C5C-FE09-317A929CD92F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12436" y="2404120"/>
            <a:ext cx="7567127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визначення дефектів штукатурки, та відпрацювання практичних  навичок.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A22B39-B5ED-F3B7-2B63-AC653825FCEA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«Видалення дефектів штукатурки»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749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68229-CE82-8739-7974-68E03B288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B19D8E9-05C4-82B5-AE12-23F99589C3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7298" y="279918"/>
            <a:ext cx="6003600" cy="602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687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3216DC-1776-F34A-E920-65A13375F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7B0908-89C7-2339-AB9D-87FF02376DA1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55033" y="2376128"/>
            <a:ext cx="7081934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по ремонту штукатурки, та відпрацювання практичних  навичок.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1BEE63-01C8-3EEF-EED4-D72EAC0409E3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«Ремонт зовнішньої штукатурки»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10594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2DEC5F-25E0-89D2-F288-0D148CCA4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7995" y="0"/>
            <a:ext cx="61160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106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31C2F-321C-6469-2F01-8D5E783BD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26B457-B802-AF8D-E177-FF1807FDF0BE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051888" y="2235200"/>
            <a:ext cx="6088224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зі шпаклювання оштукатурених поверхонь, та відпрацювання практичних  навичок.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12D166-874F-CA03-FEF7-80CEC8BA8608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 «Поліпшене шпаклювання оштукатурених поверхонь»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502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686BD4-F232-7F63-319F-58CAD2827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074" y="0"/>
            <a:ext cx="6055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515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D18B68-719D-35AB-F7C4-B072B2DFB7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AA4E72-0548-4373-E6B4-85504DD305C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3091542" y="2301484"/>
            <a:ext cx="6008915" cy="238760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поліпшеного шпаклювання бетонних поверхонь, та відпрацювання практичних  навичок.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09360D-089C-26B5-1108-5A141C89AA7E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«Поліпшене шпаклювання бетонних поверхонь»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0850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AEC166B-D173-8F95-3A83-CE4956B212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554" y="0"/>
            <a:ext cx="63648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0887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FDC0AE-BF96-BAB3-72B0-FD892881D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D5E003-C439-0A4E-BEB6-DB28F66E2FB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433734" y="2413450"/>
            <a:ext cx="7324531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поліпшеного шпаклювання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гіпсокартонних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поверхонь,</a:t>
            </a:r>
            <a:b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та відпрацювання практичних  навичок.</a:t>
            </a:r>
            <a:b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3CC96F-369A-2FAE-7EC1-6DBA7C3B29BB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«Поліпшене шпаклювання </a:t>
            </a:r>
            <a:r>
              <a:rPr lang="uk-UA" sz="2400" b="1" spc="5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гіпсокартонних</a:t>
            </a:r>
            <a:r>
              <a:rPr lang="uk-UA" sz="2400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поверхонь»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6114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9ADDB7E-FB95-B83A-4EEF-3EEBA6247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024" y="74644"/>
            <a:ext cx="6167535" cy="181946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4B06CD-A3CD-7C2D-F6FC-E1BA1C4FE1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2024" y="1894113"/>
            <a:ext cx="6167535" cy="473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602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EF630-94B1-17BC-273B-354081BD1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316711-2F7B-ED0F-B642-55060473799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509935" y="2376128"/>
            <a:ext cx="6587412" cy="2387600"/>
          </a:xfrm>
        </p:spPr>
        <p:txBody>
          <a:bodyPr>
            <a:normAutofit fontScale="90000"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приготування розчинових сумішей для гідроізоляційних робіт, та відпрацювання практичних навичок.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матеріалами.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BF00C2-0DA3-072A-559B-CCCD57E21F44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«Приготування розчинових сумішей для гідроізоляційних робіт»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6987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BF362A-C511-C618-2F96-9F981CF3B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4365" y="0"/>
            <a:ext cx="6223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451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F7ADDB-5EA0-5D21-0466-DF1707B025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600128-4433-5146-7564-9D1C2CA39C3D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оброблення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лузг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усенок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та відпрацювання практичних  навичок.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64A6E3-71FE-65E7-415E-633F1AD46918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Інструктивно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технологічна карта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«Оброблення внутрішніх та зовнішніх кутів»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191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AA1BB3-D40E-0113-31E5-B875839B14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5637" y="0"/>
            <a:ext cx="60407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871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C56221-14E5-5518-8998-BF8EA7AE9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073" y="247206"/>
            <a:ext cx="8087854" cy="6363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954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8C147-434B-04E2-28B0-E7728134B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E99EB-80FF-FA82-2484-12BD51F9BF70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по влаштуванню армованого захисного шару під час монтажу скріпленої теплоізоляції, та відпрацювання практичних  навичок 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C9CD65-C0CC-7646-6ED4-83C4E872812F}"/>
              </a:ext>
            </a:extLst>
          </p:cNvPr>
          <p:cNvSpPr txBox="1"/>
          <p:nvPr/>
        </p:nvSpPr>
        <p:spPr>
          <a:xfrm>
            <a:off x="0" y="566678"/>
            <a:ext cx="12192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2476500" algn="l"/>
              </a:tabLst>
            </a:pPr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0385" indent="-540385" algn="ctr">
              <a:tabLst>
                <a:tab pos="2476500" algn="l"/>
              </a:tabLst>
            </a:pP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Тема. «Влаштування армованого захисного шару під час монтажу системи скріпленої теплоізоляції»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697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5306ABF-249B-36FE-0CB8-9843553E1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768" y="0"/>
            <a:ext cx="7350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7149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4549D0-2DE6-116F-E8CA-5AF48AABF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126" y="84468"/>
            <a:ext cx="7687748" cy="26768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1F4D97A-FF86-348F-0B84-12B4EBB7B7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4494" y="2761367"/>
            <a:ext cx="7735380" cy="401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383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A5F5C5-48D1-1FA2-5CDB-4EC8D8285C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585404-AEAC-B247-82FC-AE43FD610987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виконання високоякісної штукатурки ручним способом, та відпрацювання практичних  навичок 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7A1468-E336-A140-C99C-281B85DAA980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Тема: «Виконання високоякісної штукатурки ручним способом»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5585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FD3CA6-5130-A943-AA4D-1487445662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391" y="0"/>
            <a:ext cx="69312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6608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0591BA-9843-1F78-0BB5-109C5E99D3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023" y="0"/>
            <a:ext cx="6825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361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257E564-04CB-5107-7CEE-ABCA469A8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3020" y="0"/>
            <a:ext cx="6225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1723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889F04-24FE-A753-BB1C-CE6E40C0E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3494" y="623496"/>
            <a:ext cx="8145012" cy="561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3454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14ECD-B90B-3D49-2F61-10B9D731EB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9558B2-FE4A-4C2C-BF1C-7BEF2E2F6327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ремонту внутрішньої штукатурки, та відпрацювання практичних  навичок 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BCA3CF-97EC-FD35-765F-995BE16DF110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технологічна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Тема: «Ремонт внутрішньої штукатурки»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0671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DABF9E-E24F-C56B-19D7-2B8657329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3020" y="190048"/>
            <a:ext cx="8125959" cy="647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123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78CAFE-9271-48C9-24B3-02CAD9CD1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83F420-ACD5-B935-AF79-787AC231EE4B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з виконання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безпіщаної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накривки, та відпрацювання практичних  навичок 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D650EA-9E68-1538-1E9F-409458814AFE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Тема. «Виконання </a:t>
            </a:r>
            <a:r>
              <a:rPr lang="uk-UA" sz="24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безпіщаної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накривки»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320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87C843-B848-7262-85E1-4212961589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296" y="111967"/>
            <a:ext cx="6693408" cy="6662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536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99170-2760-2B42-F4B1-E02FDFD05B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A57C4A-F355-2750-09D2-0A6C3662593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набуття теоретичних знань із затирання </a:t>
            </a:r>
            <a:r>
              <a:rPr lang="uk-U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накривочного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шару вручну, та відпрацювання практичних  навичок 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користуватися засобами захисту, справним інструментом, інвентарем, матеріалами.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1E3C02-1BF0-728E-ACBA-2ECF1FD0C553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Тема: «Затирання </a:t>
            </a:r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накривочного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шару вручну»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4913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633BA2-8141-7238-340D-4BAFBBA01F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6367" y="0"/>
            <a:ext cx="62792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386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B031B0-BB4A-4352-3BA6-F1E4469E1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14888E-467A-4584-D6D0-1732EC234B75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355980" y="2338805"/>
            <a:ext cx="7480040" cy="2387600"/>
          </a:xfrm>
        </p:spPr>
        <p:txBody>
          <a:bodyPr>
            <a:normAutofit/>
          </a:bodyPr>
          <a:lstStyle/>
          <a:p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Мета: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набуття теоретичних знань із заповненням щілин між віконними прорізами, та відпрацювання практичних  навичок .</a:t>
            </a:r>
            <a:br>
              <a:rPr lang="ru-UA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ru-RU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Вимоги охорони праці: </a:t>
            </a: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користуватися засобами захисту, справним інструментом, інвентарем, матеріалами.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7B2122-5C9D-DE91-461B-A0E4C8CFB8F8}"/>
              </a:ext>
            </a:extLst>
          </p:cNvPr>
          <p:cNvSpPr txBox="1"/>
          <p:nvPr/>
        </p:nvSpPr>
        <p:spPr>
          <a:xfrm>
            <a:off x="0" y="566678"/>
            <a:ext cx="1219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Інструкційно</a:t>
            </a:r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-технологічна картка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Тема: «Заповнення щілин між віконними прорізами»</a:t>
            </a:r>
            <a:endParaRPr lang="ru-UA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8047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324FE04-A163-B7A8-B531-8FC015513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4933" y="0"/>
            <a:ext cx="61421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58900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E2C4942-09EF-88E8-5BC3-B842FB417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3424" y="0"/>
            <a:ext cx="5965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4074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C6CB20-2578-B83D-CDD6-A52891F2C8E1}"/>
              </a:ext>
            </a:extLst>
          </p:cNvPr>
          <p:cNvSpPr txBox="1"/>
          <p:nvPr/>
        </p:nvSpPr>
        <p:spPr>
          <a:xfrm>
            <a:off x="849086" y="823470"/>
            <a:ext cx="10982130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</a:pPr>
            <a:r>
              <a:rPr lang="uk-UA" sz="2000" b="1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Висновок</a:t>
            </a:r>
            <a:endParaRPr lang="ru-UA" sz="20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успішної та плідної роботи з навчання здобувачів освіти викладач повинен досконало володіти матеріалом та міг успішно віддавати свій професійний досвід, міцні знання та виробничі навички. Від побудови занять і якості його проведення залежить постановка всього навчально-виховного процесу.</a:t>
            </a:r>
            <a:b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Викладач заздалегідь планує навчальний матеріал (згідно поурочно-тематичного плану) роботу, яку потрібно проводити на </a:t>
            </a:r>
            <a:r>
              <a:rPr lang="uk-UA" sz="20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уроках</a:t>
            </a:r>
            <a: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ставить основну мету. Для досягнення поставлених цілей можна застосовувати різні способи. Так, чітке і впевнене викладення матеріалу - викликає і закріплює у здобувачів освіти інтерес до професії.</a:t>
            </a:r>
            <a:b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Чітка організація навчальної роботи - привчає до дисциплінованості; </a:t>
            </a:r>
            <a:b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Постановка в процесі навчання змістовних завдань і проблем, коли у здобувачів освіти виникає потреба в самостійному пошуку рішень, сприяють розвитку в них пізнавальної активності;</a:t>
            </a:r>
            <a:b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Правильно розкрита мета уроку, забезпечує свідоме засвоєння здобувачами освіти знань, умінь і навичок.</a:t>
            </a:r>
            <a:br>
              <a:rPr lang="uk-UA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UA" sz="2000" dirty="0"/>
          </a:p>
        </p:txBody>
      </p:sp>
    </p:spTree>
    <p:extLst>
      <p:ext uri="{BB962C8B-B14F-4D97-AF65-F5344CB8AC3E}">
        <p14:creationId xmlns:p14="http://schemas.microsoft.com/office/powerpoint/2010/main" val="356187545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1149</Words>
  <Application>Microsoft Office PowerPoint</Application>
  <PresentationFormat>Широкий екран</PresentationFormat>
  <Paragraphs>78</Paragraphs>
  <Slides>44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44</vt:i4>
      </vt:variant>
    </vt:vector>
  </HeadingPairs>
  <TitlesOfParts>
    <vt:vector size="51" baseType="lpstr">
      <vt:lpstr>Aptos</vt:lpstr>
      <vt:lpstr>Arial</vt:lpstr>
      <vt:lpstr>Bookman Old Style</vt:lpstr>
      <vt:lpstr>Calibri</vt:lpstr>
      <vt:lpstr>Calibri Light</vt:lpstr>
      <vt:lpstr>Times New Roman</vt:lpstr>
      <vt:lpstr>Тема Office</vt:lpstr>
      <vt:lpstr>ЗБІРНИК ІНСТРУКЦІЙНИХ ТА ІНСТРУКЦІЙНО-ТЕХНОЛОГІЧНИХ КАРТ </vt:lpstr>
      <vt:lpstr>Комунальний заклад професійної (професійно-технічної) освіти  “Київський професійний коледж цивільного будівництва” </vt:lpstr>
      <vt:lpstr> </vt:lpstr>
      <vt:lpstr> </vt:lpstr>
      <vt:lpstr>Мета: Набуття теоретичних знань з підготовки поверхонь штукатурним інструментом.  Вимоги охорони праці: Користуватися засобами захисту, справним інструментом та інвентарем, матеріалами.</vt:lpstr>
      <vt:lpstr> </vt:lpstr>
      <vt:lpstr> </vt:lpstr>
      <vt:lpstr> </vt:lpstr>
      <vt:lpstr>Презентація PowerPoint</vt:lpstr>
      <vt:lpstr>Мета: Набуття теоретичних знань з підготовки поверхонь штукатурним інструментом.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з визначення дефектів штукатурки, та відпрацювання практичних  навичок.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по ремонту штукатурки, та відпрацювання практичних  навичок.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зі шпаклювання оштукатурених поверхонь, та відпрацювання практичних  навичок.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з поліпшеного шпаклювання бетонних поверхонь, та відпрацювання практичних  навичок.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з поліпшеного шпаклювання гіпсокартонних поверхонь, та відпрацювання практичних  навичок.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з приготування розчинових сумішей для гідроізоляційних робіт, та відпрацювання практичних навичок.  Вимоги охорони праці: користуватися засобами захисту, справним інструментом, інвентарем, матеріалами.</vt:lpstr>
      <vt:lpstr>Презентація PowerPoint</vt:lpstr>
      <vt:lpstr>Мета: набуття теоретичних знань з оброблення лузг та усенок, та відпрацювання практичних  навичок.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Презентація PowerPoint</vt:lpstr>
      <vt:lpstr>Мета: набуття теоретичних знань по влаштуванню армованого захисного шару під час монтажу скріпленої теплоізоляції, та відпрацювання практичних  навичок 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Презентація PowerPoint</vt:lpstr>
      <vt:lpstr>Мета: набуття теоретичних знань з виконання високоякісної штукатурки ручним способом, та відпрацювання практичних  навичок 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Презентація PowerPoint</vt:lpstr>
      <vt:lpstr>Презентація PowerPoint</vt:lpstr>
      <vt:lpstr>Презентація PowerPoint</vt:lpstr>
      <vt:lpstr>Мета: набуття теоретичних знань з ремонту внутрішньої штукатурки, та відпрацювання практичних  навичок 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з виконання безпіщаної накривки, та відпрацювання практичних  навичок .  Вимоги охорони праці: користуватися засобами захисту, справним інструментом, інвентарем, матеріалами</vt:lpstr>
      <vt:lpstr>Презентація PowerPoint</vt:lpstr>
      <vt:lpstr>Мета: набуття теоретичних знань із затирання накривочного шару вручну, та відпрацювання практичних  навичок .  Вимоги охорони праці: користуватися засобами захисту, справним інструментом, інвентарем, матеріалами.</vt:lpstr>
      <vt:lpstr>Презентація PowerPoint</vt:lpstr>
      <vt:lpstr>Мета: набуття теоретичних знань із заповненням щілин між віконними прорізами, та відпрацювання практичних  навичок .  Вимоги охорони праці: користуватися засобами захисту, справним інструментом, інвентарем, матеріалами.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</dc:creator>
  <cp:lastModifiedBy>Nata Symonenko</cp:lastModifiedBy>
  <cp:revision>2</cp:revision>
  <dcterms:created xsi:type="dcterms:W3CDTF">2024-10-28T16:47:19Z</dcterms:created>
  <dcterms:modified xsi:type="dcterms:W3CDTF">2024-11-05T16:40:23Z</dcterms:modified>
</cp:coreProperties>
</file>