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audio/wav" Extension="wav"/>
  <Default ContentType="image/vnd.ms-photo" Extension="wdp"/>
  <Default ContentType="image/gif" Extension="gif"/>
  <Default ContentType="application/vnd.openxmlformats-officedocument.vmlDrawing" Extension="v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77.xml"/>
  <Override ContentType="application/vnd.openxmlformats-officedocument.presentationml.slide+xml" PartName="/ppt/slides/slide78.xml"/>
  <Override ContentType="application/vnd.openxmlformats-officedocument.presentationml.slide+xml" PartName="/ppt/slides/slide79.xml"/>
  <Override ContentType="application/vnd.openxmlformats-officedocument.presentationml.slide+xml" PartName="/ppt/slides/slide80.xml"/>
  <Override ContentType="application/vnd.openxmlformats-officedocument.presentationml.slide+xml" PartName="/ppt/slides/slide81.xml"/>
  <Override ContentType="application/vnd.openxmlformats-officedocument.presentationml.slide+xml" PartName="/ppt/slides/slide82.xml"/>
  <Override ContentType="application/vnd.openxmlformats-officedocument.presentationml.slide+xml" PartName="/ppt/slides/slide83.xml"/>
  <Override ContentType="application/vnd.openxmlformats-officedocument.presentationml.slide+xml" PartName="/ppt/slides/slide84.xml"/>
  <Override ContentType="application/vnd.openxmlformats-officedocument.presentationml.slide+xml" PartName="/ppt/slides/slide85.xml"/>
  <Override ContentType="application/vnd.openxmlformats-officedocument.presentationml.slide+xml" PartName="/ppt/slides/slide86.xml"/>
  <Override ContentType="application/vnd.openxmlformats-officedocument.presentationml.slide+xml" PartName="/ppt/slides/slide87.xml"/>
  <Override ContentType="application/vnd.openxmlformats-officedocument.presentationml.slide+xml" PartName="/ppt/slides/slide88.xml"/>
  <Override ContentType="application/vnd.openxmlformats-officedocument.presentationml.slide+xml" PartName="/ppt/slides/slide89.xml"/>
  <Override ContentType="application/vnd.openxmlformats-officedocument.presentationml.slide+xml" PartName="/ppt/slides/slide90.xml"/>
  <Override ContentType="application/vnd.openxmlformats-officedocument.presentationml.slide+xml" PartName="/ppt/slides/slide91.xml"/>
  <Override ContentType="application/vnd.openxmlformats-officedocument.presentationml.slide+xml" PartName="/ppt/slides/slide92.xml"/>
  <Override ContentType="application/vnd.openxmlformats-officedocument.presentationml.slide+xml" PartName="/ppt/slides/slide93.xml"/>
  <Override ContentType="application/vnd.openxmlformats-officedocument.presentationml.slide+xml" PartName="/ppt/slides/slide94.xml"/>
  <Override ContentType="application/vnd.openxmlformats-officedocument.presentationml.slide+xml" PartName="/ppt/slides/slide95.xml"/>
  <Override ContentType="application/vnd.openxmlformats-officedocument.presentationml.slide+xml" PartName="/ppt/slides/slide96.xml"/>
  <Override ContentType="application/vnd.openxmlformats-officedocument.presentationml.slide+xml" PartName="/ppt/slides/slide97.xml"/>
  <Override ContentType="application/vnd.openxmlformats-officedocument.presentationml.slide+xml" PartName="/ppt/slides/slide98.xml"/>
  <Override ContentType="application/vnd.openxmlformats-officedocument.presentationml.slide+xml" PartName="/ppt/slides/slide99.xml"/>
  <Override ContentType="application/vnd.openxmlformats-officedocument.presentationml.slide+xml" PartName="/ppt/slides/slide100.xml"/>
  <Override ContentType="application/vnd.openxmlformats-officedocument.presentationml.slide+xml" PartName="/ppt/slides/slide101.xml"/>
  <Override ContentType="application/vnd.openxmlformats-officedocument.presentationml.slide+xml" PartName="/ppt/slides/slide102.xml"/>
  <Override ContentType="application/vnd.openxmlformats-officedocument.presentationml.slide+xml" PartName="/ppt/slides/slide103.xml"/>
  <Override ContentType="application/vnd.openxmlformats-officedocument.presentationml.slide+xml" PartName="/ppt/slides/slide104.xml"/>
  <Override ContentType="application/vnd.openxmlformats-officedocument.presentationml.slide+xml" PartName="/ppt/slides/slide105.xml"/>
  <Override ContentType="application/vnd.openxmlformats-officedocument.presentationml.slide+xml" PartName="/ppt/slides/slide106.xml"/>
  <Override ContentType="application/vnd.openxmlformats-officedocument.presentationml.slide+xml" PartName="/ppt/slides/slide107.xml"/>
  <Override ContentType="application/vnd.openxmlformats-officedocument.presentationml.slide+xml" PartName="/ppt/slides/slide108.xml"/>
  <Override ContentType="application/vnd.openxmlformats-officedocument.presentationml.slide+xml" PartName="/ppt/slides/slide109.xml"/>
  <Override ContentType="application/vnd.openxmlformats-officedocument.presentationml.slide+xml" PartName="/ppt/slides/slide110.xml"/>
  <Override ContentType="application/vnd.openxmlformats-officedocument.presentationml.slide+xml" PartName="/ppt/slides/slide111.xml"/>
  <Override ContentType="application/vnd.openxmlformats-officedocument.presentationml.slide+xml" PartName="/ppt/slides/slide112.xml"/>
  <Override ContentType="application/vnd.openxmlformats-officedocument.presentationml.slide+xml" PartName="/ppt/slides/slide113.xml"/>
  <Override ContentType="application/vnd.openxmlformats-officedocument.presentationml.slide+xml" PartName="/ppt/slides/slide114.xml"/>
  <Override ContentType="application/vnd.openxmlformats-officedocument.presentationml.slide+xml" PartName="/ppt/slides/slide115.xml"/>
  <Override ContentType="application/vnd.openxmlformats-officedocument.presentationml.slide+xml" PartName="/ppt/slides/slide116.xml"/>
  <Override ContentType="application/vnd.openxmlformats-officedocument.presentationml.slide+xml" PartName="/ppt/slides/slide117.xml"/>
  <Override ContentType="application/vnd.openxmlformats-officedocument.presentationml.slide+xml" PartName="/ppt/slides/slide11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theme+xml" PartName="/ppt/theme/theme6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theme+xml" PartName="/ppt/theme/theme7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theme+xml" PartName="/ppt/theme/theme8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theme+xml" PartName="/ppt/theme/theme9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theme+xml" PartName="/ppt/theme/theme10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theme+xml" PartName="/ppt/theme/theme1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theme+xml" PartName="/ppt/theme/theme12.xml"/>
  <Override ContentType="application/vnd.openxmlformats-officedocument.theme+xml" PartName="/ppt/theme/them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92" r:id="rId4"/>
    <p:sldMasterId id="2147483804" r:id="rId5"/>
    <p:sldMasterId id="2147483816" r:id="rId6"/>
    <p:sldMasterId id="2147483828" r:id="rId7"/>
    <p:sldMasterId id="2147483842" r:id="rId8"/>
    <p:sldMasterId id="2147483854" r:id="rId9"/>
    <p:sldMasterId id="2147483869" r:id="rId10"/>
    <p:sldMasterId id="2147483881" r:id="rId11"/>
    <p:sldMasterId id="2147483893" r:id="rId12"/>
  </p:sldMasterIdLst>
  <p:notesMasterIdLst>
    <p:notesMasterId r:id="rId131"/>
  </p:notesMasterIdLst>
  <p:sldIdLst>
    <p:sldId id="368" r:id="rId13"/>
    <p:sldId id="257" r:id="rId14"/>
    <p:sldId id="258" r:id="rId15"/>
    <p:sldId id="259" r:id="rId16"/>
    <p:sldId id="260" r:id="rId17"/>
    <p:sldId id="369" r:id="rId18"/>
    <p:sldId id="262" r:id="rId19"/>
    <p:sldId id="263" r:id="rId20"/>
    <p:sldId id="370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371" r:id="rId37"/>
    <p:sldId id="372" r:id="rId38"/>
    <p:sldId id="373" r:id="rId39"/>
    <p:sldId id="374" r:id="rId40"/>
    <p:sldId id="375" r:id="rId41"/>
    <p:sldId id="376" r:id="rId42"/>
    <p:sldId id="377" r:id="rId43"/>
    <p:sldId id="378" r:id="rId44"/>
    <p:sldId id="379" r:id="rId45"/>
    <p:sldId id="380" r:id="rId46"/>
    <p:sldId id="381" r:id="rId47"/>
    <p:sldId id="382" r:id="rId48"/>
    <p:sldId id="383" r:id="rId49"/>
    <p:sldId id="384" r:id="rId50"/>
    <p:sldId id="385" r:id="rId51"/>
    <p:sldId id="386" r:id="rId52"/>
    <p:sldId id="387" r:id="rId53"/>
    <p:sldId id="388" r:id="rId54"/>
    <p:sldId id="389" r:id="rId55"/>
    <p:sldId id="295" r:id="rId56"/>
    <p:sldId id="296" r:id="rId57"/>
    <p:sldId id="297" r:id="rId58"/>
    <p:sldId id="298" r:id="rId59"/>
    <p:sldId id="299" r:id="rId60"/>
    <p:sldId id="300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308" r:id="rId69"/>
    <p:sldId id="309" r:id="rId70"/>
    <p:sldId id="310" r:id="rId71"/>
    <p:sldId id="311" r:id="rId72"/>
    <p:sldId id="390" r:id="rId73"/>
    <p:sldId id="312" r:id="rId74"/>
    <p:sldId id="313" r:id="rId75"/>
    <p:sldId id="314" r:id="rId76"/>
    <p:sldId id="315" r:id="rId77"/>
    <p:sldId id="316" r:id="rId78"/>
    <p:sldId id="317" r:id="rId79"/>
    <p:sldId id="318" r:id="rId80"/>
    <p:sldId id="319" r:id="rId81"/>
    <p:sldId id="320" r:id="rId82"/>
    <p:sldId id="321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29" r:id="rId91"/>
    <p:sldId id="330" r:id="rId92"/>
    <p:sldId id="331" r:id="rId93"/>
    <p:sldId id="332" r:id="rId94"/>
    <p:sldId id="333" r:id="rId95"/>
    <p:sldId id="334" r:id="rId96"/>
    <p:sldId id="335" r:id="rId97"/>
    <p:sldId id="336" r:id="rId98"/>
    <p:sldId id="337" r:id="rId99"/>
    <p:sldId id="338" r:id="rId100"/>
    <p:sldId id="391" r:id="rId101"/>
    <p:sldId id="339" r:id="rId102"/>
    <p:sldId id="340" r:id="rId103"/>
    <p:sldId id="341" r:id="rId104"/>
    <p:sldId id="342" r:id="rId105"/>
    <p:sldId id="343" r:id="rId106"/>
    <p:sldId id="344" r:id="rId107"/>
    <p:sldId id="345" r:id="rId108"/>
    <p:sldId id="346" r:id="rId109"/>
    <p:sldId id="347" r:id="rId110"/>
    <p:sldId id="348" r:id="rId111"/>
    <p:sldId id="349" r:id="rId112"/>
    <p:sldId id="350" r:id="rId113"/>
    <p:sldId id="351" r:id="rId114"/>
    <p:sldId id="352" r:id="rId115"/>
    <p:sldId id="353" r:id="rId116"/>
    <p:sldId id="354" r:id="rId117"/>
    <p:sldId id="355" r:id="rId118"/>
    <p:sldId id="356" r:id="rId119"/>
    <p:sldId id="357" r:id="rId120"/>
    <p:sldId id="358" r:id="rId121"/>
    <p:sldId id="359" r:id="rId122"/>
    <p:sldId id="360" r:id="rId123"/>
    <p:sldId id="361" r:id="rId124"/>
    <p:sldId id="362" r:id="rId125"/>
    <p:sldId id="363" r:id="rId126"/>
    <p:sldId id="364" r:id="rId127"/>
    <p:sldId id="365" r:id="rId128"/>
    <p:sldId id="366" r:id="rId129"/>
    <p:sldId id="367" r:id="rId1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3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117" Type="http://schemas.openxmlformats.org/officeDocument/2006/relationships/slide" Target="slides/slide105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112" Type="http://schemas.openxmlformats.org/officeDocument/2006/relationships/slide" Target="slides/slide100.xml"/><Relationship Id="rId133" Type="http://schemas.openxmlformats.org/officeDocument/2006/relationships/viewProps" Target="viewProps.xml"/><Relationship Id="rId16" Type="http://schemas.openxmlformats.org/officeDocument/2006/relationships/slide" Target="slides/slide4.xml"/><Relationship Id="rId107" Type="http://schemas.openxmlformats.org/officeDocument/2006/relationships/slide" Target="slides/slide95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102" Type="http://schemas.openxmlformats.org/officeDocument/2006/relationships/slide" Target="slides/slide90.xml"/><Relationship Id="rId123" Type="http://schemas.openxmlformats.org/officeDocument/2006/relationships/slide" Target="slides/slide111.xml"/><Relationship Id="rId128" Type="http://schemas.openxmlformats.org/officeDocument/2006/relationships/slide" Target="slides/slide116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100" Type="http://schemas.openxmlformats.org/officeDocument/2006/relationships/slide" Target="slides/slide88.xml"/><Relationship Id="rId105" Type="http://schemas.openxmlformats.org/officeDocument/2006/relationships/slide" Target="slides/slide93.xml"/><Relationship Id="rId113" Type="http://schemas.openxmlformats.org/officeDocument/2006/relationships/slide" Target="slides/slide101.xml"/><Relationship Id="rId118" Type="http://schemas.openxmlformats.org/officeDocument/2006/relationships/slide" Target="slides/slide106.xml"/><Relationship Id="rId126" Type="http://schemas.openxmlformats.org/officeDocument/2006/relationships/slide" Target="slides/slide114.xml"/><Relationship Id="rId13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slide" Target="slides/slide86.xml"/><Relationship Id="rId121" Type="http://schemas.openxmlformats.org/officeDocument/2006/relationships/slide" Target="slides/slide10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103" Type="http://schemas.openxmlformats.org/officeDocument/2006/relationships/slide" Target="slides/slide91.xml"/><Relationship Id="rId108" Type="http://schemas.openxmlformats.org/officeDocument/2006/relationships/slide" Target="slides/slide96.xml"/><Relationship Id="rId116" Type="http://schemas.openxmlformats.org/officeDocument/2006/relationships/slide" Target="slides/slide104.xml"/><Relationship Id="rId124" Type="http://schemas.openxmlformats.org/officeDocument/2006/relationships/slide" Target="slides/slide112.xml"/><Relationship Id="rId129" Type="http://schemas.openxmlformats.org/officeDocument/2006/relationships/slide" Target="slides/slide117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11" Type="http://schemas.openxmlformats.org/officeDocument/2006/relationships/slide" Target="slides/slide99.xml"/><Relationship Id="rId13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6" Type="http://schemas.openxmlformats.org/officeDocument/2006/relationships/slide" Target="slides/slide94.xml"/><Relationship Id="rId114" Type="http://schemas.openxmlformats.org/officeDocument/2006/relationships/slide" Target="slides/slide102.xml"/><Relationship Id="rId119" Type="http://schemas.openxmlformats.org/officeDocument/2006/relationships/slide" Target="slides/slide107.xml"/><Relationship Id="rId127" Type="http://schemas.openxmlformats.org/officeDocument/2006/relationships/slide" Target="slides/slide11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slide" Target="slides/slide87.xml"/><Relationship Id="rId101" Type="http://schemas.openxmlformats.org/officeDocument/2006/relationships/slide" Target="slides/slide89.xml"/><Relationship Id="rId122" Type="http://schemas.openxmlformats.org/officeDocument/2006/relationships/slide" Target="slides/slide110.xml"/><Relationship Id="rId130" Type="http://schemas.openxmlformats.org/officeDocument/2006/relationships/slide" Target="slides/slide118.xml"/><Relationship Id="rId13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slide" Target="slides/slide97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slide" Target="slides/slide92.xml"/><Relationship Id="rId120" Type="http://schemas.openxmlformats.org/officeDocument/2006/relationships/slide" Target="slides/slide108.xml"/><Relationship Id="rId125" Type="http://schemas.openxmlformats.org/officeDocument/2006/relationships/slide" Target="slides/slide11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4" Type="http://schemas.openxmlformats.org/officeDocument/2006/relationships/slide" Target="slides/slide12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66" Type="http://schemas.openxmlformats.org/officeDocument/2006/relationships/slide" Target="slides/slide54.xml"/><Relationship Id="rId87" Type="http://schemas.openxmlformats.org/officeDocument/2006/relationships/slide" Target="slides/slide75.xml"/><Relationship Id="rId110" Type="http://schemas.openxmlformats.org/officeDocument/2006/relationships/slide" Target="slides/slide98.xml"/><Relationship Id="rId115" Type="http://schemas.openxmlformats.org/officeDocument/2006/relationships/slide" Target="slides/slide103.xml"/><Relationship Id="rId131" Type="http://schemas.openxmlformats.org/officeDocument/2006/relationships/notesMaster" Target="notesMasters/notesMaster1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1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wmf"/><Relationship Id="rId1" Type="http://schemas.openxmlformats.org/officeDocument/2006/relationships/image" Target="../media/image87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58.wmf"/><Relationship Id="rId1" Type="http://schemas.openxmlformats.org/officeDocument/2006/relationships/image" Target="../media/image10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CBE84-79C9-40FF-BA2A-C00191B5C091}" type="datetimeFigureOut">
              <a:rPr lang="ru-RU" smtClean="0"/>
              <a:t>13.05.2003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EEE89-8F78-4B7F-AA64-D9A3CD63E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39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894EF18-EB3A-47F3-8EE1-B7BEA8478A2E}" type="slidenum">
              <a:rPr lang="ru-RU">
                <a:solidFill>
                  <a:prstClr val="black"/>
                </a:solidFill>
              </a:rPr>
              <a:pPr eaLnBrk="1" hangingPunct="1"/>
              <a:t>91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A5ED041-24CD-4CA2-8DA3-16DAAF652655}" type="slidenum">
              <a:rPr lang="ru-RU">
                <a:solidFill>
                  <a:prstClr val="black"/>
                </a:solidFill>
              </a:rPr>
              <a:pPr eaLnBrk="1" hangingPunct="1"/>
              <a:t>92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D885FB9-E751-409F-8A13-CD966E248155}" type="slidenum">
              <a:rPr lang="ru-RU">
                <a:solidFill>
                  <a:prstClr val="black"/>
                </a:solidFill>
              </a:rPr>
              <a:pPr eaLnBrk="1" hangingPunct="1"/>
              <a:t>93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0D0623B-AE72-4F0C-8395-6E50E6B20028}" type="slidenum">
              <a:rPr lang="ru-RU">
                <a:solidFill>
                  <a:prstClr val="black"/>
                </a:solidFill>
              </a:rPr>
              <a:pPr eaLnBrk="1" hangingPunct="1"/>
              <a:t>94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8396594-23C9-41E5-AA09-1DE81AADC851}" type="slidenum">
              <a:rPr lang="ru-RU">
                <a:solidFill>
                  <a:prstClr val="black"/>
                </a:solidFill>
              </a:rPr>
              <a:pPr eaLnBrk="1" hangingPunct="1"/>
              <a:t>95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9955C-B569-48D4-9259-3AF717D341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77571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38832-66C9-422D-B2D9-595F06F5B3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608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36BA8-1368-49F1-BFAF-F4E4535C43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4402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96EA4-9A7F-477E-9315-E87DD27877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5570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3CA4D-B468-4229-A45C-DDB0ABC4557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9505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7BB66-0180-4081-8E13-3A54BAC015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8923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BDF23-E7BA-4E51-845F-0AF49FD49A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5571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7EC6DA-CABE-478A-B0EB-3D81E4738131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D166D2F-5550-43F6-A9E3-D3C22359FF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86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9B56389-E136-4CC1-BCB7-FF108FDF4126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1E75743-25DB-41D2-9CCC-55A48BF000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4602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51C4CD7-5743-48A6-AAA1-271040B132AC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D900424-94EC-4781-83A4-28703D1B6B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04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A66B848-0BA3-467C-97F0-2A41C7306F24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BD1AC1-981D-4E76-A5D0-A6A5E148CC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574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BFC91E-3854-4248-ADB4-BF73EF6F362E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5DAC096-C3DB-4F48-8B03-2BFE5A80EF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831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EB097A8-96ED-4404-9048-AC4C6BAC013B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4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A44BE6A-24C9-4BF5-929E-BBE636A55F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945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827A8FA-2579-4E24-8ED7-65F123A582FB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7F8D69-7FF1-480C-A3AC-AD88654124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02974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B576750-7E59-4844-8B72-35B279128CD8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638053-D13C-4DAD-BD1C-2C86E37239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0182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5FA47A6-AE52-479A-A632-B8B01DF711C7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299E54F-C63C-4FE0-B1B5-C464970F0F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1304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8D33912-40FC-40C7-8E4B-206E4BF99C3F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1657D77-FC04-476A-9A05-62047462FA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1656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E53A75F-EB0A-4C38-8F84-7D688F7FBD22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2C89DEF-11B0-44F3-B9C1-A2459C0C6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8153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50810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977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45975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2453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5907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2631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30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5781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4061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1874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131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776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DEF5FA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DEF5FA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62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45797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6148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DEF5FA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DEF5FA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DEF5FA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91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19520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916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103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718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95910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6268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75029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8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71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6532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6220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723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582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13538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460799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968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80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14178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6959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5257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62041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63869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36478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9963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82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91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16744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3258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3E3574-15BC-4F18-9C22-5BA3CE394DE0}" type="datetimeFigureOut">
              <a:rPr lang="ru-RU"/>
              <a:pPr/>
              <a:t>13.05.2003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8D98E13-BA73-4824-BA7E-7740C1BCBE2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789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50387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38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21121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38961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033696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17067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62364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F4E7ED"/>
                </a:solidFill>
              </a:rPr>
              <a:pPr/>
              <a:t>13.05.2003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10763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26190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755157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083833"/>
      </p:ext>
    </p:extLst>
  </p:cSld>
  <p:clrMapOvr>
    <a:masterClrMapping/>
  </p:clrMapOvr>
  <p:transition>
    <p:newsfla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67905"/>
      </p:ext>
    </p:extLst>
  </p:cSld>
  <p:clrMapOvr>
    <a:masterClrMapping/>
  </p:clrMapOvr>
  <p:transition>
    <p:newsfla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521618"/>
      </p:ext>
    </p:extLst>
  </p:cSld>
  <p:clrMapOvr>
    <a:masterClrMapping/>
  </p:clrMapOvr>
  <p:transition>
    <p:newsfla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061088"/>
      </p:ext>
    </p:extLst>
  </p:cSld>
  <p:clrMapOvr>
    <a:masterClrMapping/>
  </p:clrMapOvr>
  <p:transition>
    <p:newsfla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474480"/>
      </p:ext>
    </p:extLst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75977"/>
      </p:ext>
    </p:extLst>
  </p:cSld>
  <p:clrMapOvr>
    <a:masterClrMapping/>
  </p:clrMapOvr>
  <p:transition>
    <p:newsfla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65474"/>
      </p:ext>
    </p:extLst>
  </p:cSld>
  <p:clrMapOvr>
    <a:masterClrMapping/>
  </p:clrMapOvr>
  <p:transition>
    <p:newsfla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910482"/>
      </p:ext>
    </p:extLst>
  </p:cSld>
  <p:clrMapOvr>
    <a:masterClrMapping/>
  </p:clrMapOvr>
  <p:transition>
    <p:newsfla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61424"/>
      </p:ext>
    </p:extLst>
  </p:cSld>
  <p:clrMapOvr>
    <a:masterClrMapping/>
  </p:clrMapOvr>
  <p:transition>
    <p:newsfla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120737"/>
      </p:ext>
    </p:extLst>
  </p:cSld>
  <p:clrMapOvr>
    <a:masterClrMapping/>
  </p:clrMapOvr>
  <p:transition>
    <p:newsfla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92633"/>
      </p:ext>
    </p:extLst>
  </p:cSld>
  <p:clrMapOvr>
    <a:masterClrMapping/>
  </p:clrMapOvr>
  <p:transition>
    <p:newsfla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63525" y="3922713"/>
            <a:ext cx="361632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E1984-5BF1-4E06-B304-01E15434A5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4312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0573BE4-FC66-4581-BB09-618628F1170A}" type="slidenum">
              <a:rPr lang="uk-UA" smtClean="0">
                <a:solidFill>
                  <a:prstClr val="white"/>
                </a:solidFill>
              </a:rPr>
              <a:pPr/>
              <a:t>‹#›</a:t>
            </a:fld>
            <a:endParaRPr lang="uk-U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302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034539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75472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2500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634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15674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0247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928155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29987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56795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96472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D02A6-146D-43A2-9488-FAFE5DA51175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3480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36891-E829-4E77-890D-46AE5C5D0C62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4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ED0D3-8AFC-455B-9827-986E39CCB951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736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171E-16BE-4124-8751-576D6B7F2941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689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A1B7-1FD1-4F82-A439-21499DA67838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903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D03F-EB02-49B9-893F-808598D12473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845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6DB4E-8CF7-4BA1-B456-09688F6A8F8F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048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47D1-C439-497A-9201-F5F4BDBAA290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684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F1458-A76C-414B-84FC-71C597B60E19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0588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1512C-4F7E-4342-88E8-59D4EE73FCE2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239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836FD-C284-477E-844E-B97EEEA4767F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997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F3F8A-8C95-46BB-B5BD-1028C37BF4EB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45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AC2C3-10E2-4BF5-A6DB-8FBC1F8F8AF2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1875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00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01301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29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194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5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886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0615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9517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05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399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33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1F5FD-FC4E-497D-8A7D-1BBF202FDBB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032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65322-176B-4B7C-A410-82797077F08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350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97B71-EB83-4AB4-8CD5-02B67356F1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118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B3289-8C2A-4006-B950-D857FDEAE10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1710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4774A-034C-42B2-9E6F-328E0C7918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9646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CC206-2DE8-4FFC-8A41-19C2B2F107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300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1B0DE-04ED-486A-B878-BD7FB2A013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4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BC8D7-9D6C-4C38-8564-90C7C77187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48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5B3A87C-08DF-4B82-B4EB-172E7272E64B}" type="datetimeFigureOut">
              <a:rPr lang="ru-RU" smtClean="0"/>
              <a:pPr/>
              <a:t>13.05.2003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8689E6-C01E-4115-BFC0-5A44FB5EF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7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D4D2D0">
                    <a:shade val="50000"/>
                  </a:srgbClr>
                </a:solidFill>
                <a:latin typeface="Arial"/>
              </a:defRPr>
            </a:lvl1pPr>
          </a:lstStyle>
          <a:p>
            <a:pPr>
              <a:defRPr/>
            </a:pPr>
            <a:fld id="{50912A2E-DF7D-4EF2-B24F-E4188EF0E62F}" type="datetimeFigureOut">
              <a:rPr lang="ru-RU"/>
              <a:pPr>
                <a:defRPr/>
              </a:pPr>
              <a:t>13.05.2003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D4D2D0">
                    <a:shade val="50000"/>
                  </a:srgbClr>
                </a:solidFill>
                <a:latin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D4D2D0">
                    <a:shade val="50000"/>
                  </a:srgbClr>
                </a:solidFill>
                <a:latin typeface="Arial"/>
              </a:defRPr>
            </a:lvl1pPr>
          </a:lstStyle>
          <a:p>
            <a:pPr>
              <a:defRPr/>
            </a:pPr>
            <a:fld id="{AFD61100-EE88-44AB-AFF9-29BCD87D1E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4026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DFDCB7"/>
                </a:solidFill>
              </a:rPr>
              <a:pPr/>
              <a:t>13.05.2003</a:t>
            </a:fld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0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27B3C7-5558-43F7-893F-343F160BCADB}" type="datetimeFigureOut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13.05.2003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6AE572-82EA-4547-A9B1-B053DB8C7B44}" type="slidenum">
              <a:rPr lang="uk-UA" smtClean="0">
                <a:solidFill>
                  <a:srgbClr val="464646">
                    <a:shade val="90000"/>
                  </a:srgbClr>
                </a:solidFill>
              </a:rPr>
              <a:pPr/>
              <a:t>‹#›</a:t>
            </a:fld>
            <a:endParaRPr lang="uk-UA">
              <a:solidFill>
                <a:srgbClr val="464646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19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5601C33-23C3-47B1-BC6F-56B9BD9B6F9A}" type="datetimeFigureOut">
              <a:rPr lang="ru-RU" smtClean="0">
                <a:solidFill>
                  <a:srgbClr val="696464"/>
                </a:solidFill>
              </a:rPr>
              <a:pPr/>
              <a:t>13.05.2003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B4A79E2-2340-4659-BA13-DCCF6AD4F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40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E917EAC-010A-41BD-8D9C-CD144A8ECD9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uk-UA">
              <a:solidFill>
                <a:srgbClr val="DFDCB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3F9E223-BFEB-4F9A-8BEB-82621373F526}" type="datetimeFigureOut">
              <a:rPr lang="uk-UA" smtClean="0">
                <a:solidFill>
                  <a:srgbClr val="DFDCB7"/>
                </a:solidFill>
              </a:rPr>
              <a:pPr/>
              <a:t>13.05.2003</a:t>
            </a:fld>
            <a:endParaRPr lang="uk-UA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6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3E3574-15BC-4F18-9C22-5BA3CE394DE0}" type="datetimeFigureOut">
              <a:rPr lang="ru-RU" smtClean="0">
                <a:solidFill>
                  <a:srgbClr val="B13F9A"/>
                </a:solidFill>
              </a:rPr>
              <a:pPr/>
              <a:t>13.05.2003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8D98E13-BA73-4824-BA7E-7740C1BCBE2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7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cover dir="r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B2287-1E8B-4F71-8124-64EF9341B1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13.05.2003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E1743-1E58-4293-B204-8EA7C26A74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65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905" r:id="rId12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3DCC0B3-8C8A-452A-9517-136CCC3921CE}" type="datetimeFigureOut">
              <a:rPr lang="uk-UA" smtClean="0">
                <a:solidFill>
                  <a:srgbClr val="438086"/>
                </a:solidFill>
              </a:rPr>
              <a:pPr/>
              <a:t>13.05.2003</a:t>
            </a:fld>
            <a:endParaRPr lang="uk-UA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0573BE4-FC66-4581-BB09-618628F1170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890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C4F4EB-77B2-4429-B58C-883445A7768C}" type="slidenum">
              <a:rPr lang="ru-RU">
                <a:solidFill>
                  <a:prstClr val="white">
                    <a:alpha val="6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7392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13.05.2003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080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6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9A08C8-EC90-4BE6-A6DE-B184BAB0DD6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68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05.xml"/></Relationships>
</file>

<file path=ppt/slides/_rels/slide101.xml.rels><?xml version="1.0" encoding="UTF-8" standalone="yes" ?><Relationships xmlns="http://schemas.openxmlformats.org/package/2006/relationships"><Relationship Id="rId2" Target="../media/image117.jpeg" Type="http://schemas.openxmlformats.org/officeDocument/2006/relationships/image"/><Relationship Id="rId1" Target="../slideLayouts/slideLayout105.xml" Type="http://schemas.openxmlformats.org/officeDocument/2006/relationships/slideLayout"/></Relationships>
</file>

<file path=ppt/slides/_rels/slide102.xml.rels><?xml version="1.0" encoding="UTF-8" standalone="yes" ?><Relationships xmlns="http://schemas.openxmlformats.org/package/2006/relationships"><Relationship Id="rId2" Target="../media/image118.jpeg" Type="http://schemas.openxmlformats.org/officeDocument/2006/relationships/image"/><Relationship Id="rId1" Target="../slideLayouts/slideLayout105.xml" Type="http://schemas.openxmlformats.org/officeDocument/2006/relationships/slideLayout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08.xml"/></Relationships>
</file>

<file path=ppt/slides/_rels/slide104.xml.rels><?xml version="1.0" encoding="UTF-8" standalone="yes" ?><Relationships xmlns="http://schemas.openxmlformats.org/package/2006/relationships"><Relationship Id="rId2" Target="../media/image120.jpeg" Type="http://schemas.openxmlformats.org/officeDocument/2006/relationships/image"/><Relationship Id="rId1" Target="../slideLayouts/slideLayout105.xml" Type="http://schemas.openxmlformats.org/officeDocument/2006/relationships/slideLayout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11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11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1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119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11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119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119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119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119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1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26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28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0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2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30.xml"/></Relationships>
</file>

<file path=ppt/slides/_rels/slide41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43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130.xml" Type="http://schemas.openxmlformats.org/officeDocument/2006/relationships/slideLayout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8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1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matem.com.ua/wp-content/uploads/2011/07/0_4c30e_825130db_L.jpg" TargetMode="External"/><Relationship Id="rId1" Type="http://schemas.openxmlformats.org/officeDocument/2006/relationships/slideLayout" Target="../slideLayouts/slideLayout4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matem.com.ua/wp-content/uploads/2011/07/18073315_1203178553_3786.jpg" TargetMode="External"/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matem.com.ua/wp-content/uploads/2011/07/187.jpg" TargetMode="External"/><Relationship Id="rId1" Type="http://schemas.openxmlformats.org/officeDocument/2006/relationships/slideLayout" Target="../slideLayouts/slideLayout46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audio" Target="../media/audio1.wav"/><Relationship Id="rId7" Type="http://schemas.openxmlformats.org/officeDocument/2006/relationships/image" Target="../media/image50.wmf"/><Relationship Id="rId12" Type="http://schemas.openxmlformats.org/officeDocument/2006/relationships/image" Target="../media/image52.jpeg"/><Relationship Id="rId2" Type="http://schemas.openxmlformats.org/officeDocument/2006/relationships/slideLayout" Target="../slideLayouts/slideLayout5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40.wmf"/><Relationship Id="rId5" Type="http://schemas.openxmlformats.org/officeDocument/2006/relationships/image" Target="../media/image49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51.w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3.xml.rels><?xml version="1.0" encoding="UTF-8" standalone="yes" ?><Relationships xmlns="http://schemas.openxmlformats.org/package/2006/relationships"><Relationship Id="rId2" Target="../media/image53.jpeg" Type="http://schemas.openxmlformats.org/officeDocument/2006/relationships/image"/><Relationship Id="rId1" Target="../slideLayouts/slideLayout58.xml" Type="http://schemas.openxmlformats.org/officeDocument/2006/relationships/slideLayout"/></Relationships>
</file>

<file path=ppt/slides/_rels/slide64.xml.rels><?xml version="1.0" encoding="UTF-8" standalone="yes" ?><Relationships xmlns="http://schemas.openxmlformats.org/package/2006/relationships"><Relationship Id="rId8" Target="../media/image56.jpeg" Type="http://schemas.openxmlformats.org/officeDocument/2006/relationships/image"/><Relationship Id="rId3" Target="../media/image55.jpeg" Type="http://schemas.openxmlformats.org/officeDocument/2006/relationships/image"/><Relationship Id="rId7" Target="../media/image54.wmf" Type="http://schemas.openxmlformats.org/officeDocument/2006/relationships/image"/><Relationship Id="rId2" Target="../slideLayouts/slideLayout58.xml" Type="http://schemas.openxmlformats.org/officeDocument/2006/relationships/slideLayout"/><Relationship Id="rId1" Target="../drawings/vmlDrawing7.vml" Type="http://schemas.openxmlformats.org/officeDocument/2006/relationships/vmlDrawing"/><Relationship Id="rId6" Target="../embeddings/oleObject14.bin" Type="http://schemas.openxmlformats.org/officeDocument/2006/relationships/oleObject"/><Relationship Id="rId5" Target="../media/image37.wmf" Type="http://schemas.openxmlformats.org/officeDocument/2006/relationships/image"/><Relationship Id="rId4" Target="../embeddings/oleObject13.bin" Type="http://schemas.openxmlformats.org/officeDocument/2006/relationships/oleObject"/></Relationships>
</file>

<file path=ppt/slides/_rels/slide65.xml.rels><?xml version="1.0" encoding="UTF-8" standalone="yes" ?><Relationships xmlns="http://schemas.openxmlformats.org/package/2006/relationships"><Relationship Id="rId2" Target="../media/image57.jpeg" Type="http://schemas.openxmlformats.org/officeDocument/2006/relationships/image"/><Relationship Id="rId1" Target="../slideLayouts/slideLayout58.xml" Type="http://schemas.openxmlformats.org/officeDocument/2006/relationships/slideLayout"/></Relationships>
</file>

<file path=ppt/slides/_rels/slide66.xml.rels><?xml version="1.0" encoding="UTF-8" standalone="yes" ?><Relationships xmlns="http://schemas.openxmlformats.org/package/2006/relationships"><Relationship Id="rId8" Target="../media/image59.wmf" Type="http://schemas.openxmlformats.org/officeDocument/2006/relationships/image"/><Relationship Id="rId3" Target="../media/image60.jpeg" Type="http://schemas.openxmlformats.org/officeDocument/2006/relationships/image"/><Relationship Id="rId7" Target="../embeddings/oleObject16.bin" Type="http://schemas.openxmlformats.org/officeDocument/2006/relationships/oleObject"/><Relationship Id="rId2" Target="../slideLayouts/slideLayout58.xml" Type="http://schemas.openxmlformats.org/officeDocument/2006/relationships/slideLayout"/><Relationship Id="rId1" Target="../drawings/vmlDrawing8.vml" Type="http://schemas.openxmlformats.org/officeDocument/2006/relationships/vmlDrawing"/><Relationship Id="rId6" Target="../media/image58.wmf" Type="http://schemas.openxmlformats.org/officeDocument/2006/relationships/image"/><Relationship Id="rId5" Target="../embeddings/oleObject15.bin" Type="http://schemas.openxmlformats.org/officeDocument/2006/relationships/oleObject"/><Relationship Id="rId4" Target="../media/image61.jpeg" Type="http://schemas.openxmlformats.org/officeDocument/2006/relationships/image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58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58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0.w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58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5.jpeg"/><Relationship Id="rId4" Type="http://schemas.openxmlformats.org/officeDocument/2006/relationships/image" Target="../media/image64.w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7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0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80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8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85.png" Type="http://schemas.openxmlformats.org/officeDocument/2006/relationships/image"/><Relationship Id="rId1" Target="../slideLayouts/slideLayout82.xml" Type="http://schemas.openxmlformats.org/officeDocument/2006/relationships/slideLayout"/><Relationship Id="rId4" Target="../media/image86.jpeg" Type="http://schemas.openxmlformats.org/officeDocument/2006/relationships/image"/></Relationships>
</file>

<file path=ppt/slides/_rels/slide89.xml.rels><?xml version="1.0" encoding="UTF-8" standalone="yes" ?><Relationships xmlns="http://schemas.openxmlformats.org/package/2006/relationships"><Relationship Id="rId3" Target="../embeddings/oleObject23.bin" Type="http://schemas.openxmlformats.org/officeDocument/2006/relationships/oleObject"/><Relationship Id="rId2" Target="../slideLayouts/slideLayout92.xml" Type="http://schemas.openxmlformats.org/officeDocument/2006/relationships/slideLayout"/><Relationship Id="rId1" Target="../drawings/vmlDrawing14.vml" Type="http://schemas.openxmlformats.org/officeDocument/2006/relationships/vmlDrawing"/><Relationship Id="rId6" Target="../media/image88.wmf" Type="http://schemas.openxmlformats.org/officeDocument/2006/relationships/image"/><Relationship Id="rId5" Target="../embeddings/oleObject24.bin" Type="http://schemas.openxmlformats.org/officeDocument/2006/relationships/oleObject"/><Relationship Id="rId4" Target="../media/image87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91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3.xml"/><Relationship Id="rId4" Type="http://schemas.openxmlformats.org/officeDocument/2006/relationships/image" Target="../media/image92.jpeg"/></Relationships>
</file>

<file path=ppt/slides/_rels/slide92.xml.rels><?xml version="1.0" encoding="UTF-8" standalone="yes" ?><Relationships xmlns="http://schemas.openxmlformats.org/package/2006/relationships"><Relationship Id="rId8" Target="../media/image98.jpeg" Type="http://schemas.openxmlformats.org/officeDocument/2006/relationships/image"/><Relationship Id="rId13" Target="../media/image103.jpeg" Type="http://schemas.openxmlformats.org/officeDocument/2006/relationships/image"/><Relationship Id="rId3" Target="../media/image93.jpeg" Type="http://schemas.openxmlformats.org/officeDocument/2006/relationships/image"/><Relationship Id="rId7" Target="../media/image97.jpeg" Type="http://schemas.openxmlformats.org/officeDocument/2006/relationships/image"/><Relationship Id="rId12" Target="../media/image102.jpeg" Type="http://schemas.openxmlformats.org/officeDocument/2006/relationships/image"/><Relationship Id="rId2" Target="../notesSlides/notesSlide2.xml" Type="http://schemas.openxmlformats.org/officeDocument/2006/relationships/notesSlide"/><Relationship Id="rId16" Target="../media/image106.jpeg" Type="http://schemas.openxmlformats.org/officeDocument/2006/relationships/image"/><Relationship Id="rId1" Target="../slideLayouts/slideLayout104.xml" Type="http://schemas.openxmlformats.org/officeDocument/2006/relationships/slideLayout"/><Relationship Id="rId6" Target="../media/image96.jpeg" Type="http://schemas.openxmlformats.org/officeDocument/2006/relationships/image"/><Relationship Id="rId11" Target="../media/image101.jpeg" Type="http://schemas.openxmlformats.org/officeDocument/2006/relationships/image"/><Relationship Id="rId5" Target="../media/image95.jpeg" Type="http://schemas.openxmlformats.org/officeDocument/2006/relationships/image"/><Relationship Id="rId15" Target="../media/image105.jpeg" Type="http://schemas.openxmlformats.org/officeDocument/2006/relationships/image"/><Relationship Id="rId10" Target="../media/image100.jpeg" Type="http://schemas.openxmlformats.org/officeDocument/2006/relationships/image"/><Relationship Id="rId4" Target="../media/image94.jpeg" Type="http://schemas.openxmlformats.org/officeDocument/2006/relationships/image"/><Relationship Id="rId9" Target="../media/image99.jpeg" Type="http://schemas.openxmlformats.org/officeDocument/2006/relationships/image"/><Relationship Id="rId14" Target="../media/image104.jpeg" Type="http://schemas.openxmlformats.org/officeDocument/2006/relationships/image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69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0.png"/><Relationship Id="rId4" Type="http://schemas.openxmlformats.org/officeDocument/2006/relationships/oleObject" Target="../embeddings/oleObject25.bin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5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oleObject" Target="../embeddings/oleObject26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05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110.jpeg"/><Relationship Id="rId4" Type="http://schemas.openxmlformats.org/officeDocument/2006/relationships/image" Target="../media/image107.wmf"/><Relationship Id="rId9" Type="http://schemas.openxmlformats.org/officeDocument/2006/relationships/image" Target="../media/image109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113.jpeg"/><Relationship Id="rId4" Type="http://schemas.openxmlformats.org/officeDocument/2006/relationships/image" Target="../media/image112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0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280920" cy="2952328"/>
          </a:xfrm>
        </p:spPr>
        <p:txBody>
          <a:bodyPr>
            <a:normAutofit/>
          </a:bodyPr>
          <a:lstStyle/>
          <a:p>
            <a:pPr algn="ctr"/>
            <a:r>
              <a:rPr lang="en-US" sz="8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Трикутна призма</a:t>
            </a:r>
            <a:endParaRPr lang="ru-RU" sz="80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225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8000" dirty="0" smtClean="0">
                <a:latin typeface="Comic Sans MS" pitchFamily="66" charset="0"/>
              </a:rPr>
              <a:t>Паралелепіпед</a:t>
            </a:r>
            <a:endParaRPr lang="ru-RU" sz="80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96302"/>
            <a:ext cx="4762500" cy="3381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2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3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Кав'ярня «Куля»</a:t>
            </a:r>
            <a:endParaRPr lang="ru-RU" sz="6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0886"/>
            <a:ext cx="6912767" cy="531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73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5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6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7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0963"/>
            <a:ext cx="6283325" cy="6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0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0180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0181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Промислова зона</a:t>
            </a:r>
            <a:endParaRPr lang="ru-RU" sz="6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1" y="1833563"/>
            <a:ext cx="9179383" cy="502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6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75" y="188913"/>
            <a:ext cx="9144000" cy="25193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6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uk-UA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овий вид теплиць</a:t>
            </a:r>
            <a:r>
              <a:rPr lang="uk-UA" sz="2700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1203" name="Объект 2"/>
          <p:cNvSpPr>
            <a:spLocks noGrp="1"/>
          </p:cNvSpPr>
          <p:nvPr>
            <p:ph idx="1"/>
          </p:nvPr>
        </p:nvSpPr>
        <p:spPr>
          <a:xfrm>
            <a:off x="457200" y="4652963"/>
            <a:ext cx="3827463" cy="1473200"/>
          </a:xfrm>
        </p:spPr>
        <p:txBody>
          <a:bodyPr/>
          <a:lstStyle/>
          <a:p>
            <a:pPr marL="36513" indent="0"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424862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8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8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9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Планета Земля</a:t>
            </a:r>
            <a:endParaRPr lang="ru-RU" sz="7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7638"/>
            <a:ext cx="8496300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7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687816" cy="3314055"/>
          </a:xfrm>
        </p:spPr>
        <p:txBody>
          <a:bodyPr/>
          <a:lstStyle/>
          <a:p>
            <a:pPr algn="ctr"/>
            <a:r>
              <a:rPr lang="uk-UA" sz="8000" dirty="0" smtClean="0"/>
              <a:t>Місто майбутнього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36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7620000" cy="250629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99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Куля</a:t>
            </a:r>
            <a:endParaRPr lang="ru-RU" sz="199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545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029664" cy="6117144"/>
          </a:xfrm>
        </p:spPr>
      </p:pic>
    </p:spTree>
    <p:extLst>
      <p:ext uri="{BB962C8B-B14F-4D97-AF65-F5344CB8AC3E}">
        <p14:creationId xmlns:p14="http://schemas.microsoft.com/office/powerpoint/2010/main" val="405628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8640"/>
            <a:ext cx="6138256" cy="6272182"/>
          </a:xfrm>
        </p:spPr>
      </p:pic>
    </p:spTree>
    <p:extLst>
      <p:ext uri="{BB962C8B-B14F-4D97-AF65-F5344CB8AC3E}">
        <p14:creationId xmlns:p14="http://schemas.microsoft.com/office/powerpoint/2010/main" val="421787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5123510" cy="6549555"/>
          </a:xfrm>
        </p:spPr>
      </p:pic>
    </p:spTree>
    <p:extLst>
      <p:ext uri="{BB962C8B-B14F-4D97-AF65-F5344CB8AC3E}">
        <p14:creationId xmlns:p14="http://schemas.microsoft.com/office/powerpoint/2010/main" val="322123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1104734">
            <a:off x="107504" y="1196752"/>
            <a:ext cx="8928992" cy="3456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rot="21103593">
            <a:off x="539552" y="1447800"/>
            <a:ext cx="8208912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Паралелепіпед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—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шестигранник, гранями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є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паралелограми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або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призма, основою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якої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є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паралелограм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92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7631410" cy="5729428"/>
          </a:xfrm>
        </p:spPr>
      </p:pic>
    </p:spTree>
    <p:extLst>
      <p:ext uri="{BB962C8B-B14F-4D97-AF65-F5344CB8AC3E}">
        <p14:creationId xmlns:p14="http://schemas.microsoft.com/office/powerpoint/2010/main" val="297092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620000" cy="365841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88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Прямокутний</a:t>
            </a:r>
            <a:br>
              <a:rPr lang="uk-UA" sz="88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88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паралелепіпед</a:t>
            </a:r>
            <a:endParaRPr lang="ru-RU" sz="88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612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8295322" cy="5184576"/>
          </a:xfrm>
        </p:spPr>
      </p:pic>
    </p:spTree>
    <p:extLst>
      <p:ext uri="{BB962C8B-B14F-4D97-AF65-F5344CB8AC3E}">
        <p14:creationId xmlns:p14="http://schemas.microsoft.com/office/powerpoint/2010/main" val="13364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066756" cy="5285933"/>
          </a:xfrm>
        </p:spPr>
      </p:pic>
    </p:spTree>
    <p:extLst>
      <p:ext uri="{BB962C8B-B14F-4D97-AF65-F5344CB8AC3E}">
        <p14:creationId xmlns:p14="http://schemas.microsoft.com/office/powerpoint/2010/main" val="24038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8261119" cy="3744416"/>
          </a:xfrm>
        </p:spPr>
      </p:pic>
    </p:spTree>
    <p:extLst>
      <p:ext uri="{BB962C8B-B14F-4D97-AF65-F5344CB8AC3E}">
        <p14:creationId xmlns:p14="http://schemas.microsoft.com/office/powerpoint/2010/main" val="347031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7620000" cy="236227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15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Піраміда</a:t>
            </a:r>
            <a:endParaRPr lang="ru-RU" sz="115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03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7576496" cy="6048672"/>
          </a:xfrm>
        </p:spPr>
      </p:pic>
    </p:spTree>
    <p:extLst>
      <p:ext uri="{BB962C8B-B14F-4D97-AF65-F5344CB8AC3E}">
        <p14:creationId xmlns:p14="http://schemas.microsoft.com/office/powerpoint/2010/main" val="115217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7920880" cy="5880720"/>
          </a:xfrm>
        </p:spPr>
      </p:pic>
    </p:spTree>
    <p:extLst>
      <p:ext uri="{BB962C8B-B14F-4D97-AF65-F5344CB8AC3E}">
        <p14:creationId xmlns:p14="http://schemas.microsoft.com/office/powerpoint/2010/main" val="20545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7956984" cy="5976664"/>
          </a:xfrm>
        </p:spPr>
      </p:pic>
    </p:spTree>
    <p:extLst>
      <p:ext uri="{BB962C8B-B14F-4D97-AF65-F5344CB8AC3E}">
        <p14:creationId xmlns:p14="http://schemas.microsoft.com/office/powerpoint/2010/main" val="23724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0"/>
            <a:ext cx="8784976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6327" y="260648"/>
            <a:ext cx="8784976" cy="503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Прямий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паралелепіпед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основою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служить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прямокутник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називають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прямокутним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паралелепіпедом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У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прямокутного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паралелепіпеда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всі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грані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—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прямокутники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84984"/>
            <a:ext cx="521364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9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724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68952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036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32753"/>
            <a:ext cx="6643175" cy="44287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722" y="188640"/>
            <a:ext cx="842493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6348" y="247180"/>
            <a:ext cx="8435280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Маємо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паралелепіпед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Нехай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висота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дорівнює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2.5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метри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сторони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основи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5 і 6 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метрів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1282917" y="3953542"/>
            <a:ext cx="333751" cy="2479305"/>
          </a:xfrm>
          <a:prstGeom prst="leftBrace">
            <a:avLst>
              <a:gd name="adj1" fmla="val 47472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6853" y="4869160"/>
            <a:ext cx="576064" cy="64807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prstClr val="black"/>
                </a:solidFill>
              </a:rPr>
              <a:t>2.5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5400000">
            <a:off x="3281768" y="1755931"/>
            <a:ext cx="578862" cy="4001352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93157" y="3111281"/>
            <a:ext cx="756084" cy="3416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prstClr val="black"/>
                </a:solidFill>
              </a:rPr>
              <a:t>6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15" name="Левая фигурная скобка 14"/>
          <p:cNvSpPr/>
          <p:nvPr/>
        </p:nvSpPr>
        <p:spPr>
          <a:xfrm rot="2945950">
            <a:off x="5566807" y="2484036"/>
            <a:ext cx="558229" cy="1535703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86175" y="2617020"/>
            <a:ext cx="335782" cy="40673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prstClr val="black"/>
                </a:solidFill>
              </a:rPr>
              <a:t>5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556792"/>
            <a:ext cx="8352928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Площа</a:t>
            </a: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6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поверхні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484784"/>
            <a:ext cx="820891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 err="1">
                <a:solidFill>
                  <a:schemeClr val="bg1"/>
                </a:solidFill>
              </a:rPr>
              <a:t>пов</a:t>
            </a:r>
            <a:r>
              <a:rPr lang="ru-RU" sz="4800" dirty="0">
                <a:solidFill>
                  <a:schemeClr val="bg1"/>
                </a:solidFill>
              </a:rPr>
              <a:t>. = </a:t>
            </a: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>
                <a:solidFill>
                  <a:schemeClr val="bg1"/>
                </a:solidFill>
              </a:rPr>
              <a:t>б + 2</a:t>
            </a: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>
                <a:solidFill>
                  <a:schemeClr val="bg1"/>
                </a:solidFill>
              </a:rPr>
              <a:t>о</a:t>
            </a:r>
          </a:p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>
                <a:solidFill>
                  <a:schemeClr val="bg1"/>
                </a:solidFill>
              </a:rPr>
              <a:t>б = </a:t>
            </a:r>
            <a:r>
              <a:rPr lang="en-US" sz="4800" dirty="0" err="1" smtClean="0">
                <a:solidFill>
                  <a:schemeClr val="bg1"/>
                </a:solidFill>
              </a:rPr>
              <a:t>PoH</a:t>
            </a:r>
            <a:endParaRPr lang="en-US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>
                <a:solidFill>
                  <a:schemeClr val="bg1"/>
                </a:solidFill>
              </a:rPr>
              <a:t>б = 2(5+6) • 2.5 = </a:t>
            </a:r>
            <a:r>
              <a:rPr lang="ru-RU" sz="4800" dirty="0" smtClean="0">
                <a:solidFill>
                  <a:schemeClr val="bg1"/>
                </a:solidFill>
              </a:rPr>
              <a:t>55м2</a:t>
            </a:r>
            <a:endParaRPr lang="ru-RU" sz="4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</a:rPr>
              <a:t>So = 5 • 6 = 30</a:t>
            </a:r>
            <a:r>
              <a:rPr lang="ru-RU" sz="4800" dirty="0">
                <a:solidFill>
                  <a:schemeClr val="bg1"/>
                </a:solidFill>
              </a:rPr>
              <a:t>м2</a:t>
            </a:r>
          </a:p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</a:rPr>
              <a:t>S</a:t>
            </a:r>
            <a:r>
              <a:rPr lang="ru-RU" sz="4800" dirty="0" err="1">
                <a:solidFill>
                  <a:schemeClr val="bg1"/>
                </a:solidFill>
              </a:rPr>
              <a:t>пов</a:t>
            </a:r>
            <a:r>
              <a:rPr lang="ru-RU" sz="4800" dirty="0">
                <a:solidFill>
                  <a:schemeClr val="bg1"/>
                </a:solidFill>
              </a:rPr>
              <a:t>. = 55 + 2•30 = 115м2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1686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340768"/>
            <a:ext cx="7776864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err="1">
                <a:latin typeface="Comic Sans MS" pitchFamily="66" charset="0"/>
              </a:rPr>
              <a:t>Об’єм</a:t>
            </a:r>
            <a:endParaRPr lang="ru-RU" sz="66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= </a:t>
            </a:r>
            <a:r>
              <a:rPr lang="de-DE" sz="6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SoH</a:t>
            </a:r>
            <a:endParaRPr lang="de-DE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de-DE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= 30 • 2.5 = 75м2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78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err="1">
                <a:latin typeface="Comic Sans MS" pitchFamily="66" charset="0"/>
              </a:rPr>
              <a:t>Коефіцієнт</a:t>
            </a:r>
            <a:r>
              <a:rPr lang="ru-RU" sz="4400" dirty="0">
                <a:latin typeface="Comic Sans MS" pitchFamily="66" charset="0"/>
              </a:rPr>
              <a:t>  </a:t>
            </a:r>
            <a:r>
              <a:rPr lang="ru-RU" sz="4400" dirty="0" err="1">
                <a:latin typeface="Comic Sans MS" pitchFamily="66" charset="0"/>
              </a:rPr>
              <a:t>комфортності</a:t>
            </a:r>
            <a:endParaRPr lang="ru-RU" sz="4400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" y="1196752"/>
            <a:ext cx="9034800" cy="4896544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83568" y="5517232"/>
            <a:ext cx="194421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99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26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6" y="0"/>
            <a:ext cx="9070725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303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9299" y="908720"/>
            <a:ext cx="4193141" cy="4536504"/>
          </a:xfrm>
        </p:spPr>
        <p:txBody>
          <a:bodyPr>
            <a:noAutofit/>
          </a:bodyPr>
          <a:lstStyle/>
          <a:p>
            <a:pPr marL="114300" indent="0" algn="r">
              <a:buNone/>
            </a:pPr>
            <a:r>
              <a:rPr lang="uk-UA" sz="33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На малюнку зображена комбінація фігур, яка складається з чотирьох </a:t>
            </a:r>
            <a:r>
              <a:rPr lang="uk-UA" sz="33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паралелепі</a:t>
            </a:r>
            <a:r>
              <a:rPr lang="uk-UA" sz="33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-</a:t>
            </a:r>
            <a:r>
              <a:rPr lang="uk-UA" sz="33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педів</a:t>
            </a:r>
            <a:r>
              <a:rPr lang="uk-UA" sz="33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. </a:t>
            </a:r>
            <a:endParaRPr lang="uk-UA" sz="33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48427" y="-37688"/>
            <a:ext cx="4608511" cy="4570208"/>
            <a:chOff x="179512" y="1268760"/>
            <a:chExt cx="5067770" cy="4570208"/>
          </a:xfrm>
        </p:grpSpPr>
        <p:sp>
          <p:nvSpPr>
            <p:cNvPr id="4" name="Куб 3"/>
            <p:cNvSpPr/>
            <p:nvPr/>
          </p:nvSpPr>
          <p:spPr>
            <a:xfrm>
              <a:off x="179512" y="3390696"/>
              <a:ext cx="5067770" cy="2448272"/>
            </a:xfrm>
            <a:prstGeom prst="cube">
              <a:avLst>
                <a:gd name="adj" fmla="val 6167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rgbClr val="FFFFFF"/>
                </a:solidFill>
              </a:endParaRPr>
            </a:p>
          </p:txBody>
        </p:sp>
        <p:sp>
          <p:nvSpPr>
            <p:cNvPr id="10" name="Куб 9"/>
            <p:cNvSpPr/>
            <p:nvPr/>
          </p:nvSpPr>
          <p:spPr>
            <a:xfrm>
              <a:off x="899592" y="2475788"/>
              <a:ext cx="3888431" cy="2139043"/>
            </a:xfrm>
            <a:prstGeom prst="cube">
              <a:avLst>
                <a:gd name="adj" fmla="val 5469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rgbClr val="FFFFFF"/>
                </a:solidFill>
              </a:endParaRPr>
            </a:p>
          </p:txBody>
        </p:sp>
        <p:sp>
          <p:nvSpPr>
            <p:cNvPr id="9" name="Куб 8"/>
            <p:cNvSpPr/>
            <p:nvPr/>
          </p:nvSpPr>
          <p:spPr>
            <a:xfrm>
              <a:off x="1502691" y="1988840"/>
              <a:ext cx="2682232" cy="1401856"/>
            </a:xfrm>
            <a:prstGeom prst="cube">
              <a:avLst>
                <a:gd name="adj" fmla="val 406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rgbClr val="FFFFFF"/>
                </a:solidFill>
              </a:endParaRPr>
            </a:p>
          </p:txBody>
        </p:sp>
        <p:sp>
          <p:nvSpPr>
            <p:cNvPr id="5" name="Куб 4"/>
            <p:cNvSpPr/>
            <p:nvPr/>
          </p:nvSpPr>
          <p:spPr>
            <a:xfrm>
              <a:off x="2106663" y="1268760"/>
              <a:ext cx="1474287" cy="1063013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68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712968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i="1" u="sng" dirty="0" smtClean="0">
                <a:solidFill>
                  <a:srgbClr val="002060"/>
                </a:solidFill>
              </a:rPr>
              <a:t>Візьмемо пряму трикутну призму. Висота = 2.5 м. Сторони основи: 5, 4 і 3 м.</a:t>
            </a:r>
            <a:endParaRPr lang="uk-UA" sz="4000" i="1" u="sng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get_fi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204864"/>
            <a:ext cx="4256484" cy="4119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dirty="0" smtClean="0">
                <a:latin typeface="Arial Black" pitchFamily="34" charset="0"/>
              </a:rPr>
              <a:t>Нехай:</a:t>
            </a:r>
            <a:endParaRPr lang="uk-UA" sz="48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uk-UA" sz="3200" dirty="0" smtClean="0">
                <a:latin typeface="Arial Black" pitchFamily="34" charset="0"/>
              </a:rPr>
              <a:t>Висота кожного паралелепіпеда = 0,75м.</a:t>
            </a:r>
          </a:p>
          <a:p>
            <a:pPr algn="just"/>
            <a:r>
              <a:rPr lang="uk-UA" sz="3200" dirty="0" smtClean="0">
                <a:latin typeface="Arial Black" pitchFamily="34" charset="0"/>
              </a:rPr>
              <a:t>Сторони основ нижнього = 5м і 5м.</a:t>
            </a:r>
          </a:p>
          <a:p>
            <a:pPr algn="just"/>
            <a:r>
              <a:rPr lang="uk-UA" sz="3200" dirty="0" smtClean="0">
                <a:latin typeface="Arial Black" pitchFamily="34" charset="0"/>
              </a:rPr>
              <a:t>Сторони основ кожного наступного паралелепіпеда на 0,5м менше від попереднього.</a:t>
            </a:r>
            <a:endParaRPr lang="uk-UA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02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/>
              <a:t>Площа поверхні</a:t>
            </a:r>
            <a:endParaRPr lang="uk-UA" sz="5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196752"/>
                <a:ext cx="8280920" cy="5472608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ru-RU" sz="4000" b="1" dirty="0" smtClean="0">
                    <a:latin typeface="Arial Black" pitchFamily="34" charset="0"/>
                  </a:rPr>
                  <a:t>Загальна формула: </a:t>
                </a:r>
              </a:p>
              <a:p>
                <a:pPr marL="114300" indent="0">
                  <a:buNone/>
                </a:pPr>
                <a:r>
                  <a:rPr lang="en-US" sz="3200" b="1" i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S</a:t>
                </a:r>
                <a:r>
                  <a:rPr lang="uk-UA" sz="3200" b="1" i="1" baseline="-2500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пов</a:t>
                </a:r>
                <a:r>
                  <a:rPr lang="uk-UA" sz="3200" b="1" i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=  </a:t>
                </a:r>
                <a:r>
                  <a:rPr lang="en-US" sz="3200" b="1" i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S</a:t>
                </a:r>
                <a:r>
                  <a:rPr lang="uk-UA" sz="3200" b="1" i="1" baseline="-25000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бічн</a:t>
                </a:r>
                <a:r>
                  <a:rPr lang="uk-UA" sz="3200" b="1" i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+ 2</a:t>
                </a:r>
                <a:r>
                  <a:rPr lang="en-US" sz="3200" b="1" i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S</a:t>
                </a:r>
                <a:r>
                  <a:rPr lang="en-US" sz="3200" b="1" i="1" baseline="-25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o</a:t>
                </a:r>
                <a:endParaRPr lang="uk-UA" sz="32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114300" indent="0">
                  <a:buNone/>
                </a:pP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S</a:t>
                </a:r>
                <a:r>
                  <a:rPr lang="ru-RU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ічн</a:t>
                </a:r>
                <a:r>
                  <a:rPr lang="uk-UA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= </a:t>
                </a:r>
                <a:r>
                  <a:rPr lang="en-US" sz="3200" b="1" i="1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P</a:t>
                </a:r>
                <a:r>
                  <a:rPr lang="en-US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o</a:t>
                </a:r>
                <a:r>
                  <a:rPr lang="en-US" sz="3200" b="1" i="1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H</a:t>
                </a:r>
                <a:endParaRPr lang="uk-UA" sz="32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114300" indent="0">
                  <a:buNone/>
                </a:pPr>
                <a:r>
                  <a:rPr lang="ru-RU" dirty="0" err="1" smtClean="0">
                    <a:latin typeface="Arial Black" pitchFamily="34" charset="0"/>
                  </a:rPr>
                  <a:t>Обчислюючи</a:t>
                </a:r>
                <a:r>
                  <a:rPr lang="ru-RU" dirty="0" smtClean="0">
                    <a:latin typeface="Arial Black" pitchFamily="34" charset="0"/>
                  </a:rPr>
                  <a:t> </a:t>
                </a:r>
                <a:r>
                  <a:rPr lang="ru-RU" dirty="0" err="1" smtClean="0">
                    <a:latin typeface="Arial Black" pitchFamily="34" charset="0"/>
                  </a:rPr>
                  <a:t>площ</a:t>
                </a:r>
                <a:r>
                  <a:rPr lang="uk-UA" dirty="0" smtClean="0">
                    <a:latin typeface="Arial Black" pitchFamily="34" charset="0"/>
                  </a:rPr>
                  <a:t>і поверхонь кожного паралелепіпеда окремо, отримуємо такі значення площ їх поверхонь: 65, 54, 44 та 35м2. Але, беручи до уваги, що у даних складових паралелепіпедів є спільні частини поверхонь, обчислюємо загальну площу поверхні всієї фігури:</a:t>
                </a:r>
                <a:r>
                  <a:rPr lang="uk-UA" dirty="0" smtClean="0"/>
                  <a:t> </a:t>
                </a:r>
              </a:p>
              <a:p>
                <a:pPr marL="114300" indent="0">
                  <a:buNone/>
                </a:pPr>
                <a:r>
                  <a:rPr lang="en-US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S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пов</a:t>
                </a:r>
                <a:r>
                  <a:rPr lang="uk-UA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uk-UA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(S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бічн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1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 + S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бічн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2 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+ S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бічн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3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 + S</a:t>
                </a:r>
                <a:r>
                  <a:rPr lang="uk-UA" sz="3200" b="1" i="1" baseline="-25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бічн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4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) – (2S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o2 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+ 2 S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o3 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+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 </a:t>
                </a:r>
                <a:r>
                  <a:rPr lang="en-US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2 S</a:t>
                </a:r>
                <a:r>
                  <a:rPr lang="en-US" sz="3200" b="1" i="1" baseline="-25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o4</a:t>
                </a:r>
                <a:r>
                  <a:rPr lang="en-US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)</a:t>
                </a:r>
                <a:r>
                  <a:rPr lang="uk-UA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uk-UA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</a:t>
                </a:r>
                <a:r>
                  <a:rPr lang="uk-UA" sz="36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153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3200" b="1" i="1" dirty="0" smtClean="0">
                            <a:solidFill>
                              <a:srgbClr val="C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 dirty="0" smtClean="0">
                            <a:solidFill>
                              <a:srgbClr val="C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3200" b="1" i="1" dirty="0" smtClean="0">
                            <a:solidFill>
                              <a:srgbClr val="C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uk-UA" sz="2800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196752"/>
                <a:ext cx="8280920" cy="5472608"/>
              </a:xfrm>
              <a:blipFill rotWithShape="1">
                <a:blip r:embed="rId2"/>
                <a:stretch>
                  <a:fillRect l="-1252" t="-2004" b="-40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479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1143000"/>
          </a:xfrm>
        </p:spPr>
        <p:txBody>
          <a:bodyPr/>
          <a:lstStyle/>
          <a:p>
            <a:r>
              <a:rPr lang="uk-UA" sz="6000" b="1" dirty="0" smtClean="0"/>
              <a:t>Об'єм</a:t>
            </a:r>
            <a:endParaRPr lang="uk-UA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7836024" cy="5040560"/>
          </a:xfrm>
        </p:spPr>
        <p:txBody>
          <a:bodyPr/>
          <a:lstStyle/>
          <a:p>
            <a:pPr marL="114300" indent="0">
              <a:buNone/>
            </a:pPr>
            <a:r>
              <a:rPr lang="uk-UA" sz="4000" b="1" dirty="0" smtClean="0">
                <a:latin typeface="Arial Black" pitchFamily="34" charset="0"/>
              </a:rPr>
              <a:t>Об'ємом даної фігури буде сума об'ємів її складових.</a:t>
            </a:r>
          </a:p>
          <a:p>
            <a:pPr marL="114300" indent="0">
              <a:buNone/>
            </a:pPr>
            <a:r>
              <a:rPr lang="uk-UA" sz="4000" b="1" dirty="0" smtClean="0">
                <a:latin typeface="Arial Black" pitchFamily="34" charset="0"/>
              </a:rPr>
              <a:t>Загальна формула:</a:t>
            </a:r>
          </a:p>
          <a:p>
            <a:pPr marL="114300" indent="0">
              <a:buNone/>
            </a:pP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V = </a:t>
            </a:r>
            <a:r>
              <a:rPr lang="en-US" sz="44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S</a:t>
            </a:r>
            <a:r>
              <a:rPr lang="en-US" sz="4400" b="1" i="1" baseline="-25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</a:t>
            </a:r>
            <a:r>
              <a:rPr lang="en-US" sz="44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H</a:t>
            </a:r>
            <a:endParaRPr lang="uk-UA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buNone/>
            </a:pP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V = S</a:t>
            </a:r>
            <a:r>
              <a:rPr lang="en-US" sz="4400" b="1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o1</a:t>
            </a: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H + S</a:t>
            </a:r>
            <a:r>
              <a:rPr lang="en-US" sz="4400" b="1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o2</a:t>
            </a: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H + S</a:t>
            </a:r>
            <a:r>
              <a:rPr lang="en-US" sz="4400" b="1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o3</a:t>
            </a: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H + S</a:t>
            </a:r>
            <a:r>
              <a:rPr lang="en-US" sz="4400" b="1" i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o4</a:t>
            </a: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H = 55.125</a:t>
            </a:r>
            <a: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en-US" sz="4400" b="1" i="1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2</a:t>
            </a:r>
            <a:endParaRPr lang="uk-UA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buNone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71484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Коефіцієнт комфортності</a:t>
            </a:r>
            <a:endParaRPr lang="uk-UA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14300" indent="0">
                  <a:buNone/>
                </a:pPr>
                <a:r>
                  <a:rPr lang="en-US" sz="44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k = 36</a:t>
                </a:r>
                <a14:m>
                  <m:oMath xmlns:m="http://schemas.openxmlformats.org/officeDocument/2006/math">
                    <m:r>
                      <a:rPr lang="en-US" sz="4400" b="1" i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𝝅</m:t>
                    </m:r>
                    <m:f>
                      <m:fPr>
                        <m:ctrlPr>
                          <a:rPr lang="uk-UA" sz="4400" b="1" i="1">
                            <a:solidFill>
                              <a:srgbClr val="C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uk-UA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𝑽</m:t>
                            </m:r>
                          </m:e>
                          <m:sup>
                            <m:r>
                              <a:rPr lang="en-US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uk-UA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𝑺</m:t>
                            </m:r>
                          </m:e>
                          <m:sup>
                            <m:r>
                              <a:rPr lang="en-US" sz="4400" b="1" i="1">
                                <a:solidFill>
                                  <a:srgbClr val="C0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endParaRPr lang="uk-UA" sz="44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114300" indent="0">
                  <a:buNone/>
                </a:pPr>
                <a:r>
                  <a:rPr lang="en-US" sz="4400" b="1" dirty="0">
                    <a:latin typeface="Baskerville Old Face" pitchFamily="18" charset="0"/>
                  </a:rPr>
                  <a:t>k = 36</a:t>
                </a:r>
                <a:r>
                  <a:rPr lang="en-US" sz="4400" b="1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1" i="1" dirty="0">
                        <a:latin typeface="Cambria Math"/>
                        <a:ea typeface="Cambria Math"/>
                      </a:rPr>
                      <m:t>𝝅</m:t>
                    </m:r>
                    <m:r>
                      <a:rPr lang="en-US" sz="4400" b="1" i="1" dirty="0">
                        <a:latin typeface="Cambria Math"/>
                        <a:ea typeface="Cambria Math"/>
                      </a:rPr>
                      <m:t> </m:t>
                    </m:r>
                    <m:f>
                      <m:fPr>
                        <m:ctrlPr>
                          <a:rPr lang="uk-UA" sz="44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uk-UA" sz="4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1" i="1">
                                <a:latin typeface="Cambria Math"/>
                              </a:rPr>
                              <m:t>𝟓𝟓</m:t>
                            </m:r>
                            <m:r>
                              <a:rPr lang="en-US" sz="4400" b="1" i="1">
                                <a:latin typeface="Cambria Math"/>
                              </a:rPr>
                              <m:t>.</m:t>
                            </m:r>
                            <m:r>
                              <a:rPr lang="en-US" sz="4400" b="1" i="1">
                                <a:latin typeface="Cambria Math"/>
                              </a:rPr>
                              <m:t>𝟏𝟐𝟓</m:t>
                            </m:r>
                          </m:e>
                          <m:sup>
                            <m:r>
                              <a:rPr lang="en-US" sz="4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uk-UA" sz="4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1" i="1">
                                <a:latin typeface="Cambria Math"/>
                              </a:rPr>
                              <m:t>𝟏𝟓𝟑</m:t>
                            </m:r>
                          </m:e>
                          <m:sup>
                            <m:r>
                              <a:rPr lang="en-US" sz="44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b="1" dirty="0">
                    <a:latin typeface="Baskerville Old Face" pitchFamily="18" charset="0"/>
                  </a:rPr>
                  <a:t> = </a:t>
                </a:r>
                <a:endParaRPr lang="ru-RU" sz="4400" b="1" dirty="0" smtClean="0">
                  <a:latin typeface="Baskerville Old Face" pitchFamily="18" charset="0"/>
                </a:endParaRPr>
              </a:p>
              <a:p>
                <a:pPr marL="114300" indent="0">
                  <a:buNone/>
                </a:pPr>
                <a:r>
                  <a:rPr lang="ru-RU" sz="4400" b="1" dirty="0" smtClean="0">
                    <a:latin typeface="Baskerville Old Face" pitchFamily="18" charset="0"/>
                  </a:rPr>
                  <a:t>= </a:t>
                </a:r>
                <a:r>
                  <a:rPr lang="en-US" sz="4400" b="1" dirty="0" smtClean="0">
                    <a:latin typeface="Baskerville Old Face" pitchFamily="18" charset="0"/>
                  </a:rPr>
                  <a:t>36 </a:t>
                </a:r>
                <a:r>
                  <a:rPr lang="en-US" sz="4400" b="1" dirty="0">
                    <a:latin typeface="Baskerville Old Face" pitchFamily="18" charset="0"/>
                  </a:rPr>
                  <a:t>· 3.14 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4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1" i="1">
                            <a:latin typeface="Cambria Math"/>
                          </a:rPr>
                          <m:t>𝟑𝟎𝟑𝟖</m:t>
                        </m:r>
                        <m:r>
                          <a:rPr lang="en-US" sz="4400" b="1" i="1">
                            <a:latin typeface="Cambria Math"/>
                          </a:rPr>
                          <m:t>.</m:t>
                        </m:r>
                        <m:r>
                          <a:rPr lang="en-US" sz="4400" b="1" i="1">
                            <a:latin typeface="Cambria Math"/>
                          </a:rPr>
                          <m:t>𝟕𝟔𝟓𝟔𝟐𝟓</m:t>
                        </m:r>
                      </m:num>
                      <m:den>
                        <m:r>
                          <a:rPr lang="en-US" sz="4400" b="1" i="1">
                            <a:latin typeface="Cambria Math"/>
                          </a:rPr>
                          <m:t>𝟑𝟓𝟖𝟏𝟓𝟕𝟕</m:t>
                        </m:r>
                      </m:den>
                    </m:f>
                  </m:oMath>
                </a14:m>
                <a:r>
                  <a:rPr lang="en-US" sz="4400" b="1" dirty="0">
                    <a:latin typeface="Baskerville Old Face" pitchFamily="18" charset="0"/>
                  </a:rPr>
                  <a:t> ≈ 0.095</a:t>
                </a:r>
                <a:endParaRPr lang="uk-UA" sz="4400" b="1" dirty="0"/>
              </a:p>
              <a:p>
                <a:pPr marL="114300" indent="0">
                  <a:buNone/>
                </a:pPr>
                <a:r>
                  <a:rPr lang="en-US" sz="54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skerville Old Face" pitchFamily="18" charset="0"/>
                  </a:rPr>
                  <a:t>k&lt;1</a:t>
                </a:r>
                <a:endParaRPr lang="uk-UA" sz="54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880" r="-320" b="-48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05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3347864" cy="5746650"/>
          </a:xfrm>
        </p:spPr>
        <p:txBody>
          <a:bodyPr/>
          <a:lstStyle/>
          <a:p>
            <a:r>
              <a:rPr lang="uk-UA" b="1" dirty="0" smtClean="0"/>
              <a:t>Приклад подібної споруди (башня Сююмбіке)</a:t>
            </a:r>
            <a:endParaRPr lang="uk-UA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0"/>
            <a:ext cx="5127064" cy="6895455"/>
          </a:xfrm>
        </p:spPr>
      </p:pic>
    </p:spTree>
    <p:extLst>
      <p:ext uri="{BB962C8B-B14F-4D97-AF65-F5344CB8AC3E}">
        <p14:creationId xmlns:p14="http://schemas.microsoft.com/office/powerpoint/2010/main" val="172956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8229600" cy="2564904"/>
          </a:xfrm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rgbClr val="FFC000"/>
                </a:solidFill>
              </a:rPr>
              <a:t>   </a:t>
            </a:r>
            <a:r>
              <a:rPr lang="uk-UA" sz="15000" dirty="0" smtClean="0">
                <a:solidFill>
                  <a:srgbClr val="FFC000"/>
                </a:solidFill>
              </a:rPr>
              <a:t>Піраміда</a:t>
            </a:r>
            <a:endParaRPr lang="uk-UA" sz="150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07624" y="3789040"/>
            <a:ext cx="6336376" cy="1480128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1376533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24928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/>
              <a:t>   </a:t>
            </a:r>
            <a:r>
              <a:rPr lang="ru-RU" sz="3600" dirty="0" err="1" smtClean="0"/>
              <a:t>Пірамі́да</a:t>
            </a:r>
            <a:r>
              <a:rPr lang="ru-RU" sz="3600" dirty="0" smtClean="0"/>
              <a:t> — </a:t>
            </a:r>
            <a:r>
              <a:rPr lang="ru-RU" sz="3600" dirty="0" err="1" smtClean="0"/>
              <a:t>багатогранник</a:t>
            </a:r>
            <a:r>
              <a:rPr lang="ru-RU" sz="3600" dirty="0" smtClean="0"/>
              <a:t>, </a:t>
            </a:r>
            <a:r>
              <a:rPr lang="ru-RU" sz="3600" dirty="0" err="1" smtClean="0"/>
              <a:t>який</a:t>
            </a:r>
            <a:r>
              <a:rPr lang="ru-RU" sz="3600" dirty="0" smtClean="0"/>
              <a:t> </a:t>
            </a:r>
            <a:r>
              <a:rPr lang="ru-RU" sz="3600" dirty="0" err="1" smtClean="0"/>
              <a:t>складається</a:t>
            </a:r>
            <a:r>
              <a:rPr lang="ru-RU" sz="3600" dirty="0" smtClean="0"/>
              <a:t> з плоского </a:t>
            </a:r>
            <a:r>
              <a:rPr lang="ru-RU" sz="3600" dirty="0" err="1" smtClean="0"/>
              <a:t>багатокутника</a:t>
            </a:r>
            <a:r>
              <a:rPr lang="ru-RU" sz="3600" dirty="0" smtClean="0"/>
              <a:t> і точки (яка не </a:t>
            </a:r>
            <a:r>
              <a:rPr lang="ru-RU" sz="3600" dirty="0" err="1" smtClean="0"/>
              <a:t>лежить</a:t>
            </a:r>
            <a:r>
              <a:rPr lang="ru-RU" sz="3600" dirty="0" smtClean="0"/>
              <a:t> у </a:t>
            </a:r>
            <a:r>
              <a:rPr lang="ru-RU" sz="3600" dirty="0" err="1" smtClean="0"/>
              <a:t>площині</a:t>
            </a:r>
            <a:r>
              <a:rPr lang="ru-RU" sz="3600" dirty="0" smtClean="0"/>
              <a:t> </a:t>
            </a:r>
            <a:r>
              <a:rPr lang="ru-RU" sz="3600" dirty="0" err="1" smtClean="0"/>
              <a:t>основи</a:t>
            </a:r>
            <a:r>
              <a:rPr lang="ru-RU" sz="3600" dirty="0" smtClean="0"/>
              <a:t>) та </a:t>
            </a:r>
            <a:r>
              <a:rPr lang="ru-RU" sz="3600" dirty="0" err="1" smtClean="0"/>
              <a:t>всіх</a:t>
            </a:r>
            <a:r>
              <a:rPr lang="ru-RU" sz="3600" dirty="0" smtClean="0"/>
              <a:t> </a:t>
            </a:r>
            <a:r>
              <a:rPr lang="ru-RU" sz="3600" dirty="0" err="1" smtClean="0"/>
              <a:t>відрізків</a:t>
            </a:r>
            <a:r>
              <a:rPr lang="ru-RU" sz="3600" dirty="0" smtClean="0"/>
              <a:t>, </a:t>
            </a:r>
            <a:r>
              <a:rPr lang="ru-RU" sz="3600" dirty="0" err="1" smtClean="0"/>
              <a:t>що</a:t>
            </a:r>
            <a:r>
              <a:rPr lang="ru-RU" sz="3600" dirty="0" smtClean="0"/>
              <a:t> </a:t>
            </a:r>
            <a:r>
              <a:rPr lang="ru-RU" sz="3600" dirty="0" err="1" smtClean="0"/>
              <a:t>сполучають</a:t>
            </a:r>
            <a:r>
              <a:rPr lang="ru-RU" sz="3600" dirty="0" smtClean="0"/>
              <a:t> вершину </a:t>
            </a:r>
            <a:r>
              <a:rPr lang="ru-RU" sz="3600" dirty="0" err="1" smtClean="0"/>
              <a:t>піраміди</a:t>
            </a:r>
            <a:r>
              <a:rPr lang="ru-RU" sz="3600" dirty="0" smtClean="0"/>
              <a:t> з точками </a:t>
            </a:r>
            <a:r>
              <a:rPr lang="ru-RU" sz="3600" dirty="0" err="1" smtClean="0"/>
              <a:t>основи</a:t>
            </a:r>
            <a:r>
              <a:rPr lang="ru-RU" sz="3600" dirty="0" smtClean="0"/>
              <a:t>. </a:t>
            </a:r>
            <a:endParaRPr lang="uk-UA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20888"/>
            <a:ext cx="6336704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88808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1901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-171400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600" dirty="0" smtClean="0"/>
              <a:t> </a:t>
            </a:r>
          </a:p>
          <a:p>
            <a:pPr>
              <a:buNone/>
            </a:pPr>
            <a:r>
              <a:rPr lang="uk-UA" sz="3200" dirty="0" smtClean="0"/>
              <a:t> </a:t>
            </a:r>
          </a:p>
          <a:p>
            <a:pPr>
              <a:buNone/>
            </a:pP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  Перша піраміда — ступінчата піраміда </a:t>
            </a:r>
            <a:r>
              <a:rPr lang="uk-UA" sz="4000" dirty="0" err="1" smtClean="0">
                <a:solidFill>
                  <a:schemeClr val="accent1">
                    <a:lumMod val="50000"/>
                  </a:schemeClr>
                </a:solidFill>
              </a:rPr>
              <a:t>Джосера</a:t>
            </a: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, побудована приблизно в 2670 р. до н. е., нагадує кілька поставлених один на одну щораз менших по масштабу плит.</a:t>
            </a:r>
          </a:p>
          <a:p>
            <a:pPr>
              <a:buNone/>
            </a:pP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   Її висота становить 62 метри.</a:t>
            </a:r>
          </a:p>
        </p:txBody>
      </p:sp>
    </p:spTree>
    <p:extLst>
      <p:ext uri="{BB962C8B-B14F-4D97-AF65-F5344CB8AC3E}">
        <p14:creationId xmlns:p14="http://schemas.microsoft.com/office/powerpoint/2010/main" val="378378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700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6600" dirty="0" smtClean="0">
                <a:solidFill>
                  <a:schemeClr val="accent1">
                    <a:lumMod val="50000"/>
                  </a:schemeClr>
                </a:solidFill>
              </a:rPr>
              <a:t> Фараон </a:t>
            </a:r>
            <a:r>
              <a:rPr lang="uk-UA" sz="6600" dirty="0" err="1" smtClean="0">
                <a:solidFill>
                  <a:schemeClr val="accent1">
                    <a:lumMod val="50000"/>
                  </a:schemeClr>
                </a:solidFill>
              </a:rPr>
              <a:t>Снофру</a:t>
            </a:r>
            <a:r>
              <a:rPr lang="uk-UA" sz="6600" dirty="0" smtClean="0">
                <a:solidFill>
                  <a:schemeClr val="accent1">
                    <a:lumMod val="50000"/>
                  </a:schemeClr>
                </a:solidFill>
              </a:rPr>
              <a:t>, батько </a:t>
            </a:r>
            <a:r>
              <a:rPr lang="uk-UA" sz="6600" dirty="0" err="1" smtClean="0">
                <a:solidFill>
                  <a:schemeClr val="accent1">
                    <a:lumMod val="50000"/>
                  </a:schemeClr>
                </a:solidFill>
              </a:rPr>
              <a:t>Хеопса</a:t>
            </a:r>
            <a:r>
              <a:rPr lang="uk-UA" sz="6600" dirty="0" smtClean="0">
                <a:solidFill>
                  <a:schemeClr val="accent1">
                    <a:lumMod val="50000"/>
                  </a:schemeClr>
                </a:solidFill>
              </a:rPr>
              <a:t>, побудував першу піраміду з рівними стінами — Червону піраміду.</a:t>
            </a:r>
          </a:p>
          <a:p>
            <a:pPr>
              <a:buNone/>
            </a:pPr>
            <a:endParaRPr lang="uk-UA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2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568952" cy="5328592"/>
          </a:xfrm>
        </p:spPr>
        <p:txBody>
          <a:bodyPr>
            <a:normAutofit/>
          </a:bodyPr>
          <a:lstStyle/>
          <a:p>
            <a:r>
              <a:rPr lang="en-US" sz="5600" i="1" dirty="0" smtClean="0">
                <a:solidFill>
                  <a:srgbClr val="002060"/>
                </a:solidFill>
              </a:rPr>
              <a:t>S</a:t>
            </a:r>
            <a:r>
              <a:rPr lang="uk-UA" sz="5600" i="1" baseline="-25000" dirty="0" smtClean="0">
                <a:solidFill>
                  <a:srgbClr val="002060"/>
                </a:solidFill>
              </a:rPr>
              <a:t>пов.</a:t>
            </a:r>
            <a:r>
              <a:rPr lang="uk-UA" sz="5600" i="1" dirty="0" smtClean="0">
                <a:solidFill>
                  <a:srgbClr val="002060"/>
                </a:solidFill>
              </a:rPr>
              <a:t> = </a:t>
            </a:r>
            <a:r>
              <a:rPr lang="en-US" sz="5600" i="1" dirty="0" smtClean="0">
                <a:solidFill>
                  <a:srgbClr val="002060"/>
                </a:solidFill>
              </a:rPr>
              <a:t>S</a:t>
            </a:r>
            <a:r>
              <a:rPr lang="ru-RU" sz="5600" i="1" baseline="-25000" dirty="0" smtClean="0">
                <a:solidFill>
                  <a:srgbClr val="002060"/>
                </a:solidFill>
              </a:rPr>
              <a:t>б</a:t>
            </a:r>
            <a:r>
              <a:rPr lang="en-US" sz="5600" i="1" dirty="0" smtClean="0">
                <a:solidFill>
                  <a:srgbClr val="002060"/>
                </a:solidFill>
              </a:rPr>
              <a:t> + 2S</a:t>
            </a:r>
            <a:r>
              <a:rPr lang="uk-UA" sz="5600" i="1" baseline="-25000" dirty="0" smtClean="0">
                <a:solidFill>
                  <a:srgbClr val="002060"/>
                </a:solidFill>
              </a:rPr>
              <a:t>о</a:t>
            </a:r>
            <a:endParaRPr lang="ru-RU" sz="5600" i="1" dirty="0" smtClean="0">
              <a:solidFill>
                <a:srgbClr val="002060"/>
              </a:solidFill>
            </a:endParaRPr>
          </a:p>
          <a:p>
            <a:r>
              <a:rPr lang="en-US" sz="5600" i="1" dirty="0" smtClean="0">
                <a:solidFill>
                  <a:srgbClr val="002060"/>
                </a:solidFill>
              </a:rPr>
              <a:t>S</a:t>
            </a:r>
            <a:r>
              <a:rPr lang="uk-UA" sz="5600" i="1" baseline="-25000" dirty="0" smtClean="0">
                <a:solidFill>
                  <a:srgbClr val="002060"/>
                </a:solidFill>
              </a:rPr>
              <a:t>б</a:t>
            </a:r>
            <a:r>
              <a:rPr lang="uk-UA" sz="5600" i="1" dirty="0" smtClean="0">
                <a:solidFill>
                  <a:srgbClr val="002060"/>
                </a:solidFill>
              </a:rPr>
              <a:t> = </a:t>
            </a:r>
            <a:r>
              <a:rPr lang="en-US" sz="5600" i="1" dirty="0" smtClean="0">
                <a:solidFill>
                  <a:srgbClr val="002060"/>
                </a:solidFill>
              </a:rPr>
              <a:t>P</a:t>
            </a:r>
            <a:r>
              <a:rPr lang="en-US" sz="5600" i="1" baseline="-25000" dirty="0" smtClean="0">
                <a:solidFill>
                  <a:srgbClr val="002060"/>
                </a:solidFill>
              </a:rPr>
              <a:t>o</a:t>
            </a:r>
            <a:r>
              <a:rPr lang="en-US" sz="5600" i="1" dirty="0" smtClean="0">
                <a:solidFill>
                  <a:srgbClr val="002060"/>
                </a:solidFill>
              </a:rPr>
              <a:t>H</a:t>
            </a:r>
            <a:endParaRPr lang="ru-RU" sz="5600" i="1" dirty="0" smtClean="0">
              <a:solidFill>
                <a:srgbClr val="002060"/>
              </a:solidFill>
            </a:endParaRPr>
          </a:p>
          <a:p>
            <a:r>
              <a:rPr lang="en-US" sz="5600" i="1" dirty="0" smtClean="0">
                <a:solidFill>
                  <a:srgbClr val="002060"/>
                </a:solidFill>
              </a:rPr>
              <a:t>S</a:t>
            </a:r>
            <a:r>
              <a:rPr lang="uk-UA" sz="5600" i="1" baseline="-25000" dirty="0" smtClean="0">
                <a:solidFill>
                  <a:srgbClr val="002060"/>
                </a:solidFill>
              </a:rPr>
              <a:t>б</a:t>
            </a:r>
            <a:r>
              <a:rPr lang="en-US" sz="5600" i="1" dirty="0" smtClean="0">
                <a:solidFill>
                  <a:srgbClr val="002060"/>
                </a:solidFill>
              </a:rPr>
              <a:t> = (5+4+3) · 2.5 = 30</a:t>
            </a:r>
            <a:r>
              <a:rPr lang="uk-UA" sz="5600" i="1" dirty="0" smtClean="0">
                <a:solidFill>
                  <a:srgbClr val="002060"/>
                </a:solidFill>
              </a:rPr>
              <a:t>м</a:t>
            </a:r>
            <a:r>
              <a:rPr lang="uk-UA" sz="5600" i="1" baseline="30000" dirty="0" smtClean="0">
                <a:solidFill>
                  <a:srgbClr val="002060"/>
                </a:solidFill>
              </a:rPr>
              <a:t>2</a:t>
            </a:r>
            <a:endParaRPr lang="ru-RU" sz="5600" i="1" dirty="0" smtClean="0">
              <a:solidFill>
                <a:srgbClr val="002060"/>
              </a:solidFill>
            </a:endParaRPr>
          </a:p>
          <a:p>
            <a:r>
              <a:rPr lang="en-US" sz="5400" i="1" dirty="0" smtClean="0">
                <a:solidFill>
                  <a:srgbClr val="002060"/>
                </a:solidFill>
              </a:rPr>
              <a:t>S</a:t>
            </a:r>
            <a:r>
              <a:rPr lang="en-US" sz="5400" i="1" baseline="-25000" dirty="0" smtClean="0">
                <a:solidFill>
                  <a:srgbClr val="002060"/>
                </a:solidFill>
              </a:rPr>
              <a:t>o</a:t>
            </a:r>
            <a:r>
              <a:rPr lang="en-US" sz="5400" i="1" dirty="0" smtClean="0">
                <a:solidFill>
                  <a:srgbClr val="002060"/>
                </a:solidFill>
              </a:rPr>
              <a:t> = </a:t>
            </a:r>
            <a:endParaRPr lang="ru-RU" sz="5400" i="1" dirty="0" smtClean="0">
              <a:solidFill>
                <a:srgbClr val="002060"/>
              </a:solidFill>
            </a:endParaRPr>
          </a:p>
          <a:p>
            <a:r>
              <a:rPr lang="en-US" sz="5400" i="1" dirty="0" smtClean="0">
                <a:solidFill>
                  <a:srgbClr val="002060"/>
                </a:solidFill>
              </a:rPr>
              <a:t>S</a:t>
            </a:r>
            <a:r>
              <a:rPr lang="en-US" sz="5400" i="1" baseline="-25000" dirty="0" smtClean="0">
                <a:solidFill>
                  <a:srgbClr val="002060"/>
                </a:solidFill>
              </a:rPr>
              <a:t>o</a:t>
            </a:r>
            <a:r>
              <a:rPr lang="en-US" sz="5400" i="1" dirty="0" smtClean="0">
                <a:solidFill>
                  <a:srgbClr val="002060"/>
                </a:solidFill>
              </a:rPr>
              <a:t> =</a:t>
            </a:r>
            <a:endParaRPr lang="ru-RU" sz="5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u="sng" dirty="0" smtClean="0"/>
              <a:t>Обчислимо площу поверхні за формулою:  </a:t>
            </a:r>
            <a:endParaRPr lang="ru-RU" sz="3600" i="1" u="sng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933056"/>
            <a:ext cx="4710525" cy="72008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5" y="4653136"/>
            <a:ext cx="6552728" cy="1008112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445224"/>
            <a:ext cx="3312368" cy="98475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1520" y="5229200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002060"/>
                </a:solidFill>
              </a:rPr>
              <a:t>=</a:t>
            </a:r>
            <a:endParaRPr lang="ru-RU" sz="8000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5373217"/>
            <a:ext cx="25922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6600" i="1" dirty="0" smtClean="0">
                <a:solidFill>
                  <a:srgbClr val="002060"/>
                </a:solidFill>
              </a:rPr>
              <a:t>=  </a:t>
            </a:r>
            <a:r>
              <a:rPr lang="en-US" sz="5400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uk-UA" sz="5400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uk-UA" sz="5400" i="1" baseline="300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</a:p>
          <a:p>
            <a:pPr lvl="0"/>
            <a:endParaRPr lang="uk-UA" sz="54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6600" i="1" dirty="0">
              <a:solidFill>
                <a:srgbClr val="00206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uk-UA" sz="11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2493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083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 Найбільшою є піраміда </a:t>
            </a:r>
            <a:r>
              <a:rPr lang="uk-UA" sz="4400" dirty="0" err="1" smtClean="0">
                <a:solidFill>
                  <a:schemeClr val="accent1">
                    <a:lumMod val="50000"/>
                  </a:schemeClr>
                </a:solidFill>
              </a:rPr>
              <a:t>Хеопса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. Спочатку її висота становила 147 метрів, проте, через те, що нині відсутнє облицювання піраміди, її висота зменшилася на 7,5 метрів. Довжина сторони піраміди — 230 метрів</a:t>
            </a:r>
            <a:endParaRPr lang="uk-UA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3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256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9925"/>
            <a:ext cx="7355160" cy="1143000"/>
          </a:xfrm>
        </p:spPr>
        <p:txBody>
          <a:bodyPr/>
          <a:lstStyle/>
          <a:p>
            <a:r>
              <a:rPr lang="ru-RU" dirty="0" smtClean="0"/>
              <a:t>Задача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Нехай </a:t>
            </a:r>
            <a:r>
              <a:rPr lang="ru-RU" sz="5400" dirty="0" err="1" smtClean="0">
                <a:solidFill>
                  <a:schemeClr val="accent1">
                    <a:lumMod val="50000"/>
                  </a:schemeClr>
                </a:solidFill>
              </a:rPr>
              <a:t>висота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 п</a:t>
            </a:r>
            <a:r>
              <a:rPr lang="uk-UA" sz="5400" dirty="0" err="1" smtClean="0">
                <a:solidFill>
                  <a:schemeClr val="accent1">
                    <a:lumMod val="50000"/>
                  </a:schemeClr>
                </a:solidFill>
              </a:rPr>
              <a:t>равильної</a:t>
            </a:r>
            <a:r>
              <a:rPr lang="uk-UA" sz="5400" dirty="0" smtClean="0">
                <a:solidFill>
                  <a:schemeClr val="accent1">
                    <a:lumMod val="50000"/>
                  </a:schemeClr>
                </a:solidFill>
              </a:rPr>
              <a:t> піраміди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 = 2,5 м.</a:t>
            </a:r>
          </a:p>
          <a:p>
            <a:pPr>
              <a:buNone/>
            </a:pPr>
            <a:r>
              <a:rPr lang="ru-RU" sz="5400" dirty="0" err="1" smtClean="0">
                <a:solidFill>
                  <a:schemeClr val="accent1">
                    <a:lumMod val="50000"/>
                  </a:schemeClr>
                </a:solidFill>
              </a:rPr>
              <a:t>Сторони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dirty="0" err="1" smtClean="0">
                <a:solidFill>
                  <a:schemeClr val="accent1">
                    <a:lumMod val="50000"/>
                  </a:schemeClr>
                </a:solidFill>
              </a:rPr>
              <a:t>основи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 = 5,4,3 м.</a:t>
            </a:r>
          </a:p>
          <a:p>
            <a:pPr>
              <a:buNone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Апофема = 3 м. </a:t>
            </a:r>
            <a:endParaRPr lang="uk-UA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23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Площа</a:t>
            </a:r>
            <a:r>
              <a:rPr lang="ru-RU" dirty="0" smtClean="0"/>
              <a:t> </a:t>
            </a:r>
            <a:r>
              <a:rPr lang="uk-UA" dirty="0" smtClean="0"/>
              <a:t>поверхні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81120" cy="41359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7200" dirty="0" smtClean="0"/>
              <a:t>Загальна формула:</a:t>
            </a:r>
          </a:p>
          <a:p>
            <a:pPr>
              <a:buNone/>
            </a:pPr>
            <a:r>
              <a:rPr lang="en-US" sz="7200" dirty="0"/>
              <a:t>S= S</a:t>
            </a:r>
            <a:r>
              <a:rPr lang="ru-RU" sz="7200" baseline="-25000" dirty="0"/>
              <a:t>б</a:t>
            </a:r>
            <a:r>
              <a:rPr lang="ru-RU" sz="7200" dirty="0"/>
              <a:t> + </a:t>
            </a:r>
            <a:r>
              <a:rPr lang="en-US" sz="7200" dirty="0"/>
              <a:t>S</a:t>
            </a:r>
            <a:r>
              <a:rPr lang="en-US" sz="7200" baseline="-25000" dirty="0"/>
              <a:t>o</a:t>
            </a:r>
            <a:endParaRPr lang="ru-RU" sz="7200" dirty="0"/>
          </a:p>
          <a:p>
            <a:pPr>
              <a:buNone/>
            </a:pPr>
            <a:endParaRPr lang="uk-UA" sz="7200" dirty="0" smtClean="0"/>
          </a:p>
        </p:txBody>
      </p:sp>
    </p:spTree>
    <p:extLst>
      <p:ext uri="{BB962C8B-B14F-4D97-AF65-F5344CB8AC3E}">
        <p14:creationId xmlns:p14="http://schemas.microsoft.com/office/powerpoint/2010/main" val="52267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980728"/>
                <a:ext cx="8229600" cy="4389120"/>
              </a:xfrm>
            </p:spPr>
            <p:txBody>
              <a:bodyPr/>
              <a:lstStyle/>
              <a:p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ru-RU" sz="6000" baseline="-25000" dirty="0">
                    <a:latin typeface="Times New Roman" pitchFamily="18" charset="0"/>
                    <a:cs typeface="Times New Roman" pitchFamily="18" charset="0"/>
                  </a:rPr>
                  <a:t>б</a:t>
                </a: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6000" i="1">
                            <a:latin typeface="Cambria Math"/>
                          </a:rPr>
                          <m:t>2</m:t>
                        </m:r>
                        <m:r>
                          <a:rPr lang="en-US" sz="6000" i="1">
                            <a:latin typeface="Cambria Math"/>
                          </a:rPr>
                          <m:t>  </m:t>
                        </m:r>
                      </m:den>
                    </m:f>
                  </m:oMath>
                </a14:m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en-US" sz="6000" baseline="-25000" dirty="0">
                    <a:latin typeface="Times New Roman" pitchFamily="18" charset="0"/>
                    <a:cs typeface="Times New Roman" pitchFamily="18" charset="0"/>
                  </a:rPr>
                  <a:t>o </a:t>
                </a: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* h</a:t>
                </a:r>
                <a:r>
                  <a:rPr lang="ru-RU" sz="6000" baseline="-25000" dirty="0">
                    <a:latin typeface="Times New Roman" pitchFamily="18" charset="0"/>
                    <a:cs typeface="Times New Roman" pitchFamily="18" charset="0"/>
                  </a:rPr>
                  <a:t>б</a:t>
                </a: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6000" i="1">
                            <a:latin typeface="Cambria Math"/>
                          </a:rPr>
                          <m:t>2</m:t>
                        </m:r>
                        <m:r>
                          <a:rPr lang="en-US" sz="6000" i="1"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 * (5+4+3) * 3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60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 * 12 * 3 = 18 </a:t>
                </a:r>
                <a:r>
                  <a:rPr lang="ru-RU" sz="6000" dirty="0">
                    <a:latin typeface="Times New Roman" pitchFamily="18" charset="0"/>
                    <a:cs typeface="Times New Roman" pitchFamily="18" charset="0"/>
                  </a:rPr>
                  <a:t>м</a:t>
                </a:r>
                <a:r>
                  <a:rPr lang="en-US" sz="6000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60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980728"/>
                <a:ext cx="8229600" cy="4389120"/>
              </a:xfrm>
              <a:blipFill rotWithShape="1">
                <a:blip r:embed="rId2"/>
                <a:stretch>
                  <a:fillRect l="-3556" r="-27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24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764704"/>
                <a:ext cx="8229600" cy="5544616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sz="7800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sz="7800" baseline="-25000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sz="78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7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7800" i="1">
                            <a:latin typeface="Cambria Math"/>
                          </a:rPr>
                          <m:t>𝑝</m:t>
                        </m:r>
                        <m:d>
                          <m:dPr>
                            <m:ctrlPr>
                              <a:rPr lang="ru-RU" sz="7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7800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𝑎</m:t>
                            </m:r>
                          </m:e>
                        </m:d>
                        <m:d>
                          <m:dPr>
                            <m:ctrlPr>
                              <a:rPr lang="ru-RU" sz="7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7800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𝑏</m:t>
                            </m:r>
                          </m:e>
                        </m:d>
                        <m:d>
                          <m:dPr>
                            <m:ctrlPr>
                              <a:rPr lang="ru-RU" sz="7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7800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7800" i="1">
                                <a:latin typeface="Cambria Math"/>
                              </a:rPr>
                              <m:t>𝑐</m:t>
                            </m:r>
                          </m:e>
                        </m:d>
                      </m:e>
                    </m:rad>
                  </m:oMath>
                </a14:m>
                <a:r>
                  <a:rPr lang="en-US" sz="7800" dirty="0"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7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7800" i="1">
                            <a:latin typeface="Cambria Math"/>
                          </a:rPr>
                          <m:t>6</m:t>
                        </m:r>
                        <m:r>
                          <a:rPr lang="en-US" sz="7800" i="1">
                            <a:latin typeface="Cambria Math"/>
                          </a:rPr>
                          <m:t>(</m:t>
                        </m:r>
                        <m:r>
                          <a:rPr lang="en-US" sz="7800" i="1">
                            <a:latin typeface="Cambria Math"/>
                          </a:rPr>
                          <m:t>6</m:t>
                        </m:r>
                        <m:r>
                          <a:rPr lang="en-US" sz="7800" i="1">
                            <a:latin typeface="Cambria Math"/>
                          </a:rPr>
                          <m:t>−</m:t>
                        </m:r>
                        <m:r>
                          <a:rPr lang="en-US" sz="7800" i="1">
                            <a:latin typeface="Cambria Math"/>
                          </a:rPr>
                          <m:t>5</m:t>
                        </m:r>
                        <m:r>
                          <a:rPr lang="en-US" sz="7800" i="1">
                            <a:latin typeface="Cambria Math"/>
                          </a:rPr>
                          <m:t>)(</m:t>
                        </m:r>
                        <m:r>
                          <a:rPr lang="en-US" sz="7800" i="1">
                            <a:latin typeface="Cambria Math"/>
                          </a:rPr>
                          <m:t>6</m:t>
                        </m:r>
                        <m:r>
                          <a:rPr lang="en-US" sz="7800" i="1">
                            <a:latin typeface="Cambria Math"/>
                          </a:rPr>
                          <m:t>−)(</m:t>
                        </m:r>
                        <m:r>
                          <a:rPr lang="en-US" sz="7800" i="1">
                            <a:latin typeface="Cambria Math"/>
                          </a:rPr>
                          <m:t>6</m:t>
                        </m:r>
                        <m:r>
                          <a:rPr lang="en-US" sz="7800" i="1">
                            <a:latin typeface="Cambria Math"/>
                          </a:rPr>
                          <m:t>−</m:t>
                        </m:r>
                        <m:r>
                          <a:rPr lang="en-US" sz="7800" i="1">
                            <a:latin typeface="Cambria Math"/>
                          </a:rPr>
                          <m:t>3</m:t>
                        </m:r>
                        <m:r>
                          <a:rPr lang="en-US" sz="7800" i="1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sz="7800" dirty="0">
                    <a:latin typeface="Times New Roman" pitchFamily="18" charset="0"/>
                    <a:cs typeface="Times New Roman" pitchFamily="18" charset="0"/>
                  </a:rPr>
                  <a:t> = 6 </a:t>
                </a:r>
                <a:r>
                  <a:rPr lang="ru-RU" sz="7800" dirty="0">
                    <a:latin typeface="Times New Roman" pitchFamily="18" charset="0"/>
                    <a:cs typeface="Times New Roman" pitchFamily="18" charset="0"/>
                  </a:rPr>
                  <a:t>м</a:t>
                </a:r>
                <a:r>
                  <a:rPr lang="en-US" sz="7800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uk-UA" sz="7800" baseline="30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10300" dirty="0">
                    <a:latin typeface="Times New Roman" pitchFamily="18" charset="0"/>
                    <a:cs typeface="Times New Roman" pitchFamily="18" charset="0"/>
                  </a:rPr>
                  <a:t>S = 18 + 6 = 24 </a:t>
                </a:r>
                <a:r>
                  <a:rPr lang="uk-UA" sz="10300" dirty="0">
                    <a:latin typeface="Times New Roman" pitchFamily="18" charset="0"/>
                    <a:cs typeface="Times New Roman" pitchFamily="18" charset="0"/>
                  </a:rPr>
                  <a:t>м</a:t>
                </a:r>
                <a:r>
                  <a:rPr lang="uk-UA" sz="10300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103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78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764704"/>
                <a:ext cx="8229600" cy="5544616"/>
              </a:xfrm>
              <a:blipFill rotWithShape="1">
                <a:blip r:embed="rId2"/>
                <a:stretch>
                  <a:fillRect l="-4519" t="-6044" r="-5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4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874" y="188640"/>
            <a:ext cx="7869560" cy="1143000"/>
          </a:xfrm>
        </p:spPr>
        <p:txBody>
          <a:bodyPr>
            <a:noAutofit/>
          </a:bodyPr>
          <a:lstStyle/>
          <a:p>
            <a:r>
              <a:rPr lang="uk-UA" sz="8000" dirty="0" smtClean="0"/>
              <a:t>Об</a:t>
            </a:r>
            <a:r>
              <a:rPr lang="en-US" sz="8000" dirty="0" smtClean="0"/>
              <a:t>’</a:t>
            </a:r>
            <a:r>
              <a:rPr lang="uk-UA" sz="8000" dirty="0" err="1" smtClean="0"/>
              <a:t>єм</a:t>
            </a:r>
            <a:r>
              <a:rPr lang="uk-UA" sz="8000" dirty="0" smtClean="0"/>
              <a:t> піраміди</a:t>
            </a:r>
            <a:endParaRPr lang="uk-UA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556792"/>
            <a:ext cx="8229600" cy="7200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sz="6600" dirty="0" smtClean="0"/>
              <a:t>Загальна формула: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123728" y="2924944"/>
                <a:ext cx="5160387" cy="21858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96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9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9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9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96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sz="9600" baseline="-250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sz="96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endParaRPr lang="ru-RU" sz="96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924944"/>
                <a:ext cx="5160387" cy="2185855"/>
              </a:xfrm>
              <a:prstGeom prst="rect">
                <a:avLst/>
              </a:prstGeom>
              <a:blipFill rotWithShape="1">
                <a:blip r:embed="rId2"/>
                <a:stretch>
                  <a:fillRect l="-12397" t="-2235" r="-11688" b="-153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965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912646" y="1916832"/>
                <a:ext cx="8229600" cy="438912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V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6000" i="1">
                            <a:latin typeface="Cambria Math"/>
                          </a:rPr>
                          <m:t>3</m:t>
                        </m:r>
                        <m:r>
                          <a:rPr lang="en-US" sz="6000" i="1"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 * 6 * 2</a:t>
                </a:r>
                <a:r>
                  <a:rPr lang="ru-RU" sz="6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en-US" sz="6000" dirty="0">
                    <a:latin typeface="Times New Roman" pitchFamily="18" charset="0"/>
                    <a:cs typeface="Times New Roman" pitchFamily="18" charset="0"/>
                  </a:rPr>
                  <a:t>5 = 7</a:t>
                </a:r>
                <a:r>
                  <a:rPr lang="ru-RU" sz="6000" dirty="0">
                    <a:latin typeface="Times New Roman" pitchFamily="18" charset="0"/>
                    <a:cs typeface="Times New Roman" pitchFamily="18" charset="0"/>
                  </a:rPr>
                  <a:t>,5 м</a:t>
                </a:r>
                <a:r>
                  <a:rPr lang="ru-RU" sz="6000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60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646" y="1916832"/>
                <a:ext cx="8229600" cy="4389120"/>
              </a:xfrm>
              <a:blipFill rotWithShape="1">
                <a:blip r:embed="rId2"/>
                <a:stretch>
                  <a:fillRect l="-4519" t="-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479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Коефіцієнт комфортності</a:t>
            </a:r>
            <a:endParaRPr lang="uk-UA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1331640" y="2060848"/>
                <a:ext cx="8229600" cy="4389120"/>
              </a:xfrm>
            </p:spPr>
            <p:txBody>
              <a:bodyPr/>
              <a:lstStyle/>
              <a:p>
                <a:pPr>
                  <a:buNone/>
                </a:pPr>
                <a:r>
                  <a:rPr lang="uk-UA" sz="9600" dirty="0">
                    <a:latin typeface="Times New Roman" pitchFamily="18" charset="0"/>
                    <a:cs typeface="Times New Roman" pitchFamily="18" charset="0"/>
                  </a:rPr>
                  <a:t>K = 36π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96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9600">
                            <a:latin typeface="Cambria Math"/>
                          </a:rPr>
                          <m:t>V</m:t>
                        </m:r>
                        <m:r>
                          <a:rPr lang="en-US" sz="9600" baseline="300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9600" baseline="3000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9600">
                            <a:latin typeface="Cambria Math"/>
                          </a:rPr>
                          <m:t>S</m:t>
                        </m:r>
                        <m:r>
                          <a:rPr lang="ru-RU" sz="9600" baseline="300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ru-RU" sz="9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endParaRPr lang="ru-RU" sz="100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endParaRPr lang="uk-UA" dirty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31640" y="2060848"/>
                <a:ext cx="8229600" cy="4389120"/>
              </a:xfrm>
              <a:blipFill rotWithShape="1">
                <a:blip r:embed="rId2"/>
                <a:stretch>
                  <a:fillRect l="-7778" t="-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353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6000" i="1" dirty="0" smtClean="0">
                <a:solidFill>
                  <a:srgbClr val="002060"/>
                </a:solidFill>
              </a:rPr>
              <a:t>І отримали, що площа поверхні дорівнює:</a:t>
            </a:r>
          </a:p>
          <a:p>
            <a:pPr algn="ctr">
              <a:buNone/>
            </a:pPr>
            <a:endParaRPr lang="uk-UA" sz="6000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US" sz="6000" i="1" dirty="0" smtClean="0">
                <a:solidFill>
                  <a:srgbClr val="002060"/>
                </a:solidFill>
              </a:rPr>
              <a:t>S</a:t>
            </a:r>
            <a:r>
              <a:rPr lang="uk-UA" sz="6000" i="1" baseline="-25000" dirty="0" smtClean="0">
                <a:solidFill>
                  <a:srgbClr val="002060"/>
                </a:solidFill>
              </a:rPr>
              <a:t>пов.</a:t>
            </a:r>
            <a:r>
              <a:rPr lang="uk-UA" sz="6000" i="1" dirty="0" smtClean="0">
                <a:solidFill>
                  <a:srgbClr val="002060"/>
                </a:solidFill>
              </a:rPr>
              <a:t> = 30 + 6 = 36м</a:t>
            </a:r>
            <a:r>
              <a:rPr lang="uk-UA" sz="6000" i="1" baseline="30000" dirty="0" smtClean="0">
                <a:solidFill>
                  <a:srgbClr val="002060"/>
                </a:solidFill>
              </a:rPr>
              <a:t>2</a:t>
            </a:r>
            <a:endParaRPr lang="ru-RU" sz="6000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199" y="548680"/>
                <a:ext cx="8229600" cy="5328592"/>
              </a:xfrm>
            </p:spPr>
            <p:txBody>
              <a:bodyPr>
                <a:normAutofit/>
              </a:bodyPr>
              <a:lstStyle/>
              <a:p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5400" dirty="0">
                    <a:latin typeface="Times New Roman" pitchFamily="18" charset="0"/>
                    <a:cs typeface="Times New Roman" pitchFamily="18" charset="0"/>
                  </a:rPr>
                  <a:t>K = 36π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5400">
                            <a:latin typeface="Cambria Math"/>
                          </a:rPr>
                          <m:t>(</m:t>
                        </m:r>
                        <m:r>
                          <a:rPr lang="ru-RU" sz="5400">
                            <a:latin typeface="Cambria Math"/>
                          </a:rPr>
                          <m:t>7</m:t>
                        </m:r>
                        <m:r>
                          <a:rPr lang="ru-RU" sz="5400">
                            <a:latin typeface="Cambria Math"/>
                          </a:rPr>
                          <m:t>,</m:t>
                        </m:r>
                        <m:r>
                          <a:rPr lang="ru-RU" sz="5400">
                            <a:latin typeface="Cambria Math"/>
                          </a:rPr>
                          <m:t>5</m:t>
                        </m:r>
                        <m:r>
                          <a:rPr lang="ru-RU" sz="5400">
                            <a:latin typeface="Cambria Math"/>
                          </a:rPr>
                          <m:t>)</m:t>
                        </m:r>
                        <m:r>
                          <a:rPr lang="ru-RU" sz="5400" baseline="300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5400">
                            <a:latin typeface="Cambria Math"/>
                          </a:rPr>
                          <m:t>(</m:t>
                        </m:r>
                        <m:r>
                          <a:rPr lang="ru-RU" sz="5400">
                            <a:latin typeface="Cambria Math"/>
                          </a:rPr>
                          <m:t>24</m:t>
                        </m:r>
                        <m:r>
                          <a:rPr lang="ru-RU" sz="5400">
                            <a:latin typeface="Cambria Math"/>
                          </a:rPr>
                          <m:t>)</m:t>
                        </m:r>
                        <m:r>
                          <a:rPr lang="ru-RU" sz="5400" baseline="300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 = 36π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5400" i="1">
                            <a:latin typeface="Cambria Math"/>
                          </a:rPr>
                          <m:t>56</m:t>
                        </m:r>
                        <m:r>
                          <a:rPr lang="ru-RU" sz="5400" i="1">
                            <a:latin typeface="Cambria Math"/>
                          </a:rPr>
                          <m:t>,</m:t>
                        </m:r>
                        <m:r>
                          <a:rPr lang="ru-RU" sz="5400" i="1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ru-RU" sz="5400" i="1">
                            <a:latin typeface="Cambria Math"/>
                          </a:rPr>
                          <m:t>13824</m:t>
                        </m:r>
                      </m:den>
                    </m:f>
                  </m:oMath>
                </a14:m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5400" i="1">
                            <a:latin typeface="Cambria Math"/>
                          </a:rPr>
                          <m:t>6378</m:t>
                        </m:r>
                        <m:r>
                          <a:rPr lang="ru-RU" sz="5400" i="1">
                            <a:latin typeface="Cambria Math"/>
                          </a:rPr>
                          <m:t>,</m:t>
                        </m:r>
                        <m:r>
                          <a:rPr lang="ru-RU" sz="5400" i="1"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ru-RU" sz="5400" i="1">
                            <a:latin typeface="Cambria Math"/>
                          </a:rPr>
                          <m:t>13824</m:t>
                        </m:r>
                      </m:den>
                    </m:f>
                  </m:oMath>
                </a14:m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 ≈ 0,46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548680"/>
                <a:ext cx="8229600" cy="5328592"/>
              </a:xfrm>
              <a:blipFill rotWithShape="1">
                <a:blip r:embed="rId2"/>
                <a:stretch>
                  <a:fillRect l="-30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755576" y="4244608"/>
            <a:ext cx="442993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prstClr val="black"/>
                </a:solidFill>
              </a:rPr>
              <a:t>К &lt; 1</a:t>
            </a:r>
          </a:p>
          <a:p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93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8229600" cy="1052736"/>
          </a:xfrm>
        </p:spPr>
        <p:txBody>
          <a:bodyPr/>
          <a:lstStyle/>
          <a:p>
            <a:r>
              <a:rPr lang="uk-UA" dirty="0" smtClean="0"/>
              <a:t>Будівлі у формі піраміди</a:t>
            </a:r>
            <a:endParaRPr lang="uk-UA" dirty="0"/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698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459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632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9600" dirty="0" smtClean="0"/>
              <a:t>КОНУС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bur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84321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634901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571500"/>
            <a:ext cx="8229600" cy="1143000"/>
          </a:xfrm>
        </p:spPr>
        <p:txBody>
          <a:bodyPr/>
          <a:lstStyle/>
          <a:p>
            <a:r>
              <a:rPr lang="uk-UA" dirty="0" smtClean="0"/>
              <a:t>КОНУС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7443782" cy="4525963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/>
              <a:t>Конусом називається  тіло, яке складається з круга-основи конуса, точки, яка не лежить в площині цього круга-вершини конуса і всіх відрізків, що сполучать вершину конуса з точками основи-твірними конуса.</a:t>
            </a:r>
            <a:endParaRPr lang="ru-RU" sz="2800" dirty="0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 flipV="1">
            <a:off x="4828377" y="3235727"/>
            <a:ext cx="1800225" cy="2736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864096" y="3210718"/>
            <a:ext cx="3600450" cy="3217863"/>
            <a:chOff x="2771775" y="3213100"/>
            <a:chExt cx="3600450" cy="3217863"/>
          </a:xfrm>
          <a:solidFill>
            <a:srgbClr val="FFFF00"/>
          </a:solidFill>
        </p:grpSpPr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2771775" y="5516563"/>
              <a:ext cx="3598863" cy="9144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V="1">
              <a:off x="2771775" y="3213100"/>
              <a:ext cx="1800225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572000" y="3213100"/>
              <a:ext cx="0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H="1" flipV="1">
              <a:off x="4572000" y="3213100"/>
              <a:ext cx="1800225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Line 28"/>
            <p:cNvSpPr>
              <a:spLocks noChangeShapeType="1"/>
            </p:cNvSpPr>
            <p:nvPr/>
          </p:nvSpPr>
          <p:spPr bwMode="auto">
            <a:xfrm>
              <a:off x="2771775" y="5949950"/>
              <a:ext cx="3600450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auto">
            <a:xfrm flipV="1">
              <a:off x="3779838" y="5516563"/>
              <a:ext cx="1512887" cy="865187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Line 44"/>
            <p:cNvSpPr>
              <a:spLocks noChangeShapeType="1"/>
            </p:cNvSpPr>
            <p:nvPr/>
          </p:nvSpPr>
          <p:spPr bwMode="auto">
            <a:xfrm>
              <a:off x="4572000" y="3213100"/>
              <a:ext cx="647700" cy="2303463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3" name="Line 43"/>
          <p:cNvSpPr>
            <a:spLocks noChangeShapeType="1"/>
          </p:cNvSpPr>
          <p:nvPr/>
        </p:nvSpPr>
        <p:spPr bwMode="auto">
          <a:xfrm flipH="1">
            <a:off x="5836440" y="3210718"/>
            <a:ext cx="792162" cy="3168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075119"/>
              </p:ext>
            </p:extLst>
          </p:nvPr>
        </p:nvGraphicFramePr>
        <p:xfrm>
          <a:off x="465911" y="3509168"/>
          <a:ext cx="44291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3" imgW="660240" imgH="203040" progId="Equation.3">
                  <p:embed/>
                </p:oleObj>
              </mc:Choice>
              <mc:Fallback>
                <p:oleObj name="Формула" r:id="rId3" imgW="660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911" y="3509168"/>
                        <a:ext cx="44291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100045"/>
              </p:ext>
            </p:extLst>
          </p:nvPr>
        </p:nvGraphicFramePr>
        <p:xfrm>
          <a:off x="539552" y="4941168"/>
          <a:ext cx="4143375" cy="163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Формула" r:id="rId5" imgW="774364" imgH="393529" progId="Equation.3">
                  <p:embed/>
                </p:oleObj>
              </mc:Choice>
              <mc:Fallback>
                <p:oleObj name="Формула" r:id="rId5" imgW="77436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941168"/>
                        <a:ext cx="4143375" cy="163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83960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Нехай </a:t>
            </a:r>
            <a:r>
              <a:rPr lang="uk-UA" sz="3600" dirty="0" smtClean="0"/>
              <a:t>радіус кімнати</a:t>
            </a:r>
            <a:r>
              <a:rPr lang="ru-RU" sz="3600" dirty="0" smtClean="0"/>
              <a:t> </a:t>
            </a:r>
            <a:r>
              <a:rPr lang="en-US" sz="3600" dirty="0" smtClean="0"/>
              <a:t>R</a:t>
            </a:r>
            <a:r>
              <a:rPr lang="uk-UA" sz="3600" dirty="0" smtClean="0"/>
              <a:t> </a:t>
            </a:r>
            <a:r>
              <a:rPr lang="en-US" sz="3600" dirty="0" smtClean="0"/>
              <a:t>=</a:t>
            </a:r>
            <a:r>
              <a:rPr lang="ru-RU" sz="3600" dirty="0" smtClean="0"/>
              <a:t>3м, </a:t>
            </a:r>
          </a:p>
          <a:p>
            <a:pPr marL="0" indent="0">
              <a:buNone/>
            </a:pPr>
            <a:r>
              <a:rPr lang="ru-RU" sz="3600" dirty="0" smtClean="0"/>
              <a:t>а </a:t>
            </a:r>
            <a:r>
              <a:rPr lang="ru-RU" sz="3600" dirty="0" err="1" smtClean="0"/>
              <a:t>висота</a:t>
            </a:r>
            <a:r>
              <a:rPr lang="ru-RU" sz="3600" dirty="0" smtClean="0"/>
              <a:t> Н =4 м</a:t>
            </a:r>
            <a:endParaRPr lang="ru-RU" sz="36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23918" y="1412776"/>
            <a:ext cx="8316415" cy="4944154"/>
            <a:chOff x="2771775" y="3213100"/>
            <a:chExt cx="3600450" cy="3217863"/>
          </a:xfrm>
          <a:solidFill>
            <a:srgbClr val="FFFF00"/>
          </a:solidFill>
        </p:grpSpPr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2771775" y="5516563"/>
              <a:ext cx="3598863" cy="9144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 flipV="1">
              <a:off x="2771775" y="3213100"/>
              <a:ext cx="1800225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4572000" y="3213100"/>
              <a:ext cx="0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 flipH="1" flipV="1">
              <a:off x="4572000" y="3213100"/>
              <a:ext cx="1800225" cy="273685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" name="Line 28"/>
            <p:cNvSpPr>
              <a:spLocks noChangeShapeType="1"/>
            </p:cNvSpPr>
            <p:nvPr/>
          </p:nvSpPr>
          <p:spPr bwMode="auto">
            <a:xfrm>
              <a:off x="2771775" y="5949950"/>
              <a:ext cx="3600450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Line 34"/>
            <p:cNvSpPr>
              <a:spLocks noChangeShapeType="1"/>
            </p:cNvSpPr>
            <p:nvPr/>
          </p:nvSpPr>
          <p:spPr bwMode="auto">
            <a:xfrm flipV="1">
              <a:off x="3779838" y="5516563"/>
              <a:ext cx="1512887" cy="865187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" name="Line 44"/>
            <p:cNvSpPr>
              <a:spLocks noChangeShapeType="1"/>
            </p:cNvSpPr>
            <p:nvPr/>
          </p:nvSpPr>
          <p:spPr bwMode="auto">
            <a:xfrm>
              <a:off x="4572000" y="3213100"/>
              <a:ext cx="647700" cy="2303463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053578"/>
              </p:ext>
            </p:extLst>
          </p:nvPr>
        </p:nvGraphicFramePr>
        <p:xfrm>
          <a:off x="4284064" y="5082490"/>
          <a:ext cx="579438" cy="1080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Формула" r:id="rId3" imgW="114120" imgH="431640" progId="Equation.3">
                  <p:embed/>
                </p:oleObj>
              </mc:Choice>
              <mc:Fallback>
                <p:oleObj name="Формула" r:id="rId3" imgW="11412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4064" y="5082490"/>
                        <a:ext cx="579438" cy="1080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66136"/>
              </p:ext>
            </p:extLst>
          </p:nvPr>
        </p:nvGraphicFramePr>
        <p:xfrm>
          <a:off x="4860032" y="3997529"/>
          <a:ext cx="327914" cy="456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Формула" r:id="rId5" imgW="126720" imgH="164880" progId="Equation.3">
                  <p:embed/>
                </p:oleObj>
              </mc:Choice>
              <mc:Fallback>
                <p:oleObj name="Формула" r:id="rId5" imgW="12672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0032" y="3997529"/>
                        <a:ext cx="327914" cy="456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5732652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107670"/>
              </p:ext>
            </p:extLst>
          </p:nvPr>
        </p:nvGraphicFramePr>
        <p:xfrm>
          <a:off x="1259632" y="1772816"/>
          <a:ext cx="5791597" cy="323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Формула" r:id="rId3" imgW="749300" imgH="419100" progId="Equation.3">
                  <p:embed/>
                </p:oleObj>
              </mc:Choice>
              <mc:Fallback>
                <p:oleObj name="Формула" r:id="rId3" imgW="749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772816"/>
                        <a:ext cx="5791597" cy="32364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6888133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761976"/>
              </p:ext>
            </p:extLst>
          </p:nvPr>
        </p:nvGraphicFramePr>
        <p:xfrm>
          <a:off x="827584" y="980728"/>
          <a:ext cx="6645276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Формула" r:id="rId3" imgW="990360" imgH="203040" progId="Equation.3">
                  <p:embed/>
                </p:oleObj>
              </mc:Choice>
              <mc:Fallback>
                <p:oleObj name="Формула" r:id="rId3" imgW="990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980728"/>
                        <a:ext cx="6645276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692508"/>
              </p:ext>
            </p:extLst>
          </p:nvPr>
        </p:nvGraphicFramePr>
        <p:xfrm>
          <a:off x="251520" y="3212976"/>
          <a:ext cx="8286750" cy="163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Формула" r:id="rId5" imgW="1549080" imgH="393480" progId="Equation.3">
                  <p:embed/>
                </p:oleObj>
              </mc:Choice>
              <mc:Fallback>
                <p:oleObj name="Формула" r:id="rId5" imgW="1549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212976"/>
                        <a:ext cx="8286750" cy="163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913576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71694"/>
              </p:ext>
            </p:extLst>
          </p:nvPr>
        </p:nvGraphicFramePr>
        <p:xfrm>
          <a:off x="846138" y="2349500"/>
          <a:ext cx="6884987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Формула" r:id="rId3" imgW="1625400" imgH="393480" progId="Equation.3">
                  <p:embed/>
                </p:oleObj>
              </mc:Choice>
              <mc:Fallback>
                <p:oleObj name="Формула" r:id="rId3" imgW="1625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2349500"/>
                        <a:ext cx="6884987" cy="166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4136813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/>
          </a:bodyPr>
          <a:lstStyle/>
          <a:p>
            <a:r>
              <a:rPr lang="uk-UA" sz="4400" i="1" dirty="0" smtClean="0">
                <a:solidFill>
                  <a:schemeClr val="tx1"/>
                </a:solidFill>
              </a:rPr>
              <a:t>Далі обчислюємо об’єм:</a:t>
            </a:r>
            <a:endParaRPr lang="ru-RU" sz="4400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712968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i="1" dirty="0" smtClean="0">
                <a:solidFill>
                  <a:srgbClr val="002060"/>
                </a:solidFill>
              </a:rPr>
              <a:t>Для знаходження об'єму використовуємо формулу об'єму:</a:t>
            </a:r>
          </a:p>
          <a:p>
            <a:r>
              <a:rPr lang="en-US" sz="8800" i="1" dirty="0" smtClean="0">
                <a:solidFill>
                  <a:srgbClr val="002060"/>
                </a:solidFill>
              </a:rPr>
              <a:t>V</a:t>
            </a:r>
            <a:r>
              <a:rPr lang="uk-UA" sz="8800" i="1" dirty="0" smtClean="0">
                <a:solidFill>
                  <a:srgbClr val="002060"/>
                </a:solidFill>
              </a:rPr>
              <a:t> = </a:t>
            </a:r>
            <a:r>
              <a:rPr lang="en-US" sz="8800" i="1" dirty="0" smtClean="0">
                <a:solidFill>
                  <a:srgbClr val="002060"/>
                </a:solidFill>
              </a:rPr>
              <a:t>S</a:t>
            </a:r>
            <a:r>
              <a:rPr lang="en-US" sz="8800" i="1" baseline="-25000" dirty="0" smtClean="0">
                <a:solidFill>
                  <a:srgbClr val="002060"/>
                </a:solidFill>
              </a:rPr>
              <a:t>o</a:t>
            </a:r>
            <a:r>
              <a:rPr lang="en-US" sz="8800" i="1" dirty="0" smtClean="0">
                <a:solidFill>
                  <a:srgbClr val="002060"/>
                </a:solidFill>
              </a:rPr>
              <a:t>H</a:t>
            </a:r>
            <a:endParaRPr lang="ru-RU" sz="8800" i="1" dirty="0" smtClean="0">
              <a:solidFill>
                <a:srgbClr val="002060"/>
              </a:solidFill>
            </a:endParaRPr>
          </a:p>
          <a:p>
            <a:r>
              <a:rPr lang="en-US" sz="8800" i="1" dirty="0" smtClean="0">
                <a:solidFill>
                  <a:srgbClr val="002060"/>
                </a:solidFill>
              </a:rPr>
              <a:t>V</a:t>
            </a:r>
            <a:r>
              <a:rPr lang="uk-UA" sz="8800" i="1" dirty="0" smtClean="0">
                <a:solidFill>
                  <a:srgbClr val="002060"/>
                </a:solidFill>
              </a:rPr>
              <a:t> = 6 · 2.5 = 15м</a:t>
            </a:r>
            <a:r>
              <a:rPr lang="uk-UA" sz="8800" i="1" baseline="30000" dirty="0" smtClean="0">
                <a:solidFill>
                  <a:srgbClr val="002060"/>
                </a:solidFill>
              </a:rPr>
              <a:t>2</a:t>
            </a:r>
            <a:endParaRPr lang="ru-RU" sz="8800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4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К=0.986132=0.9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96382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6" descr="img_7711_1683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560840" cy="613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094253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8" descr="HH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479"/>
            <a:ext cx="8172400" cy="6748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749384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628800"/>
            <a:ext cx="7956376" cy="24006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5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ЦИЛІНДР</a:t>
            </a:r>
            <a:endParaRPr lang="ru-RU" sz="150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65407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492896"/>
            <a:ext cx="8258204" cy="28575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Поверхні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другого порядку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завжди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широке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прикладне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Видокремимо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 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таких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поверхонь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циліндр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покажемо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деякі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архітектурі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92696"/>
            <a:ext cx="810039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Циліндр</a:t>
            </a:r>
            <a:r>
              <a:rPr lang="ru-RU" sz="66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6600" b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архітектурі</a:t>
            </a:r>
            <a:endParaRPr lang="ru-RU" sz="6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369522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«Круглое здание»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</a:t>
            </a:r>
            <a:r>
              <a:rPr lang="uk-UA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ятник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архітектури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який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створено на початку 19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століття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знаходиться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Головчино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Гайворонського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району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Білгородської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Росія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).</a:t>
            </a:r>
          </a:p>
          <a:p>
            <a:pPr>
              <a:buNone/>
            </a:pP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Цегляна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споруда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складається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із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двох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циліндрів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великого (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діаметр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26 м)  і малого (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діаметр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біля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10 м).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Малий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(3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поверхи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знаходиться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 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всередині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великого (2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поверхи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),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підіймається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над ним і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завершується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куполом.  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Усередині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малого </a:t>
            </a:r>
            <a:r>
              <a:rPr lang="uk-UA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великого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циліндра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є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  сходи</a:t>
            </a:r>
            <a:r>
              <a:rPr lang="uk-UA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які поєднують обидва поверхи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Нині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даній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будівлі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знаходиться</a:t>
            </a: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музей. </a:t>
            </a:r>
            <a:r>
              <a:rPr lang="ru-RU" i="1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26712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0_4c30e_825130db_L-300x22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5133440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011222"/>
          </a:xfrm>
        </p:spPr>
        <p:txBody>
          <a:bodyPr>
            <a:normAutofit fontScale="90000"/>
          </a:bodyPr>
          <a:lstStyle/>
          <a:p>
            <a:r>
              <a:rPr lang="ru-RU" sz="67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Будинок</a:t>
            </a:r>
            <a:r>
              <a:rPr lang="ru-RU" sz="67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Мельникова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i="1" dirty="0"/>
              <a:t>Ідея створити будинок, який складається з п’яти циліндрів, виникла в архітектора </a:t>
            </a:r>
            <a:r>
              <a:rPr lang="ru-RU" i="1" dirty="0"/>
              <a:t>К.С. </a:t>
            </a:r>
            <a:r>
              <a:rPr lang="uk-UA" i="1" dirty="0"/>
              <a:t>Мельников</a:t>
            </a:r>
            <a:r>
              <a:rPr lang="ru-RU" i="1" dirty="0"/>
              <a:t>а  </a:t>
            </a:r>
            <a:r>
              <a:rPr lang="uk-UA" i="1" dirty="0"/>
              <a:t>коли він проектував один з шести клубів, що побудовано ним у Москві. Проект не ухвалили і тоді Мельников, для здійснення свого задуму, вирішив побудувати на власні кошти будинок для своєї родини.  Керівництво столиці виділило архітекторові ділянку площею 720 </a:t>
            </a:r>
            <a:r>
              <a:rPr lang="uk-UA" i="1" dirty="0" err="1"/>
              <a:t>кв.м</a:t>
            </a:r>
            <a:r>
              <a:rPr lang="uk-UA" i="1" dirty="0"/>
              <a:t> у </a:t>
            </a:r>
            <a:r>
              <a:rPr lang="uk-UA" i="1" dirty="0" err="1"/>
              <a:t>Кривоарбатському</a:t>
            </a:r>
            <a:r>
              <a:rPr lang="uk-UA" i="1" dirty="0"/>
              <a:t> провулку  для будівництва (єдиний раз за всю історію соціалістичної Москви). І  восени 1929 року родина Мельникових оселилася у новій будові. </a:t>
            </a:r>
            <a:endParaRPr lang="ru-RU" i="1" dirty="0"/>
          </a:p>
          <a:p>
            <a:pPr>
              <a:buNone/>
            </a:pPr>
            <a:r>
              <a:rPr lang="uk-UA" i="1" dirty="0"/>
              <a:t>Будинок – фігура, яка складається із двох вертикально побудованих циліндрів різної висоти і одного діаметру, що перетинаються.  Передня частина першого циліндра зрізана скляним вітражем, на стіну заднього циліндра накинута сітка з 38-ма шестикутними ромбовидними вікнами -, які створюють образ вулика. </a:t>
            </a:r>
            <a:endParaRPr lang="ru-RU" i="1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23711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18073315_1203178553_3786-287x300">
            <a:hlinkClick r:id="rId2" tooltip="&quot;18073315_1203178553_3786&quot;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675168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Грецька аптека </a:t>
            </a:r>
            <a:endParaRPr lang="ru-RU" sz="72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Грецьке архітектурне агентство 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klab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architecture </a:t>
            </a:r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закінчило роботу над проектом аптеки ‘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placebo pharmacy</a:t>
            </a:r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’, яка має форму циліндра.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Внутрішня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будівлі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становить 600 кв. м.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Ця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аптека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розташована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одній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самих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довгих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жвавих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доріг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Афінах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Форма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відповідає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сучасним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урбаністичним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тенденціям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Білосніжний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фасад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прикрашений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перфорацією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імітує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шрифт Брайля.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Яскрава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індивідуальність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притягає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нього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відвідувачів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працює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якості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своєрідного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візуального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маркера.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Зовнішній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вигляд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будинку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відображення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інтер’єрі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70197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uk-UA" sz="3600" i="1" dirty="0" smtClean="0">
                <a:solidFill>
                  <a:schemeClr val="tx1"/>
                </a:solidFill>
              </a:rPr>
              <a:t>Вирахування коефіцієнту комфортності:</a:t>
            </a:r>
            <a:endParaRPr lang="ru-RU" sz="3600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712968" cy="5472608"/>
          </a:xfrm>
        </p:spPr>
        <p:txBody>
          <a:bodyPr/>
          <a:lstStyle/>
          <a:p>
            <a:r>
              <a:rPr lang="en-US" sz="6600" dirty="0" smtClean="0"/>
              <a:t>k = 36∏</a:t>
            </a:r>
            <a:endParaRPr lang="ru-RU" sz="6600" dirty="0" smtClean="0"/>
          </a:p>
          <a:p>
            <a:r>
              <a:rPr lang="en-US" sz="6600" dirty="0" smtClean="0"/>
              <a:t>k = 36∏ = 36∏· </a:t>
            </a:r>
            <a:r>
              <a:rPr lang="uk-UA" sz="6600" dirty="0" smtClean="0"/>
              <a:t>               </a:t>
            </a:r>
            <a:r>
              <a:rPr lang="en-US" sz="6600" dirty="0" smtClean="0"/>
              <a:t>= </a:t>
            </a:r>
            <a:r>
              <a:rPr lang="uk-UA" sz="6600" dirty="0" smtClean="0"/>
              <a:t>         </a:t>
            </a:r>
            <a:r>
              <a:rPr lang="en-US" sz="6600" dirty="0" smtClean="0"/>
              <a:t>∏ = 0.55</a:t>
            </a:r>
            <a:endParaRPr lang="uk-UA" sz="6600" dirty="0" smtClean="0"/>
          </a:p>
          <a:p>
            <a:r>
              <a:rPr lang="en-US" sz="6600" dirty="0" smtClean="0"/>
              <a:t>k &lt; 1</a:t>
            </a:r>
            <a:endParaRPr lang="ru-RU" sz="6600" dirty="0" smtClean="0"/>
          </a:p>
          <a:p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908720"/>
            <a:ext cx="864096" cy="1512168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1844824"/>
            <a:ext cx="2160240" cy="1680772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996952"/>
            <a:ext cx="1584176" cy="1390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302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187-300x186">
            <a:hlinkClick r:id="rId2" tooltip="&quot;187&quot;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5606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785786" y="1500174"/>
            <a:ext cx="2214578" cy="2224093"/>
            <a:chOff x="3787" y="2024"/>
            <a:chExt cx="771" cy="680"/>
          </a:xfrm>
        </p:grpSpPr>
        <p:grpSp>
          <p:nvGrpSpPr>
            <p:cNvPr id="4111" name="Group 10"/>
            <p:cNvGrpSpPr>
              <a:grpSpLocks/>
            </p:cNvGrpSpPr>
            <p:nvPr/>
          </p:nvGrpSpPr>
          <p:grpSpPr bwMode="auto">
            <a:xfrm>
              <a:off x="4014" y="2024"/>
              <a:ext cx="544" cy="680"/>
              <a:chOff x="4014" y="2024"/>
              <a:chExt cx="544" cy="680"/>
            </a:xfrm>
          </p:grpSpPr>
          <p:sp>
            <p:nvSpPr>
              <p:cNvPr id="4114" name="AutoShape 11"/>
              <p:cNvSpPr>
                <a:spLocks noChangeArrowheads="1"/>
              </p:cNvSpPr>
              <p:nvPr/>
            </p:nvSpPr>
            <p:spPr bwMode="auto">
              <a:xfrm>
                <a:off x="4014" y="2024"/>
                <a:ext cx="544" cy="680"/>
              </a:xfrm>
              <a:prstGeom prst="can">
                <a:avLst>
                  <a:gd name="adj" fmla="val 3125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4115" name="Group 12"/>
              <p:cNvGrpSpPr>
                <a:grpSpLocks/>
              </p:cNvGrpSpPr>
              <p:nvPr/>
            </p:nvGrpSpPr>
            <p:grpSpPr bwMode="auto">
              <a:xfrm>
                <a:off x="4014" y="2115"/>
                <a:ext cx="272" cy="499"/>
                <a:chOff x="4014" y="2115"/>
                <a:chExt cx="272" cy="499"/>
              </a:xfrm>
            </p:grpSpPr>
            <p:sp>
              <p:nvSpPr>
                <p:cNvPr id="4116" name="Line 13"/>
                <p:cNvSpPr>
                  <a:spLocks noChangeShapeType="1"/>
                </p:cNvSpPr>
                <p:nvPr/>
              </p:nvSpPr>
              <p:spPr bwMode="auto">
                <a:xfrm>
                  <a:off x="4014" y="2614"/>
                  <a:ext cx="2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4117" name="Line 14"/>
                <p:cNvSpPr>
                  <a:spLocks noChangeShapeType="1"/>
                </p:cNvSpPr>
                <p:nvPr/>
              </p:nvSpPr>
              <p:spPr bwMode="auto">
                <a:xfrm>
                  <a:off x="4014" y="2115"/>
                  <a:ext cx="0" cy="4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</p:grpSp>
        <p:sp>
          <p:nvSpPr>
            <p:cNvPr id="4112" name="Rectangle 15"/>
            <p:cNvSpPr>
              <a:spLocks noChangeArrowheads="1"/>
            </p:cNvSpPr>
            <p:nvPr/>
          </p:nvSpPr>
          <p:spPr bwMode="auto">
            <a:xfrm>
              <a:off x="3787" y="2251"/>
              <a:ext cx="122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H</a:t>
              </a:r>
              <a:endParaRPr lang="ru-RU" b="1" dirty="0"/>
            </a:p>
          </p:txBody>
        </p:sp>
        <p:sp>
          <p:nvSpPr>
            <p:cNvPr id="4113" name="Rectangle 16"/>
            <p:cNvSpPr>
              <a:spLocks noChangeArrowheads="1"/>
            </p:cNvSpPr>
            <p:nvPr/>
          </p:nvSpPr>
          <p:spPr bwMode="auto">
            <a:xfrm>
              <a:off x="4014" y="2387"/>
              <a:ext cx="122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R</a:t>
              </a:r>
              <a:endParaRPr lang="ru-RU" b="1" dirty="0"/>
            </a:p>
          </p:txBody>
        </p:sp>
      </p:grpSp>
      <p:sp>
        <p:nvSpPr>
          <p:cNvPr id="4107" name="Text Box 17"/>
          <p:cNvSpPr txBox="1">
            <a:spLocks noChangeArrowheads="1"/>
          </p:cNvSpPr>
          <p:nvPr/>
        </p:nvSpPr>
        <p:spPr bwMode="auto">
          <a:xfrm>
            <a:off x="357158" y="214290"/>
            <a:ext cx="83582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/>
              <a:t>R</a:t>
            </a:r>
            <a:r>
              <a:rPr lang="ru-RU" sz="3200" b="1" dirty="0" smtClean="0"/>
              <a:t> </a:t>
            </a:r>
            <a:r>
              <a:rPr lang="ru-RU" sz="3200" b="1" dirty="0"/>
              <a:t>=2м, </a:t>
            </a:r>
            <a:r>
              <a:rPr lang="en-US" sz="3200" b="1" dirty="0"/>
              <a:t>H</a:t>
            </a:r>
            <a:r>
              <a:rPr lang="ru-RU" sz="3200" b="1" dirty="0"/>
              <a:t> =6м.</a:t>
            </a:r>
          </a:p>
        </p:txBody>
      </p:sp>
      <p:graphicFrame>
        <p:nvGraphicFramePr>
          <p:cNvPr id="133147" name="Object 27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142976" y="5143512"/>
          <a:ext cx="2167508" cy="946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Формула" r:id="rId4" imgW="901440" imgH="393480" progId="Equation.3">
                  <p:embed/>
                </p:oleObj>
              </mc:Choice>
              <mc:Fallback>
                <p:oleObj name="Формула" r:id="rId4" imgW="901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5143512"/>
                        <a:ext cx="2167508" cy="9461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43372" y="4429132"/>
          <a:ext cx="3500463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Формула" r:id="rId6" imgW="660240" imgH="203040" progId="Equation.3">
                  <p:embed/>
                </p:oleObj>
              </mc:Choice>
              <mc:Fallback>
                <p:oleObj name="Формула" r:id="rId6" imgW="660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4429132"/>
                        <a:ext cx="3500463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3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214810" y="5572140"/>
          <a:ext cx="3214710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Формула" r:id="rId8" imgW="1015920" imgH="203040" progId="Equation.3">
                  <p:embed/>
                </p:oleObj>
              </mc:Choice>
              <mc:Fallback>
                <p:oleObj name="Формула" r:id="rId8" imgW="10159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5572140"/>
                        <a:ext cx="3214710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4" name="Object 3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71538" y="4071942"/>
          <a:ext cx="1654175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Формула" r:id="rId10" imgW="749160" imgH="419040" progId="Equation.3">
                  <p:embed/>
                </p:oleObj>
              </mc:Choice>
              <mc:Fallback>
                <p:oleObj name="Формула" r:id="rId10" imgW="749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4071942"/>
                        <a:ext cx="1654175" cy="925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Рисунок 14" descr="1236331408a473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00430" y="1000108"/>
            <a:ext cx="5214974" cy="344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4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33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+mn-lt"/>
              </a:rPr>
              <a:t>Конус та п</a:t>
            </a:r>
            <a:r>
              <a:rPr lang="uk-UA" sz="6000" dirty="0" err="1" smtClean="0">
                <a:latin typeface="+mn-lt"/>
              </a:rPr>
              <a:t>ів</a:t>
            </a:r>
            <a:r>
              <a:rPr lang="ru-RU" sz="6000" dirty="0" smtClean="0">
                <a:latin typeface="+mn-lt"/>
              </a:rPr>
              <a:t>сфера</a:t>
            </a:r>
            <a:endParaRPr lang="uk-UA" sz="6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24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26397"/>
            <a:ext cx="9144000" cy="1166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89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57406">
            <a:off x="219489" y="945273"/>
            <a:ext cx="2405066" cy="230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714356"/>
            <a:ext cx="8215370" cy="5786478"/>
          </a:xfrm>
        </p:spPr>
        <p:txBody>
          <a:bodyPr/>
          <a:lstStyle/>
          <a:p>
            <a:pPr algn="ctr">
              <a:buNone/>
            </a:pPr>
            <a:r>
              <a:rPr lang="vi-VN" b="1" dirty="0" smtClean="0"/>
              <a:t>Ко́нус</a:t>
            </a:r>
            <a:r>
              <a:rPr lang="vi-VN" dirty="0" smtClean="0"/>
              <a:t> — </a:t>
            </a:r>
            <a:r>
              <a:rPr lang="ru-RU" dirty="0" err="1" smtClean="0"/>
              <a:t>геометричне</a:t>
            </a:r>
            <a:r>
              <a:rPr lang="ru-RU" dirty="0" smtClean="0"/>
              <a:t> </a:t>
            </a:r>
            <a:r>
              <a:rPr lang="uk-UA" dirty="0" smtClean="0"/>
              <a:t>тіло</a:t>
            </a:r>
            <a:r>
              <a:rPr lang="vi-VN" dirty="0" smtClean="0"/>
              <a:t>, отримане шляхом об'єднання всіх </a:t>
            </a:r>
            <a:r>
              <a:rPr lang="uk-UA" dirty="0" smtClean="0"/>
              <a:t>променів</a:t>
            </a:r>
            <a:r>
              <a:rPr lang="vi-VN" dirty="0" smtClean="0"/>
              <a:t>, що виходять з однієї точки — </a:t>
            </a:r>
            <a:r>
              <a:rPr lang="vi-VN" b="1" dirty="0" smtClean="0"/>
              <a:t>вершини конуса</a:t>
            </a:r>
            <a:r>
              <a:rPr lang="vi-VN" dirty="0" smtClean="0"/>
              <a:t>, і таких що проходять через довільну плоску поверхню.</a:t>
            </a:r>
            <a:r>
              <a:rPr lang="en-US" dirty="0" smtClean="0"/>
              <a:t>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5122" name="AutoShape 2" descr="S = 4 \pi R^2\,\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solidFill>
                <a:prstClr val="black"/>
              </a:solidFill>
            </a:endParaRPr>
          </a:p>
        </p:txBody>
      </p:sp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1214414" y="4214818"/>
          <a:ext cx="4143404" cy="163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Формула" r:id="rId4" imgW="774360" imgH="393480" progId="Equation.3">
                  <p:embed/>
                </p:oleObj>
              </mc:Choice>
              <mc:Fallback>
                <p:oleObj name="Формула" r:id="rId4" imgW="774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4214818"/>
                        <a:ext cx="4143404" cy="16305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3"/>
          <p:cNvGraphicFramePr>
            <a:graphicFrameLocks noChangeAspect="1"/>
          </p:cNvGraphicFramePr>
          <p:nvPr/>
        </p:nvGraphicFramePr>
        <p:xfrm>
          <a:off x="1142976" y="2857496"/>
          <a:ext cx="4429156" cy="1285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Формула" r:id="rId6" imgW="660240" imgH="203040" progId="Equation.3">
                  <p:embed/>
                </p:oleObj>
              </mc:Choice>
              <mc:Fallback>
                <p:oleObj name="Формула" r:id="rId6" imgW="660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2857496"/>
                        <a:ext cx="4429156" cy="12858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426845">
            <a:off x="5515395" y="3668666"/>
            <a:ext cx="28860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486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6431"/>
            <a:ext cx="9786974" cy="8817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814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944" y="2571744"/>
            <a:ext cx="3429056" cy="342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14" y="3729697"/>
            <a:ext cx="2762256" cy="276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153400" cy="6215082"/>
          </a:xfrm>
        </p:spPr>
        <p:txBody>
          <a:bodyPr/>
          <a:lstStyle/>
          <a:p>
            <a:pPr>
              <a:buNone/>
            </a:pPr>
            <a:r>
              <a:rPr lang="ru-RU" b="1" dirty="0" err="1" smtClean="0"/>
              <a:t>Ку́ля</a:t>
            </a:r>
            <a:r>
              <a:rPr lang="ru-RU" dirty="0" smtClean="0"/>
              <a:t> — </a:t>
            </a:r>
            <a:r>
              <a:rPr lang="ru-RU" dirty="0" err="1" smtClean="0"/>
              <a:t>це</a:t>
            </a:r>
            <a:r>
              <a:rPr lang="ru-RU" dirty="0" smtClean="0"/>
              <a:t> </a:t>
            </a:r>
            <a:r>
              <a:rPr lang="ru-RU" dirty="0" err="1" smtClean="0"/>
              <a:t>множина</a:t>
            </a:r>
            <a:r>
              <a:rPr lang="ru-RU" dirty="0" smtClean="0"/>
              <a:t> 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точок</a:t>
            </a:r>
            <a:r>
              <a:rPr lang="ru-RU" dirty="0" smtClean="0"/>
              <a:t> простору,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перебувають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заданої</a:t>
            </a:r>
            <a:r>
              <a:rPr lang="ru-RU" dirty="0" smtClean="0"/>
              <a:t> точки  на </a:t>
            </a:r>
            <a:r>
              <a:rPr lang="ru-RU" dirty="0" err="1" smtClean="0"/>
              <a:t>відстані</a:t>
            </a:r>
            <a:r>
              <a:rPr lang="ru-RU" dirty="0" smtClean="0"/>
              <a:t>, не </a:t>
            </a:r>
            <a:r>
              <a:rPr lang="ru-RU" dirty="0" err="1" smtClean="0"/>
              <a:t>більшій</a:t>
            </a:r>
            <a:r>
              <a:rPr lang="ru-RU" dirty="0" smtClean="0"/>
              <a:t> за </a:t>
            </a:r>
            <a:r>
              <a:rPr lang="ru-RU" dirty="0" err="1" smtClean="0"/>
              <a:t>дану</a:t>
            </a:r>
            <a:r>
              <a:rPr lang="ru-RU" dirty="0" smtClean="0"/>
              <a:t> </a:t>
            </a:r>
            <a:r>
              <a:rPr lang="ru-RU" dirty="0" err="1" smtClean="0"/>
              <a:t>відстань</a:t>
            </a:r>
            <a:r>
              <a:rPr lang="ru-RU" dirty="0" smtClean="0"/>
              <a:t> .</a:t>
            </a:r>
          </a:p>
          <a:p>
            <a:pPr>
              <a:buNone/>
            </a:pPr>
            <a:r>
              <a:rPr lang="uk-UA" dirty="0" smtClean="0"/>
              <a:t> </a:t>
            </a:r>
            <a:endParaRPr lang="uk-UA" dirty="0"/>
          </a:p>
        </p:txBody>
      </p:sp>
      <p:sp>
        <p:nvSpPr>
          <p:cNvPr id="3074" name="AutoShape 2" descr="http://idn.org.ua/physics_sergienko1/ch/tx/dodatok/math/m13.files/image068.gif"/>
          <p:cNvSpPr>
            <a:spLocks noChangeAspect="1" noChangeArrowheads="1"/>
          </p:cNvSpPr>
          <p:nvPr/>
        </p:nvSpPr>
        <p:spPr bwMode="auto">
          <a:xfrm>
            <a:off x="146050" y="-122238"/>
            <a:ext cx="1028700" cy="266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3216" y="3244334"/>
            <a:ext cx="2476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 </a:t>
            </a:r>
            <a:endParaRPr lang="uk-UA" dirty="0">
              <a:solidFill>
                <a:prstClr val="black"/>
              </a:solidFill>
            </a:endParaRPr>
          </a:p>
        </p:txBody>
      </p:sp>
      <p:graphicFrame>
        <p:nvGraphicFramePr>
          <p:cNvPr id="7" name="Object 26"/>
          <p:cNvGraphicFramePr>
            <a:graphicFrameLocks noChangeAspect="1"/>
          </p:cNvGraphicFramePr>
          <p:nvPr/>
        </p:nvGraphicFramePr>
        <p:xfrm>
          <a:off x="2643174" y="4214818"/>
          <a:ext cx="3143272" cy="183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Формула" r:id="rId5" imgW="634725" imgH="393529" progId="Equation.3">
                  <p:embed/>
                </p:oleObj>
              </mc:Choice>
              <mc:Fallback>
                <p:oleObj name="Формула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4214818"/>
                        <a:ext cx="3143272" cy="18303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928662" y="2714620"/>
          <a:ext cx="56435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Формула" r:id="rId7" imgW="1002960" imgH="203040" progId="Equation.3">
                  <p:embed/>
                </p:oleObj>
              </mc:Choice>
              <mc:Fallback>
                <p:oleObj name="Формула" r:id="rId7" imgW="1002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2714620"/>
                        <a:ext cx="56435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31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16024"/>
            <a:ext cx="8964488" cy="645333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146" name="Picture 2" descr="C:\Users\Саша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476673"/>
            <a:ext cx="7272808" cy="6192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433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Нехай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R = 5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м, а висота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= 4 м  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6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586018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42910" y="1928802"/>
          <a:ext cx="56435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Формула" r:id="rId3" imgW="1002960" imgH="203040" progId="Equation.3">
                  <p:embed/>
                </p:oleObj>
              </mc:Choice>
              <mc:Fallback>
                <p:oleObj name="Формула" r:id="rId3" imgW="1002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928802"/>
                        <a:ext cx="56435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714348" y="4143380"/>
          <a:ext cx="5853112" cy="163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Формула" r:id="rId5" imgW="1244520" imgH="393480" progId="Equation.3">
                  <p:embed/>
                </p:oleObj>
              </mc:Choice>
              <mc:Fallback>
                <p:oleObj name="Формула" r:id="rId5" imgW="1244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4143380"/>
                        <a:ext cx="5853112" cy="163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4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uk-UA" sz="3600" i="1" dirty="0" smtClean="0">
                <a:solidFill>
                  <a:schemeClr val="tx1"/>
                </a:solidFill>
              </a:rPr>
              <a:t>Приклади архітектурних споруд:</a:t>
            </a:r>
            <a:endParaRPr lang="ru-RU" sz="3600" i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200px-Костьол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4392488" cy="4464496"/>
          </a:xfrm>
        </p:spPr>
      </p:pic>
      <p:sp>
        <p:nvSpPr>
          <p:cNvPr id="5" name="TextBox 4"/>
          <p:cNvSpPr txBox="1"/>
          <p:nvPr/>
        </p:nvSpPr>
        <p:spPr>
          <a:xfrm>
            <a:off x="251520" y="5517232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solidFill>
                  <a:srgbClr val="002060"/>
                </a:solidFill>
              </a:rPr>
              <a:t>Кіровоградський обласний НВК (гімназія-інтернат – школа мистецтв) на Дворцовій. Колишній театр «Ілюзіон».</a:t>
            </a:r>
            <a:endParaRPr lang="uk-UA" sz="2000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980728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i="1" dirty="0" smtClean="0">
                <a:solidFill>
                  <a:srgbClr val="002060"/>
                </a:solidFill>
              </a:rPr>
              <a:t>Споруда є комбінацією прямокутних паралелепіпедів, трикутної призми та невеликих циліндрів.</a:t>
            </a:r>
            <a:endParaRPr lang="uk-UA" sz="4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8" name="Object 29"/>
          <p:cNvGraphicFramePr>
            <a:graphicFrameLocks noChangeAspect="1"/>
          </p:cNvGraphicFramePr>
          <p:nvPr/>
        </p:nvGraphicFramePr>
        <p:xfrm>
          <a:off x="2143108" y="2143116"/>
          <a:ext cx="4763882" cy="2662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Формула" r:id="rId3" imgW="749300" imgH="419100" progId="Equation.3">
                  <p:embed/>
                </p:oleObj>
              </mc:Choice>
              <mc:Fallback>
                <p:oleObj name="Формула" r:id="rId3" imgW="749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2143116"/>
                        <a:ext cx="4763882" cy="26622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284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одержимое 15"/>
          <p:cNvSpPr txBox="1">
            <a:spLocks noGrp="1" noChangeArrowheads="1"/>
          </p:cNvSpPr>
          <p:nvPr>
            <p:ph idx="1"/>
          </p:nvPr>
        </p:nvSpPr>
        <p:spPr bwMode="auto">
          <a:xfrm>
            <a:off x="357158" y="1071546"/>
            <a:ext cx="8229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sz="5400" dirty="0"/>
              <a:t>S</a:t>
            </a:r>
            <a:r>
              <a:rPr lang="en-US" sz="5400" dirty="0" smtClean="0"/>
              <a:t>=</a:t>
            </a:r>
            <a:r>
              <a:rPr lang="ru-RU" sz="5400" dirty="0" smtClean="0"/>
              <a:t> </a:t>
            </a:r>
            <a:r>
              <a:rPr lang="en-US" sz="5400" dirty="0" smtClean="0"/>
              <a:t>282</a:t>
            </a:r>
            <a:r>
              <a:rPr lang="uk-UA" sz="5400" dirty="0" smtClean="0"/>
              <a:t>,6 </a:t>
            </a:r>
            <a:r>
              <a:rPr lang="ru-RU" sz="5400" dirty="0" smtClean="0"/>
              <a:t>м²</a:t>
            </a:r>
            <a:r>
              <a:rPr lang="uk-UA" sz="5400" dirty="0" smtClean="0"/>
              <a:t> </a:t>
            </a:r>
            <a:endParaRPr lang="ru-RU" sz="5400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8596" y="2428868"/>
            <a:ext cx="538003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dirty="0" smtClean="0">
                <a:solidFill>
                  <a:prstClr val="black"/>
                </a:solidFill>
              </a:rPr>
              <a:t>V= </a:t>
            </a:r>
            <a:r>
              <a:rPr lang="uk-UA" sz="5400" dirty="0" smtClean="0">
                <a:solidFill>
                  <a:prstClr val="black"/>
                </a:solidFill>
              </a:rPr>
              <a:t>444, 83 м</a:t>
            </a:r>
            <a:r>
              <a:rPr lang="ru-RU" sz="5400" dirty="0" smtClean="0">
                <a:solidFill>
                  <a:prstClr val="black"/>
                </a:solidFill>
              </a:rPr>
              <a:t>²</a:t>
            </a:r>
            <a:r>
              <a:rPr lang="uk-UA" sz="5400" dirty="0" smtClean="0">
                <a:solidFill>
                  <a:prstClr val="black"/>
                </a:solidFill>
              </a:rPr>
              <a:t> </a:t>
            </a:r>
            <a:endParaRPr lang="ru-RU" sz="5400" dirty="0">
              <a:solidFill>
                <a:prstClr val="black"/>
              </a:solidFill>
            </a:endParaRPr>
          </a:p>
        </p:txBody>
      </p:sp>
      <p:graphicFrame>
        <p:nvGraphicFramePr>
          <p:cNvPr id="21" name="Object 29"/>
          <p:cNvGraphicFramePr>
            <a:graphicFrameLocks noChangeAspect="1"/>
          </p:cNvGraphicFramePr>
          <p:nvPr/>
        </p:nvGraphicFramePr>
        <p:xfrm>
          <a:off x="0" y="4429132"/>
          <a:ext cx="9043642" cy="1563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Формула" r:id="rId3" imgW="2273040" imgH="393480" progId="Equation.3">
                  <p:embed/>
                </p:oleObj>
              </mc:Choice>
              <mc:Fallback>
                <p:oleObj name="Формула" r:id="rId3" imgW="2273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429132"/>
                        <a:ext cx="9043642" cy="15636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1" descr="IMG_02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4704"/>
            <a:ext cx="3492500" cy="371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82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19475" y="4941888"/>
            <a:ext cx="5580063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8800" b="1" smtClean="0">
                <a:solidFill>
                  <a:srgbClr val="9900CC"/>
                </a:solidFill>
              </a:rPr>
              <a:t>Куля</a:t>
            </a:r>
            <a:endParaRPr lang="ru-RU" sz="8800" b="1" smtClean="0"/>
          </a:p>
        </p:txBody>
      </p:sp>
      <p:pic>
        <p:nvPicPr>
          <p:cNvPr id="7171" name="Picture 5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0"/>
            <a:ext cx="528637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zastav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2838" cy="583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85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765E"/>
            </a:gs>
            <a:gs pos="50000">
              <a:srgbClr val="CCFFCC"/>
            </a:gs>
            <a:gs pos="100000">
              <a:srgbClr val="5E765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/>
              <a:t>Куля</a:t>
            </a:r>
            <a:endParaRPr lang="ru-RU" smtClean="0"/>
          </a:p>
        </p:txBody>
      </p:sp>
      <p:pic>
        <p:nvPicPr>
          <p:cNvPr id="8195" name="Picture 7" descr="images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41288"/>
            <a:ext cx="1655763" cy="1655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285750" y="1143000"/>
            <a:ext cx="57610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prstClr val="white"/>
                </a:solidFill>
              </a:rPr>
              <a:t>Кулею називається тіло, що складається з усіх точок простору, які знаходяться від даної точки на відстані, не більшій за дану. Ця точка називається центром кулі, а дана відстань радіусом кулі.</a:t>
            </a:r>
            <a:endParaRPr lang="ru-RU" smtClean="0">
              <a:solidFill>
                <a:prstClr val="white"/>
              </a:solidFill>
            </a:endParaRPr>
          </a:p>
        </p:txBody>
      </p:sp>
      <p:pic>
        <p:nvPicPr>
          <p:cNvPr id="8197" name="Picture 35" descr="олдол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406650"/>
            <a:ext cx="5143500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65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000" dirty="0" smtClean="0"/>
              <a:t>Діаметр кулі</a:t>
            </a:r>
            <a:endParaRPr lang="ru-RU" sz="6000" dirty="0" smtClean="0"/>
          </a:p>
        </p:txBody>
      </p:sp>
      <p:sp>
        <p:nvSpPr>
          <p:cNvPr id="1028" name="Text Box 4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557338"/>
            <a:ext cx="5327650" cy="4751387"/>
          </a:xfrm>
        </p:spPr>
        <p:txBody>
          <a:bodyPr/>
          <a:lstStyle/>
          <a:p>
            <a:pPr marL="274320" indent="-256032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uk-UA" sz="2400" dirty="0" smtClean="0"/>
              <a:t>	</a:t>
            </a:r>
            <a:r>
              <a:rPr lang="uk-UA" sz="2800" dirty="0" smtClean="0"/>
              <a:t>Відрізок, який сполучає дві точки кульової поверхні і проходить через центр кулі, називається діаметром.</a:t>
            </a:r>
          </a:p>
          <a:p>
            <a:pPr marL="274320" indent="-256032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uk-UA" sz="2800" dirty="0" smtClean="0"/>
              <a:t>	Кінці будь-якого діаметра називаються діаметрально протилежними точками к</a:t>
            </a:r>
            <a:r>
              <a:rPr lang="uk-UA" sz="2400" dirty="0" smtClean="0"/>
              <a:t>улі.</a:t>
            </a:r>
            <a:endParaRPr lang="ru-RU" sz="2400" dirty="0" smtClean="0"/>
          </a:p>
        </p:txBody>
      </p:sp>
      <p:graphicFrame>
        <p:nvGraphicFramePr>
          <p:cNvPr id="9220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292725" y="3141663"/>
          <a:ext cx="3409950" cy="344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Bitmap Image" r:id="rId3" imgW="3409524" imgH="3448531" progId="Paint.Picture">
                  <p:embed/>
                </p:oleObj>
              </mc:Choice>
              <mc:Fallback>
                <p:oleObj name="Bitmap Image" r:id="rId3" imgW="3409524" imgH="3448531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141663"/>
                        <a:ext cx="3409950" cy="344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5292725" y="4076700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prstClr val="white"/>
                </a:solidFill>
              </a:rPr>
              <a:t>А</a:t>
            </a: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7596188" y="314166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prstClr val="white"/>
                </a:solidFill>
              </a:rPr>
              <a:t>В</a:t>
            </a: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6372225" y="3429000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prstClr val="white"/>
                </a:solidFill>
              </a:rPr>
              <a:t>О</a:t>
            </a:r>
            <a:endParaRPr 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99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472487" cy="1125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Куля, як тіло обертання</a:t>
            </a:r>
            <a:endParaRPr lang="ru-RU" dirty="0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214438"/>
            <a:ext cx="7972425" cy="971550"/>
          </a:xfrm>
        </p:spPr>
        <p:txBody>
          <a:bodyPr/>
          <a:lstStyle/>
          <a:p>
            <a:pPr marL="274320" indent="-256032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uk-UA" sz="2800" smtClean="0"/>
              <a:t>	Куля – тіло, утворене під час обертання півкруга навколо його діаметра.</a:t>
            </a:r>
          </a:p>
          <a:p>
            <a:pPr marL="274320" indent="-256032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smtClean="0"/>
          </a:p>
        </p:txBody>
      </p:sp>
      <p:graphicFrame>
        <p:nvGraphicFramePr>
          <p:cNvPr id="1024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41863" y="2493963"/>
          <a:ext cx="3790950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Bitmap Image" r:id="rId3" imgW="3790476" imgH="1647619" progId="Paint.Picture">
                  <p:embed/>
                </p:oleObj>
              </mc:Choice>
              <mc:Fallback>
                <p:oleObj name="Bitmap Image" r:id="rId3" imgW="3790476" imgH="1647619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493963"/>
                        <a:ext cx="3790950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7956550" y="3933825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prstClr val="white"/>
                </a:solidFill>
              </a:rPr>
              <a:t>m</a:t>
            </a: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5219700" y="42211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prstClr val="white"/>
                </a:solidFill>
              </a:rPr>
              <a:t>A</a:t>
            </a: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7308850" y="422116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prstClr val="white"/>
                </a:solidFill>
              </a:rPr>
              <a:t>B</a:t>
            </a: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6227763" y="4221163"/>
            <a:ext cx="360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prstClr val="white"/>
                </a:solidFill>
              </a:rPr>
              <a:t>O</a:t>
            </a:r>
            <a:endParaRPr lang="ru-RU" smtClean="0">
              <a:solidFill>
                <a:prstClr val="white"/>
              </a:solidFill>
            </a:endParaRPr>
          </a:p>
        </p:txBody>
      </p:sp>
      <p:pic>
        <p:nvPicPr>
          <p:cNvPr id="10249" name="Picture 21" descr="Изображение 0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54238"/>
            <a:ext cx="427355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2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7"/>
          <p:cNvGrpSpPr>
            <a:grpSpLocks noGrp="1"/>
          </p:cNvGrpSpPr>
          <p:nvPr/>
        </p:nvGrpSpPr>
        <p:grpSpPr bwMode="auto">
          <a:xfrm>
            <a:off x="2124075" y="3500438"/>
            <a:ext cx="5616575" cy="3114675"/>
            <a:chOff x="5572132" y="1714488"/>
            <a:chExt cx="2286016" cy="2571768"/>
          </a:xfrm>
        </p:grpSpPr>
        <p:sp>
          <p:nvSpPr>
            <p:cNvPr id="5" name="Овал 4"/>
            <p:cNvSpPr/>
            <p:nvPr/>
          </p:nvSpPr>
          <p:spPr>
            <a:xfrm>
              <a:off x="5572132" y="3786845"/>
              <a:ext cx="2214941" cy="49941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5643207" y="1714488"/>
              <a:ext cx="2214941" cy="5007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7" name="Прямая соединительная линия 6"/>
            <p:cNvCxnSpPr>
              <a:stCxn id="6" idx="2"/>
              <a:endCxn id="5" idx="2"/>
            </p:cNvCxnSpPr>
            <p:nvPr/>
          </p:nvCxnSpPr>
          <p:spPr>
            <a:xfrm rot="10800000" flipV="1">
              <a:off x="5572132" y="1964848"/>
              <a:ext cx="71075" cy="2072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0800000" flipV="1">
              <a:off x="5696836" y="2044807"/>
              <a:ext cx="71075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 flipV="1">
              <a:off x="6430196" y="2215209"/>
              <a:ext cx="70429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0800000" flipV="1">
              <a:off x="6001164" y="1786581"/>
              <a:ext cx="70429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10800000" flipV="1">
              <a:off x="7000084" y="2215209"/>
              <a:ext cx="72367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0800000" flipV="1">
              <a:off x="6643419" y="1714488"/>
              <a:ext cx="72367" cy="207235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0800000" flipV="1">
              <a:off x="7571912" y="2143116"/>
              <a:ext cx="72367" cy="2072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 flipV="1">
              <a:off x="7286321" y="1786581"/>
              <a:ext cx="72367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10800000" flipV="1">
              <a:off x="7787073" y="1929457"/>
              <a:ext cx="71075" cy="2071047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78850" cy="1125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Визначення</a:t>
            </a:r>
            <a:r>
              <a:rPr lang="ru-RU" dirty="0" smtClean="0"/>
              <a:t> </a:t>
            </a:r>
            <a:r>
              <a:rPr lang="ru-RU" dirty="0" err="1" smtClean="0"/>
              <a:t>циліндра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268" name="Прямоугольник 17"/>
          <p:cNvSpPr>
            <a:spLocks noChangeArrowheads="1"/>
          </p:cNvSpPr>
          <p:nvPr/>
        </p:nvSpPr>
        <p:spPr bwMode="auto">
          <a:xfrm>
            <a:off x="285750" y="1052513"/>
            <a:ext cx="8389938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FFFF"/>
                </a:solidFill>
                <a:latin typeface="Arial" pitchFamily="34" charset="0"/>
              </a:rPr>
              <a:t>Циліндром називається тіло, яке складається з двох кругів, які не лежать в одній площині і суміщаються паралельним перенесенням, та всіх відрізків, що сполучають відповідні точки цих кругів.</a:t>
            </a:r>
          </a:p>
        </p:txBody>
      </p:sp>
    </p:spTree>
    <p:extLst>
      <p:ext uri="{BB962C8B-B14F-4D97-AF65-F5344CB8AC3E}">
        <p14:creationId xmlns:p14="http://schemas.microsoft.com/office/powerpoint/2010/main" val="341624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00563" y="457200"/>
            <a:ext cx="4186237" cy="1328738"/>
          </a:xfrm>
        </p:spPr>
        <p:txBody>
          <a:bodyPr>
            <a:noAutofit/>
          </a:bodyPr>
          <a:lstStyle/>
          <a:p>
            <a:pPr marL="274320" indent="-256032" eaLnBrk="1" fontAlgn="auto" hangingPunct="1">
              <a:spcAft>
                <a:spcPts val="0"/>
              </a:spcAft>
              <a:defRPr/>
            </a:pPr>
            <a:r>
              <a:rPr lang="ru-RU" sz="3200" dirty="0" err="1" smtClean="0"/>
              <a:t>Радіусом</a:t>
            </a:r>
            <a:r>
              <a:rPr lang="ru-RU" sz="3200" dirty="0" smtClean="0"/>
              <a:t> </a:t>
            </a:r>
            <a:r>
              <a:rPr lang="ru-RU" sz="3200" dirty="0" err="1" smtClean="0"/>
              <a:t>циліндра</a:t>
            </a:r>
            <a:r>
              <a:rPr lang="ru-RU" sz="3200" dirty="0" smtClean="0"/>
              <a:t> </a:t>
            </a:r>
            <a:r>
              <a:rPr lang="ru-RU" sz="3200" dirty="0" err="1" smtClean="0"/>
              <a:t>називається</a:t>
            </a:r>
            <a:r>
              <a:rPr lang="ru-RU" sz="3200" dirty="0" smtClean="0"/>
              <a:t> </a:t>
            </a:r>
            <a:r>
              <a:rPr lang="ru-RU" sz="3200" dirty="0" err="1" smtClean="0"/>
              <a:t>радіус</a:t>
            </a:r>
            <a:r>
              <a:rPr lang="ru-RU" sz="3200" dirty="0" smtClean="0"/>
              <a:t> </a:t>
            </a:r>
            <a:r>
              <a:rPr lang="ru-RU" sz="3200" dirty="0" err="1" smtClean="0"/>
              <a:t>його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основи</a:t>
            </a:r>
            <a:r>
              <a:rPr lang="ru-RU" sz="3200" dirty="0" smtClean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075" y="5754688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Елементи</a:t>
            </a:r>
            <a:r>
              <a:rPr lang="ru-RU" dirty="0" smtClean="0"/>
              <a:t> </a:t>
            </a:r>
            <a:r>
              <a:rPr lang="ru-RU" dirty="0" err="1" smtClean="0"/>
              <a:t>циліндра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4716463" y="2009775"/>
            <a:ext cx="40338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FFFFFF"/>
                </a:solidFill>
                <a:latin typeface="Arial" pitchFamily="34" charset="0"/>
              </a:rPr>
              <a:t>Висотою циліндра називається відстань між площинами його основ.</a:t>
            </a:r>
          </a:p>
        </p:txBody>
      </p:sp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4716463" y="3860800"/>
            <a:ext cx="41767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FFFFFF"/>
                </a:solidFill>
                <a:latin typeface="Arial" pitchFamily="34" charset="0"/>
              </a:rPr>
              <a:t>Віссю циліндра називається пряма, що проходить через центри основ.</a:t>
            </a:r>
          </a:p>
        </p:txBody>
      </p:sp>
      <p:grpSp>
        <p:nvGrpSpPr>
          <p:cNvPr id="3" name="Группа 4"/>
          <p:cNvGrpSpPr>
            <a:grpSpLocks/>
          </p:cNvGrpSpPr>
          <p:nvPr/>
        </p:nvGrpSpPr>
        <p:grpSpPr bwMode="auto">
          <a:xfrm>
            <a:off x="490538" y="1557338"/>
            <a:ext cx="3289300" cy="3530600"/>
            <a:chOff x="785786" y="1643050"/>
            <a:chExt cx="2786082" cy="3429024"/>
          </a:xfrm>
        </p:grpSpPr>
        <p:sp>
          <p:nvSpPr>
            <p:cNvPr id="7" name="Цилиндр 6"/>
            <p:cNvSpPr/>
            <p:nvPr/>
          </p:nvSpPr>
          <p:spPr>
            <a:xfrm>
              <a:off x="857051" y="1643050"/>
              <a:ext cx="2643551" cy="3358100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2302" name="Группа 25"/>
            <p:cNvGrpSpPr>
              <a:grpSpLocks/>
            </p:cNvGrpSpPr>
            <p:nvPr/>
          </p:nvGrpSpPr>
          <p:grpSpPr bwMode="auto">
            <a:xfrm>
              <a:off x="785786" y="4357694"/>
              <a:ext cx="2786082" cy="714380"/>
              <a:chOff x="1428728" y="5000636"/>
              <a:chExt cx="2714644" cy="714380"/>
            </a:xfrm>
          </p:grpSpPr>
          <p:sp>
            <p:nvSpPr>
              <p:cNvPr id="9" name="Дуга 8"/>
              <p:cNvSpPr/>
              <p:nvPr/>
            </p:nvSpPr>
            <p:spPr>
              <a:xfrm>
                <a:off x="1428728" y="5001150"/>
                <a:ext cx="2643896" cy="713866"/>
              </a:xfrm>
              <a:prstGeom prst="arc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Дуга 9"/>
              <p:cNvSpPr/>
              <p:nvPr/>
            </p:nvSpPr>
            <p:spPr>
              <a:xfrm flipH="1">
                <a:off x="1499476" y="5001150"/>
                <a:ext cx="2643896" cy="713866"/>
              </a:xfrm>
              <a:prstGeom prst="arc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1" name="Прямая соединительная линия 10"/>
          <p:cNvCxnSpPr/>
          <p:nvPr/>
        </p:nvCxnSpPr>
        <p:spPr>
          <a:xfrm rot="5400000">
            <a:off x="2336006" y="3296444"/>
            <a:ext cx="2714625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1554956" y="3656807"/>
            <a:ext cx="2714625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-203200" y="3106738"/>
            <a:ext cx="4573587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-505619" y="3442494"/>
            <a:ext cx="2714625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 flipV="1">
            <a:off x="1456531" y="4147344"/>
            <a:ext cx="60325" cy="12969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 flipV="1">
            <a:off x="1504156" y="1391444"/>
            <a:ext cx="60325" cy="12969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5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00563" y="549275"/>
            <a:ext cx="4429125" cy="1878013"/>
          </a:xfrm>
        </p:spPr>
        <p:txBody>
          <a:bodyPr>
            <a:normAutofit fontScale="92500" lnSpcReduction="10000"/>
          </a:bodyPr>
          <a:lstStyle/>
          <a:p>
            <a:pPr marL="274320" indent="-256032" eaLnBrk="1" fontAlgn="auto" hangingPunct="1">
              <a:spcAft>
                <a:spcPts val="0"/>
              </a:spcAft>
              <a:defRPr/>
            </a:pPr>
            <a:r>
              <a:rPr lang="ru-RU" sz="4300" b="1" dirty="0" smtClean="0">
                <a:effectLst/>
              </a:rPr>
              <a:t>1) ОСНОВИ  </a:t>
            </a:r>
            <a:r>
              <a:rPr lang="ru-RU" sz="4300" dirty="0" err="1" smtClean="0"/>
              <a:t>рівні</a:t>
            </a:r>
            <a:r>
              <a:rPr lang="ru-RU" sz="4300" dirty="0" smtClean="0"/>
              <a:t> і </a:t>
            </a:r>
            <a:r>
              <a:rPr lang="ru-RU" sz="4300" dirty="0" err="1" smtClean="0"/>
              <a:t>паралельні</a:t>
            </a:r>
            <a:r>
              <a:rPr lang="ru-RU" sz="3600" dirty="0" smtClean="0"/>
              <a:t>.</a:t>
            </a:r>
          </a:p>
        </p:txBody>
      </p:sp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5229225"/>
            <a:ext cx="9144000" cy="12747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5400" b="1" i="1" smtClean="0">
                <a:effectLst/>
              </a:rPr>
              <a:t>Властивості    циліндра.</a:t>
            </a:r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4500563" y="2420938"/>
            <a:ext cx="46434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FFFF"/>
                </a:solidFill>
                <a:latin typeface="Arial" pitchFamily="34" charset="0"/>
              </a:rPr>
              <a:t>2) </a:t>
            </a:r>
            <a:r>
              <a:rPr lang="ru-RU" sz="3600" smtClean="0">
                <a:solidFill>
                  <a:srgbClr val="FFFFFF"/>
                </a:solidFill>
                <a:latin typeface="Arial" pitchFamily="34" charset="0"/>
              </a:rPr>
              <a:t>Усі</a:t>
            </a:r>
            <a:r>
              <a:rPr lang="ru-RU" sz="3200" smtClean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ru-RU" sz="4800" smtClean="0">
                <a:solidFill>
                  <a:srgbClr val="FFFFFF"/>
                </a:solidFill>
                <a:latin typeface="Arial" pitchFamily="34" charset="0"/>
              </a:rPr>
              <a:t>твірні </a:t>
            </a:r>
            <a:r>
              <a:rPr lang="ru-RU" sz="3200" smtClean="0">
                <a:solidFill>
                  <a:srgbClr val="FFFFFF"/>
                </a:solidFill>
                <a:latin typeface="Arial" pitchFamily="34" charset="0"/>
              </a:rPr>
              <a:t>   </a:t>
            </a:r>
            <a:r>
              <a:rPr lang="ru-RU" sz="3600" smtClean="0">
                <a:solidFill>
                  <a:srgbClr val="FFFFFF"/>
                </a:solidFill>
                <a:latin typeface="Arial" pitchFamily="34" charset="0"/>
              </a:rPr>
              <a:t>циліндра паралельні і рівні один одному</a:t>
            </a:r>
          </a:p>
        </p:txBody>
      </p:sp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107950" y="333375"/>
            <a:ext cx="4176713" cy="4738688"/>
            <a:chOff x="785786" y="1643050"/>
            <a:chExt cx="2786082" cy="3429024"/>
          </a:xfrm>
        </p:grpSpPr>
        <p:sp>
          <p:nvSpPr>
            <p:cNvPr id="7" name="Цилиндр 6"/>
            <p:cNvSpPr/>
            <p:nvPr/>
          </p:nvSpPr>
          <p:spPr>
            <a:xfrm>
              <a:off x="856736" y="1643050"/>
              <a:ext cx="2644183" cy="3357801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3331" name="Группа 25"/>
            <p:cNvGrpSpPr>
              <a:grpSpLocks/>
            </p:cNvGrpSpPr>
            <p:nvPr/>
          </p:nvGrpSpPr>
          <p:grpSpPr bwMode="auto">
            <a:xfrm>
              <a:off x="785786" y="4357694"/>
              <a:ext cx="2786082" cy="714380"/>
              <a:chOff x="1428728" y="5000636"/>
              <a:chExt cx="2714644" cy="714380"/>
            </a:xfrm>
          </p:grpSpPr>
          <p:sp>
            <p:nvSpPr>
              <p:cNvPr id="9" name="Дуга 8"/>
              <p:cNvSpPr/>
              <p:nvPr/>
            </p:nvSpPr>
            <p:spPr>
              <a:xfrm>
                <a:off x="1428728" y="5000493"/>
                <a:ext cx="2643450" cy="714523"/>
              </a:xfrm>
              <a:prstGeom prst="arc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Дуга 9"/>
              <p:cNvSpPr/>
              <p:nvPr/>
            </p:nvSpPr>
            <p:spPr>
              <a:xfrm flipH="1">
                <a:off x="1499922" y="5000493"/>
                <a:ext cx="2643450" cy="714523"/>
              </a:xfrm>
              <a:prstGeom prst="arc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" name="Овал 10"/>
          <p:cNvSpPr/>
          <p:nvPr/>
        </p:nvSpPr>
        <p:spPr>
          <a:xfrm>
            <a:off x="857250" y="1643063"/>
            <a:ext cx="2643188" cy="642937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7250" y="4357688"/>
            <a:ext cx="2643188" cy="642937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3214688" y="1785938"/>
            <a:ext cx="1587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2928938" y="2214563"/>
            <a:ext cx="1587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2571750" y="1643063"/>
            <a:ext cx="1588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2214563" y="2286000"/>
            <a:ext cx="1587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1857375" y="1643063"/>
            <a:ext cx="1588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1571625" y="2214563"/>
            <a:ext cx="1588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V="1">
            <a:off x="1357313" y="1714500"/>
            <a:ext cx="1587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V="1">
            <a:off x="1143000" y="2143125"/>
            <a:ext cx="1588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3500438" y="2000250"/>
            <a:ext cx="1587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 flipV="1">
            <a:off x="857250" y="2000250"/>
            <a:ext cx="1588" cy="27146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40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3" descr="0_37da5_157e5ab6_L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12700"/>
            <a:ext cx="4594225" cy="42608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286250"/>
            <a:ext cx="8280400" cy="2433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АРХІТЕКТУРИ  У  ВИГЛЯДІ      КУЛІ    і   ЦИЛІНДРА</a:t>
            </a:r>
            <a:endParaRPr lang="ru-RU" dirty="0"/>
          </a:p>
        </p:txBody>
      </p:sp>
      <p:pic>
        <p:nvPicPr>
          <p:cNvPr id="14340" name="Рисунок 4" descr="53s06f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4643438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74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768751" cy="475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81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 descr="pho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395663"/>
            <a:ext cx="4786312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Содержимое 3" descr="0b6e72ab4897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75"/>
            <a:ext cx="4373563" cy="3286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5" name="Рисунок 6" descr="mikolaivska_tserkva_big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0"/>
            <a:ext cx="4786312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4" descr="19259_origina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29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4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Содержимое 3" descr="18073315_1203178553_3786-287x30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785813"/>
            <a:ext cx="2733675" cy="28575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АРХІТЕКТУРИ У ВИГЛЯДІ ЦИЛІНДРА</a:t>
            </a:r>
            <a:endParaRPr lang="ru-RU" dirty="0"/>
          </a:p>
        </p:txBody>
      </p:sp>
      <p:pic>
        <p:nvPicPr>
          <p:cNvPr id="16388" name="Рисунок 4" descr="P51042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0"/>
            <a:ext cx="3476625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5" descr="eb156ba9718e8c0173df27de0b00a311214af37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32150"/>
            <a:ext cx="4833938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7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605838" cy="6257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2" name="Text Box 12"/>
          <p:cNvSpPr txBox="1">
            <a:spLocks noChangeArrowheads="1"/>
          </p:cNvSpPr>
          <p:nvPr/>
        </p:nvSpPr>
        <p:spPr bwMode="auto">
          <a:xfrm>
            <a:off x="323850" y="5657850"/>
            <a:ext cx="1152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</a:rPr>
              <a:t>R=4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</a:rPr>
              <a:t>H=5</a:t>
            </a:r>
            <a:endParaRPr lang="ru-RU" sz="360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0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79512" y="0"/>
            <a:ext cx="8964488" cy="4725144"/>
          </a:xfrm>
          <a:blipFill rotWithShape="1">
            <a:blip r:embed="rId2"/>
            <a:stretch>
              <a:fillRect l="-2039" r="-136" b="-7871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4724400"/>
            <a:ext cx="8496300" cy="1944688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dirty="0" smtClean="0"/>
              <a:t>ПЛОЩА   ПОВЕРХНІ СПОРУДИ.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5567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323528" y="116632"/>
            <a:ext cx="8820472" cy="5472608"/>
          </a:xfrm>
          <a:blipFill rotWithShape="1">
            <a:blip r:embed="rId2"/>
            <a:stretch>
              <a:fillRect l="-2142" t="-4343" b="-8018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6375" y="5805488"/>
            <a:ext cx="7543800" cy="914400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ОБ´ЄМ СПОРУДИ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65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979712" y="764704"/>
            <a:ext cx="6096000" cy="3657600"/>
          </a:xfrm>
          <a:blipFill rotWithShape="1">
            <a:blip r:embed="rId2"/>
            <a:stretch>
              <a:fillRect l="-3100" b="-366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2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13" y="0"/>
            <a:ext cx="8351837" cy="4437063"/>
          </a:xfrm>
        </p:spPr>
        <p:txBody>
          <a:bodyPr/>
          <a:lstStyle/>
          <a:p>
            <a:pPr eaLnBrk="1" hangingPunct="1">
              <a:defRPr/>
            </a:pPr>
            <a:r>
              <a:rPr lang="uk-UA" sz="6600" dirty="0" smtClean="0"/>
              <a:t>Таким чином отримали,що </a:t>
            </a:r>
          </a:p>
          <a:p>
            <a:pPr eaLnBrk="1" hangingPunct="1">
              <a:defRPr/>
            </a:pPr>
            <a:r>
              <a:rPr lang="uk-UA" sz="7200" dirty="0" smtClean="0">
                <a:solidFill>
                  <a:srgbClr val="FFC000"/>
                </a:solidFill>
              </a:rPr>
              <a:t>К= 0,480556 ≈0,5&lt;1</a:t>
            </a:r>
            <a:endParaRPr lang="ru-RU" sz="7200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825" y="4652963"/>
            <a:ext cx="8893175" cy="1944687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>
                <a:solidFill>
                  <a:srgbClr val="FFFF00"/>
                </a:solidFill>
              </a:rPr>
              <a:t>КОЕФІЦІЄНТ КОМФОРТНОСТІ  ЖИТЛА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6480048" cy="1752600"/>
          </a:xfrm>
        </p:spPr>
        <p:txBody>
          <a:bodyPr>
            <a:noAutofit/>
          </a:bodyPr>
          <a:lstStyle/>
          <a:p>
            <a:r>
              <a:rPr lang="uk-UA" sz="150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Franklin Gothic Book"/>
                <a:ea typeface="+mj-ea"/>
                <a:cs typeface="+mj-cs"/>
              </a:rPr>
              <a:t>Тор</a:t>
            </a:r>
            <a:endParaRPr lang="ru-RU" sz="150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77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8047"/>
            <a:ext cx="9135260" cy="2582951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Тор – 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геометричне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тіло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що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утворюється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обертанням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кола 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навколо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осі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котра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лежить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у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одній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площині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з колом, але не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перетинає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його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Форма тора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зовні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нагадує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бублик.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67" b="94271" l="4167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4184"/>
            <a:ext cx="5220072" cy="334084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037" y="2708920"/>
            <a:ext cx="2908963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0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8215313" cy="1371600"/>
          </a:xfrm>
        </p:spPr>
        <p:txBody>
          <a:bodyPr/>
          <a:lstStyle/>
          <a:p>
            <a:pPr eaLnBrk="1" hangingPunct="1"/>
            <a:r>
              <a:rPr lang="ru-RU" dirty="0" err="1" smtClean="0">
                <a:solidFill>
                  <a:srgbClr val="0070C0"/>
                </a:solidFill>
              </a:rPr>
              <a:t>Об´єм</a:t>
            </a:r>
            <a:r>
              <a:rPr lang="ru-RU" dirty="0" smtClean="0">
                <a:solidFill>
                  <a:srgbClr val="0070C0"/>
                </a:solidFill>
              </a:rPr>
              <a:t> і  </a:t>
            </a:r>
            <a:r>
              <a:rPr lang="ru-RU" dirty="0" err="1" smtClean="0">
                <a:solidFill>
                  <a:srgbClr val="0070C0"/>
                </a:solidFill>
              </a:rPr>
              <a:t>площа</a:t>
            </a:r>
            <a:r>
              <a:rPr lang="ru-RU" dirty="0" smtClean="0">
                <a:solidFill>
                  <a:srgbClr val="0070C0"/>
                </a:solidFill>
              </a:rPr>
              <a:t>  </a:t>
            </a:r>
            <a:r>
              <a:rPr lang="ru-RU" dirty="0" err="1" smtClean="0">
                <a:solidFill>
                  <a:srgbClr val="0070C0"/>
                </a:solidFill>
              </a:rPr>
              <a:t>поверхні</a:t>
            </a:r>
            <a:r>
              <a:rPr lang="ru-RU" dirty="0" smtClean="0">
                <a:solidFill>
                  <a:srgbClr val="0070C0"/>
                </a:solidFill>
              </a:rPr>
              <a:t> тора</a:t>
            </a:r>
          </a:p>
        </p:txBody>
      </p:sp>
      <p:graphicFrame>
        <p:nvGraphicFramePr>
          <p:cNvPr id="921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7188" y="2071688"/>
          <a:ext cx="4032250" cy="321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Image" r:id="rId3" imgW="2428850" imgH="1542291" progId="Photoshop.Image.7">
                  <p:embed/>
                </p:oleObj>
              </mc:Choice>
              <mc:Fallback>
                <p:oleObj name="Image" r:id="rId3" imgW="2428850" imgH="1542291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2071688"/>
                        <a:ext cx="4032250" cy="3214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227763" y="4437063"/>
          <a:ext cx="249237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Формула" r:id="rId5" imgW="114120" imgH="126720" progId="Equation.3">
                  <p:embed/>
                </p:oleObj>
              </mc:Choice>
              <mc:Fallback>
                <p:oleObj name="Формула" r:id="rId5" imgW="114120" imgH="126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437063"/>
                        <a:ext cx="249237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0742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643438" y="2071688"/>
            <a:ext cx="4038600" cy="31035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>
                <a:cs typeface="Arial" charset="0"/>
              </a:rPr>
              <a:t>Якщо </a:t>
            </a:r>
            <a:r>
              <a:rPr lang="en-US" sz="2800" smtClean="0">
                <a:cs typeface="Arial" charset="0"/>
              </a:rPr>
              <a:t>r - </a:t>
            </a:r>
            <a:r>
              <a:rPr lang="ru-RU" sz="2800" smtClean="0">
                <a:cs typeface="Arial" charset="0"/>
              </a:rPr>
              <a:t>радіус кола, </a:t>
            </a:r>
            <a:r>
              <a:rPr lang="en-US" sz="2800" smtClean="0">
                <a:cs typeface="Arial" charset="0"/>
              </a:rPr>
              <a:t>R – </a:t>
            </a:r>
            <a:r>
              <a:rPr lang="ru-RU" sz="2800" smtClean="0">
                <a:cs typeface="Arial" charset="0"/>
              </a:rPr>
              <a:t>відстань від центру до осі, то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cs typeface="Arial" charset="0"/>
              </a:rPr>
              <a:t>V=2</a:t>
            </a:r>
            <a:r>
              <a:rPr lang="el-GR" sz="2800" smtClean="0">
                <a:cs typeface="Arial" charset="0"/>
              </a:rPr>
              <a:t>π</a:t>
            </a:r>
            <a:r>
              <a:rPr lang="en-US" sz="2800" smtClean="0">
                <a:cs typeface="Arial" charset="0"/>
              </a:rPr>
              <a:t>R </a:t>
            </a:r>
            <a:r>
              <a:rPr lang="el-GR" sz="2800" smtClean="0">
                <a:cs typeface="Arial" charset="0"/>
              </a:rPr>
              <a:t>π</a:t>
            </a:r>
            <a:r>
              <a:rPr lang="en-US" sz="2800" smtClean="0">
                <a:cs typeface="Arial" charset="0"/>
              </a:rPr>
              <a:t>r2=2</a:t>
            </a:r>
            <a:r>
              <a:rPr lang="el-GR" sz="2800" smtClean="0">
                <a:cs typeface="Arial" charset="0"/>
              </a:rPr>
              <a:t>π2</a:t>
            </a:r>
            <a:r>
              <a:rPr lang="en-US" sz="2800" smtClean="0">
                <a:cs typeface="Arial" charset="0"/>
              </a:rPr>
              <a:t>Rr2;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cs typeface="Arial" charset="0"/>
              </a:rPr>
              <a:t>S</a:t>
            </a:r>
            <a:r>
              <a:rPr lang="ru-RU" sz="2800" smtClean="0">
                <a:cs typeface="Arial" charset="0"/>
              </a:rPr>
              <a:t>поверх=4</a:t>
            </a:r>
            <a:r>
              <a:rPr lang="el-GR" sz="2800" smtClean="0">
                <a:cs typeface="Arial" charset="0"/>
              </a:rPr>
              <a:t>π2</a:t>
            </a:r>
            <a:r>
              <a:rPr lang="en-US" sz="2800" smtClean="0">
                <a:cs typeface="Arial" charset="0"/>
              </a:rPr>
              <a:t>Rr.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5085184"/>
            <a:ext cx="148309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>
                <a:ln w="11430"/>
                <a:gradFill>
                  <a:gsLst>
                    <a:gs pos="0">
                      <a:srgbClr val="CCAF0A">
                        <a:tint val="70000"/>
                        <a:satMod val="245000"/>
                      </a:srgbClr>
                    </a:gs>
                    <a:gs pos="75000">
                      <a:srgbClr val="CCAF0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AF0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ru-RU" sz="4000" b="1" dirty="0">
                <a:ln w="11430"/>
                <a:gradFill>
                  <a:gsLst>
                    <a:gs pos="0">
                      <a:srgbClr val="CCAF0A">
                        <a:tint val="70000"/>
                        <a:satMod val="245000"/>
                      </a:srgbClr>
                    </a:gs>
                    <a:gs pos="75000">
                      <a:srgbClr val="CCAF0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AF0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r>
              <a:rPr lang="en-US" sz="4000" b="1" dirty="0">
                <a:ln w="11430"/>
                <a:gradFill>
                  <a:gsLst>
                    <a:gs pos="0">
                      <a:srgbClr val="CCAF0A">
                        <a:tint val="70000"/>
                        <a:satMod val="245000"/>
                      </a:srgbClr>
                    </a:gs>
                    <a:gs pos="75000">
                      <a:srgbClr val="CCAF0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AF0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0,1</a:t>
            </a:r>
            <a:endParaRPr lang="ru-RU" sz="4000" b="1" dirty="0">
              <a:ln w="11430"/>
              <a:gradFill>
                <a:gsLst>
                  <a:gs pos="0">
                    <a:srgbClr val="CCAF0A">
                      <a:tint val="70000"/>
                      <a:satMod val="245000"/>
                    </a:srgbClr>
                  </a:gs>
                  <a:gs pos="75000">
                    <a:srgbClr val="CCAF0A">
                      <a:tint val="90000"/>
                      <a:shade val="60000"/>
                      <a:satMod val="240000"/>
                    </a:srgbClr>
                  </a:gs>
                  <a:gs pos="100000">
                    <a:srgbClr val="CCAF0A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324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0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00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00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/>
      <p:bldP spid="500742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0600"/>
          </a:xfrm>
        </p:spPr>
        <p:txBody>
          <a:bodyPr>
            <a:noAutofit/>
          </a:bodyPr>
          <a:lstStyle/>
          <a:p>
            <a:r>
              <a:rPr lang="uk-UA" sz="6000" i="1" dirty="0" smtClean="0"/>
              <a:t>Замок </a:t>
            </a:r>
            <a:r>
              <a:rPr lang="uk-UA" sz="6000" i="1" dirty="0" err="1" smtClean="0"/>
              <a:t>Весельсбург</a:t>
            </a:r>
            <a:endParaRPr lang="ru-RU" sz="6000" i="1" dirty="0"/>
          </a:p>
        </p:txBody>
      </p:sp>
      <p:pic>
        <p:nvPicPr>
          <p:cNvPr id="4" name="Содержимое 3" descr="Wewelsbur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8496944" cy="5184576"/>
          </a:xfrm>
        </p:spPr>
      </p:pic>
    </p:spTree>
    <p:extLst>
      <p:ext uri="{BB962C8B-B14F-4D97-AF65-F5344CB8AC3E}">
        <p14:creationId xmlns:p14="http://schemas.microsoft.com/office/powerpoint/2010/main" val="21279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2(35).jpg (850×868)"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"/>
          <a:stretch/>
        </p:blipFill>
        <p:spPr bwMode="auto">
          <a:xfrm>
            <a:off x="-12444" y="3481626"/>
            <a:ext cx="4572001" cy="343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0coliseum-rome-italy.jpg (1600×1200)" id="7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43" y="22978"/>
            <a:ext cx="4607218" cy="345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_242207.jpg (765×1020)" id="8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2979"/>
            <a:ext cx="4584443" cy="68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22230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16556" y="4653136"/>
            <a:ext cx="5580062" cy="1752600"/>
          </a:xfrm>
        </p:spPr>
        <p:txBody>
          <a:bodyPr/>
          <a:lstStyle/>
          <a:p>
            <a:pPr eaLnBrk="1" hangingPunct="1"/>
            <a:r>
              <a:rPr lang="uk-UA" sz="1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Куля</a:t>
            </a:r>
            <a:endParaRPr lang="ru-RU" sz="150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8916" name="Picture 5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2" descr="http://vista.ixbt.com/photo/web/2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693081"/>
            <a:ext cx="6503139" cy="520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7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0"/>
            <a:ext cx="6000750" cy="1143000"/>
          </a:xfrm>
        </p:spPr>
        <p:txBody>
          <a:bodyPr/>
          <a:lstStyle/>
          <a:p>
            <a:pPr eaLnBrk="1" hangingPunct="1"/>
            <a:r>
              <a:rPr lang="uk-UA" sz="4800" smtClean="0">
                <a:latin typeface="Comic Sans MS" pitchFamily="66" charset="0"/>
              </a:rPr>
              <a:t>“Кулі” навколо нас</a:t>
            </a:r>
            <a:endParaRPr lang="ru-RU" sz="4800" smtClean="0">
              <a:latin typeface="Comic Sans MS" pitchFamily="66" charset="0"/>
            </a:endParaRPr>
          </a:p>
        </p:txBody>
      </p:sp>
      <p:pic>
        <p:nvPicPr>
          <p:cNvPr id="3075" name="Picture 4" descr="Красный_шар_салют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268413"/>
            <a:ext cx="3168650" cy="2357437"/>
          </a:xfrm>
          <a:noFill/>
        </p:spPr>
      </p:pic>
      <p:pic>
        <p:nvPicPr>
          <p:cNvPr id="3076" name="Picture 7" descr="goods_IMAG0019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0" y="4071938"/>
            <a:ext cx="2592388" cy="2592387"/>
          </a:xfrm>
          <a:noFill/>
        </p:spPr>
      </p:pic>
      <p:pic>
        <p:nvPicPr>
          <p:cNvPr id="3077" name="Picture 10" descr="0001Shar2006200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3894138"/>
            <a:ext cx="3178175" cy="2586037"/>
          </a:xfrm>
          <a:noFill/>
        </p:spPr>
      </p:pic>
      <p:pic>
        <p:nvPicPr>
          <p:cNvPr id="3078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500188"/>
            <a:ext cx="3521075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9563" y="188913"/>
            <a:ext cx="2209800" cy="1714500"/>
          </a:xfrm>
        </p:spPr>
      </p:pic>
      <p:pic>
        <p:nvPicPr>
          <p:cNvPr id="3080" name="Picture 12" descr="DSC010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500563"/>
            <a:ext cx="23399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7" descr="DSC010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09329">
            <a:off x="6973888" y="1989138"/>
            <a:ext cx="1973262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4620922" y="3352800"/>
            <a:ext cx="4523078" cy="3505201"/>
          </a:xfrm>
          <a:prstGeom prst="rect">
            <a:avLst/>
          </a:prstGeom>
          <a:noFill/>
          <a:ln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2057400" y="0"/>
            <a:ext cx="3015673" cy="3036888"/>
          </a:xfrm>
          <a:prstGeom prst="rect">
            <a:avLst/>
          </a:prstGeom>
          <a:noFill/>
          <a:ln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0" y="0"/>
            <a:ext cx="2057400" cy="2069741"/>
          </a:xfrm>
          <a:prstGeom prst="rect">
            <a:avLst/>
          </a:prstGeom>
          <a:noFill/>
          <a:ln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4648200" y="-1"/>
            <a:ext cx="4495800" cy="3371259"/>
          </a:xfrm>
          <a:prstGeom prst="rect">
            <a:avLst/>
          </a:prstGeom>
          <a:noFill/>
          <a:ln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>
          <a:xfrm>
            <a:off x="-304800" y="3784730"/>
            <a:ext cx="4876800" cy="3073270"/>
          </a:xfrm>
          <a:prstGeom prst="rect">
            <a:avLst/>
          </a:prstGeom>
          <a:noFill/>
          <a:ln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>
          <a:xfrm>
            <a:off x="-152400" y="2209800"/>
            <a:ext cx="3484986" cy="2289175"/>
          </a:xfrm>
          <a:prstGeom prst="rect">
            <a:avLst/>
          </a:prstGeom>
          <a:noFill/>
          <a:ln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438400" y="2971800"/>
            <a:ext cx="394202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16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76375" y="-242888"/>
            <a:ext cx="8229600" cy="1143001"/>
          </a:xfrm>
        </p:spPr>
        <p:txBody>
          <a:bodyPr/>
          <a:lstStyle/>
          <a:p>
            <a:pPr eaLnBrk="1" hangingPunct="1"/>
            <a:r>
              <a:rPr lang="uk-UA" sz="4800" smtClean="0">
                <a:latin typeface="Comic Sans MS" pitchFamily="66" charset="0"/>
              </a:rPr>
              <a:t>Куля</a:t>
            </a:r>
            <a:endParaRPr lang="ru-RU" sz="4800" smtClean="0">
              <a:latin typeface="Comic Sans MS" pitchFamily="66" charset="0"/>
            </a:endParaRPr>
          </a:p>
        </p:txBody>
      </p:sp>
      <p:pic>
        <p:nvPicPr>
          <p:cNvPr id="4099" name="Picture 7" descr="imag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8850" y="141288"/>
            <a:ext cx="1655763" cy="1655762"/>
          </a:xfrm>
          <a:noFill/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07950" y="765175"/>
            <a:ext cx="723741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800" smtClean="0">
                <a:solidFill>
                  <a:srgbClr val="000000"/>
                </a:solidFill>
                <a:latin typeface="Comic Sans MS" pitchFamily="66" charset="0"/>
              </a:rPr>
              <a:t>Кулею називається тіло, що складається з усіх точок простору, які знаходяться від даної точки на відстані, не більшій за дану. Ця точка називається центром кулі, а дана відстань радіусом кулі.</a:t>
            </a:r>
            <a:endParaRPr lang="ru-RU" sz="2800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4101" name="Picture 35" descr="олдол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2" y="3356992"/>
            <a:ext cx="3906837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78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Comic Sans MS" pitchFamily="66" charset="0"/>
              </a:rPr>
              <a:t>Діаметр кулі</a:t>
            </a:r>
            <a:endParaRPr lang="ru-RU" smtClean="0">
              <a:latin typeface="Comic Sans MS" pitchFamily="66" charset="0"/>
            </a:endParaRPr>
          </a:p>
        </p:txBody>
      </p:sp>
      <p:sp>
        <p:nvSpPr>
          <p:cNvPr id="6147" name="Text Box 4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600200"/>
            <a:ext cx="5184775" cy="4525963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uk-UA" sz="2800" smtClean="0">
                <a:latin typeface="Comic Sans MS" pitchFamily="66" charset="0"/>
              </a:rPr>
              <a:t>	Відрізок, який сполучає дві точки кульової поверхні і проходить через центр кулі, називається діаметром.</a:t>
            </a:r>
          </a:p>
        </p:txBody>
      </p:sp>
      <p:graphicFrame>
        <p:nvGraphicFramePr>
          <p:cNvPr id="4198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610225" y="2133600"/>
          <a:ext cx="3409950" cy="344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Bitmap Image" r:id="rId4" imgW="3409524" imgH="3448531" progId="PBrush">
                  <p:embed/>
                </p:oleObj>
              </mc:Choice>
              <mc:Fallback>
                <p:oleObj name="Bitmap Image" r:id="rId4" imgW="3409524" imgH="344853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0225" y="2133600"/>
                        <a:ext cx="3409950" cy="344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9" name="Text Box 7"/>
          <p:cNvSpPr txBox="1">
            <a:spLocks noChangeArrowheads="1"/>
          </p:cNvSpPr>
          <p:nvPr/>
        </p:nvSpPr>
        <p:spPr bwMode="auto">
          <a:xfrm>
            <a:off x="5780088" y="3937000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srgbClr val="000000"/>
                </a:solidFill>
              </a:rPr>
              <a:t>А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7596188" y="314166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srgbClr val="000000"/>
                </a:solidFill>
              </a:rPr>
              <a:t>В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1" name="Text Box 9"/>
          <p:cNvSpPr txBox="1">
            <a:spLocks noChangeArrowheads="1"/>
          </p:cNvSpPr>
          <p:nvPr/>
        </p:nvSpPr>
        <p:spPr bwMode="auto">
          <a:xfrm>
            <a:off x="6372225" y="3429000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mtClean="0">
                <a:solidFill>
                  <a:srgbClr val="000000"/>
                </a:solidFill>
              </a:rPr>
              <a:t>О</a:t>
            </a: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07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977"/>
            <a:ext cx="82296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Куля як тіло обертання</a:t>
            </a:r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2256" y="1268760"/>
            <a:ext cx="7972425" cy="9715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Tx/>
              <a:buNone/>
            </a:pPr>
            <a:r>
              <a:rPr lang="uk-UA" sz="2800" dirty="0" smtClean="0"/>
              <a:t>	</a:t>
            </a: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Куля – тіло, утворене під час обертання півкруга навколо його діаметра.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859338" y="2997200"/>
          <a:ext cx="3790950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Bitmap Image" r:id="rId4" imgW="3790476" imgH="1647619" progId="Paint.Picture">
                  <p:embed/>
                </p:oleObj>
              </mc:Choice>
              <mc:Fallback>
                <p:oleObj name="Bitmap Image" r:id="rId4" imgW="3790476" imgH="16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997200"/>
                        <a:ext cx="3790950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7956550" y="3933825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m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5219700" y="4221163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A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7308850" y="422116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B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43016" name="Text Box 9"/>
          <p:cNvSpPr txBox="1">
            <a:spLocks noChangeArrowheads="1"/>
          </p:cNvSpPr>
          <p:nvPr/>
        </p:nvSpPr>
        <p:spPr bwMode="auto">
          <a:xfrm>
            <a:off x="6227763" y="4221163"/>
            <a:ext cx="360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O</a:t>
            </a:r>
            <a:endParaRPr lang="ru-RU" dirty="0" smtClean="0">
              <a:solidFill>
                <a:srgbClr val="000000"/>
              </a:solidFill>
            </a:endParaRPr>
          </a:p>
        </p:txBody>
      </p:sp>
      <p:pic>
        <p:nvPicPr>
          <p:cNvPr id="7177" name="Picture 21" descr="Изображение 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713140"/>
            <a:ext cx="3732287" cy="393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26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43013" grpId="0"/>
      <p:bldP spid="43014" grpId="0"/>
      <p:bldP spid="43015" grpId="0"/>
      <p:bldP spid="4301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5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6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7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6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834810"/>
              </p:ext>
            </p:extLst>
          </p:nvPr>
        </p:nvGraphicFramePr>
        <p:xfrm>
          <a:off x="5436096" y="2276872"/>
          <a:ext cx="335756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Формула" r:id="rId3" imgW="596880" imgH="203040" progId="Equation.3">
                  <p:embed/>
                </p:oleObj>
              </mc:Choice>
              <mc:Fallback>
                <p:oleObj name="Формула" r:id="rId3" imgW="596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2276872"/>
                        <a:ext cx="3357562" cy="1143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00B0F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747818"/>
              </p:ext>
            </p:extLst>
          </p:nvPr>
        </p:nvGraphicFramePr>
        <p:xfrm>
          <a:off x="5643563" y="357188"/>
          <a:ext cx="2906712" cy="180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Формула" r:id="rId5" imgW="634725" imgH="393529" progId="Equation.3">
                  <p:embed/>
                </p:oleObj>
              </mc:Choice>
              <mc:Fallback>
                <p:oleObj name="Формула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357188"/>
                        <a:ext cx="2906712" cy="18018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673700"/>
              </p:ext>
            </p:extLst>
          </p:nvPr>
        </p:nvGraphicFramePr>
        <p:xfrm>
          <a:off x="571500" y="3736975"/>
          <a:ext cx="3062288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Формула" r:id="rId7" imgW="749160" imgH="419040" progId="Equation.3">
                  <p:embed/>
                </p:oleObj>
              </mc:Choice>
              <mc:Fallback>
                <p:oleObj name="Формула" r:id="rId7" imgW="749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3736975"/>
                        <a:ext cx="3062288" cy="171132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00B0F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571500" y="5357813"/>
            <a:ext cx="38163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R=10</a:t>
            </a:r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м.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ru-RU" sz="3200" b="1" dirty="0" smtClean="0">
                <a:solidFill>
                  <a:srgbClr val="FFFFFF"/>
                </a:solidFill>
              </a:rPr>
              <a:t>независимо        	от радиуса.</a:t>
            </a:r>
          </a:p>
        </p:txBody>
      </p:sp>
      <p:pic>
        <p:nvPicPr>
          <p:cNvPr id="10" name="Рисунок 9" descr="58212680_archipod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8"/>
            <a:ext cx="47625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bolwoningen6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714750"/>
            <a:ext cx="42862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96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5" descr="олдол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785813"/>
            <a:ext cx="324485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1047750" y="1125538"/>
            <a:ext cx="720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8198" name="TextBox 9"/>
          <p:cNvSpPr txBox="1">
            <a:spLocks noChangeArrowheads="1"/>
          </p:cNvSpPr>
          <p:nvPr/>
        </p:nvSpPr>
        <p:spPr bwMode="auto">
          <a:xfrm>
            <a:off x="2124075" y="2447925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45061" name="TextBox 11"/>
          <p:cNvSpPr txBox="1">
            <a:spLocks noChangeArrowheads="1"/>
          </p:cNvSpPr>
          <p:nvPr/>
        </p:nvSpPr>
        <p:spPr bwMode="auto">
          <a:xfrm>
            <a:off x="3995738" y="5373688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  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7050" y="4535488"/>
            <a:ext cx="5380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smtClean="0">
                <a:solidFill>
                  <a:srgbClr val="000000"/>
                </a:solidFill>
              </a:rPr>
              <a:t>S= 4•3,14•10²</a:t>
            </a:r>
            <a:r>
              <a:rPr lang="ru-RU" sz="3600" smtClean="0">
                <a:solidFill>
                  <a:srgbClr val="000000"/>
                </a:solidFill>
              </a:rPr>
              <a:t>= 1256м.²</a:t>
            </a:r>
            <a:r>
              <a:rPr lang="uk-UA" sz="3600" smtClean="0">
                <a:solidFill>
                  <a:srgbClr val="000000"/>
                </a:solidFill>
              </a:rPr>
              <a:t> </a:t>
            </a:r>
            <a:endParaRPr lang="ru-RU" sz="3600" smtClean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0255" y="5085214"/>
            <a:ext cx="5954834" cy="963341"/>
          </a:xfrm>
          <a:prstGeom prst="rect">
            <a:avLst/>
          </a:prstGeom>
          <a:blipFill rotWithShape="1">
            <a:blip r:embed="rId3"/>
            <a:stretch>
              <a:fillRect l="-3582" b="-11392"/>
            </a:stretch>
          </a:blip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9" name="Объект 18"/>
          <p:cNvSpPr>
            <a:spLocks noGrp="1"/>
          </p:cNvSpPr>
          <p:nvPr>
            <p:ph sz="quarter" idx="2"/>
          </p:nvPr>
        </p:nvSpPr>
        <p:spPr>
          <a:xfrm>
            <a:off x="3632200" y="819150"/>
            <a:ext cx="4038600" cy="21859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</a:t>
            </a:r>
            <a:r>
              <a:rPr lang="ru-RU" sz="5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</a:t>
            </a:r>
            <a:r>
              <a:rPr lang="en-US" sz="5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=1</a:t>
            </a:r>
            <a:endParaRPr lang="uk-UA" sz="54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  <a:p>
            <a:pPr marL="0" indent="0">
              <a:buFontTx/>
              <a:buNone/>
            </a:pPr>
            <a:endParaRPr lang="ru-RU" dirty="0" smtClean="0"/>
          </a:p>
        </p:txBody>
      </p:sp>
      <p:sp>
        <p:nvSpPr>
          <p:cNvPr id="20" name="TextBox 1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63889" y="51792"/>
            <a:ext cx="5472608" cy="83343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noFill/>
              </a:rPr>
              <a:t> </a:t>
            </a:r>
          </a:p>
        </p:txBody>
      </p:sp>
      <p:pic>
        <p:nvPicPr>
          <p:cNvPr id="29700" name="Picture 4" descr="http://t0.gstatic.com/images?q=tbn:ANd9GcSln6zMDF3hsFr3ahHXwIbwFP3mHDzUpm_KLBuA6JzhzM3nPAoqg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643667"/>
            <a:ext cx="3951621" cy="295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7" name="TextBox 1"/>
          <p:cNvSpPr txBox="1">
            <a:spLocks noChangeArrowheads="1"/>
          </p:cNvSpPr>
          <p:nvPr/>
        </p:nvSpPr>
        <p:spPr bwMode="auto">
          <a:xfrm>
            <a:off x="5148263" y="5202238"/>
            <a:ext cx="6477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9419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15" grpId="0"/>
      <p:bldP spid="19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6083" name="Объект 3" descr="102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63" y="31750"/>
            <a:ext cx="9113837" cy="6826250"/>
          </a:xfrm>
        </p:spPr>
      </p:pic>
    </p:spTree>
    <p:extLst>
      <p:ext uri="{BB962C8B-B14F-4D97-AF65-F5344CB8AC3E}">
        <p14:creationId xmlns:p14="http://schemas.microsoft.com/office/powerpoint/2010/main" val="25125355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22787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pic>
        <p:nvPicPr>
          <p:cNvPr id="47107" name="Объект 3" descr="82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0" y="1588"/>
            <a:ext cx="9137650" cy="6856412"/>
          </a:xfrm>
        </p:spPr>
      </p:pic>
    </p:spTree>
    <p:extLst>
      <p:ext uri="{BB962C8B-B14F-4D97-AF65-F5344CB8AC3E}">
        <p14:creationId xmlns:p14="http://schemas.microsoft.com/office/powerpoint/2010/main" val="6346328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Пото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252</TotalTime>
  <Words>1298</Words>
  <Application>Microsoft Office PowerPoint</Application>
  <PresentationFormat>Экран (4:3)</PresentationFormat>
  <Paragraphs>208</Paragraphs>
  <Slides>118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118</vt:i4>
      </vt:variant>
    </vt:vector>
  </HeadingPairs>
  <TitlesOfParts>
    <vt:vector size="133" baseType="lpstr">
      <vt:lpstr>Начальная</vt:lpstr>
      <vt:lpstr>Справедливость</vt:lpstr>
      <vt:lpstr>Соседство</vt:lpstr>
      <vt:lpstr>Изящная</vt:lpstr>
      <vt:lpstr>1_Тема Office</vt:lpstr>
      <vt:lpstr>Городская</vt:lpstr>
      <vt:lpstr>Базовая</vt:lpstr>
      <vt:lpstr>Техническая</vt:lpstr>
      <vt:lpstr>Оформление по умолчанию</vt:lpstr>
      <vt:lpstr>1_Техническая</vt:lpstr>
      <vt:lpstr>1_Соседство</vt:lpstr>
      <vt:lpstr>Поток</vt:lpstr>
      <vt:lpstr>Формула</vt:lpstr>
      <vt:lpstr>Bitmap Image</vt:lpstr>
      <vt:lpstr>Image</vt:lpstr>
      <vt:lpstr> Трикутна призма</vt:lpstr>
      <vt:lpstr>Презентация PowerPoint</vt:lpstr>
      <vt:lpstr>Презентация PowerPoint</vt:lpstr>
      <vt:lpstr>Презентация PowerPoint</vt:lpstr>
      <vt:lpstr>Далі обчислюємо об’єм:</vt:lpstr>
      <vt:lpstr>Вирахування коефіцієнту комфортності:</vt:lpstr>
      <vt:lpstr>Приклади архітектурних споруд:</vt:lpstr>
      <vt:lpstr>Презентация PowerPoint</vt:lpstr>
      <vt:lpstr>Замок Весельсбург</vt:lpstr>
      <vt:lpstr>Паралелепіпед</vt:lpstr>
      <vt:lpstr>Презентация PowerPoint</vt:lpstr>
      <vt:lpstr>Презентация PowerPoint</vt:lpstr>
      <vt:lpstr>Презентация PowerPoint</vt:lpstr>
      <vt:lpstr>Презентация PowerPoint</vt:lpstr>
      <vt:lpstr>Площа поверхні</vt:lpstr>
      <vt:lpstr>Об’єм</vt:lpstr>
      <vt:lpstr>Коефіцієнт  комфортності</vt:lpstr>
      <vt:lpstr>Презентация PowerPoint</vt:lpstr>
      <vt:lpstr>Презентация PowerPoint</vt:lpstr>
      <vt:lpstr>Нехай:</vt:lpstr>
      <vt:lpstr>Площа поверхні</vt:lpstr>
      <vt:lpstr>Об'єм</vt:lpstr>
      <vt:lpstr>Коефіцієнт комфортності</vt:lpstr>
      <vt:lpstr>Приклад подібної споруди (башня Сююмбіке)</vt:lpstr>
      <vt:lpstr>   Піраміда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Площа поверхні</vt:lpstr>
      <vt:lpstr>Презентация PowerPoint</vt:lpstr>
      <vt:lpstr>Презентация PowerPoint</vt:lpstr>
      <vt:lpstr>Об’єм піраміди</vt:lpstr>
      <vt:lpstr>Презентация PowerPoint</vt:lpstr>
      <vt:lpstr>Коефіцієнт комфортності</vt:lpstr>
      <vt:lpstr>Презентация PowerPoint</vt:lpstr>
      <vt:lpstr>Будівлі у формі піраміди</vt:lpstr>
      <vt:lpstr>Презентация PowerPoint</vt:lpstr>
      <vt:lpstr>Презентация PowerPoint</vt:lpstr>
      <vt:lpstr>КОНУС</vt:lpstr>
      <vt:lpstr>КОНУС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«Круглое здание» </vt:lpstr>
      <vt:lpstr>Презентация PowerPoint</vt:lpstr>
      <vt:lpstr>Будинок Мельникова </vt:lpstr>
      <vt:lpstr>Презентация PowerPoint</vt:lpstr>
      <vt:lpstr>Грецька аптека </vt:lpstr>
      <vt:lpstr>Презентация PowerPoint</vt:lpstr>
      <vt:lpstr>Презентация PowerPoint</vt:lpstr>
      <vt:lpstr>Конус та півсфера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Куля</vt:lpstr>
      <vt:lpstr>Діаметр кулі</vt:lpstr>
      <vt:lpstr>Куля, як тіло обертання</vt:lpstr>
      <vt:lpstr>Визначення циліндра.</vt:lpstr>
      <vt:lpstr>Елементи циліндра.</vt:lpstr>
      <vt:lpstr>Властивості    циліндра.</vt:lpstr>
      <vt:lpstr>АРХІТЕКТУРИ  У  ВИГЛЯДІ      КУЛІ    і   ЦИЛІНДРА</vt:lpstr>
      <vt:lpstr>Презентация PowerPoint</vt:lpstr>
      <vt:lpstr>АРХІТЕКТУРИ У ВИГЛЯДІ ЦИЛІНДРА</vt:lpstr>
      <vt:lpstr>Презентация PowerPoint</vt:lpstr>
      <vt:lpstr>ПЛОЩА   ПОВЕРХНІ СПОРУДИ.</vt:lpstr>
      <vt:lpstr>ОБ´ЄМ СПОРУДИ</vt:lpstr>
      <vt:lpstr>Презентация PowerPoint</vt:lpstr>
      <vt:lpstr>КОЕФІЦІЄНТ КОМФОРТНОСТІ  ЖИТЛА</vt:lpstr>
      <vt:lpstr>Презентация PowerPoint</vt:lpstr>
      <vt:lpstr>Тор –  геометричне тіло, що утворюється обертанням кола навколо осі, котра лежить у одній площині з колом, але не перетинає його. Форма тора зовні нагадує бублик.</vt:lpstr>
      <vt:lpstr>Об´єм і  площа  поверхні тора</vt:lpstr>
      <vt:lpstr>Презентация PowerPoint</vt:lpstr>
      <vt:lpstr>Презентация PowerPoint</vt:lpstr>
      <vt:lpstr>“Кулі” навколо нас</vt:lpstr>
      <vt:lpstr>Куля</vt:lpstr>
      <vt:lpstr>Діаметр кулі</vt:lpstr>
      <vt:lpstr>Куля як тіло обертання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Новий вид теплиць. </vt:lpstr>
      <vt:lpstr>Презентация PowerPoint</vt:lpstr>
      <vt:lpstr>Місто майбутнього</vt:lpstr>
      <vt:lpstr>Куля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Прямокутний паралелепіпед</vt:lpstr>
      <vt:lpstr>Презентация PowerPoint</vt:lpstr>
      <vt:lpstr>Презентация PowerPoint</vt:lpstr>
      <vt:lpstr>Презентация PowerPoint</vt:lpstr>
      <vt:lpstr>Піраміда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Liza</dc:creator>
  <cp:lastModifiedBy>WiZaRd</cp:lastModifiedBy>
  <cp:revision>13</cp:revision>
  <dcterms:created xsi:type="dcterms:W3CDTF">2012-01-11T17:25:21Z</dcterms:created>
  <dcterms:modified xsi:type="dcterms:W3CDTF">2003-05-13T01:25:11Z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6735260</vt:lpwstr>
  </property>
  <property fmtid="{D5CDD505-2E9C-101B-9397-08002B2CF9AE}" name="NXPowerLiteVersion" pid="3">
    <vt:lpwstr>D4.1.4</vt:lpwstr>
  </property>
</Properties>
</file>