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73" r:id="rId4"/>
    <p:sldId id="259" r:id="rId5"/>
    <p:sldId id="260" r:id="rId6"/>
    <p:sldId id="276" r:id="rId7"/>
    <p:sldId id="274" r:id="rId8"/>
    <p:sldId id="261" r:id="rId9"/>
    <p:sldId id="275" r:id="rId10"/>
    <p:sldId id="262" r:id="rId11"/>
    <p:sldId id="279" r:id="rId12"/>
    <p:sldId id="263" r:id="rId13"/>
    <p:sldId id="271" r:id="rId14"/>
    <p:sldId id="264" r:id="rId15"/>
    <p:sldId id="267" r:id="rId16"/>
    <p:sldId id="268" r:id="rId17"/>
    <p:sldId id="269" r:id="rId18"/>
    <p:sldId id="270" r:id="rId19"/>
    <p:sldId id="272" r:id="rId20"/>
    <p:sldId id="265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4722E-7D40-4293-B75D-055EC3297E89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58BE0-3FAB-43AE-8DFB-AAD96421E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12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8000" b="1" i="1" dirty="0" smtClean="0">
                <a:solidFill>
                  <a:srgbClr val="002060"/>
                </a:solidFill>
                <a:latin typeface="Comic Sans MS" pitchFamily="66" charset="0"/>
              </a:rPr>
              <a:t>МАТЕМАТИКА-ЦЕ НЕ НАУКА,</a:t>
            </a:r>
            <a:br>
              <a:rPr lang="uk-UA" sz="8000" b="1" i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uk-UA" sz="8000" b="1" i="1" dirty="0" smtClean="0">
                <a:solidFill>
                  <a:srgbClr val="002060"/>
                </a:solidFill>
                <a:latin typeface="Comic Sans MS" pitchFamily="66" charset="0"/>
              </a:rPr>
              <a:t>ЦЕ МИСТЕЦТВО ЗАРАДИ ЖИТТЯ</a:t>
            </a:r>
            <a:r>
              <a:rPr lang="uk-UA" sz="8000" i="1" dirty="0" smtClean="0">
                <a:latin typeface="Comic Sans MS" pitchFamily="66" charset="0"/>
              </a:rPr>
              <a:t>.</a:t>
            </a:r>
            <a:endParaRPr lang="ru-RU" sz="8000" i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2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21168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i="1" dirty="0" smtClean="0">
                <a:latin typeface="Comic Sans MS" pitchFamily="66" charset="0"/>
              </a:rPr>
              <a:t>Думай і перемагай</a:t>
            </a:r>
            <a:endParaRPr lang="ru-RU" sz="7200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98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002060"/>
                </a:solidFill>
              </a:rPr>
              <a:t>Ви з дітьми поїхали на природу. Там вам зустрівся мандрівник, який </a:t>
            </a:r>
            <a:r>
              <a:rPr lang="uk-UA" i="1" dirty="0" err="1" smtClean="0">
                <a:solidFill>
                  <a:srgbClr val="002060"/>
                </a:solidFill>
              </a:rPr>
              <a:t>запропонувам</a:t>
            </a:r>
            <a:r>
              <a:rPr lang="uk-UA" i="1" dirty="0" smtClean="0">
                <a:solidFill>
                  <a:srgbClr val="002060"/>
                </a:solidFill>
              </a:rPr>
              <a:t> вам провести змагання з плавання, говорячи:</a:t>
            </a:r>
            <a:br>
              <a:rPr lang="uk-UA" i="1" dirty="0" smtClean="0">
                <a:solidFill>
                  <a:srgbClr val="002060"/>
                </a:solidFill>
              </a:rPr>
            </a:br>
            <a:r>
              <a:rPr lang="uk-UA" dirty="0" smtClean="0"/>
              <a:t>«</a:t>
            </a:r>
            <a:r>
              <a:rPr lang="uk-UA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 басейн з горизонтальним дном прямокутної форми з площею 1га,в який налито 1 млн. літрів води».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i="1" dirty="0" smtClean="0"/>
              <a:t>Чи погодитесь ви проводити в цьому басейні змагання з плавання?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67982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9600" i="1" dirty="0">
                <a:latin typeface="Comic Sans MS" pitchFamily="66" charset="0"/>
              </a:rPr>
              <a:t>АНАГРАМА. </a:t>
            </a:r>
            <a:br>
              <a:rPr lang="uk-UA" sz="9600" i="1" dirty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53136"/>
            <a:ext cx="9144000" cy="24048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sz="9300" i="1" dirty="0" smtClean="0"/>
              <a:t>РОЗГАДАТИ АНАГРИМИ І ВИКЛЮЧИТИ ЗАЙВЕ СЛОВО. </a:t>
            </a:r>
            <a:endParaRPr lang="ru-RU" sz="9300" i="1" dirty="0"/>
          </a:p>
        </p:txBody>
      </p:sp>
    </p:spTree>
    <p:extLst>
      <p:ext uri="{BB962C8B-B14F-4D97-AF65-F5344CB8AC3E}">
        <p14:creationId xmlns:p14="http://schemas.microsoft.com/office/powerpoint/2010/main" val="10498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552"/>
            <a:ext cx="9144000" cy="62197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7200" b="1" i="1" dirty="0" smtClean="0">
                <a:solidFill>
                  <a:srgbClr val="FF0000"/>
                </a:solidFill>
              </a:rPr>
              <a:t>РАМЗИП, </a:t>
            </a:r>
            <a:r>
              <a:rPr lang="uk-UA" sz="7200" b="1" i="1" dirty="0" smtClean="0">
                <a:solidFill>
                  <a:srgbClr val="00B050"/>
                </a:solidFill>
              </a:rPr>
              <a:t>ДАРЕПАЛІЛПЕПЕ,</a:t>
            </a:r>
            <a:r>
              <a:rPr lang="uk-UA" sz="7200" b="1" i="1" dirty="0" smtClean="0"/>
              <a:t> </a:t>
            </a:r>
            <a:r>
              <a:rPr lang="uk-UA" sz="7200" b="1" i="1" dirty="0" smtClean="0">
                <a:solidFill>
                  <a:srgbClr val="00B0F0"/>
                </a:solidFill>
              </a:rPr>
              <a:t>ІМДІРЕАП,</a:t>
            </a:r>
            <a:r>
              <a:rPr lang="uk-UA" sz="7200" b="1" i="1" dirty="0" smtClean="0"/>
              <a:t> </a:t>
            </a:r>
            <a:r>
              <a:rPr lang="uk-UA" sz="7200" b="1" i="1" dirty="0" smtClean="0">
                <a:solidFill>
                  <a:srgbClr val="7030A0"/>
                </a:solidFill>
              </a:rPr>
              <a:t>УНСОК, </a:t>
            </a:r>
            <a:r>
              <a:rPr lang="uk-UA" sz="7200" b="1" i="1" dirty="0" smtClean="0">
                <a:solidFill>
                  <a:srgbClr val="C00000"/>
                </a:solidFill>
              </a:rPr>
              <a:t>ЯНКУФІЦ, </a:t>
            </a:r>
            <a:r>
              <a:rPr lang="uk-UA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АРСЕФ, </a:t>
            </a:r>
            <a:r>
              <a:rPr lang="uk-UA" sz="7200" b="1" i="1" dirty="0" smtClean="0">
                <a:solidFill>
                  <a:srgbClr val="00B050"/>
                </a:solidFill>
              </a:rPr>
              <a:t>ДІЛРИНЦ. </a:t>
            </a:r>
            <a:endParaRPr lang="ru-RU" sz="72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2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16000" i="1" dirty="0" smtClean="0">
                <a:latin typeface="Comic Sans MS" pitchFamily="66" charset="0"/>
              </a:rPr>
              <a:t>Тести</a:t>
            </a:r>
            <a:endParaRPr lang="ru-RU" sz="16000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21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3849" y="5589240"/>
            <a:ext cx="6512511" cy="1143000"/>
          </a:xfrm>
        </p:spPr>
        <p:txBody>
          <a:bodyPr/>
          <a:lstStyle/>
          <a:p>
            <a:r>
              <a:rPr lang="uk-UA" dirty="0" smtClean="0"/>
              <a:t>Тест.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0"/>
            <a:ext cx="9324528" cy="6840760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1.Геометричне тіло,об´єм якого взято за одиницю вимірювання об´ємів.</a:t>
            </a:r>
          </a:p>
          <a:p>
            <a:r>
              <a:rPr lang="uk-UA" sz="3600" dirty="0" smtClean="0"/>
              <a:t>А)одиниця;            Б)одиничний куб; </a:t>
            </a:r>
          </a:p>
          <a:p>
            <a:r>
              <a:rPr lang="uk-UA" sz="3600" dirty="0" smtClean="0"/>
              <a:t>В)одиничний квадрат; Г) одиничний круг.</a:t>
            </a:r>
          </a:p>
          <a:p>
            <a:r>
              <a:rPr lang="uk-U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2.Обєм конуса можна обчислити,маючи</a:t>
            </a:r>
          </a:p>
          <a:p>
            <a:r>
              <a:rPr lang="uk-UA" sz="3600" dirty="0" smtClean="0"/>
              <a:t>А)висоту і твірну;    Б) діаметр і твірну;</a:t>
            </a:r>
          </a:p>
          <a:p>
            <a:r>
              <a:rPr lang="uk-UA" sz="3600" dirty="0" smtClean="0"/>
              <a:t>В) радіус і діаметр; Г) висоту і радіус.</a:t>
            </a:r>
          </a:p>
        </p:txBody>
      </p:sp>
    </p:spTree>
    <p:extLst>
      <p:ext uri="{BB962C8B-B14F-4D97-AF65-F5344CB8AC3E}">
        <p14:creationId xmlns:p14="http://schemas.microsoft.com/office/powerpoint/2010/main" val="14794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679936"/>
            <a:ext cx="6512511" cy="1143000"/>
          </a:xfrm>
        </p:spPr>
        <p:txBody>
          <a:bodyPr/>
          <a:lstStyle/>
          <a:p>
            <a:r>
              <a:rPr lang="uk-UA" dirty="0" smtClean="0"/>
              <a:t>Тест.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5949280"/>
          </a:xfrm>
        </p:spPr>
        <p:txBody>
          <a:bodyPr>
            <a:normAutofit/>
          </a:bodyPr>
          <a:lstStyle/>
          <a:p>
            <a:pPr lvl="0">
              <a:buClr>
                <a:srgbClr val="F14124">
                  <a:lumMod val="75000"/>
                </a:srgbClr>
              </a:buClr>
            </a:pPr>
            <a:r>
              <a:rPr lang="uk-U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3.Про циліндр можна стверджувати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uk-UA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А)основи рівні і паралельні;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uk-UA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Б)висота циліндра дорівнює твірній;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uk-UA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В) вісь циліндра паралельна його діаметру;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uk-UA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Г) осьовий переріз прямокутник.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26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1185" y="5715000"/>
            <a:ext cx="6512511" cy="1143000"/>
          </a:xfrm>
        </p:spPr>
        <p:txBody>
          <a:bodyPr/>
          <a:lstStyle/>
          <a:p>
            <a:r>
              <a:rPr lang="uk-UA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Тест.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5661248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4.У зрізаного конуса основи</a:t>
            </a:r>
          </a:p>
          <a:p>
            <a:r>
              <a:rPr lang="uk-UA" sz="4000" dirty="0" smtClean="0"/>
              <a:t>А) паралельні; Б) рівні ;</a:t>
            </a:r>
          </a:p>
          <a:p>
            <a:r>
              <a:rPr lang="uk-UA" sz="4000" dirty="0" smtClean="0"/>
              <a:t>В) паралельні і подібні ; </a:t>
            </a:r>
          </a:p>
          <a:p>
            <a:r>
              <a:rPr lang="uk-UA" sz="4000" dirty="0" smtClean="0"/>
              <a:t>Г) правильні.</a:t>
            </a:r>
          </a:p>
          <a:p>
            <a:r>
              <a:rPr lang="uk-U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5.Поверхнею кулі є </a:t>
            </a:r>
          </a:p>
          <a:p>
            <a:r>
              <a:rPr lang="uk-UA" sz="4000" dirty="0" smtClean="0"/>
              <a:t>А) круг ; Б) квадрат ; В) сфера ;</a:t>
            </a:r>
          </a:p>
          <a:p>
            <a:r>
              <a:rPr lang="uk-UA" sz="4000" dirty="0" smtClean="0"/>
              <a:t> Г) коло.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2044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689" y="5715000"/>
            <a:ext cx="6512511" cy="1143000"/>
          </a:xfrm>
        </p:spPr>
        <p:txBody>
          <a:bodyPr/>
          <a:lstStyle/>
          <a:p>
            <a:r>
              <a:rPr lang="uk-UA" dirty="0" smtClean="0"/>
              <a:t>ВІДПОВІДЬ: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558924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1. Б)</a:t>
            </a:r>
          </a:p>
          <a:p>
            <a:r>
              <a:rPr lang="uk-UA" sz="4400" dirty="0" smtClean="0"/>
              <a:t>2. А), Б),Г)</a:t>
            </a:r>
          </a:p>
          <a:p>
            <a:r>
              <a:rPr lang="uk-UA" sz="4400" dirty="0" smtClean="0"/>
              <a:t>3. А), Б), Г)</a:t>
            </a:r>
          </a:p>
          <a:p>
            <a:r>
              <a:rPr lang="uk-UA" sz="4400" dirty="0" smtClean="0"/>
              <a:t>4. А) ,В)</a:t>
            </a:r>
          </a:p>
          <a:p>
            <a:r>
              <a:rPr lang="uk-UA" sz="4400" dirty="0" smtClean="0"/>
              <a:t>5. В)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3677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7707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uk-UA" dirty="0" smtClean="0"/>
              <a:t>1. Само оцінювання;</a:t>
            </a:r>
          </a:p>
          <a:p>
            <a:r>
              <a:rPr lang="uk-UA" dirty="0" smtClean="0"/>
              <a:t>2. Оцінка експертною групою;</a:t>
            </a:r>
          </a:p>
          <a:p>
            <a:r>
              <a:rPr lang="uk-UA" dirty="0" smtClean="0"/>
              <a:t>3.Оцінювання викладачем, підсумок.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528" y="4013644"/>
            <a:ext cx="9144000" cy="20882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z="8800" i="1" dirty="0" smtClean="0">
                <a:latin typeface="Comic Sans MS" pitchFamily="66" charset="0"/>
              </a:rPr>
              <a:t>ОЦІНЮВАННЯ    та</a:t>
            </a:r>
          </a:p>
          <a:p>
            <a:pPr marL="0" indent="0">
              <a:buFont typeface="Georgia" pitchFamily="18" charset="0"/>
              <a:buNone/>
            </a:pPr>
            <a:r>
              <a:rPr lang="uk-UA" sz="8800" i="1" dirty="0" smtClean="0">
                <a:latin typeface="Comic Sans MS" pitchFamily="66" charset="0"/>
              </a:rPr>
              <a:t>підсумок</a:t>
            </a:r>
            <a:endParaRPr lang="ru-RU" sz="8800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12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285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i="1" dirty="0" err="1" smtClean="0">
                <a:latin typeface="Comic Sans MS" pitchFamily="66" charset="0"/>
              </a:rPr>
              <a:t>Ле</a:t>
            </a:r>
            <a:r>
              <a:rPr lang="uk-UA" sz="4800" i="1" dirty="0" smtClean="0">
                <a:latin typeface="Comic Sans MS" pitchFamily="66" charset="0"/>
              </a:rPr>
              <a:t> </a:t>
            </a:r>
            <a:r>
              <a:rPr lang="uk-UA" sz="4800" i="1" dirty="0" err="1" smtClean="0">
                <a:latin typeface="Comic Sans MS" pitchFamily="66" charset="0"/>
              </a:rPr>
              <a:t>Корбюзьє</a:t>
            </a:r>
            <a:r>
              <a:rPr lang="uk-UA" sz="4800" i="1" dirty="0" smtClean="0">
                <a:latin typeface="Comic Sans MS" pitchFamily="66" charset="0"/>
              </a:rPr>
              <a:t> </a:t>
            </a:r>
            <a:r>
              <a:rPr lang="uk-UA" sz="4800" i="1" dirty="0" smtClean="0">
                <a:latin typeface="Comic Sans MS" pitchFamily="66" charset="0"/>
              </a:rPr>
              <a:t>– французький, сучасний архітектор.</a:t>
            </a:r>
            <a:endParaRPr lang="ru-RU" sz="4800" i="1" dirty="0">
              <a:latin typeface="Comic Sans MS" pitchFamily="66" charset="0"/>
            </a:endParaRPr>
          </a:p>
        </p:txBody>
      </p:sp>
      <p:pic>
        <p:nvPicPr>
          <p:cNvPr id="1026" name="Picture 2" descr="G:\0_3759d_ab01461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988" y="1556792"/>
            <a:ext cx="4195564" cy="517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4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36912"/>
            <a:ext cx="8229600" cy="4104456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Виконати творчі завдання:</a:t>
            </a:r>
            <a:br>
              <a:rPr lang="uk-UA" sz="3200" dirty="0" smtClean="0"/>
            </a:br>
            <a:r>
              <a:rPr lang="uk-UA" sz="3200" dirty="0" smtClean="0"/>
              <a:t>1.Чому  заварний чайник   у  вигляді   кулі    довше залишається  гарячим, ніж чайник такого ж об´єму,але іншої форми?</a:t>
            </a:r>
            <a:br>
              <a:rPr lang="uk-UA" sz="3200" dirty="0" smtClean="0"/>
            </a:br>
            <a:r>
              <a:rPr lang="uk-UA" sz="3200" dirty="0" smtClean="0"/>
              <a:t>2.Чому кіт у холодну погоду звертається у клубок?</a:t>
            </a:r>
            <a:br>
              <a:rPr lang="uk-UA" sz="3200" dirty="0" smtClean="0"/>
            </a:br>
            <a:r>
              <a:rPr lang="uk-UA" sz="3200" dirty="0" smtClean="0"/>
              <a:t>3.Розвязати задачу:З листа цупкої тканини форми рівностороннього  трикутника треба виготовити будинок – піраміду.   Яким  буде  об´єм   цього  </a:t>
            </a:r>
            <a:r>
              <a:rPr lang="uk-UA" sz="3200" dirty="0" err="1" smtClean="0"/>
              <a:t>будинка</a:t>
            </a:r>
            <a:r>
              <a:rPr lang="uk-UA" sz="3200" dirty="0" smtClean="0"/>
              <a:t> , якщо сторона  6м?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21168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i="1" dirty="0" smtClean="0">
                <a:latin typeface="Comic Sans MS" pitchFamily="66" charset="0"/>
              </a:rPr>
              <a:t>Домашнє завдання</a:t>
            </a:r>
            <a:endParaRPr lang="ru-RU" sz="7200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0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45024"/>
            <a:ext cx="8229600" cy="2736304"/>
          </a:xfrm>
        </p:spPr>
        <p:txBody>
          <a:bodyPr/>
          <a:lstStyle/>
          <a:p>
            <a:r>
              <a:rPr lang="uk-UA" i="1" dirty="0" smtClean="0">
                <a:solidFill>
                  <a:srgbClr val="FF3399"/>
                </a:solidFill>
              </a:rPr>
              <a:t>Відповісти на запитання анкети</a:t>
            </a:r>
            <a:r>
              <a:rPr lang="uk-UA" dirty="0" smtClean="0"/>
              <a:t>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i="1" dirty="0" smtClean="0">
                <a:latin typeface="Comic Sans MS" pitchFamily="66" charset="0"/>
              </a:rPr>
              <a:t>Рефлексія.</a:t>
            </a:r>
            <a:endParaRPr lang="ru-RU" sz="9600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99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70288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uk-UA" sz="8000" dirty="0" smtClean="0">
                <a:latin typeface="Comic Sans MS" pitchFamily="66" charset="0"/>
              </a:rPr>
              <a:t>«МИ </a:t>
            </a:r>
            <a:r>
              <a:rPr lang="uk-UA" sz="8000" dirty="0" smtClean="0">
                <a:latin typeface="Comic Sans MS" pitchFamily="66" charset="0"/>
              </a:rPr>
              <a:t>ЖИВЕМО– </a:t>
            </a:r>
            <a:r>
              <a:rPr lang="uk-UA" sz="8000" dirty="0" smtClean="0">
                <a:latin typeface="Comic Sans MS" pitchFamily="66" charset="0"/>
              </a:rPr>
              <a:t>В </a:t>
            </a:r>
            <a:r>
              <a:rPr lang="uk-UA" sz="8000" dirty="0" smtClean="0">
                <a:latin typeface="Comic Sans MS" pitchFamily="66" charset="0"/>
              </a:rPr>
              <a:t>ГЕОМЕТРИЧНИЙ</a:t>
            </a:r>
          </a:p>
          <a:p>
            <a:pPr marL="0" indent="0">
              <a:buNone/>
            </a:pPr>
            <a:r>
              <a:rPr lang="uk-UA" sz="8000" dirty="0">
                <a:latin typeface="Comic Sans MS" pitchFamily="66" charset="0"/>
              </a:rPr>
              <a:t> </a:t>
            </a:r>
            <a:r>
              <a:rPr lang="uk-UA" sz="8000" dirty="0" smtClean="0">
                <a:latin typeface="Comic Sans MS" pitchFamily="66" charset="0"/>
              </a:rPr>
              <a:t>  </a:t>
            </a:r>
            <a:r>
              <a:rPr lang="uk-UA" sz="8000" dirty="0" smtClean="0">
                <a:latin typeface="Comic Sans MS" pitchFamily="66" charset="0"/>
              </a:rPr>
              <a:t> </a:t>
            </a:r>
            <a:r>
              <a:rPr lang="uk-UA" sz="8000" dirty="0" smtClean="0">
                <a:latin typeface="Comic Sans MS" pitchFamily="66" charset="0"/>
              </a:rPr>
              <a:t>ПЕРІОД </a:t>
            </a:r>
            <a:r>
              <a:rPr lang="uk-UA" sz="8000" dirty="0" smtClean="0">
                <a:latin typeface="Comic Sans MS" pitchFamily="66" charset="0"/>
              </a:rPr>
              <a:t>.</a:t>
            </a:r>
            <a:r>
              <a:rPr lang="uk-UA" sz="8000" dirty="0" smtClean="0">
                <a:latin typeface="Comic Sans MS" pitchFamily="66" charset="0"/>
              </a:rPr>
              <a:t/>
            </a:r>
            <a:br>
              <a:rPr lang="uk-UA" sz="8000" dirty="0" smtClean="0">
                <a:latin typeface="Comic Sans MS" pitchFamily="66" charset="0"/>
              </a:rPr>
            </a:br>
            <a:r>
              <a:rPr lang="uk-UA" sz="8000" dirty="0" smtClean="0">
                <a:latin typeface="Comic Sans MS" pitchFamily="66" charset="0"/>
              </a:rPr>
              <a:t>УСЕ </a:t>
            </a:r>
            <a:r>
              <a:rPr lang="uk-UA" sz="8000" dirty="0" smtClean="0">
                <a:latin typeface="Comic Sans MS" pitchFamily="66" charset="0"/>
              </a:rPr>
              <a:t> НАВКОЛО </a:t>
            </a:r>
            <a:r>
              <a:rPr lang="uk-UA" sz="8000" dirty="0" smtClean="0">
                <a:latin typeface="Comic Sans MS" pitchFamily="66" charset="0"/>
              </a:rPr>
              <a:t>– </a:t>
            </a:r>
            <a:endParaRPr lang="uk-UA" sz="80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uk-UA" sz="8000" dirty="0">
                <a:latin typeface="Comic Sans MS" pitchFamily="66" charset="0"/>
              </a:rPr>
              <a:t> </a:t>
            </a:r>
            <a:r>
              <a:rPr lang="uk-UA" sz="8000" dirty="0" smtClean="0">
                <a:latin typeface="Comic Sans MS" pitchFamily="66" charset="0"/>
              </a:rPr>
              <a:t> </a:t>
            </a:r>
            <a:r>
              <a:rPr lang="uk-UA" sz="8000" dirty="0" smtClean="0">
                <a:latin typeface="Comic Sans MS" pitchFamily="66" charset="0"/>
              </a:rPr>
              <a:t> ГЕОМЕТРІЯ</a:t>
            </a:r>
            <a:r>
              <a:rPr lang="uk-UA" sz="8000" dirty="0" smtClean="0">
                <a:latin typeface="Comic Sans MS" pitchFamily="66" charset="0"/>
              </a:rPr>
              <a:t>»</a:t>
            </a:r>
            <a:endParaRPr lang="ru-RU" sz="8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4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3536" y="0"/>
            <a:ext cx="9177536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9600" b="1" i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Конференція  </a:t>
            </a:r>
            <a:r>
              <a:rPr lang="uk-UA" sz="9600" b="1" i="1" u="sng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«Місто майбутнього»</a:t>
            </a:r>
            <a:endParaRPr lang="ru-RU" sz="9600" b="1" i="1" u="sng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3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uk-UA" i="1" dirty="0" smtClean="0">
                <a:latin typeface="Comic Sans MS" pitchFamily="66" charset="0"/>
              </a:rPr>
              <a:t>Задача №1</a:t>
            </a:r>
            <a:endParaRPr lang="ru-RU" i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5892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4400" dirty="0" smtClean="0">
                <a:latin typeface="Comic Sans MS" pitchFamily="66" charset="0"/>
              </a:rPr>
              <a:t>На індивідуальному подвір´ї треба виготовити басейн для води і оздобити його листом жерсті прямокутної форми, розмірами 5,2х6м. Як треба згорнути, цей лист жерсті в трубу, так щоб об'єм був  найбільшим, а басейн мав форму циліндра. </a:t>
            </a:r>
            <a:endParaRPr lang="ru-RU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7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 задачі №1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flowChartMagneticDisk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CC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62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i="1" dirty="0">
                <a:solidFill>
                  <a:srgbClr val="0070C0"/>
                </a:solidFill>
                <a:latin typeface="Comic Sans MS" pitchFamily="66" charset="0"/>
              </a:rPr>
              <a:t>Задача </a:t>
            </a:r>
            <a:r>
              <a:rPr lang="uk-UA" sz="5400" i="1" dirty="0" smtClean="0">
                <a:solidFill>
                  <a:srgbClr val="0070C0"/>
                </a:solidFill>
                <a:latin typeface="Comic Sans MS" pitchFamily="66" charset="0"/>
              </a:rPr>
              <a:t>№2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8686800" cy="5805264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uk-UA" sz="5400" i="1" dirty="0" smtClean="0">
                <a:solidFill>
                  <a:srgbClr val="92D050"/>
                </a:solidFill>
                <a:latin typeface="Comic Sans MS" pitchFamily="66" charset="0"/>
              </a:rPr>
              <a:t>Потрібно виготовити кулю з куба та  рівностороннього циліндра ( осьовий перетин - квадрат) . В якому випадку відходів буде менше.</a:t>
            </a:r>
            <a:endParaRPr lang="ru-RU" sz="5400" i="1" dirty="0">
              <a:solidFill>
                <a:srgbClr val="92D05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754195"/>
      </p:ext>
    </p:extLst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До задачі №2</a:t>
            </a:r>
            <a:endParaRPr dirty="0" lang="ru-RU"/>
          </a:p>
        </p:txBody>
      </p:sp>
      <p:pic>
        <p:nvPicPr>
          <p:cNvPr descr="krugtela8" id="5" name="Picture 9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124744"/>
            <a:ext cx="5184576" cy="531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768568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 задачі №2   </a:t>
            </a:r>
            <a:r>
              <a:rPr lang="en-US" dirty="0" smtClean="0"/>
              <a:t>(r = R, H = D)</a:t>
            </a:r>
            <a:endParaRPr lang="ru-RU" dirty="0"/>
          </a:p>
        </p:txBody>
      </p:sp>
      <p:pic>
        <p:nvPicPr>
          <p:cNvPr id="4" name="Picture 10" descr="zilindr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3672" y="1124744"/>
            <a:ext cx="4824536" cy="5538783"/>
          </a:xfrm>
          <a:effectLst>
            <a:softEdge rad="112500"/>
          </a:effectLst>
        </p:spPr>
      </p:pic>
      <p:pic>
        <p:nvPicPr>
          <p:cNvPr id="5" name="Picture 4" descr="swe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black">
          <a:xfrm>
            <a:off x="4572000" y="1916832"/>
            <a:ext cx="4264964" cy="445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665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354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МАТЕМАТИКА-ЦЕ НЕ НАУКА, ЦЕ МИСТЕЦТВО ЗАРАДИ ЖИТТЯ.</vt:lpstr>
      <vt:lpstr>Презентация PowerPoint</vt:lpstr>
      <vt:lpstr>Презентация PowerPoint</vt:lpstr>
      <vt:lpstr>Презентация PowerPoint</vt:lpstr>
      <vt:lpstr>Задача №1</vt:lpstr>
      <vt:lpstr>До задачі №1</vt:lpstr>
      <vt:lpstr>Задача №2</vt:lpstr>
      <vt:lpstr>До задачі №2</vt:lpstr>
      <vt:lpstr>До задачі №2   (r = R, H = D)</vt:lpstr>
      <vt:lpstr>Презентация PowerPoint</vt:lpstr>
      <vt:lpstr>Ви з дітьми поїхали на природу. Там вам зустрівся мандрівник, який запропонувам вам провести змагання з плавання, говорячи: «Є басейн з горизонтальним дном прямокутної форми з площею 1га,в який налито 1 млн. літрів води».  Чи погодитесь ви проводити в цьому басейні змагання з плавання?</vt:lpstr>
      <vt:lpstr>АНАГРАМА.  </vt:lpstr>
      <vt:lpstr>Презентация PowerPoint</vt:lpstr>
      <vt:lpstr>Презентация PowerPoint</vt:lpstr>
      <vt:lpstr>Тест.</vt:lpstr>
      <vt:lpstr>Тест.</vt:lpstr>
      <vt:lpstr>Тест.</vt:lpstr>
      <vt:lpstr>ВІДПОВІДЬ:</vt:lpstr>
      <vt:lpstr>Презентация PowerPoint</vt:lpstr>
      <vt:lpstr>Виконати творчі завдання: 1.Чому  заварний чайник   у  вигляді   кулі    довше залишається  гарячим, ніж чайник такого ж об´єму,але іншої форми? 2.Чому кіт у холодну погоду звертається у клубок? 3.Розвязати задачу:З листа цупкої тканини форми рівностороннього  трикутника треба виготовити будинок – піраміду.   Яким  буде  об´єм   цього  будинка , якщо сторона  6м?</vt:lpstr>
      <vt:lpstr>Відповісти на запитання анкети..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МАТЕМАТИКА-ЦЕ НЕ НАУКА, ЦЕ МІСТЕЦТВО ЗАРАДИ ЖИТТЯ</dc:title>
  <cp:lastModifiedBy>WiZaRd</cp:lastModifiedBy>
  <cp:revision>14</cp:revision>
  <dcterms:modified xsi:type="dcterms:W3CDTF">2003-05-12T21:42:56Z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182161</vt:lpwstr>
  </property>
  <property fmtid="{D5CDD505-2E9C-101B-9397-08002B2CF9AE}" name="NXPowerLiteVersion" pid="3">
    <vt:lpwstr>D4.1.4</vt:lpwstr>
  </property>
</Properties>
</file>