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notesSlide+xml" PartName="/ppt/notesSlides/notesSlide29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27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5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notesSlide+xml" PartName="/ppt/notesSlides/notesSlide19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28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6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2.xml"/>
  <Override ContentType="application/vnd.openxmlformats-officedocument.presentationml.slideLayout+xml" PartName="/ppt/slideLayouts/slideLayout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60" r:id="rId5"/>
    <p:sldId id="274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81" r:id="rId20"/>
    <p:sldId id="276" r:id="rId21"/>
    <p:sldId id="282" r:id="rId22"/>
    <p:sldId id="277" r:id="rId23"/>
    <p:sldId id="283" r:id="rId24"/>
    <p:sldId id="278" r:id="rId25"/>
    <p:sldId id="284" r:id="rId26"/>
    <p:sldId id="279" r:id="rId27"/>
    <p:sldId id="285" r:id="rId28"/>
    <p:sldId id="280" r:id="rId29"/>
    <p:sldId id="27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A0212-A971-4F40-949D-0F2BDE3C1FED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E8CFC1-B331-45FC-A851-D180656C7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8CFC1-B331-45FC-A851-D180656C7A3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565C3-CB01-40AD-8518-E8BF16574046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A1FDE-B0E7-493F-98E0-00C56C6D2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5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0" y="1142984"/>
            <a:ext cx="9144000" cy="378565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Вступне </a:t>
            </a:r>
            <a:r>
              <a:rPr b="1" dirty="0" lang="uk-UA" sz="4000">
                <a:latin charset="0" pitchFamily="18" typeface="Times New Roman"/>
                <a:cs charset="0" pitchFamily="18" typeface="Times New Roman"/>
              </a:rPr>
              <a:t>слово.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Давня мудрість каже: «Хто стоїть на місці, той відстає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...».</a:t>
            </a:r>
          </a:p>
          <a:p>
            <a:pPr algn="ctr"/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А хто не хоче відставати, мусить рухатись уперед і не зупинятись, досягнувши вершини. У цьому полягає основна місія сучасного вчителя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85720" y="1071546"/>
            <a:ext cx="8572560" cy="440120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Крок аукціону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мінімальна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величина,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яку здійснюється підвищення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стартової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та кожної наступної ціни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оголошеного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ліцитатором лота. Його розмір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установлюється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організатором аукціону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на кожний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лот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14282" y="1643050"/>
            <a:ext cx="8715436" cy="317009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Ліцитатор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уповноважена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організатором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особа, яка володіє технікою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проведення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торгів і керує процесом ведення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аукціону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в установленому порядку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500034" y="2071678"/>
            <a:ext cx="8215370" cy="255454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Л</a:t>
            </a:r>
            <a:r>
              <a:rPr b="1" dirty="0" lang="uk-UA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от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 — об'єкт торгів на аукціоні; предмет або сукупність предметів, що пропонуються для продажу на аукціоні.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14282" y="1357298"/>
            <a:ext cx="8715436" cy="317009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Номер учасника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предмет, на якому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зазначено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індивідуальний номер учасника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аукціону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та який є єдиним засобом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реалізації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права пропозиції ціни на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представлений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лот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85720" y="1428736"/>
            <a:ext cx="8858280" cy="378565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Покупець</a:t>
            </a:r>
            <a:r>
              <a:rPr b="1" dirty="0" lang="uk-UA" sz="4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учасник аукціону, який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у ході аукціонних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торгів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запропонував аукціонну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ціну за лот та який у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подальшому здійснює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з організатором правочини,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пов'язані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із придбанням лота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85720" y="2214554"/>
            <a:ext cx="8501122" cy="255454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Продавець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учасник аукціону, який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на договірних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засадах з організатором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пропонує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об'єкт торгів для продажу на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аукціоні.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57158" y="1500174"/>
            <a:ext cx="8286808" cy="378565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Продажна ціна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</a:t>
            </a:r>
            <a:r>
              <a:rPr dirty="0" err="1" lang="uk-UA" sz="4000">
                <a:latin charset="0" pitchFamily="18" typeface="Times New Roman"/>
                <a:cs charset="0" pitchFamily="18" typeface="Times New Roman"/>
              </a:rPr>
              <a:t>ціна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, яку покупець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у кінцевому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підрахунку сплачує за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придбаний ним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згідно з договором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купівлі-продажу лот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і яка включає аукціонну ціну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та премію покупця.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14282" y="1571612"/>
            <a:ext cx="8643966" cy="317009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Стартова </a:t>
            </a:r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ціна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початкова ціна лота,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попередньо узгоджена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організатором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із продавцем та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оголошена ліцитатором, з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якої розпочинаються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торги за даним лотом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428860" y="214290"/>
            <a:ext cx="442915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Лот 1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357298"/>
            <a:ext cx="8501122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“Екологічне</a:t>
            </a:r>
            <a:r>
              <a:rPr dirty="0" lang="uk-UA" smtClean="0" sz="4400">
                <a:latin charset="0" pitchFamily="18" typeface="Times New Roman"/>
                <a:cs charset="0" pitchFamily="18" typeface="Times New Roman"/>
              </a:rPr>
              <a:t> навчання та виховання на уроках </a:t>
            </a:r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математики”</a:t>
            </a:r>
            <a:endParaRPr dirty="0" lang="uk-UA" smtClean="0" sz="4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3286124"/>
            <a:ext cx="642942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Вчитель: </a:t>
            </a:r>
            <a:r>
              <a:rPr b="1" dirty="0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Ємченко Оксана Леонідівна</a:t>
            </a:r>
            <a:endParaRPr b="1" dirty="0" i="1" lang="ru-RU" sz="2800" u="sng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3929066"/>
            <a:ext cx="6143668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НВО </a:t>
            </a:r>
            <a:r>
              <a:rPr dirty="0" err="1" lang="uk-UA" smtClean="0" sz="2000">
                <a:latin charset="0" pitchFamily="18" typeface="Times New Roman"/>
                <a:cs charset="0" pitchFamily="18" typeface="Times New Roman"/>
              </a:rPr>
              <a:t>“Олександрійська</a:t>
            </a: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 гімназія ім. Т.Г.Шевченка </a:t>
            </a:r>
          </a:p>
          <a:p>
            <a:pPr algn="just"/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ЗНЗ І-ІІ ступенів – школа мистецтв.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0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4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16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1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  <p:bldP grpId="0" spid="7"/>
      <p:bldP grpId="0" spid="8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285720" y="142852"/>
            <a:ext cx="8644030" cy="612475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indent="457200"/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Роль математики в екологічному вихованні полягає в тому, що методом доцільно дібраних задач, функціональних залежностей можна навчити учнів розуміти окремі екологічні поняття, прищепити навички раціонального використання природних ресурсів, розкрити роль математики у пізнанні найбільш загальних і функціональних законів природи.</a:t>
            </a:r>
          </a:p>
          <a:p>
            <a:pPr algn="just" indent="457200"/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Використовуються цікаві задачі з природничим змістом, цікаві повідомлення, екскурсії, інтегрована позакласна робота, проведення екологічних ігор.</a:t>
            </a:r>
          </a:p>
          <a:p>
            <a:pPr algn="just" indent="457200"/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Наприклад екскурсія  “ Мовою математики  про </a:t>
            </a:r>
            <a:r>
              <a:rPr dirty="0" err="1" lang="uk-UA" smtClean="0" sz="2800">
                <a:latin charset="0" pitchFamily="18" typeface="Times New Roman"/>
                <a:cs charset="0" pitchFamily="18" typeface="Times New Roman"/>
              </a:rPr>
              <a:t>ліс”</a:t>
            </a: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uk-UA" smtClean="0" sz="2800">
                <a:latin charset="0" pitchFamily="18" typeface="Times New Roman"/>
                <a:cs charset="0" pitchFamily="18" typeface="Times New Roman"/>
              </a:rPr>
              <a:t>“Береза</a:t>
            </a: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випаровує за день 6 відер води, дуб – 5”, </a:t>
            </a:r>
            <a:r>
              <a:rPr dirty="0" err="1" lang="uk-UA" smtClean="0" sz="2800">
                <a:latin charset="0" pitchFamily="18" typeface="Times New Roman"/>
                <a:cs charset="0" pitchFamily="18" typeface="Times New Roman"/>
              </a:rPr>
              <a:t>“Людині</a:t>
            </a: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потрібно 960 л кисню на добу, стільки виділяє його 5 дорослих </a:t>
            </a:r>
            <a:r>
              <a:rPr dirty="0" err="1" lang="uk-UA" smtClean="0" sz="2800">
                <a:latin charset="0" pitchFamily="18" typeface="Times New Roman"/>
                <a:cs charset="0" pitchFamily="18" typeface="Times New Roman"/>
              </a:rPr>
              <a:t>дерев”</a:t>
            </a: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28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6000768"/>
            <a:ext cx="400052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Стартова ціна 2 юаня.</a:t>
            </a:r>
            <a:endParaRPr b="1" dirty="0" lang="ru-RU" sz="28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9"/>
      <p:bldP grpId="0" spid="10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5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85720" y="785794"/>
            <a:ext cx="8643998" cy="507831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uk-UA" sz="3600">
                <a:latin charset="0" pitchFamily="18" typeface="Times New Roman"/>
                <a:cs charset="0" pitchFamily="18" typeface="Times New Roman"/>
              </a:rPr>
              <a:t>Бути вчителем — високе покликання. Праця вчителя нелегка: це відповіді на тисячі «чому», це гори різноманітної літератури, це кілометри шляху, пройдені класною кімнатою, це кілограми зошитів, це радість спілкування з учнями, це гіркота від свого </a:t>
            </a:r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безсилля </a:t>
            </a:r>
            <a:r>
              <a:rPr dirty="0" lang="uk-UA" sz="3600">
                <a:latin charset="0" pitchFamily="18" typeface="Times New Roman"/>
                <a:cs charset="0" pitchFamily="18" typeface="Times New Roman"/>
              </a:rPr>
              <a:t>в якийсь момент, це нескінченний пошук досконалості в усьому, прагнення дійти «до самої суті</a:t>
            </a:r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».</a:t>
            </a:r>
            <a:endParaRPr dirty="0" lang="ru-RU" sz="36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60" y="214290"/>
            <a:ext cx="442915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Лот 2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8501122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“Розвиток</a:t>
            </a:r>
            <a:r>
              <a:rPr dirty="0" lang="uk-UA" smtClean="0" sz="4400">
                <a:latin charset="0" pitchFamily="18" typeface="Times New Roman"/>
                <a:cs charset="0" pitchFamily="18" typeface="Times New Roman"/>
              </a:rPr>
              <a:t> інтелектуальних здібностей особистості шляхом впровадження ІКТ”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0364" y="3643314"/>
            <a:ext cx="592935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Вчитель: </a:t>
            </a:r>
            <a:r>
              <a:rPr b="1" dirty="0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Новікова Олена Іванівна</a:t>
            </a:r>
            <a:endParaRPr b="1" dirty="0" i="1" lang="ru-RU" sz="2800" u="sng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4286256"/>
            <a:ext cx="5715040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ЗНЗ І-ІІІ ступенів  № 15.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0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1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4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1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  <p:bldP grpId="0" spid="6"/>
      <p:bldP grpId="0" spid="7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85720" y="785794"/>
            <a:ext cx="8644030" cy="403187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indent="457200">
              <a:buFont charset="2" pitchFamily="2" typeface="Wingdings"/>
              <a:buChar char="Ø"/>
            </a:pP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захопити, зацікавити, вселити впевненість у своїх силах;</a:t>
            </a:r>
          </a:p>
          <a:p>
            <a:pPr algn="just" indent="457200">
              <a:buFont charset="2" pitchFamily="2" typeface="Wingdings"/>
              <a:buChar char="Ø"/>
            </a:pP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 допомогти здобути міцні знання, мислити;</a:t>
            </a:r>
          </a:p>
          <a:p>
            <a:pPr algn="just" indent="457200">
              <a:buFont charset="2" pitchFamily="2" typeface="Wingdings"/>
              <a:buChar char="Ø"/>
            </a:pP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 створити умови для творчого розвитку особистості;</a:t>
            </a:r>
          </a:p>
          <a:p>
            <a:pPr algn="just" indent="457200">
              <a:buFont charset="2" pitchFamily="2" typeface="Wingdings"/>
              <a:buChar char="Ø"/>
            </a:pP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 підвищити мотивацію;</a:t>
            </a:r>
          </a:p>
          <a:p>
            <a:pPr algn="just" indent="457200">
              <a:buFont charset="2" pitchFamily="2" typeface="Wingdings"/>
              <a:buChar char="Ø"/>
            </a:pP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 активізувати діяльність;</a:t>
            </a:r>
          </a:p>
          <a:p>
            <a:pPr algn="just" indent="457200">
              <a:buFont charset="2" pitchFamily="2" typeface="Wingdings"/>
              <a:buChar char="Ø"/>
            </a:pP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 набути навичок самостійного моделювання.</a:t>
            </a:r>
            <a:endParaRPr dirty="0" lang="ru-RU" sz="32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5572140"/>
            <a:ext cx="400052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Стартова ціна 3 юаня.</a:t>
            </a:r>
            <a:endParaRPr b="1" dirty="0" lang="ru-RU" sz="28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</p:bld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4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60" y="214290"/>
            <a:ext cx="442915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Лот 3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8501122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“Олімпіадні</a:t>
            </a:r>
            <a:r>
              <a:rPr dirty="0" lang="uk-UA" smtClean="0" sz="4400">
                <a:latin charset="0" pitchFamily="18" typeface="Times New Roman"/>
                <a:cs charset="0" pitchFamily="18" typeface="Times New Roman"/>
              </a:rPr>
              <a:t> завдання з курсу </a:t>
            </a:r>
          </a:p>
          <a:p>
            <a:pPr algn="ctr"/>
            <a:r>
              <a:rPr dirty="0" lang="uk-UA" smtClean="0" sz="4400">
                <a:latin charset="0" pitchFamily="18" typeface="Times New Roman"/>
                <a:cs charset="0" pitchFamily="18" typeface="Times New Roman"/>
              </a:rPr>
              <a:t>“Я і </a:t>
            </a:r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Україна””</a:t>
            </a:r>
            <a:endParaRPr dirty="0" lang="uk-UA" smtClean="0" sz="4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3286124"/>
            <a:ext cx="592935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Вчитель: </a:t>
            </a:r>
            <a:r>
              <a:rPr b="1" dirty="0" err="1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Авакіян</a:t>
            </a:r>
            <a:r>
              <a:rPr b="1" dirty="0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 Л.С.</a:t>
            </a:r>
            <a:endParaRPr b="1" dirty="0" i="1" lang="ru-RU" sz="2800" u="sng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3929066"/>
            <a:ext cx="571504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НВО </a:t>
            </a:r>
            <a:r>
              <a:rPr dirty="0" err="1" lang="uk-UA" smtClean="0" sz="2000">
                <a:latin charset="0" pitchFamily="18" typeface="Times New Roman"/>
                <a:cs charset="0" pitchFamily="18" typeface="Times New Roman"/>
              </a:rPr>
              <a:t>“Олександрійська</a:t>
            </a: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 гімназія ім. Т. Г. Шевченка ЗНЗ І-ІІ ступенів – школа мистецтв.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0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4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  <p:bldP grpId="0" spid="6"/>
      <p:bldP grpId="0" spid="7"/>
    </p:bld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85720" y="1571612"/>
            <a:ext cx="8644030" cy="230832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indent="457200"/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Розвивати інтелектуальний потенціал, формувати пізнавальний інтерес, готувати майбутніх переможців, лауреатів олімпіад, конкурсів з біології, географії.</a:t>
            </a:r>
            <a:endParaRPr dirty="0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9190" y="4714884"/>
            <a:ext cx="400052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Стартова ціна 1 юань.</a:t>
            </a:r>
            <a:endParaRPr b="1" dirty="0" lang="ru-RU" sz="28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</p:bld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60" y="214290"/>
            <a:ext cx="442915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Лот 4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8501122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“Використання</a:t>
            </a:r>
            <a:r>
              <a:rPr dirty="0" lang="uk-UA" smtClean="0" sz="4400">
                <a:latin charset="0" pitchFamily="18" typeface="Times New Roman"/>
                <a:cs charset="0" pitchFamily="18" typeface="Times New Roman"/>
              </a:rPr>
              <a:t> мультимедійних технологій в початковій </a:t>
            </a:r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школі”</a:t>
            </a:r>
            <a:endParaRPr dirty="0" lang="uk-UA" smtClean="0" sz="4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3286124"/>
            <a:ext cx="642942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Вчитель: </a:t>
            </a:r>
            <a:r>
              <a:rPr b="1" dirty="0" err="1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Сухина</a:t>
            </a:r>
            <a:r>
              <a:rPr b="1" dirty="0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 Світлана Миколаївна</a:t>
            </a:r>
            <a:endParaRPr b="1" dirty="0" i="1" lang="ru-RU" sz="2800" u="sng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4071942"/>
            <a:ext cx="5715040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ЗНЗ І-ІІІ ступенів  №10.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0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4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  <p:bldP grpId="0" spid="6"/>
      <p:bldP grpId="0" spid="7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85720" y="357166"/>
            <a:ext cx="8644030" cy="50167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indent="457200"/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Сьогодні не можна уявити ні життя без комп'ютера, ні шкільне навчання без мультимедійних засобів. Не сприймають сучасні школярі паперових таблиць і все тут! Головна родзинка комп'ютера – ним може оволодіти будь-хто й без жодних обмежень! Сконструйовані наочні засоби навчання можна за допомогою мультимедійного проектора </a:t>
            </a:r>
            <a:r>
              <a:rPr dirty="0" err="1" lang="uk-UA" smtClean="0" sz="3200">
                <a:latin charset="0" pitchFamily="18" typeface="Times New Roman"/>
                <a:cs charset="0" pitchFamily="18" typeface="Times New Roman"/>
              </a:rPr>
              <a:t>“виводити”</a:t>
            </a: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 на екран чи на мультимедійну дошку. </a:t>
            </a:r>
            <a:endParaRPr dirty="0" lang="ru-RU" sz="32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9190" y="5500702"/>
            <a:ext cx="400052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Стартова ціна 3 юаня.</a:t>
            </a:r>
            <a:endParaRPr b="1" dirty="0" lang="ru-RU" sz="28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</p:bld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60" y="214290"/>
            <a:ext cx="442915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Лот 5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8501122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“Проектні</a:t>
            </a:r>
            <a:r>
              <a:rPr dirty="0" lang="uk-UA" smtClean="0" sz="4400">
                <a:latin charset="0" pitchFamily="18" typeface="Times New Roman"/>
                <a:cs charset="0" pitchFamily="18" typeface="Times New Roman"/>
              </a:rPr>
              <a:t> технології як технології асоціативного </a:t>
            </a:r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мислення”</a:t>
            </a:r>
            <a:endParaRPr dirty="0" lang="uk-UA" smtClean="0" sz="4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3286124"/>
            <a:ext cx="592935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Вчитель: </a:t>
            </a:r>
            <a:r>
              <a:rPr b="1" dirty="0" err="1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Рожко</a:t>
            </a:r>
            <a:r>
              <a:rPr b="1" dirty="0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 Світлана Юріївна</a:t>
            </a:r>
            <a:endParaRPr b="1" dirty="0" i="1" lang="ru-RU" sz="2800" u="sng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3929066"/>
            <a:ext cx="571504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ОК </a:t>
            </a:r>
            <a:r>
              <a:rPr dirty="0" err="1" lang="uk-UA" smtClean="0" sz="2000">
                <a:latin charset="0" pitchFamily="18" typeface="Times New Roman"/>
                <a:cs charset="0" pitchFamily="18" typeface="Times New Roman"/>
              </a:rPr>
              <a:t>“Олександрійський</a:t>
            </a: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 колегіум – спеціалізована </a:t>
            </a:r>
            <a:r>
              <a:rPr dirty="0" err="1" lang="uk-UA" smtClean="0" sz="2000">
                <a:latin charset="0" pitchFamily="18" typeface="Times New Roman"/>
                <a:cs charset="0" pitchFamily="18" typeface="Times New Roman"/>
              </a:rPr>
              <a:t>школа”</a:t>
            </a: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0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4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  <p:bldP grpId="0" spid="6"/>
      <p:bldP grpId="0" spid="7"/>
    </p:bld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85720" y="785794"/>
            <a:ext cx="8644030" cy="34163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indent="457200"/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Цей прийом розвиває критичне та асоціативне мислення, сприяє міцному засвоєнню знань та їх систематизації, розширює світогляд і пізнавальний інтерес до предмета, допомагає учням виділити головне й акцентувати на ньому увагу.</a:t>
            </a:r>
            <a:endParaRPr dirty="0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472" y="4714884"/>
            <a:ext cx="400052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Стартова ціна 3 юаня.</a:t>
            </a:r>
            <a:endParaRPr b="1" dirty="0" lang="ru-RU" sz="28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</p:bld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428860" y="214290"/>
            <a:ext cx="442915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Лот 6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8501122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“Продуктивне</a:t>
            </a:r>
            <a:r>
              <a:rPr dirty="0" lang="uk-UA" smtClean="0" sz="4400">
                <a:latin charset="0" pitchFamily="18" typeface="Times New Roman"/>
                <a:cs charset="0" pitchFamily="18" typeface="Times New Roman"/>
              </a:rPr>
              <a:t> мислення, його </a:t>
            </a:r>
            <a:r>
              <a:rPr dirty="0" err="1" lang="uk-UA" smtClean="0" sz="4400">
                <a:latin charset="0" pitchFamily="18" typeface="Times New Roman"/>
                <a:cs charset="0" pitchFamily="18" typeface="Times New Roman"/>
              </a:rPr>
              <a:t>технологія”</a:t>
            </a:r>
            <a:endParaRPr dirty="0" lang="uk-UA" smtClean="0" sz="4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3286124"/>
            <a:ext cx="7286676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Вчитель: </a:t>
            </a:r>
            <a:r>
              <a:rPr b="1" dirty="0" err="1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Мірошніченко</a:t>
            </a:r>
            <a:r>
              <a:rPr b="1" dirty="0" i="1" lang="uk-UA" smtClean="0" sz="28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 Наталія Миколаївна</a:t>
            </a:r>
            <a:endParaRPr b="1" dirty="0" i="1" lang="ru-RU" sz="2800" u="sng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4143380"/>
            <a:ext cx="6929486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ОК </a:t>
            </a:r>
            <a:r>
              <a:rPr dirty="0" err="1" lang="uk-UA" smtClean="0" sz="2000">
                <a:latin charset="0" pitchFamily="18" typeface="Times New Roman"/>
                <a:cs charset="0" pitchFamily="18" typeface="Times New Roman"/>
              </a:rPr>
              <a:t>“Олександрійський</a:t>
            </a: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 колегіум – спеціалізована </a:t>
            </a:r>
            <a:r>
              <a:rPr dirty="0" err="1" lang="uk-UA" smtClean="0" sz="2000">
                <a:latin charset="0" pitchFamily="18" typeface="Times New Roman"/>
                <a:cs charset="0" pitchFamily="18" typeface="Times New Roman"/>
              </a:rPr>
              <a:t>школа”</a:t>
            </a: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0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4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5"/>
      <p:bldP grpId="0" spid="6"/>
      <p:bldP grpId="0" spid="8"/>
    </p:bld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57158" y="214290"/>
            <a:ext cx="8501122" cy="600164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b="1" dirty="0" lang="uk-UA" sz="3200" u="sng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Підсумок аукціону</a:t>
            </a:r>
            <a:endParaRPr dirty="0" lang="ru-RU" sz="3200" u="sng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  <a:p>
            <a:pPr algn="just"/>
            <a:r>
              <a:rPr dirty="0" lang="uk-UA" sz="3200">
                <a:latin charset="0" pitchFamily="18" typeface="Times New Roman"/>
                <a:cs charset="0" pitchFamily="18" typeface="Times New Roman"/>
              </a:rPr>
              <a:t>За словами К. Ушинського, «Учитель живе до тих пір, доки вчиться, як тільки він перестає вчитись, у ньому помирає </a:t>
            </a: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вчитель</a:t>
            </a:r>
            <a:r>
              <a:rPr dirty="0" lang="uk-UA" sz="3200">
                <a:latin charset="0" pitchFamily="18" typeface="Times New Roman"/>
                <a:cs charset="0" pitchFamily="18" typeface="Times New Roman"/>
              </a:rPr>
              <a:t>». Тому аукціон педагогічних ідей </a:t>
            </a: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проходив </a:t>
            </a:r>
            <a:r>
              <a:rPr dirty="0" lang="uk-UA" sz="3200">
                <a:latin charset="0" pitchFamily="18" typeface="Times New Roman"/>
                <a:cs charset="0" pitchFamily="18" typeface="Times New Roman"/>
              </a:rPr>
              <a:t>під девізом «Навчаючи інших, </a:t>
            </a: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навчаюся </a:t>
            </a:r>
            <a:r>
              <a:rPr dirty="0" lang="uk-UA" sz="3200">
                <a:latin charset="0" pitchFamily="18" typeface="Times New Roman"/>
                <a:cs charset="0" pitchFamily="18" typeface="Times New Roman"/>
              </a:rPr>
              <a:t>сам!». І хоча справжніх торгів на вчительському аукціоні не було, ідеї освітян заслуговують хорошої оцінки.</a:t>
            </a:r>
            <a:endParaRPr dirty="0" lang="ru-RU" sz="3200">
              <a:latin charset="0" pitchFamily="18" typeface="Times New Roman"/>
              <a:cs charset="0" pitchFamily="18" typeface="Times New Roman"/>
            </a:endParaRPr>
          </a:p>
          <a:p>
            <a:pPr algn="just"/>
            <a:r>
              <a:rPr dirty="0" lang="uk-UA" sz="3200">
                <a:latin charset="0" pitchFamily="18" typeface="Times New Roman"/>
                <a:cs charset="0" pitchFamily="18" typeface="Times New Roman"/>
              </a:rPr>
              <a:t>Професія вчителя — вічна професія. І доки існують діти, їм потрібні </a:t>
            </a: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наставники</a:t>
            </a:r>
            <a:r>
              <a:rPr dirty="0" lang="uk-UA" sz="3200">
                <a:latin charset="0" pitchFamily="18" typeface="Times New Roman"/>
                <a:cs charset="0" pitchFamily="18" typeface="Times New Roman"/>
              </a:rPr>
              <a:t>, учителі, майстри своєї справи, ті, про кого кажуть: «Учитель від Бога</a:t>
            </a:r>
            <a:r>
              <a:rPr dirty="0" lang="uk-UA" smtClean="0" sz="3200">
                <a:latin charset="0" pitchFamily="18" typeface="Times New Roman"/>
                <a:cs charset="0" pitchFamily="18" typeface="Times New Roman"/>
              </a:rPr>
              <a:t>».</a:t>
            </a:r>
            <a:endParaRPr dirty="0" lang="ru-RU" sz="32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14282" y="785794"/>
            <a:ext cx="8643998" cy="50167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Що спонукає вчителя продукувати методичні ідеї? Нагальна потреба (тепер це зветься викликами часу), нестримний креатив (модний термін), невгамовна вдача? Адже ідея — це найвища форма пізнання й мислення, яка не тільки відображає об'єкт, а і спрямована на його перетворення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57158" y="214290"/>
            <a:ext cx="857256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z="4000">
                <a:latin charset="0" pitchFamily="18" typeface="Times New Roman"/>
                <a:cs charset="0" pitchFamily="18" typeface="Times New Roman"/>
              </a:rPr>
              <a:t>У банк педагогічних ідей внесено</a:t>
            </a:r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: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733246"/>
            <a:ext cx="7858180" cy="612475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модульно-розвивальні методики навчання;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розвиток компетентностей учнів на уроках;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використання опорних конспектів на уроках;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усна відповідь: шляхи оцінювання знань для забезпечення високої рефлексії учнів;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розробка діагностичних тестів щодо виявлення рівня знань учнів;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використання методу проектів при викладанні;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використання ігрових форм у процесі навчання;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самостійна робота учнів;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розвиток творчих здібностей учнів;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використання інформаційно-комунікаційних технологій при викладанні природознавства та інші.</a:t>
            </a:r>
            <a:endParaRPr dirty="0" lang="ru-RU" sz="28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4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4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57158" y="0"/>
            <a:ext cx="857256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atin charset="0" pitchFamily="18" typeface="Times New Roman"/>
                <a:cs charset="0" pitchFamily="18" typeface="Times New Roman"/>
              </a:rPr>
              <a:t>Правила проведення аукціону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748635"/>
            <a:ext cx="8643998" cy="61093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Продавці готують декілька ідей і виставляють їх на продаж.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Продавець ідей є одночасно покупцем інших ідей учасників.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Продавець не купує своїх ідей на торгах.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Покупець знімає експертизу ідеї (здійснення певних дій, можливість ставити запитання покупцеві).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Покупець сам визначає оригінальність ідеї та право володіння нею.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Покупець оцінює, користуючись карткою лота бізнесмена, вартість ідеї в межах заданого капіталу.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Покупець має можливість  одержати позику в інвестиційному банку, давши правильні відповіді на запитання.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Після торгів, коли всі ідеї розглянуті оголошено їх вартість, право на володіння ідеєю переходить до того, хто назвав найвищу ціну й може її підтвердити валютою.</a:t>
            </a:r>
          </a:p>
          <a:p>
            <a:pPr algn="just" indent="-342900" marL="342900">
              <a:buFont typeface="+mj-lt"/>
              <a:buAutoNum type="arabicPeriod"/>
            </a:pPr>
            <a:r>
              <a:rPr dirty="0" lang="uk-UA" smtClean="0" sz="2300">
                <a:latin charset="0" pitchFamily="18" typeface="Times New Roman"/>
                <a:cs charset="0" pitchFamily="18" typeface="Times New Roman"/>
              </a:rPr>
              <a:t> Після аукціону копія методичної розробки проданої ідеї залишається в оргкомітеті та здається на зберігання в районний методичний кабінет, а саму розробку забирає собі покупець.</a:t>
            </a:r>
            <a:endParaRPr dirty="0" lang="ru-RU" sz="23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>
                                        <p:cTn dur="2000" id="1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14282" y="285728"/>
            <a:ext cx="8786874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>
                <a:latin charset="0" pitchFamily="18" typeface="Times New Roman"/>
                <a:cs charset="0" pitchFamily="18" typeface="Times New Roman"/>
              </a:rPr>
              <a:t>Валюта, за яку ви можете придбати ідеї наших колег:</a:t>
            </a:r>
            <a:endParaRPr b="1" dirty="0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500174"/>
            <a:ext cx="8715436" cy="452431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формування стійкої мотивації на навчання;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любов до предмета </a:t>
            </a:r>
            <a:r>
              <a:rPr dirty="0" i="1" lang="uk-UA" smtClean="0" sz="2400" u="sng">
                <a:latin charset="0" pitchFamily="18" typeface="Times New Roman"/>
                <a:cs charset="0" pitchFamily="18" typeface="Times New Roman"/>
              </a:rPr>
              <a:t>(червоний);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поглиблення уявлень про специфіку природознавства </a:t>
            </a:r>
            <a:r>
              <a:rPr dirty="0" i="1" lang="uk-UA" smtClean="0" sz="2400" u="sng">
                <a:latin charset="0" pitchFamily="18" typeface="Times New Roman"/>
                <a:cs charset="0" pitchFamily="18" typeface="Times New Roman"/>
              </a:rPr>
              <a:t>(зелений);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формування екологічної культури </a:t>
            </a:r>
            <a:r>
              <a:rPr dirty="0" i="1" lang="uk-UA" smtClean="0" sz="2400" u="sng">
                <a:latin charset="0" pitchFamily="18" typeface="Times New Roman"/>
                <a:cs charset="0" pitchFamily="18" typeface="Times New Roman"/>
              </a:rPr>
              <a:t>(синій);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формування духовного світу особистості, її високої моралі, ціннісних орієнтацій </a:t>
            </a:r>
            <a:r>
              <a:rPr dirty="0" i="1" lang="uk-UA" smtClean="0" sz="2400" u="sng">
                <a:latin charset="0" pitchFamily="18" typeface="Times New Roman"/>
                <a:cs charset="0" pitchFamily="18" typeface="Times New Roman"/>
              </a:rPr>
              <a:t>(жовтий);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розвиток творчих здібностей, критичного мислення </a:t>
            </a:r>
            <a:r>
              <a:rPr dirty="0" i="1" lang="uk-UA" smtClean="0" sz="2400" u="sng">
                <a:latin charset="0" pitchFamily="18" typeface="Times New Roman"/>
                <a:cs charset="0" pitchFamily="18" typeface="Times New Roman"/>
              </a:rPr>
              <a:t>(фіолетовий, блакитний);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формування етичних уявлень та естетичних смаків </a:t>
            </a:r>
            <a:r>
              <a:rPr dirty="0" i="1" lang="uk-UA" smtClean="0" sz="2400" u="sng">
                <a:latin charset="0" pitchFamily="18" typeface="Times New Roman"/>
                <a:cs charset="0" pitchFamily="18" typeface="Times New Roman"/>
              </a:rPr>
              <a:t>(помаранчевий);</a:t>
            </a:r>
          </a:p>
          <a:p>
            <a:pPr algn="just">
              <a:buFont charset="2" pitchFamily="2" typeface="Wingdings"/>
              <a:buChar char="ü"/>
            </a:pPr>
            <a:r>
              <a:rPr dirty="0" lang="uk-UA" smtClean="0" sz="2400">
                <a:latin charset="0" pitchFamily="18" typeface="Times New Roman"/>
                <a:cs charset="0" pitchFamily="18" typeface="Times New Roman"/>
              </a:rPr>
              <a:t> розширення пізнавальних інтересів особистості </a:t>
            </a:r>
            <a:r>
              <a:rPr dirty="0" i="1" lang="uk-UA" smtClean="0" sz="2400" u="sng">
                <a:latin charset="0" pitchFamily="18" typeface="Times New Roman"/>
                <a:cs charset="0" pitchFamily="18" typeface="Times New Roman"/>
              </a:rPr>
              <a:t>(рожевий).</a:t>
            </a:r>
            <a:endParaRPr dirty="0" i="1" lang="ru-RU" sz="2400" u="sng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1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4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0" y="1285860"/>
            <a:ext cx="9144000" cy="378565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Аукціон</a:t>
            </a:r>
            <a:r>
              <a:rPr b="1" dirty="0" lang="uk-UA" sz="4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процес організації та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проведення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публічних торгів із продажу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творів мистецтва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, згідно з яким їх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власником стає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учасник аукціону, який відповідно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до даних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правил запропонував за лот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аукціонну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ціну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428596" y="1785926"/>
            <a:ext cx="8358246" cy="255454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Аукціонна ціна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найвища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запропонована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під час аукціонних торгів і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зафіксована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ударом молотка ліцитатора ціна лота.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12144766_untitled-3" id="3" name="Picture 11"/>
          <p:cNvPicPr>
            <a:picLocks noChangeArrowheads="1" noChangeAspect="1"/>
          </p:cNvPicPr>
          <p:nvPr/>
        </p:nvPicPr>
        <p:blipFill>
          <a:blip cstate="print" r:embed="rId3"/>
          <a:srcRect b="30" r="66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214282" y="2285992"/>
            <a:ext cx="8715436" cy="193899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Аукціонні торги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— частина аукціону,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що являє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собою процес визначення 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продажної </a:t>
            </a:r>
            <a:r>
              <a:rPr dirty="0" lang="uk-UA" sz="4000">
                <a:latin charset="0" pitchFamily="18" typeface="Times New Roman"/>
                <a:cs charset="0" pitchFamily="18" typeface="Times New Roman"/>
              </a:rPr>
              <a:t>ціни лота та покупця лота</a:t>
            </a:r>
            <a:r>
              <a:rPr dirty="0" lang="uk-UA" smtClean="0" sz="4000"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z="4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1281</Words>
  <Application>Microsoft Office PowerPoint</Application>
  <PresentationFormat>Экран (4:3)</PresentationFormat>
  <Paragraphs>120</Paragraphs>
  <Slides>29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60</cp:revision>
  <dcterms:created xsi:type="dcterms:W3CDTF">2014-04-23T06:44:42Z</dcterms:created>
  <dcterms:modified xsi:type="dcterms:W3CDTF">2014-05-06T05:46:58Z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206703</vt:lpwstr>
  </property>
  <property fmtid="{D5CDD505-2E9C-101B-9397-08002B2CF9AE}" name="NXPowerLiteVersion" pid="3">
    <vt:lpwstr>D4.1.4</vt:lpwstr>
  </property>
</Properties>
</file>